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9" r:id="rId7"/>
    <p:sldId id="268" r:id="rId8"/>
    <p:sldId id="270" r:id="rId9"/>
    <p:sldId id="272" r:id="rId10"/>
    <p:sldId id="273" r:id="rId11"/>
    <p:sldId id="275" r:id="rId12"/>
    <p:sldId id="259" r:id="rId13"/>
    <p:sldId id="274" r:id="rId14"/>
    <p:sldId id="271" r:id="rId15"/>
    <p:sldId id="276" r:id="rId16"/>
    <p:sldId id="289" r:id="rId17"/>
    <p:sldId id="290" r:id="rId18"/>
    <p:sldId id="279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88" r:id="rId27"/>
    <p:sldId id="299" r:id="rId28"/>
    <p:sldId id="300" r:id="rId29"/>
    <p:sldId id="301" r:id="rId30"/>
    <p:sldId id="302" r:id="rId31"/>
    <p:sldId id="298" r:id="rId32"/>
    <p:sldId id="304" r:id="rId33"/>
    <p:sldId id="305" r:id="rId34"/>
    <p:sldId id="306" r:id="rId35"/>
    <p:sldId id="307" r:id="rId36"/>
    <p:sldId id="309" r:id="rId37"/>
    <p:sldId id="310" r:id="rId38"/>
    <p:sldId id="311" r:id="rId39"/>
    <p:sldId id="313" r:id="rId40"/>
    <p:sldId id="312" r:id="rId41"/>
    <p:sldId id="303" r:id="rId42"/>
    <p:sldId id="277" r:id="rId43"/>
    <p:sldId id="283" r:id="rId44"/>
    <p:sldId id="280" r:id="rId45"/>
    <p:sldId id="284" r:id="rId46"/>
    <p:sldId id="285" r:id="rId47"/>
    <p:sldId id="286" r:id="rId48"/>
    <p:sldId id="314" r:id="rId49"/>
    <p:sldId id="315" r:id="rId50"/>
    <p:sldId id="316" r:id="rId51"/>
    <p:sldId id="317" r:id="rId52"/>
    <p:sldId id="264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4"/>
    <p:restoredTop sz="94631"/>
  </p:normalViewPr>
  <p:slideViewPr>
    <p:cSldViewPr snapToGrid="0" snapToObjects="1">
      <p:cViewPr>
        <p:scale>
          <a:sx n="59" d="100"/>
          <a:sy n="59" d="100"/>
        </p:scale>
        <p:origin x="18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8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8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4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4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215EB-D840-8340-AD01-A51878F88C79}" type="datetimeFigureOut">
              <a:rPr lang="en-US" smtClean="0"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E5E82-8881-FB42-ADDE-3BFD7756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5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aritanval.rogueleaf.com/interview/0.4.3.1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120" y="-797442"/>
            <a:ext cx="12574770" cy="8580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31900" y="-439737"/>
            <a:ext cx="9144000" cy="2387600"/>
          </a:xfrm>
        </p:spPr>
        <p:txBody>
          <a:bodyPr/>
          <a:lstStyle/>
          <a:p>
            <a:r>
              <a:rPr lang="en-US" dirty="0" smtClean="0"/>
              <a:t>HTML5 Canvas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31900" y="2039938"/>
            <a:ext cx="9144000" cy="1655762"/>
          </a:xfrm>
        </p:spPr>
        <p:txBody>
          <a:bodyPr/>
          <a:lstStyle/>
          <a:p>
            <a:r>
              <a:rPr lang="en-US" dirty="0" smtClean="0"/>
              <a:t>What the heck is this thing?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99867">
            <a:off x="7438398" y="2276010"/>
            <a:ext cx="2343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Hello World!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622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&lt;script&gt;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//Our canvas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canvas 	= </a:t>
            </a:r>
            <a:r>
              <a:rPr lang="en-US" dirty="0" err="1" smtClean="0"/>
              <a:t>document.getElementById</a:t>
            </a:r>
            <a:r>
              <a:rPr lang="en-US" dirty="0" smtClean="0"/>
              <a:t>(“</a:t>
            </a:r>
            <a:r>
              <a:rPr lang="en-US" dirty="0" err="1" smtClean="0"/>
              <a:t>myCanvas</a:t>
            </a:r>
            <a:r>
              <a:rPr lang="en-US" dirty="0" smtClean="0"/>
              <a:t>”);</a:t>
            </a:r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//Our context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b="1" dirty="0" smtClean="0"/>
              <a:t>c</a:t>
            </a:r>
            <a:r>
              <a:rPr lang="en-US" dirty="0" smtClean="0"/>
              <a:t>		= </a:t>
            </a:r>
            <a:r>
              <a:rPr lang="en-US" b="1" dirty="0" err="1" smtClean="0"/>
              <a:t>canvas</a:t>
            </a:r>
            <a:r>
              <a:rPr lang="en-US" dirty="0" err="1" smtClean="0"/>
              <a:t>.</a:t>
            </a:r>
            <a:r>
              <a:rPr lang="en-US" b="1" dirty="0" err="1" smtClean="0"/>
              <a:t>getContext</a:t>
            </a:r>
            <a:r>
              <a:rPr lang="en-US" dirty="0" smtClean="0"/>
              <a:t>(“</a:t>
            </a:r>
            <a:r>
              <a:rPr lang="en-US" b="1" dirty="0" smtClean="0"/>
              <a:t>2d</a:t>
            </a:r>
            <a:r>
              <a:rPr lang="en-US" dirty="0" smtClean="0"/>
              <a:t>”);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&lt;/script&gt;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&lt;script&gt;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//Our canvas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canvas 	= </a:t>
            </a:r>
            <a:r>
              <a:rPr lang="en-US" dirty="0" err="1" smtClean="0"/>
              <a:t>document.getElementById</a:t>
            </a:r>
            <a:r>
              <a:rPr lang="en-US" dirty="0" smtClean="0"/>
              <a:t>(“</a:t>
            </a:r>
            <a:r>
              <a:rPr lang="en-US" dirty="0" err="1" smtClean="0"/>
              <a:t>myCanvas</a:t>
            </a:r>
            <a:r>
              <a:rPr lang="en-US" dirty="0" smtClean="0"/>
              <a:t>”);</a:t>
            </a:r>
            <a:endParaRPr lang="en-US" dirty="0"/>
          </a:p>
          <a:p>
            <a:pPr marL="0" indent="0">
              <a:buNone/>
            </a:pPr>
            <a:r>
              <a:rPr lang="en-US" b="1" i="1" dirty="0" smtClean="0"/>
              <a:t>//Our context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b="1" dirty="0" smtClean="0"/>
              <a:t>c</a:t>
            </a:r>
            <a:r>
              <a:rPr lang="en-US" dirty="0" smtClean="0"/>
              <a:t>		= </a:t>
            </a:r>
            <a:r>
              <a:rPr lang="en-US" b="1" dirty="0" err="1" smtClean="0"/>
              <a:t>canvas</a:t>
            </a:r>
            <a:r>
              <a:rPr lang="en-US" dirty="0" err="1" smtClean="0"/>
              <a:t>.</a:t>
            </a:r>
            <a:r>
              <a:rPr lang="en-US" b="1" dirty="0" err="1" smtClean="0"/>
              <a:t>getContext</a:t>
            </a:r>
            <a:r>
              <a:rPr lang="en-US" dirty="0" smtClean="0"/>
              <a:t>(“</a:t>
            </a:r>
            <a:r>
              <a:rPr lang="en-US" b="1" dirty="0" smtClean="0"/>
              <a:t>2d</a:t>
            </a:r>
            <a:r>
              <a:rPr lang="en-US" dirty="0" smtClean="0"/>
              <a:t>”);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&lt;/script&gt;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(Often you’ll see </a:t>
            </a:r>
            <a:r>
              <a:rPr lang="en-US" b="1" i="1" dirty="0" err="1" smtClean="0"/>
              <a:t>ctx</a:t>
            </a:r>
            <a:r>
              <a:rPr lang="en-US" i="1" dirty="0" smtClean="0"/>
              <a:t> as the context’s name. We’ll be referencing it over and over and over, so you’ll want it short. I choose </a:t>
            </a:r>
            <a:r>
              <a:rPr lang="en-US" b="1" i="1" dirty="0" smtClean="0"/>
              <a:t>c</a:t>
            </a:r>
            <a:r>
              <a:rPr lang="en-US" i="1" dirty="0" smtClean="0"/>
              <a:t>.)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40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Canvas Object vs the Context Object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191" y="1661320"/>
            <a:ext cx="5979768" cy="48863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106" y="1806109"/>
            <a:ext cx="185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Canvas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84106" y="4904909"/>
            <a:ext cx="1976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Context</a:t>
            </a:r>
            <a:endParaRPr lang="en-US" sz="2800" b="1" dirty="0"/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2260866" y="4519504"/>
            <a:ext cx="3237109" cy="64701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78206" y="8265319"/>
            <a:ext cx="2104403" cy="904081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3"/>
          </p:cNvCxnSpPr>
          <p:nvPr/>
        </p:nvCxnSpPr>
        <p:spPr>
          <a:xfrm>
            <a:off x="2260866" y="5166519"/>
            <a:ext cx="2104403" cy="864393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381984" y="1806109"/>
            <a:ext cx="833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YOU</a:t>
            </a:r>
            <a:endParaRPr lang="en-US" sz="2800" b="1" dirty="0"/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>
            <a:off x="8305800" y="2067719"/>
            <a:ext cx="2076184" cy="2415381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95921" y="6178312"/>
            <a:ext cx="102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Ross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180522" y="1690688"/>
            <a:ext cx="4293704" cy="5859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80522" y="1690688"/>
            <a:ext cx="0" cy="304033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3"/>
          </p:cNvCxnSpPr>
          <p:nvPr/>
        </p:nvCxnSpPr>
        <p:spPr>
          <a:xfrm>
            <a:off x="2143526" y="2067719"/>
            <a:ext cx="2695174" cy="1259681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36655" y="136632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0,0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78240" y="1379955"/>
            <a:ext cx="698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x-axis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466822" y="3045665"/>
            <a:ext cx="70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-axis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Difference?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Canvas Object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Is a </a:t>
            </a:r>
            <a:r>
              <a:rPr lang="en-US" b="1" dirty="0" smtClean="0"/>
              <a:t>DOM</a:t>
            </a:r>
            <a:r>
              <a:rPr lang="en-US" dirty="0" smtClean="0"/>
              <a:t> element.</a:t>
            </a:r>
          </a:p>
          <a:p>
            <a:endParaRPr lang="en-US" dirty="0" smtClean="0"/>
          </a:p>
          <a:p>
            <a:r>
              <a:rPr lang="en-US" dirty="0" smtClean="0"/>
              <a:t>Has “</a:t>
            </a:r>
            <a:r>
              <a:rPr lang="en-US" b="1" dirty="0" smtClean="0"/>
              <a:t>physical” parameters </a:t>
            </a:r>
            <a:r>
              <a:rPr lang="en-US" dirty="0" smtClean="0"/>
              <a:t>of the canvas.</a:t>
            </a:r>
          </a:p>
          <a:p>
            <a:pPr lvl="1"/>
            <a:r>
              <a:rPr lang="en-US" b="1" dirty="0" smtClean="0"/>
              <a:t>Size</a:t>
            </a:r>
            <a:r>
              <a:rPr lang="en-US" dirty="0" smtClean="0"/>
              <a:t>, </a:t>
            </a:r>
            <a:r>
              <a:rPr lang="en-US" b="1" dirty="0" smtClean="0"/>
              <a:t>where</a:t>
            </a:r>
            <a:r>
              <a:rPr lang="en-US" dirty="0" smtClean="0"/>
              <a:t> it is on screen, </a:t>
            </a:r>
            <a:r>
              <a:rPr lang="en-US" b="1" dirty="0" err="1" smtClean="0"/>
              <a:t>stylesheet</a:t>
            </a:r>
            <a:r>
              <a:rPr lang="en-US" dirty="0" smtClean="0"/>
              <a:t> information, etc.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Context Object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Is an </a:t>
            </a:r>
            <a:r>
              <a:rPr lang="en-US" b="1" dirty="0" smtClean="0"/>
              <a:t>interface</a:t>
            </a:r>
            <a:r>
              <a:rPr lang="en-US" dirty="0" smtClean="0"/>
              <a:t> object.</a:t>
            </a:r>
          </a:p>
          <a:p>
            <a:endParaRPr lang="en-US" dirty="0" smtClean="0"/>
          </a:p>
          <a:p>
            <a:r>
              <a:rPr lang="en-US" dirty="0" smtClean="0"/>
              <a:t>Has functions for </a:t>
            </a:r>
            <a:r>
              <a:rPr lang="en-US" b="1" dirty="0" smtClean="0"/>
              <a:t>drawing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Deals with painting colors, line thicknesses, etc.</a:t>
            </a:r>
          </a:p>
          <a:p>
            <a:endParaRPr lang="en-US" dirty="0"/>
          </a:p>
          <a:p>
            <a:r>
              <a:rPr lang="en-US" dirty="0" smtClean="0"/>
              <a:t>These functions depend on </a:t>
            </a:r>
            <a:r>
              <a:rPr lang="en-US" b="1" dirty="0" smtClean="0"/>
              <a:t>type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2d, </a:t>
            </a:r>
            <a:r>
              <a:rPr lang="en-US" dirty="0" err="1" smtClean="0"/>
              <a:t>webgl</a:t>
            </a:r>
            <a:r>
              <a:rPr lang="en-US" dirty="0" smtClean="0"/>
              <a:t>, webgl2, </a:t>
            </a:r>
            <a:r>
              <a:rPr lang="en-US" dirty="0" err="1" smtClean="0"/>
              <a:t>bitmaprenderer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4:</a:t>
            </a:r>
            <a:br>
              <a:rPr lang="en-US" dirty="0" smtClean="0"/>
            </a:br>
            <a:r>
              <a:rPr lang="en-US" dirty="0" smtClean="0"/>
              <a:t>Let’s Start Drawing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&lt;script&gt;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canvas 	= </a:t>
            </a:r>
            <a:r>
              <a:rPr lang="en-US" dirty="0" err="1" smtClean="0"/>
              <a:t>document.getElementById</a:t>
            </a:r>
            <a:r>
              <a:rPr lang="en-US" dirty="0" smtClean="0"/>
              <a:t>(“</a:t>
            </a:r>
            <a:r>
              <a:rPr lang="en-US" dirty="0" err="1" smtClean="0"/>
              <a:t>myCanvas</a:t>
            </a:r>
            <a:r>
              <a:rPr lang="en-US" dirty="0" smtClean="0"/>
              <a:t>”);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		= </a:t>
            </a:r>
            <a:r>
              <a:rPr lang="en-US" dirty="0" err="1" smtClean="0"/>
              <a:t>canvas.getContext</a:t>
            </a:r>
            <a:r>
              <a:rPr lang="en-US" dirty="0" smtClean="0"/>
              <a:t>(“2d”);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//</a:t>
            </a:r>
            <a:r>
              <a:rPr lang="en-US" i="1" dirty="0" err="1" smtClean="0"/>
              <a:t>fillText’s</a:t>
            </a:r>
            <a:r>
              <a:rPr lang="en-US" i="1" dirty="0" smtClean="0"/>
              <a:t> arguments are (text, x, y)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fillText</a:t>
            </a:r>
            <a:r>
              <a:rPr lang="en-US" dirty="0" smtClean="0"/>
              <a:t>(“Hello World!”,0,0);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&lt;/script&gt;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37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&lt;script&gt;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canvas 	= </a:t>
            </a:r>
            <a:r>
              <a:rPr lang="en-US" dirty="0" err="1" smtClean="0"/>
              <a:t>document.getElementById</a:t>
            </a:r>
            <a:r>
              <a:rPr lang="en-US" dirty="0" smtClean="0"/>
              <a:t>(“</a:t>
            </a:r>
            <a:r>
              <a:rPr lang="en-US" dirty="0" err="1" smtClean="0"/>
              <a:t>myCanvas</a:t>
            </a:r>
            <a:r>
              <a:rPr lang="en-US" dirty="0" smtClean="0"/>
              <a:t>”);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		= </a:t>
            </a:r>
            <a:r>
              <a:rPr lang="en-US" dirty="0" err="1" smtClean="0"/>
              <a:t>canvas.getContext</a:t>
            </a:r>
            <a:r>
              <a:rPr lang="en-US" dirty="0" smtClean="0"/>
              <a:t>(“2d”);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//</a:t>
            </a:r>
            <a:r>
              <a:rPr lang="en-US" i="1" dirty="0" err="1" smtClean="0"/>
              <a:t>fillText’s</a:t>
            </a:r>
            <a:r>
              <a:rPr lang="en-US" i="1" dirty="0" smtClean="0"/>
              <a:t> arguments are (text, x, y)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fillText</a:t>
            </a:r>
            <a:r>
              <a:rPr lang="en-US" dirty="0" smtClean="0"/>
              <a:t>(“Hello World!”,0,0);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&lt;/script&gt;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b="1" i="1" dirty="0" smtClean="0"/>
              <a:t>But wait! Where the heck is our text??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453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0716" y="866273"/>
            <a:ext cx="5325979" cy="5325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9726" y="850232"/>
            <a:ext cx="0" cy="2197768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320715" y="3056019"/>
            <a:ext cx="1909011" cy="1604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2203" y="3112163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2124" y="1303234"/>
            <a:ext cx="40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695074" y="368964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0,0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5213684" y="2284124"/>
            <a:ext cx="2854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The Text</a:t>
            </a:r>
            <a:endParaRPr lang="en-US" sz="6000" b="1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29726" y="3080084"/>
            <a:ext cx="327259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63285" y="3080084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(the ”baseline”)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This Easier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NAVIGATE TO: </a:t>
            </a:r>
            <a:r>
              <a:rPr lang="en-US" sz="4000" b="1" dirty="0" smtClean="0"/>
              <a:t>http://</a:t>
            </a:r>
            <a:r>
              <a:rPr lang="en-US" sz="4000" b="1" dirty="0" err="1" smtClean="0"/>
              <a:t>www.jsfiddle.net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433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This In </a:t>
            </a:r>
            <a:r>
              <a:rPr lang="en-US" b="1" dirty="0" smtClean="0"/>
              <a:t>HTML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&lt;canvas id=</a:t>
            </a:r>
            <a:r>
              <a:rPr lang="en-US" dirty="0" smtClean="0"/>
              <a:t>"</a:t>
            </a:r>
            <a:r>
              <a:rPr lang="en-US" dirty="0" err="1" smtClean="0"/>
              <a:t>myCanvas</a:t>
            </a:r>
            <a:r>
              <a:rPr lang="en-US" dirty="0" smtClean="0"/>
              <a:t>" width="640" height="480"&gt;&lt;/canvas&gt;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 algn="r">
              <a:buNone/>
            </a:pPr>
            <a:endParaRPr lang="en-US" b="1" i="1" dirty="0" smtClean="0"/>
          </a:p>
          <a:p>
            <a:pPr marL="0" indent="0" algn="r">
              <a:buNone/>
            </a:pPr>
            <a:r>
              <a:rPr lang="en-US" b="1" i="1" dirty="0" smtClean="0"/>
              <a:t>(You can copy-paste from your html file.)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5698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HTML Canvas?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072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object in the HTML DOM represented by the </a:t>
            </a:r>
            <a:r>
              <a:rPr lang="en-US" sz="3200" b="1" dirty="0" smtClean="0"/>
              <a:t>&lt;canvas&gt;</a:t>
            </a:r>
            <a:r>
              <a:rPr lang="en-US" sz="3200" dirty="0" smtClean="0"/>
              <a:t> tag.</a:t>
            </a:r>
          </a:p>
          <a:p>
            <a:endParaRPr lang="en-US" sz="3200" dirty="0" smtClean="0"/>
          </a:p>
          <a:p>
            <a:r>
              <a:rPr lang="en-US" sz="3200" dirty="0" smtClean="0"/>
              <a:t>You can </a:t>
            </a:r>
            <a:r>
              <a:rPr lang="en-US" sz="3200" smtClean="0"/>
              <a:t>do it </a:t>
            </a:r>
            <a:r>
              <a:rPr lang="en-US" sz="3200" dirty="0" smtClean="0"/>
              <a:t>pretty much anything else you can do to a DOM object.</a:t>
            </a:r>
          </a:p>
          <a:p>
            <a:endParaRPr lang="en-US" sz="3200" dirty="0" smtClean="0"/>
          </a:p>
          <a:p>
            <a:r>
              <a:rPr lang="en-US" sz="3200" dirty="0" smtClean="0"/>
              <a:t>However, you can also programmatically draw stuff on it!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924800" y="365125"/>
            <a:ext cx="801373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&lt;canvas id=”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bobRoss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” width=“640” height=“480”&gt;&lt;/canvas&gt;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&lt;script&gt;</a:t>
            </a: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var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canvas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document.getElementById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(“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bobRoss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”);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var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c     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canvas.getContext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(“2D”);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c.font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"20px Georgia";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c.fillText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("Hello, I'm Anna!",50,50);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c.fillRect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(50,55,300,20);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var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new Image();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anna.onload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function() {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c.drawImage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(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canvas.width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/2)-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anna.width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(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canvas.height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/2)-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anna.height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anna.width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*2,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		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anna.height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*2);</a:t>
            </a: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anna.src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"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Anna.png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";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&lt;/script&gt;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86700" y="-127000"/>
            <a:ext cx="4851400" cy="71628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05391" y="4810539"/>
            <a:ext cx="2398644" cy="2398644"/>
          </a:xfrm>
          <a:prstGeom prst="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062" y="4863549"/>
            <a:ext cx="2408298" cy="22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This In </a:t>
            </a:r>
            <a:r>
              <a:rPr lang="en-US" b="1" dirty="0" smtClean="0"/>
              <a:t>CSS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#</a:t>
            </a:r>
            <a:r>
              <a:rPr lang="en-US" dirty="0" err="1" smtClean="0"/>
              <a:t>myCanvas</a:t>
            </a:r>
            <a:r>
              <a:rPr lang="en-US" dirty="0" smtClean="0"/>
              <a:t> {  border:1px solid #000; }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endParaRPr lang="en-US" b="1" i="1" dirty="0"/>
          </a:p>
          <a:p>
            <a:pPr marL="0" indent="0" algn="r">
              <a:buNone/>
            </a:pPr>
            <a:r>
              <a:rPr lang="en-US" b="1" i="1" dirty="0" smtClean="0"/>
              <a:t>(You can copy-paste from your html file.)</a:t>
            </a:r>
          </a:p>
        </p:txBody>
      </p:sp>
    </p:spTree>
    <p:extLst>
      <p:ext uri="{BB962C8B-B14F-4D97-AF65-F5344CB8AC3E}">
        <p14:creationId xmlns:p14="http://schemas.microsoft.com/office/powerpoint/2010/main" val="13477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This In </a:t>
            </a:r>
            <a:r>
              <a:rPr lang="en-US" b="1" dirty="0" err="1" smtClean="0"/>
              <a:t>Javascript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canvas 	= </a:t>
            </a:r>
            <a:r>
              <a:rPr lang="en-US" dirty="0" err="1" smtClean="0"/>
              <a:t>document.getElementById</a:t>
            </a:r>
            <a:r>
              <a:rPr lang="en-US" dirty="0" smtClean="0"/>
              <a:t>(</a:t>
            </a:r>
            <a:r>
              <a:rPr lang="en-US" dirty="0" smtClean="0"/>
              <a:t>"</a:t>
            </a:r>
            <a:r>
              <a:rPr lang="en-US" dirty="0" err="1" smtClean="0"/>
              <a:t>myCanvas</a:t>
            </a:r>
            <a:r>
              <a:rPr lang="en-US" dirty="0" smtClean="0"/>
              <a:t>");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c		= </a:t>
            </a:r>
            <a:r>
              <a:rPr lang="en-US" dirty="0" err="1" smtClean="0"/>
              <a:t>canvas.getContext</a:t>
            </a:r>
            <a:r>
              <a:rPr lang="en-US" dirty="0" smtClean="0"/>
              <a:t>("2d");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 algn="r">
              <a:buNone/>
            </a:pPr>
            <a:r>
              <a:rPr lang="en-US" b="1" i="1" dirty="0" smtClean="0"/>
              <a:t>(You can copy-paste from your html file.)</a:t>
            </a:r>
          </a:p>
        </p:txBody>
      </p:sp>
    </p:spTree>
    <p:extLst>
      <p:ext uri="{BB962C8B-B14F-4D97-AF65-F5344CB8AC3E}">
        <p14:creationId xmlns:p14="http://schemas.microsoft.com/office/powerpoint/2010/main" val="10565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Some Text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fillText</a:t>
            </a:r>
            <a:r>
              <a:rPr lang="en-US" dirty="0" smtClean="0"/>
              <a:t>(“Hello World!”,0,</a:t>
            </a:r>
            <a:r>
              <a:rPr lang="en-US" b="1" dirty="0" smtClean="0"/>
              <a:t>240</a:t>
            </a:r>
            <a:r>
              <a:rPr lang="en-US" dirty="0" smtClean="0"/>
              <a:t>);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Style</a:t>
            </a:r>
            <a:r>
              <a:rPr lang="is-IS" dirty="0" smtClean="0"/>
              <a:t>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font</a:t>
            </a:r>
            <a:r>
              <a:rPr lang="en-US" dirty="0" smtClean="0"/>
              <a:t> = “bold 30pt Calibri”;		</a:t>
            </a:r>
            <a:r>
              <a:rPr lang="en-US" i="1" dirty="0" smtClean="0"/>
              <a:t>//[weight] [size] [typeface]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“#0000FF”;			</a:t>
            </a:r>
            <a:r>
              <a:rPr lang="en-US" i="1" dirty="0" smtClean="0"/>
              <a:t>//</a:t>
            </a:r>
            <a:r>
              <a:rPr lang="en-US" i="1" dirty="0" err="1" smtClean="0"/>
              <a:t>css</a:t>
            </a:r>
            <a:r>
              <a:rPr lang="en-US" i="1" dirty="0" smtClean="0"/>
              <a:t> color definition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strokeStyle</a:t>
            </a:r>
            <a:r>
              <a:rPr lang="en-US" dirty="0" smtClean="0"/>
              <a:t> = “#000000”;		</a:t>
            </a:r>
            <a:r>
              <a:rPr lang="en-US" i="1" dirty="0" smtClean="0"/>
              <a:t>//ditto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textAlign</a:t>
            </a:r>
            <a:r>
              <a:rPr lang="en-US" dirty="0" smtClean="0"/>
              <a:t> = “left”;			</a:t>
            </a:r>
            <a:r>
              <a:rPr lang="en-US" i="1" dirty="0" smtClean="0"/>
              <a:t>//start, end, left, center, or right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textBaseline</a:t>
            </a:r>
            <a:r>
              <a:rPr lang="en-US" dirty="0" smtClean="0"/>
              <a:t> = “alphabetic”; 		</a:t>
            </a:r>
            <a:r>
              <a:rPr lang="en-US" i="1" dirty="0" smtClean="0"/>
              <a:t>//</a:t>
            </a:r>
            <a:r>
              <a:rPr lang="en-US" i="1" dirty="0"/>
              <a:t>top, hanging, middle, 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						//alphabetic</a:t>
            </a:r>
            <a:r>
              <a:rPr lang="en-US" i="1" dirty="0"/>
              <a:t>, ideographic,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						//or</a:t>
            </a:r>
            <a:r>
              <a:rPr lang="en-US" i="1" dirty="0"/>
              <a:t> bottom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fillText</a:t>
            </a:r>
            <a:r>
              <a:rPr lang="en-US" dirty="0" smtClean="0"/>
              <a:t>(“Hello World!”,0,240);		</a:t>
            </a:r>
            <a:r>
              <a:rPr lang="en-US" i="1" dirty="0" smtClean="0"/>
              <a:t>//</a:t>
            </a:r>
            <a:r>
              <a:rPr lang="en-US" i="1" u="sng" dirty="0" smtClean="0"/>
              <a:t>Then</a:t>
            </a:r>
            <a:r>
              <a:rPr lang="en-US" i="1" dirty="0" smtClean="0"/>
              <a:t> we call </a:t>
            </a:r>
            <a:r>
              <a:rPr lang="en-US" i="1" dirty="0" err="1" smtClean="0"/>
              <a:t>fillText</a:t>
            </a:r>
            <a:r>
              <a:rPr lang="en-US" i="1" dirty="0" smtClean="0"/>
              <a:t>()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strokeText</a:t>
            </a:r>
            <a:r>
              <a:rPr lang="en-US" dirty="0" smtClean="0"/>
              <a:t>(“Hello World!”,0,240);	</a:t>
            </a:r>
            <a:r>
              <a:rPr lang="en-US" i="1" dirty="0" smtClean="0"/>
              <a:t>//</a:t>
            </a:r>
            <a:r>
              <a:rPr lang="en-US" i="1" u="sng" dirty="0" smtClean="0"/>
              <a:t>or</a:t>
            </a:r>
            <a:r>
              <a:rPr lang="en-US" i="1" dirty="0" smtClean="0"/>
              <a:t> </a:t>
            </a:r>
            <a:r>
              <a:rPr lang="en-US" i="1" dirty="0" err="1" smtClean="0"/>
              <a:t>strokeText</a:t>
            </a:r>
            <a:r>
              <a:rPr lang="en-US" i="1" dirty="0" smtClean="0"/>
              <a:t>() for an outline</a:t>
            </a:r>
          </a:p>
        </p:txBody>
      </p:sp>
    </p:spTree>
    <p:extLst>
      <p:ext uri="{BB962C8B-B14F-4D97-AF65-F5344CB8AC3E}">
        <p14:creationId xmlns:p14="http://schemas.microsoft.com/office/powerpoint/2010/main" val="9966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Text Stuff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//You can check the width of some text beforehand.</a:t>
            </a:r>
          </a:p>
          <a:p>
            <a:pPr marL="0" indent="0">
              <a:buNone/>
            </a:pPr>
            <a:r>
              <a:rPr lang="en-US" i="1" dirty="0" smtClean="0"/>
              <a:t>//Be sure to set style parameters first, and then call: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b="1" dirty="0" smtClean="0"/>
              <a:t>metrics</a:t>
            </a:r>
            <a:r>
              <a:rPr lang="en-US" dirty="0" smtClean="0"/>
              <a:t> = </a:t>
            </a:r>
            <a:r>
              <a:rPr lang="en-US" dirty="0" err="1" smtClean="0"/>
              <a:t>c.</a:t>
            </a:r>
            <a:r>
              <a:rPr lang="en-US" b="1" dirty="0" err="1" smtClean="0"/>
              <a:t>measureText</a:t>
            </a:r>
            <a:r>
              <a:rPr lang="en-US" dirty="0" smtClean="0"/>
              <a:t>(“Hello World!”);</a:t>
            </a:r>
          </a:p>
          <a:p>
            <a:pPr marL="0" indent="0">
              <a:buNone/>
            </a:pPr>
            <a:r>
              <a:rPr lang="en-US" dirty="0" err="1" smtClean="0"/>
              <a:t>console.log</a:t>
            </a:r>
            <a:r>
              <a:rPr lang="en-US" dirty="0" smtClean="0"/>
              <a:t>(</a:t>
            </a:r>
            <a:r>
              <a:rPr lang="en-US" b="1" dirty="0" err="1" smtClean="0"/>
              <a:t>metrics.width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//Useful for laying things out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838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Text Stuff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//You can also control </a:t>
            </a:r>
            <a:r>
              <a:rPr lang="en-US" b="1" i="1" dirty="0" smtClean="0"/>
              <a:t>transparency</a:t>
            </a:r>
            <a:r>
              <a:rPr lang="en-US" i="1" dirty="0" smtClean="0"/>
              <a:t> two ways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//With the </a:t>
            </a:r>
            <a:r>
              <a:rPr lang="en-US" i="1" dirty="0" err="1" smtClean="0"/>
              <a:t>fillStyle</a:t>
            </a:r>
            <a:r>
              <a:rPr lang="en-US" i="1" dirty="0"/>
              <a:t> </a:t>
            </a:r>
            <a:r>
              <a:rPr lang="en-US" i="1" dirty="0" smtClean="0"/>
              <a:t>or </a:t>
            </a:r>
            <a:r>
              <a:rPr lang="en-US" i="1" dirty="0" err="1" smtClean="0"/>
              <a:t>strokeStyle</a:t>
            </a:r>
            <a:r>
              <a:rPr lang="en-US" i="1" dirty="0" smtClean="0"/>
              <a:t> definition using </a:t>
            </a:r>
            <a:r>
              <a:rPr lang="en-US" i="1" dirty="0" err="1" smtClean="0"/>
              <a:t>rgba</a:t>
            </a:r>
            <a:r>
              <a:rPr lang="en-US" i="1" dirty="0" smtClean="0"/>
              <a:t>: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“</a:t>
            </a:r>
            <a:r>
              <a:rPr lang="en-US" dirty="0" err="1" smtClean="0"/>
              <a:t>rgba</a:t>
            </a:r>
            <a:r>
              <a:rPr lang="en-US" dirty="0" smtClean="0"/>
              <a:t>(255, 255, 255, </a:t>
            </a:r>
            <a:r>
              <a:rPr lang="en-US" b="1" dirty="0" smtClean="0"/>
              <a:t>0.5</a:t>
            </a:r>
            <a:r>
              <a:rPr lang="en-US" dirty="0" smtClean="0"/>
              <a:t>)”;</a:t>
            </a: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//Or setting the </a:t>
            </a:r>
            <a:r>
              <a:rPr lang="en-US" i="1" dirty="0" err="1" smtClean="0"/>
              <a:t>globalAlpha</a:t>
            </a:r>
            <a:r>
              <a:rPr lang="en-US" i="1" dirty="0" smtClean="0"/>
              <a:t> parameter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globalAlpha</a:t>
            </a:r>
            <a:r>
              <a:rPr lang="en-US" dirty="0" smtClean="0"/>
              <a:t> = </a:t>
            </a:r>
            <a:r>
              <a:rPr lang="en-US" b="1" dirty="0" smtClean="0"/>
              <a:t>0.5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b="1" i="1" dirty="0" smtClean="0"/>
              <a:t>(These will also work with other things we’ll learn today.)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367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draw Rectangles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nearly as boring as it sounds.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Hip to be a Square</a:t>
            </a:r>
            <a:r>
              <a:rPr lang="is-IS" dirty="0" smtClean="0"/>
              <a:t>…ish... </a:t>
            </a:r>
            <a:r>
              <a:rPr lang="en-US" dirty="0"/>
              <a:t>t</a:t>
            </a:r>
            <a:r>
              <a:rPr lang="is-IS" dirty="0" smtClean="0"/>
              <a:t>hing....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//And it’s pretty damn simple.</a:t>
            </a:r>
            <a:endParaRPr lang="en-US" i="1" dirty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fillRect</a:t>
            </a:r>
            <a:r>
              <a:rPr lang="en-US" dirty="0" smtClean="0"/>
              <a:t>(x, y, width, height);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0716" y="866273"/>
            <a:ext cx="5325979" cy="5325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29726" y="2125578"/>
            <a:ext cx="1507958" cy="280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Drawn</a:t>
            </a:r>
          </a:p>
          <a:p>
            <a:pPr algn="ctr"/>
            <a:r>
              <a:rPr lang="en-US" dirty="0" smtClean="0"/>
              <a:t>Portion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9726" y="850232"/>
            <a:ext cx="0" cy="1275346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320715" y="2125578"/>
            <a:ext cx="1909011" cy="1604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2203" y="2181722"/>
            <a:ext cx="42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2124" y="998436"/>
            <a:ext cx="409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695074" y="368964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0,0</a:t>
            </a:r>
            <a:endParaRPr lang="en-US" sz="3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229726" y="5149517"/>
            <a:ext cx="1507958" cy="0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10398" y="2125578"/>
            <a:ext cx="0" cy="2807368"/>
          </a:xfrm>
          <a:prstGeom prst="straightConnector1">
            <a:avLst/>
          </a:prstGeom>
          <a:ln w="1270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82124" y="5308666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width</a:t>
            </a:r>
            <a:endParaRPr lang="en-US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7044176" y="3061504"/>
            <a:ext cx="1371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height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97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Rectangle Style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//Similar stuff to text, must be called before the draw command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“#0000FF”;			</a:t>
            </a:r>
            <a:r>
              <a:rPr lang="en-US" i="1" dirty="0" smtClean="0"/>
              <a:t>//</a:t>
            </a:r>
            <a:r>
              <a:rPr lang="en-US" i="1" dirty="0" err="1" smtClean="0"/>
              <a:t>css</a:t>
            </a:r>
            <a:r>
              <a:rPr lang="en-US" i="1" dirty="0" smtClean="0"/>
              <a:t> color definition</a:t>
            </a:r>
            <a:endParaRPr lang="en-US" i="1" dirty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fillRect</a:t>
            </a:r>
            <a:r>
              <a:rPr lang="en-US" dirty="0" smtClean="0"/>
              <a:t>(x, y, width, height);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//and also</a:t>
            </a:r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strokeStyle</a:t>
            </a:r>
            <a:r>
              <a:rPr lang="en-US" dirty="0" smtClean="0"/>
              <a:t> = “#00CC00”;		</a:t>
            </a:r>
            <a:r>
              <a:rPr lang="en-US" i="1" dirty="0" smtClean="0"/>
              <a:t>//hey, this looks familiar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rect</a:t>
            </a:r>
            <a:r>
              <a:rPr lang="en-US" dirty="0" smtClean="0"/>
              <a:t>(x, y, width, height);		</a:t>
            </a:r>
            <a:r>
              <a:rPr lang="en-US" b="1" i="1" dirty="0" smtClean="0"/>
              <a:t>//NOTE the name difference</a:t>
            </a:r>
          </a:p>
          <a:p>
            <a:pPr marL="0" indent="0">
              <a:buNone/>
            </a:pPr>
            <a:r>
              <a:rPr lang="en-US" b="1" i="1" dirty="0"/>
              <a:t>	</a:t>
            </a:r>
            <a:r>
              <a:rPr lang="en-US" b="1" i="1" dirty="0" smtClean="0"/>
              <a:t>					//It’s irregular compared to text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208408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Awesome! How Can We Do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1435"/>
          </a:xfrm>
        </p:spPr>
        <p:txBody>
          <a:bodyPr>
            <a:normAutofit/>
          </a:bodyPr>
          <a:lstStyle/>
          <a:p>
            <a:r>
              <a:rPr lang="en-US" dirty="0" err="1" smtClean="0"/>
              <a:t>Javascript</a:t>
            </a:r>
            <a:r>
              <a:rPr lang="en-US" dirty="0" smtClean="0"/>
              <a:t>!</a:t>
            </a:r>
          </a:p>
          <a:p>
            <a:r>
              <a:rPr lang="en-US" dirty="0" smtClean="0"/>
              <a:t>You can get a Canvas element by using </a:t>
            </a:r>
            <a:r>
              <a:rPr lang="en-US" b="1" dirty="0" err="1" smtClean="0"/>
              <a:t>getElementByID</a:t>
            </a:r>
            <a:r>
              <a:rPr lang="en-US" b="1" dirty="0" smtClean="0"/>
              <a:t>()</a:t>
            </a:r>
            <a:endParaRPr lang="en-US" dirty="0" smtClean="0"/>
          </a:p>
          <a:p>
            <a:r>
              <a:rPr lang="en-US" dirty="0" smtClean="0"/>
              <a:t>You then retrieve its </a:t>
            </a:r>
            <a:r>
              <a:rPr lang="en-US" b="1" dirty="0" smtClean="0"/>
              <a:t>Context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b="1" dirty="0" err="1" smtClean="0"/>
              <a:t>getContext</a:t>
            </a:r>
            <a:r>
              <a:rPr lang="en-US" b="1" dirty="0" smtClean="0"/>
              <a:t>()</a:t>
            </a:r>
            <a:endParaRPr lang="en-US" dirty="0" smtClean="0"/>
          </a:p>
          <a:p>
            <a:pPr lvl="1"/>
            <a:r>
              <a:rPr lang="en-US" dirty="0" smtClean="0"/>
              <a:t>We </a:t>
            </a:r>
            <a:r>
              <a:rPr lang="en-US" dirty="0" smtClean="0"/>
              <a:t>want the </a:t>
            </a:r>
            <a:r>
              <a:rPr lang="en-US" b="1" dirty="0" smtClean="0"/>
              <a:t>2D context</a:t>
            </a:r>
            <a:r>
              <a:rPr lang="en-US" dirty="0" smtClean="0"/>
              <a:t>. You can do 3D stuff, too w/</a:t>
            </a:r>
            <a:r>
              <a:rPr lang="en-US" dirty="0" err="1" smtClean="0"/>
              <a:t>WebGL</a:t>
            </a:r>
            <a:r>
              <a:rPr lang="en-US" dirty="0" smtClean="0"/>
              <a:t>. But not today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You then issue commands to the Context object to draw stuff.</a:t>
            </a:r>
          </a:p>
          <a:p>
            <a:pPr lvl="1"/>
            <a:r>
              <a:rPr lang="en-US" dirty="0" smtClean="0"/>
              <a:t>We’ll </a:t>
            </a:r>
            <a:r>
              <a:rPr lang="en-US" dirty="0" smtClean="0"/>
              <a:t>go over </a:t>
            </a:r>
            <a:r>
              <a:rPr lang="en-US" b="1" dirty="0" err="1" smtClean="0"/>
              <a:t>fillText</a:t>
            </a:r>
            <a:r>
              <a:rPr lang="en-US" b="1" dirty="0" smtClean="0"/>
              <a:t>(), </a:t>
            </a:r>
            <a:r>
              <a:rPr lang="en-US" b="1" dirty="0" err="1" smtClean="0"/>
              <a:t>fillRect</a:t>
            </a:r>
            <a:r>
              <a:rPr lang="en-US" b="1" dirty="0" smtClean="0"/>
              <a:t>(), </a:t>
            </a:r>
            <a:r>
              <a:rPr lang="en-US" b="1" dirty="0" err="1" smtClean="0"/>
              <a:t>drawImage</a:t>
            </a:r>
            <a:r>
              <a:rPr lang="en-US" b="1" dirty="0" smtClean="0"/>
              <a:t>()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We’ll then go over </a:t>
            </a:r>
            <a:r>
              <a:rPr lang="en-US" b="1" dirty="0" smtClean="0"/>
              <a:t>paths</a:t>
            </a:r>
            <a:r>
              <a:rPr lang="en-US" dirty="0"/>
              <a:t> </a:t>
            </a:r>
            <a:r>
              <a:rPr lang="en-US" dirty="0" smtClean="0"/>
              <a:t>– which are trickier since they involve:</a:t>
            </a:r>
          </a:p>
          <a:p>
            <a:pPr lvl="2"/>
            <a:r>
              <a:rPr lang="en-US" b="1" dirty="0" err="1"/>
              <a:t>beginPath</a:t>
            </a:r>
            <a:r>
              <a:rPr lang="en-US" b="1" dirty="0" smtClean="0"/>
              <a:t>()</a:t>
            </a:r>
            <a:r>
              <a:rPr lang="en-US" dirty="0" smtClean="0"/>
              <a:t>, </a:t>
            </a:r>
            <a:r>
              <a:rPr lang="en-US" b="1" dirty="0" err="1" smtClean="0"/>
              <a:t>moveTo</a:t>
            </a:r>
            <a:r>
              <a:rPr lang="en-US" b="1" dirty="0" smtClean="0"/>
              <a:t>()</a:t>
            </a:r>
            <a:r>
              <a:rPr lang="en-US" dirty="0" smtClean="0"/>
              <a:t>, </a:t>
            </a:r>
            <a:r>
              <a:rPr lang="en-US" b="1" dirty="0" err="1" smtClean="0"/>
              <a:t>lineTo</a:t>
            </a:r>
            <a:r>
              <a:rPr lang="en-US" b="1" dirty="0" smtClean="0"/>
              <a:t>()</a:t>
            </a:r>
            <a:r>
              <a:rPr lang="en-US" dirty="0" smtClean="0"/>
              <a:t>, and </a:t>
            </a:r>
            <a:r>
              <a:rPr lang="en-US" b="1" dirty="0" smtClean="0"/>
              <a:t>stroke()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And the advanced </a:t>
            </a:r>
            <a:r>
              <a:rPr lang="en-US" b="1" dirty="0" err="1" smtClean="0"/>
              <a:t>arcTo</a:t>
            </a:r>
            <a:r>
              <a:rPr lang="en-US" b="1" dirty="0" smtClean="0"/>
              <a:t>()</a:t>
            </a:r>
            <a:r>
              <a:rPr lang="en-US" dirty="0" smtClean="0"/>
              <a:t>, </a:t>
            </a:r>
            <a:r>
              <a:rPr lang="en-US" b="1" dirty="0" err="1" smtClean="0"/>
              <a:t>quadraticCurveTo</a:t>
            </a:r>
            <a:r>
              <a:rPr lang="en-US" b="1" dirty="0" smtClean="0"/>
              <a:t>()</a:t>
            </a:r>
            <a:r>
              <a:rPr lang="en-US" dirty="0" smtClean="0"/>
              <a:t>, and </a:t>
            </a:r>
            <a:r>
              <a:rPr lang="en-US" b="1" dirty="0" err="1" smtClean="0"/>
              <a:t>bezierCurveTo</a:t>
            </a:r>
            <a:r>
              <a:rPr lang="en-US" b="1" dirty="0" smtClean="0"/>
              <a:t>()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And you can </a:t>
            </a:r>
            <a:r>
              <a:rPr lang="en-US" b="1" dirty="0" smtClean="0"/>
              <a:t>style</a:t>
            </a:r>
            <a:r>
              <a:rPr lang="en-US" dirty="0" smtClean="0"/>
              <a:t> things.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72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Rectangle Style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//Alpha channels work, too.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globalAlpha</a:t>
            </a:r>
            <a:r>
              <a:rPr lang="en-US" dirty="0" smtClean="0"/>
              <a:t> = 0.5;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"#FF0000";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fillRect</a:t>
            </a:r>
            <a:r>
              <a:rPr lang="en-US" dirty="0" smtClean="0"/>
              <a:t>(100,50,200,200);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"#00FF00";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fillRect</a:t>
            </a:r>
            <a:r>
              <a:rPr lang="en-US" dirty="0" smtClean="0"/>
              <a:t>(200,150,200,200);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fillStyle</a:t>
            </a:r>
            <a:r>
              <a:rPr lang="en-US" dirty="0" smtClean="0"/>
              <a:t> = "#0000FF";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fillRect</a:t>
            </a:r>
            <a:r>
              <a:rPr lang="en-US" dirty="0" smtClean="0"/>
              <a:t>(300,250,200,200);</a:t>
            </a:r>
          </a:p>
        </p:txBody>
      </p:sp>
    </p:spTree>
    <p:extLst>
      <p:ext uri="{BB962C8B-B14F-4D97-AF65-F5344CB8AC3E}">
        <p14:creationId xmlns:p14="http://schemas.microsoft.com/office/powerpoint/2010/main" val="6297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draw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Taking image files and putting them directly on the canvas.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Almost Works The Same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//The syntax is almost the same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drawImage</a:t>
            </a:r>
            <a:r>
              <a:rPr lang="en-US" dirty="0" smtClean="0"/>
              <a:t>( </a:t>
            </a:r>
            <a:r>
              <a:rPr lang="en-US" u="sng" dirty="0" smtClean="0"/>
              <a:t>image</a:t>
            </a:r>
            <a:r>
              <a:rPr lang="en-US" dirty="0" smtClean="0"/>
              <a:t>, x, y, [width, height]);	//width &amp; height are opt.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b="1" i="1" dirty="0" smtClean="0"/>
              <a:t>But how do we get an image into memory first?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5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Images Into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TWO ways to do this.</a:t>
            </a:r>
          </a:p>
          <a:p>
            <a:endParaRPr lang="en-US" dirty="0"/>
          </a:p>
          <a:p>
            <a:r>
              <a:rPr lang="en-US" b="1" dirty="0" smtClean="0"/>
              <a:t>The first way:</a:t>
            </a:r>
            <a:r>
              <a:rPr lang="en-US" dirty="0" smtClean="0"/>
              <a:t> Snag an image already loaded into the DOM with </a:t>
            </a:r>
            <a:r>
              <a:rPr lang="en-US" b="1" dirty="0" err="1" smtClean="0"/>
              <a:t>getElementById</a:t>
            </a:r>
            <a:r>
              <a:rPr lang="en-US" b="1" dirty="0" smtClean="0"/>
              <a:t>()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 smtClean="0"/>
              <a:t>The second:</a:t>
            </a:r>
            <a:r>
              <a:rPr lang="en-US" dirty="0" smtClean="0"/>
              <a:t> Create a new </a:t>
            </a:r>
            <a:r>
              <a:rPr lang="en-US" b="1" dirty="0" smtClean="0"/>
              <a:t>Image</a:t>
            </a:r>
            <a:r>
              <a:rPr lang="en-US" dirty="0" smtClean="0"/>
              <a:t> object and set up an </a:t>
            </a:r>
            <a:r>
              <a:rPr lang="en-US" b="1" dirty="0" err="1" smtClean="0"/>
              <a:t>EventListener</a:t>
            </a:r>
            <a:r>
              <a:rPr lang="en-US" dirty="0" smtClean="0"/>
              <a:t> for when the image loads.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 Grabbing (which sounds</a:t>
            </a:r>
            <a:r>
              <a:rPr lang="is-IS" dirty="0" smtClean="0"/>
              <a:t>… well...)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//Let’s ask the document for the image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myImage</a:t>
            </a:r>
            <a:r>
              <a:rPr lang="en-US" dirty="0" smtClean="0"/>
              <a:t> = </a:t>
            </a:r>
            <a:r>
              <a:rPr lang="en-US" dirty="0" err="1" smtClean="0"/>
              <a:t>document.</a:t>
            </a:r>
            <a:r>
              <a:rPr lang="en-US" b="1" dirty="0" err="1" smtClean="0"/>
              <a:t>getElementById</a:t>
            </a:r>
            <a:r>
              <a:rPr lang="en-US" dirty="0" smtClean="0"/>
              <a:t>(“</a:t>
            </a:r>
            <a:r>
              <a:rPr lang="en-US" dirty="0" err="1" smtClean="0"/>
              <a:t>myImage</a:t>
            </a:r>
            <a:r>
              <a:rPr lang="en-US" dirty="0" smtClean="0"/>
              <a:t>”);</a:t>
            </a:r>
            <a:endParaRPr lang="en-US" dirty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drawImage</a:t>
            </a:r>
            <a:r>
              <a:rPr lang="en-US" dirty="0" smtClean="0"/>
              <a:t>(</a:t>
            </a:r>
            <a:r>
              <a:rPr lang="en-US" dirty="0" err="1" smtClean="0"/>
              <a:t>myImage</a:t>
            </a:r>
            <a:r>
              <a:rPr lang="en-US" dirty="0" smtClean="0"/>
              <a:t>, 0, 0);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b="1" i="1" dirty="0" smtClean="0"/>
              <a:t>This will ONLY work if the image is already loaded.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 Listeners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Event Listeners </a:t>
            </a:r>
            <a:r>
              <a:rPr lang="en-US" dirty="0" smtClean="0"/>
              <a:t>are one of the major programming paradigms of </a:t>
            </a:r>
            <a:r>
              <a:rPr lang="en-US" b="1" dirty="0" smtClean="0"/>
              <a:t>event-driven programming</a:t>
            </a:r>
            <a:r>
              <a:rPr lang="en-US" dirty="0" smtClean="0"/>
              <a:t>, and multimedia programming is absolutely full of them.</a:t>
            </a:r>
          </a:p>
          <a:p>
            <a:endParaRPr lang="en-US" dirty="0"/>
          </a:p>
          <a:p>
            <a:r>
              <a:rPr lang="en-US" dirty="0" smtClean="0"/>
              <a:t>Under the hood, an Event Listener is merely an </a:t>
            </a:r>
            <a:r>
              <a:rPr lang="en-US" b="1" dirty="0" smtClean="0"/>
              <a:t>Array</a:t>
            </a:r>
            <a:r>
              <a:rPr lang="en-US" dirty="0" smtClean="0"/>
              <a:t> and a </a:t>
            </a:r>
            <a:r>
              <a:rPr lang="en-US" b="1" dirty="0" smtClean="0"/>
              <a:t>pair of functions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An </a:t>
            </a:r>
            <a:r>
              <a:rPr lang="en-US" b="1" dirty="0" smtClean="0"/>
              <a:t>event queue Array</a:t>
            </a:r>
            <a:r>
              <a:rPr lang="en-US" dirty="0" smtClean="0"/>
              <a:t> made of functions that “fire” when an event occurs.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b="1" dirty="0" err="1" smtClean="0"/>
              <a:t>addEventListener</a:t>
            </a:r>
            <a:r>
              <a:rPr lang="en-US" b="1" dirty="0" smtClean="0"/>
              <a:t>()</a:t>
            </a:r>
            <a:r>
              <a:rPr lang="en-US" dirty="0" smtClean="0"/>
              <a:t> function, which adds to that list.</a:t>
            </a:r>
          </a:p>
          <a:p>
            <a:pPr lvl="1"/>
            <a:r>
              <a:rPr lang="en-US" dirty="0" smtClean="0"/>
              <a:t>A </a:t>
            </a:r>
            <a:r>
              <a:rPr lang="en-US" b="1" dirty="0" err="1" smtClean="0"/>
              <a:t>dispatchEvent</a:t>
            </a:r>
            <a:r>
              <a:rPr lang="en-US" b="1" dirty="0" smtClean="0"/>
              <a:t>()</a:t>
            </a:r>
            <a:r>
              <a:rPr lang="en-US" dirty="0" smtClean="0"/>
              <a:t> function, which triggers the 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 Listeners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20586" y="1815152"/>
            <a:ext cx="1555844" cy="14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Image</a:t>
            </a:r>
          </a:p>
          <a:p>
            <a:pPr algn="ctr"/>
            <a:r>
              <a:rPr lang="en-US" sz="3200" dirty="0" smtClean="0"/>
              <a:t>Object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879044" y="3386279"/>
            <a:ext cx="24389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Event Queue:</a:t>
            </a:r>
          </a:p>
          <a:p>
            <a:pPr algn="ctr"/>
            <a:r>
              <a:rPr lang="en-US" sz="2800" b="1" dirty="0" smtClean="0"/>
              <a:t>“</a:t>
            </a:r>
            <a:r>
              <a:rPr lang="en-US" sz="2800" b="1" dirty="0" err="1" smtClean="0"/>
              <a:t>onresize</a:t>
            </a:r>
            <a:r>
              <a:rPr lang="en-US" sz="2800" b="1" dirty="0" smtClean="0"/>
              <a:t>”</a:t>
            </a:r>
          </a:p>
          <a:p>
            <a:pPr algn="ctr"/>
            <a:r>
              <a:rPr lang="en-US" sz="2800" b="1" dirty="0" smtClean="0"/>
              <a:t>“</a:t>
            </a:r>
            <a:r>
              <a:rPr lang="en-US" sz="2800" b="1" dirty="0" err="1" smtClean="0"/>
              <a:t>onload</a:t>
            </a:r>
            <a:r>
              <a:rPr lang="en-US" sz="2800" b="1" dirty="0" smtClean="0"/>
              <a:t>”</a:t>
            </a:r>
          </a:p>
          <a:p>
            <a:pPr algn="ctr"/>
            <a:r>
              <a:rPr lang="en-US" sz="2800" b="1" i="1" dirty="0" smtClean="0"/>
              <a:t>“</a:t>
            </a:r>
            <a:r>
              <a:rPr lang="en-US" sz="2800" b="1" i="1" dirty="0" err="1" smtClean="0"/>
              <a:t>onsomething</a:t>
            </a:r>
            <a:r>
              <a:rPr lang="en-US" sz="2800" b="1" i="1" dirty="0" smtClean="0"/>
              <a:t>”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4301" y="1815152"/>
            <a:ext cx="64235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//In your code</a:t>
            </a:r>
          </a:p>
          <a:p>
            <a:r>
              <a:rPr lang="en-US" sz="2800" dirty="0" err="1" smtClean="0"/>
              <a:t>img.addEventListener</a:t>
            </a:r>
            <a:r>
              <a:rPr lang="en-US" sz="2800" dirty="0" smtClean="0"/>
              <a:t>(“</a:t>
            </a:r>
            <a:r>
              <a:rPr lang="en-US" sz="2800" dirty="0" err="1" smtClean="0"/>
              <a:t>onload</a:t>
            </a:r>
            <a:r>
              <a:rPr lang="en-US" sz="2800" dirty="0" smtClean="0"/>
              <a:t>”,function() {</a:t>
            </a: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console.log</a:t>
            </a:r>
            <a:r>
              <a:rPr lang="en-US" sz="2800" dirty="0" smtClean="0"/>
              <a:t>(“Loaded!”);</a:t>
            </a:r>
          </a:p>
          <a:p>
            <a:r>
              <a:rPr lang="en-US" sz="2800" dirty="0" smtClean="0"/>
              <a:t>});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7658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 Listeners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20586" y="1815152"/>
            <a:ext cx="1555844" cy="14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Image</a:t>
            </a:r>
          </a:p>
          <a:p>
            <a:pPr algn="ctr"/>
            <a:r>
              <a:rPr lang="en-US" sz="3200" dirty="0" smtClean="0"/>
              <a:t>Object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879043" y="3386279"/>
            <a:ext cx="24389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Event Queue:</a:t>
            </a:r>
          </a:p>
          <a:p>
            <a:pPr algn="ctr"/>
            <a:r>
              <a:rPr lang="en-US" sz="2800" dirty="0" smtClean="0"/>
              <a:t>“</a:t>
            </a:r>
            <a:r>
              <a:rPr lang="en-US" sz="2800" dirty="0" err="1" smtClean="0"/>
              <a:t>onresize</a:t>
            </a:r>
            <a:r>
              <a:rPr lang="en-US" sz="2800" dirty="0" smtClean="0"/>
              <a:t>”</a:t>
            </a:r>
          </a:p>
          <a:p>
            <a:pPr algn="ctr"/>
            <a:r>
              <a:rPr lang="en-US" sz="2800" b="1" dirty="0" smtClean="0"/>
              <a:t>“</a:t>
            </a:r>
            <a:r>
              <a:rPr lang="en-US" sz="2800" b="1" dirty="0" err="1" smtClean="0"/>
              <a:t>onload</a:t>
            </a:r>
            <a:r>
              <a:rPr lang="en-US" sz="2800" b="1" dirty="0" smtClean="0"/>
              <a:t>”</a:t>
            </a:r>
          </a:p>
          <a:p>
            <a:pPr algn="ctr"/>
            <a:r>
              <a:rPr lang="en-US" sz="2800" b="1" dirty="0" smtClean="0"/>
              <a:t>[your function]</a:t>
            </a:r>
            <a:endParaRPr lang="en-US" sz="2800" b="1" dirty="0" smtClean="0"/>
          </a:p>
          <a:p>
            <a:pPr algn="ctr"/>
            <a:r>
              <a:rPr lang="en-US" sz="2800" i="1" dirty="0" smtClean="0"/>
              <a:t>“</a:t>
            </a:r>
            <a:r>
              <a:rPr lang="en-US" sz="2800" i="1" dirty="0" err="1" smtClean="0"/>
              <a:t>onsomething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4301" y="1815152"/>
            <a:ext cx="64235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//In your code</a:t>
            </a:r>
          </a:p>
          <a:p>
            <a:r>
              <a:rPr lang="en-US" sz="2800" dirty="0" err="1" smtClean="0"/>
              <a:t>img.addEventListener</a:t>
            </a:r>
            <a:r>
              <a:rPr lang="en-US" sz="2800" dirty="0" smtClean="0"/>
              <a:t>(“</a:t>
            </a:r>
            <a:r>
              <a:rPr lang="en-US" sz="2800" dirty="0" err="1" smtClean="0"/>
              <a:t>onload</a:t>
            </a:r>
            <a:r>
              <a:rPr lang="en-US" sz="2800" dirty="0" smtClean="0"/>
              <a:t>”,function() {</a:t>
            </a: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console.log</a:t>
            </a:r>
            <a:r>
              <a:rPr lang="en-US" sz="2800" dirty="0" smtClean="0"/>
              <a:t>(“Loaded!”);</a:t>
            </a:r>
          </a:p>
          <a:p>
            <a:r>
              <a:rPr lang="en-US" sz="2800" dirty="0" smtClean="0"/>
              <a:t>});</a:t>
            </a:r>
          </a:p>
          <a:p>
            <a:endParaRPr lang="en-US" sz="2800" dirty="0"/>
          </a:p>
          <a:p>
            <a:r>
              <a:rPr lang="en-US" sz="2800" i="1" dirty="0" smtClean="0"/>
              <a:t>//In the Image object’s code somewhere</a:t>
            </a:r>
          </a:p>
          <a:p>
            <a:r>
              <a:rPr lang="en-US" sz="2800" dirty="0" err="1" smtClean="0"/>
              <a:t>this.loadImageFunction</a:t>
            </a:r>
            <a:r>
              <a:rPr lang="en-US" sz="2800" dirty="0" smtClean="0"/>
              <a:t>([</a:t>
            </a:r>
            <a:r>
              <a:rPr lang="is-IS" sz="2800" dirty="0" smtClean="0"/>
              <a:t>…]) {</a:t>
            </a:r>
          </a:p>
          <a:p>
            <a:r>
              <a:rPr lang="is-IS" sz="2800" dirty="0" smtClean="0"/>
              <a:t>	//Load up the image</a:t>
            </a:r>
          </a:p>
          <a:p>
            <a:r>
              <a:rPr lang="is-IS" sz="2800" dirty="0" smtClean="0"/>
              <a:t>	this.dispatchEvent(“onload”);</a:t>
            </a:r>
          </a:p>
          <a:p>
            <a:r>
              <a:rPr lang="is-IS" sz="2800" dirty="0" smtClean="0"/>
              <a:t>}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13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Event Listeners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20586" y="1815152"/>
            <a:ext cx="1555844" cy="14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Image</a:t>
            </a:r>
          </a:p>
          <a:p>
            <a:pPr algn="ctr"/>
            <a:r>
              <a:rPr lang="en-US" sz="3200" dirty="0" smtClean="0"/>
              <a:t>Object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772059" y="3386279"/>
            <a:ext cx="265290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Event Queue:</a:t>
            </a:r>
          </a:p>
          <a:p>
            <a:pPr algn="ctr"/>
            <a:r>
              <a:rPr lang="en-US" sz="2800" dirty="0" smtClean="0"/>
              <a:t>“</a:t>
            </a:r>
            <a:r>
              <a:rPr lang="en-US" sz="2800" dirty="0" err="1" smtClean="0"/>
              <a:t>onresize</a:t>
            </a:r>
            <a:r>
              <a:rPr lang="en-US" sz="2800" dirty="0" smtClean="0"/>
              <a:t>”</a:t>
            </a:r>
          </a:p>
          <a:p>
            <a:pPr algn="ctr"/>
            <a:r>
              <a:rPr lang="en-US" sz="2800" b="1" dirty="0" smtClean="0"/>
              <a:t>“</a:t>
            </a:r>
            <a:r>
              <a:rPr lang="en-US" sz="2800" b="1" dirty="0" err="1" smtClean="0"/>
              <a:t>onload</a:t>
            </a:r>
            <a:r>
              <a:rPr lang="en-US" sz="2800" b="1" dirty="0" smtClean="0"/>
              <a:t>” FIRED!</a:t>
            </a:r>
          </a:p>
          <a:p>
            <a:pPr algn="ctr"/>
            <a:r>
              <a:rPr lang="en-US" sz="2800" b="1" dirty="0" smtClean="0"/>
              <a:t>[your function]</a:t>
            </a:r>
          </a:p>
          <a:p>
            <a:pPr algn="ctr"/>
            <a:r>
              <a:rPr lang="en-US" sz="2800" i="1" dirty="0" smtClean="0"/>
              <a:t>“</a:t>
            </a:r>
            <a:r>
              <a:rPr lang="en-US" sz="2800" i="1" dirty="0" err="1" smtClean="0"/>
              <a:t>onsomething</a:t>
            </a:r>
            <a:r>
              <a:rPr lang="en-US" sz="2800" i="1" dirty="0" smtClean="0"/>
              <a:t>”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24301" y="1815152"/>
            <a:ext cx="70379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//When the image loads, all “</a:t>
            </a:r>
            <a:r>
              <a:rPr lang="en-US" sz="2800" i="1" dirty="0" err="1" smtClean="0"/>
              <a:t>onload</a:t>
            </a:r>
            <a:r>
              <a:rPr lang="en-US" sz="2800" i="1" dirty="0" smtClean="0"/>
              <a:t>” functions</a:t>
            </a:r>
          </a:p>
          <a:p>
            <a:r>
              <a:rPr lang="en-US" sz="2800" i="1" dirty="0" smtClean="0"/>
              <a:t>//are executed in the order they were added</a:t>
            </a:r>
            <a:endParaRPr lang="en-US" sz="2800" i="1" dirty="0" smtClean="0"/>
          </a:p>
          <a:p>
            <a:endParaRPr lang="en-US" sz="2800" i="1" dirty="0"/>
          </a:p>
          <a:p>
            <a:r>
              <a:rPr lang="en-US" sz="2800" i="1" dirty="0" smtClean="0"/>
              <a:t>console&gt; “Loaded!”</a:t>
            </a:r>
          </a:p>
        </p:txBody>
      </p:sp>
    </p:spTree>
    <p:extLst>
      <p:ext uri="{BB962C8B-B14F-4D97-AF65-F5344CB8AC3E}">
        <p14:creationId xmlns:p14="http://schemas.microsoft.com/office/powerpoint/2010/main" val="13236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Metaphor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211" y="1422896"/>
            <a:ext cx="8605578" cy="48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1:</a:t>
            </a:r>
            <a:br>
              <a:rPr lang="en-US" dirty="0" smtClean="0"/>
            </a:br>
            <a:r>
              <a:rPr lang="en-US" dirty="0" smtClean="0"/>
              <a:t>Set up our HTML document.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 with Images we cheat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//It’s not a *formal* Event Listener queue</a:t>
            </a:r>
            <a:r>
              <a:rPr lang="is-IS" i="1" dirty="0" smtClean="0"/>
              <a:t>…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img</a:t>
            </a:r>
            <a:r>
              <a:rPr lang="en-US" dirty="0" smtClean="0"/>
              <a:t> = new </a:t>
            </a:r>
            <a:r>
              <a:rPr lang="en-US" b="1" dirty="0" smtClean="0"/>
              <a:t>Image</a:t>
            </a:r>
            <a:r>
              <a:rPr lang="en-US" dirty="0" smtClean="0"/>
              <a:t>();			</a:t>
            </a:r>
            <a:r>
              <a:rPr lang="en-US" i="1" dirty="0" smtClean="0"/>
              <a:t>//We create the object</a:t>
            </a:r>
          </a:p>
          <a:p>
            <a:pPr marL="0" indent="0">
              <a:buNone/>
            </a:pPr>
            <a:r>
              <a:rPr lang="en-US" dirty="0" err="1" smtClean="0"/>
              <a:t>img.</a:t>
            </a:r>
            <a:r>
              <a:rPr lang="en-US" b="1" dirty="0" err="1" smtClean="0"/>
              <a:t>onload</a:t>
            </a:r>
            <a:r>
              <a:rPr lang="en-US" dirty="0"/>
              <a:t> </a:t>
            </a:r>
            <a:r>
              <a:rPr lang="en-US" dirty="0" smtClean="0"/>
              <a:t>= function() {			</a:t>
            </a:r>
            <a:r>
              <a:rPr lang="en-US" i="1" dirty="0" smtClean="0"/>
              <a:t>//We set up the listener function</a:t>
            </a:r>
          </a:p>
          <a:p>
            <a:pPr marL="0" indent="0">
              <a:buNone/>
            </a:pPr>
            <a:r>
              <a:rPr lang="en-US" dirty="0" smtClean="0"/>
              <a:t>	 </a:t>
            </a:r>
            <a:r>
              <a:rPr lang="en-US" dirty="0" err="1" smtClean="0"/>
              <a:t>c.</a:t>
            </a:r>
            <a:r>
              <a:rPr lang="en-US" b="1" dirty="0" err="1" smtClean="0"/>
              <a:t>drawImage</a:t>
            </a:r>
            <a:r>
              <a:rPr lang="en-US" dirty="0" smtClean="0"/>
              <a:t>( </a:t>
            </a:r>
            <a:r>
              <a:rPr lang="en-US" dirty="0" err="1" smtClean="0"/>
              <a:t>img</a:t>
            </a:r>
            <a:r>
              <a:rPr lang="en-US" dirty="0" smtClean="0"/>
              <a:t>, 0, 0 );	</a:t>
            </a:r>
            <a:r>
              <a:rPr lang="en-US" i="1" dirty="0" smtClean="0"/>
              <a:t>//When it </a:t>
            </a:r>
            <a:r>
              <a:rPr lang="en-US" i="1" u="sng" dirty="0" smtClean="0"/>
              <a:t>loads</a:t>
            </a:r>
            <a:r>
              <a:rPr lang="en-US" i="1" dirty="0" smtClean="0"/>
              <a:t> it draws</a:t>
            </a:r>
          </a:p>
          <a:p>
            <a:pPr marL="0" indent="0">
              <a:buNone/>
            </a:pPr>
            <a:r>
              <a:rPr lang="en-US" dirty="0" smtClean="0"/>
              <a:t>};</a:t>
            </a:r>
          </a:p>
          <a:p>
            <a:pPr marL="0" indent="0">
              <a:buNone/>
            </a:pPr>
            <a:r>
              <a:rPr lang="en-US" dirty="0" err="1" smtClean="0"/>
              <a:t>img.</a:t>
            </a:r>
            <a:r>
              <a:rPr lang="en-US" b="1" dirty="0" err="1" smtClean="0"/>
              <a:t>src</a:t>
            </a:r>
            <a:r>
              <a:rPr lang="en-US" dirty="0" smtClean="0"/>
              <a:t> = “[URL to image here]”;	</a:t>
            </a:r>
            <a:r>
              <a:rPr lang="en-US" i="1" dirty="0" smtClean="0"/>
              <a:t>//It starts loading *here*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b="1" i="1" dirty="0" smtClean="0"/>
              <a:t>This is non-sequential. The loader does its thing in the background.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2411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draw Paths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and polygons, etc.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7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us </a:t>
            </a:r>
            <a:r>
              <a:rPr lang="en-US" dirty="0" err="1" smtClean="0"/>
              <a:t>beginPath</a:t>
            </a:r>
            <a:r>
              <a:rPr lang="en-US" dirty="0" smtClean="0"/>
              <a:t>()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beginPath</a:t>
            </a:r>
            <a:r>
              <a:rPr lang="en-US" dirty="0" smtClean="0"/>
              <a:t>();		</a:t>
            </a:r>
            <a:r>
              <a:rPr lang="en-US" i="1" dirty="0" smtClean="0"/>
              <a:t>//Starts a new drawing path</a:t>
            </a:r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moveTo</a:t>
            </a:r>
            <a:r>
              <a:rPr lang="en-US" dirty="0" smtClean="0"/>
              <a:t>(0,0);		</a:t>
            </a:r>
            <a:r>
              <a:rPr lang="en-US" i="1" dirty="0" smtClean="0"/>
              <a:t>//Moves the pen to </a:t>
            </a:r>
            <a:r>
              <a:rPr lang="en-US" i="1" dirty="0" err="1" smtClean="0"/>
              <a:t>x,y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lineTo</a:t>
            </a:r>
            <a:r>
              <a:rPr lang="en-US" dirty="0" smtClean="0"/>
              <a:t>(640,480);		</a:t>
            </a:r>
            <a:r>
              <a:rPr lang="en-US" i="1" dirty="0" smtClean="0"/>
              <a:t>//Declares a line from current location to </a:t>
            </a:r>
            <a:r>
              <a:rPr lang="en-US" i="1" dirty="0" err="1" smtClean="0"/>
              <a:t>x,y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stroke</a:t>
            </a:r>
            <a:r>
              <a:rPr lang="en-US" dirty="0" smtClean="0"/>
              <a:t>();			</a:t>
            </a:r>
            <a:r>
              <a:rPr lang="en-US" i="1" dirty="0" smtClean="0"/>
              <a:t>//Actually draws the line</a:t>
            </a:r>
          </a:p>
        </p:txBody>
      </p:sp>
    </p:spTree>
    <p:extLst>
      <p:ext uri="{BB962C8B-B14F-4D97-AF65-F5344CB8AC3E}">
        <p14:creationId xmlns:p14="http://schemas.microsoft.com/office/powerpoint/2010/main" val="16262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Chaining Lines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c.beginPath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is-IS" dirty="0" smtClean="0"/>
              <a:t>c.</a:t>
            </a:r>
            <a:r>
              <a:rPr lang="is-IS" b="1" dirty="0" smtClean="0"/>
              <a:t>moveTo</a:t>
            </a:r>
            <a:r>
              <a:rPr lang="is-IS" dirty="0" smtClean="0"/>
              <a:t>(100,100);		</a:t>
            </a:r>
            <a:r>
              <a:rPr lang="is-IS" i="1" dirty="0" smtClean="0"/>
              <a:t>//Let’s make a W-like path</a:t>
            </a:r>
          </a:p>
          <a:p>
            <a:pPr marL="0" indent="0">
              <a:buNone/>
            </a:pPr>
            <a:r>
              <a:rPr lang="is-IS" dirty="0" smtClean="0"/>
              <a:t>c.</a:t>
            </a:r>
            <a:r>
              <a:rPr lang="is-IS" b="1" dirty="0" smtClean="0"/>
              <a:t>lineTo</a:t>
            </a:r>
            <a:r>
              <a:rPr lang="is-IS" dirty="0" smtClean="0"/>
              <a:t>(200,400); c.</a:t>
            </a:r>
            <a:r>
              <a:rPr lang="is-IS" b="1" dirty="0" smtClean="0"/>
              <a:t>lineTo</a:t>
            </a:r>
            <a:r>
              <a:rPr lang="is-IS" dirty="0" smtClean="0"/>
              <a:t>(300,100);</a:t>
            </a:r>
          </a:p>
          <a:p>
            <a:pPr marL="0" indent="0">
              <a:buNone/>
            </a:pPr>
            <a:r>
              <a:rPr lang="is-IS" dirty="0" smtClean="0"/>
              <a:t>c.</a:t>
            </a:r>
            <a:r>
              <a:rPr lang="is-IS" b="1" dirty="0" smtClean="0"/>
              <a:t>lineTo</a:t>
            </a:r>
            <a:r>
              <a:rPr lang="is-IS" dirty="0" smtClean="0"/>
              <a:t>(400,400); c.</a:t>
            </a:r>
            <a:r>
              <a:rPr lang="is-IS" b="1" dirty="0" smtClean="0"/>
              <a:t>lineTo</a:t>
            </a:r>
            <a:r>
              <a:rPr lang="is-IS" dirty="0" smtClean="0"/>
              <a:t>(500,100);</a:t>
            </a:r>
          </a:p>
          <a:p>
            <a:pPr marL="0" indent="0">
              <a:buNone/>
            </a:pPr>
            <a:r>
              <a:rPr lang="en-US" dirty="0" err="1" smtClean="0"/>
              <a:t>c.stroke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b="1" i="1" dirty="0" smtClean="0"/>
              <a:t>(Pro-Tip: It is more efficient to chain lines with a single stroke() than to call stroke() after every line.)</a:t>
            </a:r>
          </a:p>
        </p:txBody>
      </p:sp>
    </p:spTree>
    <p:extLst>
      <p:ext uri="{BB962C8B-B14F-4D97-AF65-F5344CB8AC3E}">
        <p14:creationId xmlns:p14="http://schemas.microsoft.com/office/powerpoint/2010/main" val="3546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Some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c.beginPath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is-IS" dirty="0" smtClean="0"/>
              <a:t>c.moveTo(100,100);		</a:t>
            </a:r>
            <a:r>
              <a:rPr lang="is-IS" i="1" dirty="0" smtClean="0"/>
              <a:t>//Let’s make a W-like path</a:t>
            </a:r>
          </a:p>
          <a:p>
            <a:pPr marL="0" indent="0">
              <a:buNone/>
            </a:pPr>
            <a:r>
              <a:rPr lang="is-IS" dirty="0" smtClean="0"/>
              <a:t>c.lineTo(200,400); c.lineTo(300,100);</a:t>
            </a:r>
          </a:p>
          <a:p>
            <a:pPr marL="0" indent="0">
              <a:buNone/>
            </a:pPr>
            <a:r>
              <a:rPr lang="is-IS" dirty="0" smtClean="0"/>
              <a:t>c.lineTo(400,400); c.lineTo(500,100);</a:t>
            </a:r>
          </a:p>
          <a:p>
            <a:pPr marL="0" indent="0">
              <a:buNone/>
            </a:pPr>
            <a:r>
              <a:rPr lang="is-IS" dirty="0" smtClean="0"/>
              <a:t>					</a:t>
            </a:r>
            <a:r>
              <a:rPr lang="is-IS" i="1" dirty="0" smtClean="0"/>
              <a:t>//Before we call stroke(), however...</a:t>
            </a:r>
            <a:endParaRPr lang="is-IS" i="1" dirty="0"/>
          </a:p>
          <a:p>
            <a:pPr marL="0" indent="0">
              <a:buNone/>
            </a:pPr>
            <a:r>
              <a:rPr lang="en-US" b="1" dirty="0" err="1" smtClean="0"/>
              <a:t>c.strokeStyle</a:t>
            </a:r>
            <a:r>
              <a:rPr lang="en-US" b="1" dirty="0" smtClean="0"/>
              <a:t> = “#FF0000”;</a:t>
            </a:r>
            <a:r>
              <a:rPr lang="en-US" dirty="0" smtClean="0"/>
              <a:t>	</a:t>
            </a:r>
            <a:r>
              <a:rPr lang="en-US" b="1" i="1" dirty="0" smtClean="0"/>
              <a:t>//Let’s have some color</a:t>
            </a:r>
            <a:endParaRPr lang="is-IS" b="1" dirty="0" smtClean="0"/>
          </a:p>
          <a:p>
            <a:pPr marL="0" indent="0">
              <a:buNone/>
            </a:pPr>
            <a:r>
              <a:rPr lang="en-US" dirty="0" err="1" smtClean="0"/>
              <a:t>c.stroke</a:t>
            </a:r>
            <a:r>
              <a:rPr lang="en-US" dirty="0" smtClean="0"/>
              <a:t>();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7964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Some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c.beginPath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is-IS" dirty="0" smtClean="0"/>
              <a:t>c.moveTo(100,100);		</a:t>
            </a:r>
            <a:r>
              <a:rPr lang="is-IS" i="1" dirty="0" smtClean="0"/>
              <a:t>//Let’s make a W-like path</a:t>
            </a:r>
          </a:p>
          <a:p>
            <a:pPr marL="0" indent="0">
              <a:buNone/>
            </a:pPr>
            <a:r>
              <a:rPr lang="is-IS" dirty="0" smtClean="0"/>
              <a:t>c.lineTo(200,400); c.lineTo(300,100);</a:t>
            </a:r>
          </a:p>
          <a:p>
            <a:pPr marL="0" indent="0">
              <a:buNone/>
            </a:pPr>
            <a:r>
              <a:rPr lang="is-IS" dirty="0" smtClean="0"/>
              <a:t>c.lineTo(400,400); c.lineTo(500,100);</a:t>
            </a:r>
          </a:p>
          <a:p>
            <a:pPr marL="0" indent="0">
              <a:buNone/>
            </a:pPr>
            <a:r>
              <a:rPr lang="is-IS" dirty="0" smtClean="0"/>
              <a:t>					</a:t>
            </a:r>
            <a:r>
              <a:rPr lang="is-IS" i="1" dirty="0" smtClean="0"/>
              <a:t>//Before we call stroke(), however...</a:t>
            </a:r>
            <a:endParaRPr lang="is-IS" i="1" dirty="0"/>
          </a:p>
          <a:p>
            <a:pPr marL="0" indent="0">
              <a:buNone/>
            </a:pPr>
            <a:r>
              <a:rPr lang="en-US" dirty="0" err="1" smtClean="0"/>
              <a:t>c.strokeStyle</a:t>
            </a:r>
            <a:r>
              <a:rPr lang="en-US" dirty="0" smtClean="0"/>
              <a:t> = “#FF0000”;	</a:t>
            </a:r>
            <a:r>
              <a:rPr lang="en-US" i="1" dirty="0" smtClean="0"/>
              <a:t>//Let’s have some color</a:t>
            </a:r>
            <a:endParaRPr lang="is-IS" dirty="0" smtClean="0"/>
          </a:p>
          <a:p>
            <a:pPr marL="0" indent="0">
              <a:buNone/>
            </a:pPr>
            <a:r>
              <a:rPr lang="en-US" b="1" dirty="0" err="1" smtClean="0"/>
              <a:t>c.lineWidth</a:t>
            </a:r>
            <a:r>
              <a:rPr lang="en-US" b="1" dirty="0" smtClean="0"/>
              <a:t> = 20;</a:t>
            </a:r>
            <a:r>
              <a:rPr lang="en-US" dirty="0" smtClean="0"/>
              <a:t>			</a:t>
            </a:r>
            <a:r>
              <a:rPr lang="en-US" b="1" i="1" dirty="0" smtClean="0"/>
              <a:t>//Let’s make it thicker</a:t>
            </a:r>
            <a:endParaRPr lang="en-US" b="1" dirty="0" smtClean="0"/>
          </a:p>
          <a:p>
            <a:pPr marL="0" indent="0">
              <a:buNone/>
            </a:pPr>
            <a:r>
              <a:rPr lang="en-US" dirty="0" err="1" smtClean="0"/>
              <a:t>c.stroke</a:t>
            </a:r>
            <a:r>
              <a:rPr lang="en-US" dirty="0" smtClean="0"/>
              <a:t>();</a:t>
            </a:r>
            <a:endParaRPr lang="en-US" i="1" dirty="0"/>
          </a:p>
          <a:p>
            <a:pPr marL="0" indent="0" algn="r">
              <a:buNone/>
            </a:pPr>
            <a:r>
              <a:rPr lang="en-US" b="1" i="1" dirty="0" smtClean="0"/>
              <a:t>	(Pro Tip: Line widths &gt; 1 are slower to draw.)</a:t>
            </a:r>
          </a:p>
          <a:p>
            <a:pPr marL="0" indent="0">
              <a:buNone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852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Some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c.beginPath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is-IS" dirty="0" smtClean="0"/>
              <a:t>c.moveTo(100,100);		</a:t>
            </a:r>
            <a:r>
              <a:rPr lang="is-IS" i="1" dirty="0" smtClean="0"/>
              <a:t>//Let’s make a W-like path</a:t>
            </a:r>
          </a:p>
          <a:p>
            <a:pPr marL="0" indent="0">
              <a:buNone/>
            </a:pPr>
            <a:r>
              <a:rPr lang="is-IS" dirty="0" smtClean="0"/>
              <a:t>c.lineTo(200,400); c.lineTo(300,100);</a:t>
            </a:r>
          </a:p>
          <a:p>
            <a:pPr marL="0" indent="0">
              <a:buNone/>
            </a:pPr>
            <a:r>
              <a:rPr lang="is-IS" dirty="0" smtClean="0"/>
              <a:t>c.lineTo(400,400); c.lineTo(500,100);</a:t>
            </a:r>
          </a:p>
          <a:p>
            <a:pPr marL="0" indent="0">
              <a:buNone/>
            </a:pPr>
            <a:r>
              <a:rPr lang="is-IS" dirty="0" smtClean="0"/>
              <a:t>					</a:t>
            </a:r>
            <a:r>
              <a:rPr lang="is-IS" i="1" dirty="0" smtClean="0"/>
              <a:t>//Before we call stroke(), however...</a:t>
            </a:r>
            <a:endParaRPr lang="is-IS" i="1" dirty="0"/>
          </a:p>
          <a:p>
            <a:pPr marL="0" indent="0">
              <a:buNone/>
            </a:pPr>
            <a:r>
              <a:rPr lang="en-US" dirty="0" err="1" smtClean="0"/>
              <a:t>c.strokeStyle</a:t>
            </a:r>
            <a:r>
              <a:rPr lang="en-US" dirty="0" smtClean="0"/>
              <a:t> = “#FF0000”;	</a:t>
            </a:r>
            <a:r>
              <a:rPr lang="en-US" i="1" dirty="0" smtClean="0"/>
              <a:t>//Let’s have some color</a:t>
            </a:r>
            <a:endParaRPr lang="is-IS" dirty="0" smtClean="0"/>
          </a:p>
          <a:p>
            <a:pPr marL="0" indent="0">
              <a:buNone/>
            </a:pPr>
            <a:r>
              <a:rPr lang="en-US" dirty="0" err="1" smtClean="0"/>
              <a:t>c.lineWidth</a:t>
            </a:r>
            <a:r>
              <a:rPr lang="en-US" dirty="0" smtClean="0"/>
              <a:t> = 20;			</a:t>
            </a:r>
            <a:r>
              <a:rPr lang="en-US" i="1" dirty="0" smtClean="0"/>
              <a:t>//Let’s make it thicker</a:t>
            </a:r>
            <a:endParaRPr lang="en-US" dirty="0" smtClean="0"/>
          </a:p>
          <a:p>
            <a:pPr marL="0" indent="0">
              <a:buNone/>
            </a:pPr>
            <a:r>
              <a:rPr lang="en-US" b="1" dirty="0" err="1" smtClean="0"/>
              <a:t>c.lineCap</a:t>
            </a:r>
            <a:r>
              <a:rPr lang="en-US" b="1" dirty="0" smtClean="0"/>
              <a:t> = “round”;</a:t>
            </a:r>
            <a:r>
              <a:rPr lang="en-US" b="1" i="1" dirty="0" smtClean="0"/>
              <a:t>		//or “square” (def.) or “butt”</a:t>
            </a:r>
          </a:p>
          <a:p>
            <a:pPr marL="0" indent="0">
              <a:buNone/>
            </a:pPr>
            <a:r>
              <a:rPr lang="en-US" dirty="0" err="1" smtClean="0"/>
              <a:t>c.stroke</a:t>
            </a:r>
            <a:r>
              <a:rPr lang="en-US" dirty="0" smtClean="0"/>
              <a:t>();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9822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Some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c.beginPath</a:t>
            </a:r>
            <a:r>
              <a:rPr lang="en-US" dirty="0" smtClean="0"/>
              <a:t>();</a:t>
            </a:r>
          </a:p>
          <a:p>
            <a:pPr marL="0" indent="0">
              <a:buNone/>
            </a:pPr>
            <a:r>
              <a:rPr lang="is-IS" dirty="0" smtClean="0"/>
              <a:t>c.moveTo(100,100);		</a:t>
            </a:r>
            <a:r>
              <a:rPr lang="is-IS" i="1" dirty="0" smtClean="0"/>
              <a:t>//Let’s make a W-like path</a:t>
            </a:r>
          </a:p>
          <a:p>
            <a:pPr marL="0" indent="0">
              <a:buNone/>
            </a:pPr>
            <a:r>
              <a:rPr lang="is-IS" dirty="0" smtClean="0"/>
              <a:t>c.lineTo(200,400); c.lineTo(300,100);</a:t>
            </a:r>
          </a:p>
          <a:p>
            <a:pPr marL="0" indent="0">
              <a:buNone/>
            </a:pPr>
            <a:r>
              <a:rPr lang="is-IS" dirty="0" smtClean="0"/>
              <a:t>c.lineTo(400,400); c.lineTo(500,100);</a:t>
            </a:r>
          </a:p>
          <a:p>
            <a:pPr marL="0" indent="0">
              <a:buNone/>
            </a:pPr>
            <a:r>
              <a:rPr lang="is-IS" dirty="0" smtClean="0"/>
              <a:t>					</a:t>
            </a:r>
            <a:r>
              <a:rPr lang="is-IS" i="1" dirty="0" smtClean="0"/>
              <a:t>//Before we call stroke(), however...</a:t>
            </a:r>
            <a:endParaRPr lang="is-IS" i="1" dirty="0"/>
          </a:p>
          <a:p>
            <a:pPr marL="0" indent="0">
              <a:buNone/>
            </a:pPr>
            <a:r>
              <a:rPr lang="en-US" dirty="0" err="1" smtClean="0"/>
              <a:t>c.strokeStyle</a:t>
            </a:r>
            <a:r>
              <a:rPr lang="en-US" dirty="0" smtClean="0"/>
              <a:t> = “#FF0000”;	</a:t>
            </a:r>
            <a:r>
              <a:rPr lang="en-US" i="1" dirty="0" smtClean="0"/>
              <a:t>//Let’s have some color</a:t>
            </a:r>
            <a:endParaRPr lang="is-IS" dirty="0" smtClean="0"/>
          </a:p>
          <a:p>
            <a:pPr marL="0" indent="0">
              <a:buNone/>
            </a:pPr>
            <a:r>
              <a:rPr lang="en-US" dirty="0" err="1" smtClean="0"/>
              <a:t>c.lineWidth</a:t>
            </a:r>
            <a:r>
              <a:rPr lang="en-US" dirty="0" smtClean="0"/>
              <a:t> = 20;			</a:t>
            </a:r>
            <a:r>
              <a:rPr lang="en-US" i="1" dirty="0" smtClean="0"/>
              <a:t>//Let’s make it thicker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c.lineCap</a:t>
            </a:r>
            <a:r>
              <a:rPr lang="en-US" dirty="0" smtClean="0"/>
              <a:t> = “round”;</a:t>
            </a:r>
            <a:r>
              <a:rPr lang="en-US" i="1" dirty="0" smtClean="0"/>
              <a:t>		//or “square” (def.) or “butt”</a:t>
            </a:r>
          </a:p>
          <a:p>
            <a:pPr marL="0" indent="0">
              <a:buNone/>
            </a:pPr>
            <a:r>
              <a:rPr lang="en-US" b="1" dirty="0" smtClean="0"/>
              <a:t>c. </a:t>
            </a:r>
            <a:r>
              <a:rPr lang="en-US" b="1" dirty="0" err="1" smtClean="0"/>
              <a:t>lineJoin</a:t>
            </a:r>
            <a:r>
              <a:rPr lang="en-US" b="1" dirty="0" smtClean="0"/>
              <a:t> = “round”;	</a:t>
            </a:r>
            <a:r>
              <a:rPr lang="en-US" dirty="0" smtClean="0"/>
              <a:t>	</a:t>
            </a:r>
            <a:r>
              <a:rPr lang="en-US" b="1" i="1" dirty="0" smtClean="0"/>
              <a:t>//or “miter” (def.) or “bevel”</a:t>
            </a:r>
            <a:endParaRPr lang="en-US" b="1" i="1" dirty="0" smtClean="0"/>
          </a:p>
          <a:p>
            <a:pPr marL="0" indent="0">
              <a:buNone/>
            </a:pPr>
            <a:r>
              <a:rPr lang="en-US" dirty="0" err="1" smtClean="0"/>
              <a:t>c.stroke</a:t>
            </a:r>
            <a:r>
              <a:rPr lang="en-US" dirty="0" smtClean="0"/>
              <a:t>();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17627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 Functions: </a:t>
            </a:r>
            <a:r>
              <a:rPr lang="en-US" b="1" dirty="0" smtClean="0"/>
              <a:t>Arcs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arc</a:t>
            </a:r>
            <a:r>
              <a:rPr lang="en-US" dirty="0" smtClean="0"/>
              <a:t>(x, y, radius, </a:t>
            </a:r>
            <a:r>
              <a:rPr lang="en-US" dirty="0" err="1" smtClean="0"/>
              <a:t>startAngle</a:t>
            </a:r>
            <a:r>
              <a:rPr lang="en-US" dirty="0" smtClean="0"/>
              <a:t>, </a:t>
            </a:r>
            <a:r>
              <a:rPr lang="en-US" dirty="0" err="1" smtClean="0"/>
              <a:t>endAngle</a:t>
            </a:r>
            <a:r>
              <a:rPr lang="en-US" dirty="0" smtClean="0"/>
              <a:t>, </a:t>
            </a:r>
            <a:r>
              <a:rPr lang="en-US" dirty="0" err="1" smtClean="0"/>
              <a:t>counterClockwise</a:t>
            </a:r>
            <a:r>
              <a:rPr lang="en-US" dirty="0" smtClean="0"/>
              <a:t>);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10" y="3001963"/>
            <a:ext cx="7239000" cy="317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1678" y="6550223"/>
            <a:ext cx="3050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http://www.html5canvastutorials.com/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67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 Functions: </a:t>
            </a:r>
            <a:r>
              <a:rPr lang="en-US" b="1" dirty="0" smtClean="0"/>
              <a:t>Quadratic Curves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quadraticCurveTo</a:t>
            </a:r>
            <a:r>
              <a:rPr lang="en-US" dirty="0" smtClean="0"/>
              <a:t>( </a:t>
            </a:r>
            <a:r>
              <a:rPr lang="en-US" dirty="0" err="1" smtClean="0"/>
              <a:t>controlX</a:t>
            </a:r>
            <a:r>
              <a:rPr lang="en-US" dirty="0" smtClean="0"/>
              <a:t>, </a:t>
            </a:r>
            <a:r>
              <a:rPr lang="en-US" dirty="0" err="1" smtClean="0"/>
              <a:t>controlY</a:t>
            </a:r>
            <a:r>
              <a:rPr lang="en-US" dirty="0" smtClean="0"/>
              <a:t>, </a:t>
            </a:r>
            <a:r>
              <a:rPr lang="en-US" dirty="0" err="1" smtClean="0"/>
              <a:t>endX</a:t>
            </a:r>
            <a:r>
              <a:rPr lang="en-US" dirty="0" smtClean="0"/>
              <a:t>, </a:t>
            </a:r>
            <a:r>
              <a:rPr lang="en-US" dirty="0" err="1" smtClean="0"/>
              <a:t>endY</a:t>
            </a:r>
            <a:r>
              <a:rPr lang="en-US" dirty="0" smtClean="0"/>
              <a:t> );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1678" y="6550223"/>
            <a:ext cx="3050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http://www.html5canvastutorials.com/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3001963"/>
            <a:ext cx="723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dirty="0" smtClean="0"/>
              <a:t> </a:t>
            </a:r>
            <a:r>
              <a:rPr lang="en-US" dirty="0" smtClean="0"/>
              <a:t>Basic HTML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409" y="1825625"/>
            <a:ext cx="504328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&lt;!DOCTYPE html&gt;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&lt;html&gt;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&lt;head&gt;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FFC000"/>
                </a:solidFill>
              </a:rPr>
              <a:t>&lt;title&gt;</a:t>
            </a:r>
            <a:r>
              <a:rPr lang="en-US" dirty="0" smtClean="0"/>
              <a:t>Hello World!</a:t>
            </a:r>
            <a:r>
              <a:rPr lang="en-US" dirty="0" smtClean="0">
                <a:solidFill>
                  <a:srgbClr val="FFC000"/>
                </a:solidFill>
              </a:rPr>
              <a:t>&lt;/title&gt;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&lt;/head&gt;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&lt;body&gt;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Body text here.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&lt;/body&gt;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&lt;/html&gt;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1" y="1832252"/>
            <a:ext cx="4015409" cy="5025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/>
              <a:t>Document declaration:</a:t>
            </a:r>
          </a:p>
          <a:p>
            <a:pPr marL="0" indent="0" algn="r">
              <a:buNone/>
            </a:pPr>
            <a:r>
              <a:rPr lang="en-US" b="1" dirty="0"/>
              <a:t>Root element open:</a:t>
            </a:r>
          </a:p>
          <a:p>
            <a:pPr marL="0" indent="0" algn="r">
              <a:buNone/>
            </a:pPr>
            <a:r>
              <a:rPr lang="en-US" b="1" dirty="0"/>
              <a:t>Head open:</a:t>
            </a:r>
            <a:endParaRPr lang="en-US" b="1" dirty="0"/>
          </a:p>
          <a:p>
            <a:pPr marL="0" indent="0" algn="r">
              <a:buNone/>
            </a:pPr>
            <a:r>
              <a:rPr lang="en-US" b="1" dirty="0"/>
              <a:t>Title open/close:</a:t>
            </a:r>
          </a:p>
          <a:p>
            <a:pPr marL="0" indent="0" algn="r">
              <a:buNone/>
            </a:pPr>
            <a:r>
              <a:rPr lang="en-US" b="1" dirty="0"/>
              <a:t>Head close:</a:t>
            </a:r>
            <a:endParaRPr lang="en-US" b="1" dirty="0"/>
          </a:p>
          <a:p>
            <a:pPr marL="0" indent="0" algn="r">
              <a:buNone/>
            </a:pPr>
            <a:r>
              <a:rPr lang="en-US" b="1" dirty="0"/>
              <a:t>Body open:</a:t>
            </a:r>
          </a:p>
          <a:p>
            <a:pPr marL="0" indent="0" algn="r">
              <a:buNone/>
            </a:pPr>
            <a:r>
              <a:rPr lang="en-US" b="1" dirty="0"/>
              <a:t>The document’s body:</a:t>
            </a:r>
            <a:endParaRPr lang="en-US" b="1" dirty="0"/>
          </a:p>
          <a:p>
            <a:pPr marL="0" indent="0" algn="r">
              <a:buNone/>
            </a:pPr>
            <a:r>
              <a:rPr lang="en-US" b="1" dirty="0"/>
              <a:t>Body close:</a:t>
            </a:r>
          </a:p>
          <a:p>
            <a:pPr marL="0" indent="0" algn="r">
              <a:buNone/>
            </a:pPr>
            <a:r>
              <a:rPr lang="en-US" b="1" dirty="0"/>
              <a:t>Root element close: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79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 Functions: </a:t>
            </a:r>
            <a:r>
              <a:rPr lang="en-US" b="1" dirty="0" smtClean="0"/>
              <a:t>Bezier Curves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bezierCurveTo</a:t>
            </a:r>
            <a:r>
              <a:rPr lang="en-US" dirty="0" smtClean="0"/>
              <a:t>( cont1X, cont1Y, cont2X, cont2Y, </a:t>
            </a:r>
            <a:r>
              <a:rPr lang="en-US" dirty="0" err="1" smtClean="0"/>
              <a:t>endX</a:t>
            </a:r>
            <a:r>
              <a:rPr lang="en-US" dirty="0" smtClean="0"/>
              <a:t>, </a:t>
            </a:r>
            <a:r>
              <a:rPr lang="en-US" dirty="0" err="1" smtClean="0"/>
              <a:t>endY</a:t>
            </a:r>
            <a:r>
              <a:rPr lang="en-US" dirty="0" smtClean="0"/>
              <a:t> );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1678" y="6550223"/>
            <a:ext cx="3050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http://www.html5canvastutorials.com/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810491"/>
            <a:ext cx="723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&amp; Filling Paths Into Polygons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//We can also close off paths and fill them like other shapes</a:t>
            </a:r>
          </a:p>
          <a:p>
            <a:pPr marL="0" indent="0">
              <a:buNone/>
            </a:pPr>
            <a:r>
              <a:rPr lang="en-US" i="1" dirty="0" smtClean="0"/>
              <a:t>//Using </a:t>
            </a:r>
            <a:r>
              <a:rPr lang="en-US" b="1" i="1" dirty="0" err="1" smtClean="0"/>
              <a:t>fillStyle</a:t>
            </a:r>
            <a:r>
              <a:rPr lang="en-US" i="1" dirty="0" smtClean="0"/>
              <a:t> we can define the color, etc.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closePath</a:t>
            </a:r>
            <a:r>
              <a:rPr lang="en-US" dirty="0" smtClean="0"/>
              <a:t>();			</a:t>
            </a:r>
            <a:r>
              <a:rPr lang="en-US" i="1" dirty="0" smtClean="0"/>
              <a:t>//Will close the path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c.</a:t>
            </a:r>
            <a:r>
              <a:rPr lang="en-US" b="1" dirty="0" err="1" smtClean="0"/>
              <a:t>fill</a:t>
            </a:r>
            <a:r>
              <a:rPr lang="en-US" dirty="0" smtClean="0"/>
              <a:t>();			</a:t>
            </a:r>
            <a:r>
              <a:rPr lang="en-US" dirty="0"/>
              <a:t>	</a:t>
            </a:r>
            <a:r>
              <a:rPr lang="en-US" i="1" dirty="0" smtClean="0"/>
              <a:t>//Will fill the path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//If you want a filled and stroked polygon, you must call both.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18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Know How. But </a:t>
            </a:r>
            <a:r>
              <a:rPr lang="en-US" i="1" dirty="0" smtClean="0"/>
              <a:t>WHY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“Why” is the more important question.</a:t>
            </a:r>
          </a:p>
          <a:p>
            <a:r>
              <a:rPr lang="en-US" dirty="0" smtClean="0"/>
              <a:t>Let me share with you a project I worked on back in 2012.</a:t>
            </a:r>
          </a:p>
          <a:p>
            <a:r>
              <a:rPr lang="en-US" dirty="0" smtClean="0"/>
              <a:t>HTML5 Canvas was still in its relative infancy.</a:t>
            </a:r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http://raritanval.rogueleaf.com/interview/0.4.3.1/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2:</a:t>
            </a:r>
            <a:br>
              <a:rPr lang="en-US" dirty="0" smtClean="0"/>
            </a:br>
            <a:r>
              <a:rPr lang="en-US" dirty="0" smtClean="0"/>
              <a:t>Set up our &lt;canvas&gt;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&lt;body&gt;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&lt;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canvas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id=“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myCanvas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 width=“640” height=“480”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&gt;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Upgrade your browser! – The Management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&lt;/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canvas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&lt;</a:t>
            </a:r>
            <a:r>
              <a:rPr lang="en-US" b="1" dirty="0" smtClean="0">
                <a:solidFill>
                  <a:schemeClr val="accent5"/>
                </a:solidFill>
              </a:rPr>
              <a:t>script</a:t>
            </a:r>
            <a:r>
              <a:rPr lang="en-US" dirty="0" smtClean="0">
                <a:solidFill>
                  <a:schemeClr val="accent5"/>
                </a:solidFill>
              </a:rPr>
              <a:t>&gt;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i="1" dirty="0" smtClean="0"/>
              <a:t>//Our code will go here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5"/>
                </a:solidFill>
              </a:rPr>
              <a:t>&lt;/</a:t>
            </a:r>
            <a:r>
              <a:rPr lang="en-US" b="1" dirty="0" smtClean="0">
                <a:solidFill>
                  <a:schemeClr val="accent5"/>
                </a:solidFill>
              </a:rPr>
              <a:t>script</a:t>
            </a:r>
            <a:r>
              <a:rPr lang="en-US" dirty="0" smtClean="0">
                <a:solidFill>
                  <a:schemeClr val="accent5"/>
                </a:solidFill>
              </a:rPr>
              <a:t>&gt;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&lt;/body&gt;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STEP 3:</a:t>
            </a:r>
            <a:br>
              <a:rPr lang="en-US" dirty="0" smtClean="0"/>
            </a:br>
            <a:r>
              <a:rPr lang="en-US" dirty="0" smtClean="0"/>
              <a:t>Grab the Context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&lt;script&gt;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//Our canvas</a:t>
            </a:r>
          </a:p>
          <a:p>
            <a:pPr marL="0" indent="0">
              <a:buNone/>
            </a:pP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b="1" dirty="0" smtClean="0"/>
              <a:t>canvas</a:t>
            </a:r>
            <a:r>
              <a:rPr lang="en-US" dirty="0" smtClean="0"/>
              <a:t> 	= </a:t>
            </a:r>
            <a:r>
              <a:rPr lang="en-US" dirty="0" err="1" smtClean="0"/>
              <a:t>document.</a:t>
            </a:r>
            <a:r>
              <a:rPr lang="en-US" b="1" dirty="0" err="1" smtClean="0"/>
              <a:t>getElementById</a:t>
            </a:r>
            <a:r>
              <a:rPr lang="en-US" dirty="0" smtClean="0"/>
              <a:t>(“</a:t>
            </a:r>
            <a:r>
              <a:rPr lang="en-US" b="1" dirty="0" err="1" smtClean="0"/>
              <a:t>myCanvas</a:t>
            </a:r>
            <a:r>
              <a:rPr lang="en-US" dirty="0" smtClean="0"/>
              <a:t>”);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&lt;/script&gt;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1262</Words>
  <Application>Microsoft Macintosh PowerPoint</Application>
  <PresentationFormat>Widescreen</PresentationFormat>
  <Paragraphs>381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Calibri Light</vt:lpstr>
      <vt:lpstr>Courier</vt:lpstr>
      <vt:lpstr>Wingdings</vt:lpstr>
      <vt:lpstr>Arial</vt:lpstr>
      <vt:lpstr>Office Theme</vt:lpstr>
      <vt:lpstr>HTML5 Canvas</vt:lpstr>
      <vt:lpstr>What is an HTML Canvas?</vt:lpstr>
      <vt:lpstr>Awesome! How Can We Do This?</vt:lpstr>
      <vt:lpstr>STEP 1: Set up our HTML document.</vt:lpstr>
      <vt:lpstr>The Basic HTML Document</vt:lpstr>
      <vt:lpstr>STEP 2: Set up our &lt;canvas&gt;</vt:lpstr>
      <vt:lpstr>In the &lt;body&gt;</vt:lpstr>
      <vt:lpstr>STEP 3: Grab the Context</vt:lpstr>
      <vt:lpstr>In &lt;script&gt;</vt:lpstr>
      <vt:lpstr>In &lt;script&gt;</vt:lpstr>
      <vt:lpstr>In &lt;script&gt;</vt:lpstr>
      <vt:lpstr>The Canvas Object vs the Context Object</vt:lpstr>
      <vt:lpstr>What’s the Difference?</vt:lpstr>
      <vt:lpstr>STEP 4: Let’s Start Drawing</vt:lpstr>
      <vt:lpstr>In &lt;script&gt;</vt:lpstr>
      <vt:lpstr>In &lt;script&gt;</vt:lpstr>
      <vt:lpstr>PowerPoint Presentation</vt:lpstr>
      <vt:lpstr>Let’s Make This Easier…</vt:lpstr>
      <vt:lpstr>Put This In HTML</vt:lpstr>
      <vt:lpstr>Put This In CSS</vt:lpstr>
      <vt:lpstr>Put This In Javascript</vt:lpstr>
      <vt:lpstr>Let’s Do Some Text</vt:lpstr>
      <vt:lpstr>Let’s Add Style…</vt:lpstr>
      <vt:lpstr>Advanced Text Stuff</vt:lpstr>
      <vt:lpstr>Advanced Text Stuff</vt:lpstr>
      <vt:lpstr>How to draw Rectangles</vt:lpstr>
      <vt:lpstr>It’s Hip to be a Square…ish... thing....</vt:lpstr>
      <vt:lpstr>PowerPoint Presentation</vt:lpstr>
      <vt:lpstr>Rectangle Style Information</vt:lpstr>
      <vt:lpstr>Rectangle Style Information</vt:lpstr>
      <vt:lpstr>How to draw Images</vt:lpstr>
      <vt:lpstr>It Almost Works The Same Way</vt:lpstr>
      <vt:lpstr>Loading Images Into Memory</vt:lpstr>
      <vt:lpstr>DOM Grabbing (which sounds… well...)</vt:lpstr>
      <vt:lpstr>Using Event Listeners</vt:lpstr>
      <vt:lpstr>Using Event Listeners</vt:lpstr>
      <vt:lpstr>Using Event Listeners</vt:lpstr>
      <vt:lpstr>Using Event Listeners</vt:lpstr>
      <vt:lpstr>A Metaphor</vt:lpstr>
      <vt:lpstr>However with Images we cheat…</vt:lpstr>
      <vt:lpstr>How to draw Paths</vt:lpstr>
      <vt:lpstr>Let us beginPath()…</vt:lpstr>
      <vt:lpstr>Chaining Lines Together</vt:lpstr>
      <vt:lpstr>Let’s Add Some Style</vt:lpstr>
      <vt:lpstr>Let’s Add Some Style</vt:lpstr>
      <vt:lpstr>Let’s Add Some Style</vt:lpstr>
      <vt:lpstr>Let’s Add Some Style</vt:lpstr>
      <vt:lpstr>Other Path Functions: Arcs</vt:lpstr>
      <vt:lpstr>Other Path Functions: Quadratic Curves</vt:lpstr>
      <vt:lpstr>Other Path Functions: Bezier Curves</vt:lpstr>
      <vt:lpstr>Finishing &amp; Filling Paths Into Polygons</vt:lpstr>
      <vt:lpstr>Now We Know How. But WHY?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HTML5 Canvas</dc:title>
  <dc:creator>Caruso,Steven</dc:creator>
  <cp:lastModifiedBy>Caruso,Steven</cp:lastModifiedBy>
  <cp:revision>43</cp:revision>
  <dcterms:created xsi:type="dcterms:W3CDTF">2016-09-13T19:33:54Z</dcterms:created>
  <dcterms:modified xsi:type="dcterms:W3CDTF">2016-09-15T01:34:22Z</dcterms:modified>
</cp:coreProperties>
</file>