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3" r:id="rId7"/>
    <p:sldId id="264" r:id="rId8"/>
    <p:sldId id="265" r:id="rId9"/>
    <p:sldId id="26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8C2328"/>
    <a:srgbClr val="F50C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69" d="100"/>
          <a:sy n="69" d="100"/>
        </p:scale>
        <p:origin x="57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24CFCF-C334-416E-94A2-EC51E7EA4691}" type="datetimeFigureOut">
              <a:rPr lang="en-US" smtClean="0"/>
              <a:t>1/19/2016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CC808E-EEC9-4267-91B3-A5B898605AA9}" type="slidenum">
              <a:rPr lang="en-US" smtClean="0"/>
              <a:t>‹#›</a:t>
            </a:fld>
            <a:endParaRPr lang="en-US"/>
          </a:p>
        </p:txBody>
      </p:sp>
    </p:spTree>
    <p:extLst>
      <p:ext uri="{BB962C8B-B14F-4D97-AF65-F5344CB8AC3E}">
        <p14:creationId xmlns:p14="http://schemas.microsoft.com/office/powerpoint/2010/main" val="33762991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24CFCF-C334-416E-94A2-EC51E7EA4691}" type="datetimeFigureOut">
              <a:rPr lang="en-US" smtClean="0"/>
              <a:t>1/19/2016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CC808E-EEC9-4267-91B3-A5B898605AA9}" type="slidenum">
              <a:rPr lang="en-US" smtClean="0"/>
              <a:t>‹#›</a:t>
            </a:fld>
            <a:endParaRPr lang="en-US"/>
          </a:p>
        </p:txBody>
      </p:sp>
    </p:spTree>
    <p:extLst>
      <p:ext uri="{BB962C8B-B14F-4D97-AF65-F5344CB8AC3E}">
        <p14:creationId xmlns:p14="http://schemas.microsoft.com/office/powerpoint/2010/main" val="3123489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24CFCF-C334-416E-94A2-EC51E7EA4691}" type="datetimeFigureOut">
              <a:rPr lang="en-US" smtClean="0"/>
              <a:t>1/19/2016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CC808E-EEC9-4267-91B3-A5B898605AA9}" type="slidenum">
              <a:rPr lang="en-US" smtClean="0"/>
              <a:t>‹#›</a:t>
            </a:fld>
            <a:endParaRPr lang="en-US"/>
          </a:p>
        </p:txBody>
      </p:sp>
    </p:spTree>
    <p:extLst>
      <p:ext uri="{BB962C8B-B14F-4D97-AF65-F5344CB8AC3E}">
        <p14:creationId xmlns:p14="http://schemas.microsoft.com/office/powerpoint/2010/main" val="1049627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24CFCF-C334-416E-94A2-EC51E7EA4691}" type="datetimeFigureOut">
              <a:rPr lang="en-US" smtClean="0"/>
              <a:t>1/19/2016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CC808E-EEC9-4267-91B3-A5B898605AA9}" type="slidenum">
              <a:rPr lang="en-US" smtClean="0"/>
              <a:t>‹#›</a:t>
            </a:fld>
            <a:endParaRPr lang="en-US"/>
          </a:p>
        </p:txBody>
      </p:sp>
    </p:spTree>
    <p:extLst>
      <p:ext uri="{BB962C8B-B14F-4D97-AF65-F5344CB8AC3E}">
        <p14:creationId xmlns:p14="http://schemas.microsoft.com/office/powerpoint/2010/main" val="3403068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B24CFCF-C334-416E-94A2-EC51E7EA4691}" type="datetimeFigureOut">
              <a:rPr lang="en-US" smtClean="0"/>
              <a:t>1/19/2016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CC808E-EEC9-4267-91B3-A5B898605AA9}" type="slidenum">
              <a:rPr lang="en-US" smtClean="0"/>
              <a:t>‹#›</a:t>
            </a:fld>
            <a:endParaRPr lang="en-US"/>
          </a:p>
        </p:txBody>
      </p:sp>
    </p:spTree>
    <p:extLst>
      <p:ext uri="{BB962C8B-B14F-4D97-AF65-F5344CB8AC3E}">
        <p14:creationId xmlns:p14="http://schemas.microsoft.com/office/powerpoint/2010/main" val="37334930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24CFCF-C334-416E-94A2-EC51E7EA4691}" type="datetimeFigureOut">
              <a:rPr lang="en-US" smtClean="0"/>
              <a:t>1/19/2016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CC808E-EEC9-4267-91B3-A5B898605AA9}" type="slidenum">
              <a:rPr lang="en-US" smtClean="0"/>
              <a:t>‹#›</a:t>
            </a:fld>
            <a:endParaRPr lang="en-US"/>
          </a:p>
        </p:txBody>
      </p:sp>
    </p:spTree>
    <p:extLst>
      <p:ext uri="{BB962C8B-B14F-4D97-AF65-F5344CB8AC3E}">
        <p14:creationId xmlns:p14="http://schemas.microsoft.com/office/powerpoint/2010/main" val="1274878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B24CFCF-C334-416E-94A2-EC51E7EA4691}" type="datetimeFigureOut">
              <a:rPr lang="en-US" smtClean="0"/>
              <a:t>1/19/2016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CC808E-EEC9-4267-91B3-A5B898605AA9}" type="slidenum">
              <a:rPr lang="en-US" smtClean="0"/>
              <a:t>‹#›</a:t>
            </a:fld>
            <a:endParaRPr lang="en-US"/>
          </a:p>
        </p:txBody>
      </p:sp>
    </p:spTree>
    <p:extLst>
      <p:ext uri="{BB962C8B-B14F-4D97-AF65-F5344CB8AC3E}">
        <p14:creationId xmlns:p14="http://schemas.microsoft.com/office/powerpoint/2010/main" val="3958502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24CFCF-C334-416E-94A2-EC51E7EA4691}" type="datetimeFigureOut">
              <a:rPr lang="en-US" smtClean="0"/>
              <a:t>1/19/2016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CC808E-EEC9-4267-91B3-A5B898605AA9}" type="slidenum">
              <a:rPr lang="en-US" smtClean="0"/>
              <a:t>‹#›</a:t>
            </a:fld>
            <a:endParaRPr lang="en-US"/>
          </a:p>
        </p:txBody>
      </p:sp>
    </p:spTree>
    <p:extLst>
      <p:ext uri="{BB962C8B-B14F-4D97-AF65-F5344CB8AC3E}">
        <p14:creationId xmlns:p14="http://schemas.microsoft.com/office/powerpoint/2010/main" val="3247535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24CFCF-C334-416E-94A2-EC51E7EA4691}" type="datetimeFigureOut">
              <a:rPr lang="en-US" smtClean="0"/>
              <a:t>1/19/2016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CC808E-EEC9-4267-91B3-A5B898605AA9}" type="slidenum">
              <a:rPr lang="en-US" smtClean="0"/>
              <a:t>‹#›</a:t>
            </a:fld>
            <a:endParaRPr lang="en-US"/>
          </a:p>
        </p:txBody>
      </p:sp>
    </p:spTree>
    <p:extLst>
      <p:ext uri="{BB962C8B-B14F-4D97-AF65-F5344CB8AC3E}">
        <p14:creationId xmlns:p14="http://schemas.microsoft.com/office/powerpoint/2010/main" val="694552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24CFCF-C334-416E-94A2-EC51E7EA4691}" type="datetimeFigureOut">
              <a:rPr lang="en-US" smtClean="0"/>
              <a:t>1/19/2016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CC808E-EEC9-4267-91B3-A5B898605AA9}" type="slidenum">
              <a:rPr lang="en-US" smtClean="0"/>
              <a:t>‹#›</a:t>
            </a:fld>
            <a:endParaRPr lang="en-US"/>
          </a:p>
        </p:txBody>
      </p:sp>
    </p:spTree>
    <p:extLst>
      <p:ext uri="{BB962C8B-B14F-4D97-AF65-F5344CB8AC3E}">
        <p14:creationId xmlns:p14="http://schemas.microsoft.com/office/powerpoint/2010/main" val="62915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24CFCF-C334-416E-94A2-EC51E7EA4691}" type="datetimeFigureOut">
              <a:rPr lang="en-US" smtClean="0"/>
              <a:t>1/19/2016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CC808E-EEC9-4267-91B3-A5B898605AA9}" type="slidenum">
              <a:rPr lang="en-US" smtClean="0"/>
              <a:t>‹#›</a:t>
            </a:fld>
            <a:endParaRPr lang="en-US"/>
          </a:p>
        </p:txBody>
      </p:sp>
    </p:spTree>
    <p:extLst>
      <p:ext uri="{BB962C8B-B14F-4D97-AF65-F5344CB8AC3E}">
        <p14:creationId xmlns:p14="http://schemas.microsoft.com/office/powerpoint/2010/main" val="2261833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24CFCF-C334-416E-94A2-EC51E7EA4691}" type="datetimeFigureOut">
              <a:rPr lang="en-US" smtClean="0"/>
              <a:t>1/19/2016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CC808E-EEC9-4267-91B3-A5B898605AA9}" type="slidenum">
              <a:rPr lang="en-US" smtClean="0"/>
              <a:t>‹#›</a:t>
            </a:fld>
            <a:endParaRPr lang="en-US"/>
          </a:p>
        </p:txBody>
      </p:sp>
    </p:spTree>
    <p:extLst>
      <p:ext uri="{BB962C8B-B14F-4D97-AF65-F5344CB8AC3E}">
        <p14:creationId xmlns:p14="http://schemas.microsoft.com/office/powerpoint/2010/main" val="40747665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https://www.youtube.com/embed/A-UTPKL-UGY" TargetMode="External"/><Relationship Id="rId1" Type="http://schemas.openxmlformats.org/officeDocument/2006/relationships/vmlDrawing" Target="../drawings/vmlDrawing1.vml"/><Relationship Id="rId6" Type="http://schemas.openxmlformats.org/officeDocument/2006/relationships/image" Target="../media/image2.png"/><Relationship Id="rId5" Type="http://schemas.openxmlformats.org/officeDocument/2006/relationships/image" Target="../media/image1.w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jpe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F50C22"/>
            </a:gs>
            <a:gs pos="74000">
              <a:srgbClr val="8C2328"/>
            </a:gs>
            <a:gs pos="100000">
              <a:schemeClr val="tx1"/>
            </a:gs>
          </a:gsLst>
          <a:lin ang="5400000" scaled="1"/>
        </a:gradFill>
        <a:effectLst/>
      </p:bgPr>
    </p:bg>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extLst>
              <p:ext uri="{D42A27DB-BD31-4B8C-83A1-F6EECF244321}">
                <p14:modId xmlns:p14="http://schemas.microsoft.com/office/powerpoint/2010/main" val="2760993593"/>
              </p:ext>
            </p:extLst>
          </p:nvPr>
        </p:nvGraphicFramePr>
        <p:xfrm>
          <a:off x="-135467" y="67731"/>
          <a:ext cx="12581467" cy="6790269"/>
        </p:xfrm>
        <a:graphic>
          <a:graphicData uri="http://schemas.openxmlformats.org/presentationml/2006/ole">
            <mc:AlternateContent xmlns:mc="http://schemas.openxmlformats.org/markup-compatibility/2006">
              <mc:Choice xmlns:v="urn:schemas-microsoft-com:vml" Requires="v">
                <p:oleObj spid="_x0000_s1036" name="Image" r:id="rId4" imgW="9193320" imgH="5130000" progId="Photoshop.Image.13">
                  <p:embed/>
                </p:oleObj>
              </mc:Choice>
              <mc:Fallback>
                <p:oleObj name="Image" r:id="rId4" imgW="9193320" imgH="5130000" progId="Photoshop.Image.13">
                  <p:embed/>
                  <p:pic>
                    <p:nvPicPr>
                      <p:cNvPr id="0" name=""/>
                      <p:cNvPicPr/>
                      <p:nvPr/>
                    </p:nvPicPr>
                    <p:blipFill>
                      <a:blip r:embed="rId5"/>
                      <a:stretch>
                        <a:fillRect/>
                      </a:stretch>
                    </p:blipFill>
                    <p:spPr>
                      <a:xfrm>
                        <a:off x="-135467" y="67731"/>
                        <a:ext cx="12581467" cy="6790269"/>
                      </a:xfrm>
                      <a:prstGeom prst="rect">
                        <a:avLst/>
                      </a:prstGeom>
                    </p:spPr>
                  </p:pic>
                </p:oleObj>
              </mc:Fallback>
            </mc:AlternateContent>
          </a:graphicData>
        </a:graphic>
      </p:graphicFrame>
      <p:sp>
        <p:nvSpPr>
          <p:cNvPr id="2" name="Title 1"/>
          <p:cNvSpPr>
            <a:spLocks noGrp="1"/>
          </p:cNvSpPr>
          <p:nvPr>
            <p:ph type="ctrTitle"/>
          </p:nvPr>
        </p:nvSpPr>
        <p:spPr>
          <a:xfrm>
            <a:off x="1524000" y="144463"/>
            <a:ext cx="9144000" cy="1227137"/>
          </a:xfrm>
        </p:spPr>
        <p:txBody>
          <a:bodyPr>
            <a:normAutofit/>
          </a:bodyPr>
          <a:lstStyle/>
          <a:p>
            <a:r>
              <a:rPr lang="en-US" sz="8000" dirty="0" smtClean="0">
                <a:solidFill>
                  <a:schemeClr val="bg1"/>
                </a:solidFill>
                <a:latin typeface="Adobe Gothic Std B" panose="020B0800000000000000" pitchFamily="34" charset="-128"/>
                <a:ea typeface="Adobe Gothic Std B" panose="020B0800000000000000" pitchFamily="34" charset="-128"/>
              </a:rPr>
              <a:t>Streetlight</a:t>
            </a:r>
            <a:endParaRPr lang="en-US" sz="8000" dirty="0">
              <a:latin typeface="Adobe Gothic Std B" panose="020B0800000000000000" pitchFamily="34" charset="-128"/>
              <a:ea typeface="Adobe Gothic Std B" panose="020B0800000000000000" pitchFamily="34" charset="-128"/>
            </a:endParaRPr>
          </a:p>
        </p:txBody>
      </p:sp>
      <p:pic>
        <p:nvPicPr>
          <p:cNvPr id="4" name="A-UTPKL-UGY"/>
          <p:cNvPicPr>
            <a:picLocks noRot="1" noChangeAspect="1"/>
          </p:cNvPicPr>
          <p:nvPr>
            <a:videoFile r:link="rId2"/>
          </p:nvPr>
        </p:nvPicPr>
        <p:blipFill>
          <a:blip r:embed="rId6"/>
          <a:stretch>
            <a:fillRect/>
          </a:stretch>
        </p:blipFill>
        <p:spPr>
          <a:xfrm>
            <a:off x="3369733" y="2658533"/>
            <a:ext cx="5571067" cy="3133725"/>
          </a:xfrm>
          <a:prstGeom prst="rect">
            <a:avLst/>
          </a:prstGeom>
        </p:spPr>
      </p:pic>
      <p:sp>
        <p:nvSpPr>
          <p:cNvPr id="7" name="Title 1"/>
          <p:cNvSpPr txBox="1">
            <a:spLocks/>
          </p:cNvSpPr>
          <p:nvPr/>
        </p:nvSpPr>
        <p:spPr>
          <a:xfrm>
            <a:off x="1583266" y="1109663"/>
            <a:ext cx="9144000" cy="122713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8000" dirty="0" smtClean="0">
                <a:latin typeface="Adobe Gothic Std B" panose="020B0800000000000000" pitchFamily="34" charset="-128"/>
                <a:ea typeface="Adobe Gothic Std B" panose="020B0800000000000000" pitchFamily="34" charset="-128"/>
              </a:rPr>
              <a:t>Manifesto</a:t>
            </a:r>
            <a:endParaRPr lang="en-US" sz="8000" dirty="0">
              <a:latin typeface="Adobe Gothic Std B" panose="020B0800000000000000" pitchFamily="34" charset="-128"/>
              <a:ea typeface="Adobe Gothic Std B" panose="020B0800000000000000" pitchFamily="34" charset="-128"/>
            </a:endParaRPr>
          </a:p>
        </p:txBody>
      </p:sp>
    </p:spTree>
    <p:extLst>
      <p:ext uri="{BB962C8B-B14F-4D97-AF65-F5344CB8AC3E}">
        <p14:creationId xmlns:p14="http://schemas.microsoft.com/office/powerpoint/2010/main" val="348348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0-#ppt_w/2"/>
                                          </p:val>
                                        </p:tav>
                                        <p:tav tm="100000">
                                          <p:val>
                                            <p:strVal val="#ppt_x"/>
                                          </p:val>
                                        </p:tav>
                                      </p:tavLst>
                                    </p:anim>
                                    <p:anim calcmode="lin" valueType="num">
                                      <p:cBhvr additive="base">
                                        <p:cTn id="8" dur="1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125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2" dur="125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50C22"/>
            </a:gs>
            <a:gs pos="74000">
              <a:srgbClr val="8C2328"/>
            </a:gs>
            <a:gs pos="100000">
              <a:schemeClr val="tx1"/>
            </a:gs>
          </a:gsLst>
          <a:lin ang="5400000" scaled="1"/>
        </a:gra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1483" y="0"/>
            <a:ext cx="8790517" cy="6858000"/>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322" y="-609600"/>
            <a:ext cx="2635623" cy="6858000"/>
          </a:xfrm>
          <a:prstGeom prst="rect">
            <a:avLst/>
          </a:prstGeom>
        </p:spPr>
      </p:pic>
      <p:sp>
        <p:nvSpPr>
          <p:cNvPr id="12" name="TextBox 11"/>
          <p:cNvSpPr txBox="1"/>
          <p:nvPr/>
        </p:nvSpPr>
        <p:spPr>
          <a:xfrm>
            <a:off x="156117" y="223024"/>
            <a:ext cx="8318810" cy="4524315"/>
          </a:xfrm>
          <a:prstGeom prst="rect">
            <a:avLst/>
          </a:prstGeom>
          <a:noFill/>
        </p:spPr>
        <p:txBody>
          <a:bodyPr wrap="square" rtlCol="0">
            <a:spAutoFit/>
          </a:bodyPr>
          <a:lstStyle/>
          <a:p>
            <a:r>
              <a:rPr lang="en-US" sz="4800" dirty="0" smtClean="0">
                <a:solidFill>
                  <a:schemeClr val="bg1"/>
                </a:solidFill>
              </a:rPr>
              <a:t>Streetlight Manifesto </a:t>
            </a:r>
          </a:p>
          <a:p>
            <a:r>
              <a:rPr lang="en-US" sz="4800" dirty="0" smtClean="0">
                <a:solidFill>
                  <a:schemeClr val="bg1"/>
                </a:solidFill>
              </a:rPr>
              <a:t>is a </a:t>
            </a:r>
            <a:r>
              <a:rPr lang="en-US" sz="4800" dirty="0" err="1" smtClean="0">
                <a:solidFill>
                  <a:schemeClr val="bg1"/>
                </a:solidFill>
              </a:rPr>
              <a:t>ska</a:t>
            </a:r>
            <a:r>
              <a:rPr lang="en-US" sz="4800" dirty="0">
                <a:solidFill>
                  <a:schemeClr val="bg1"/>
                </a:solidFill>
              </a:rPr>
              <a:t>-</a:t>
            </a:r>
            <a:r>
              <a:rPr lang="en-US" sz="4800" dirty="0" smtClean="0">
                <a:solidFill>
                  <a:schemeClr val="bg1"/>
                </a:solidFill>
              </a:rPr>
              <a:t>punk band originally from New Brunswick, NJ. They were formed in 2002 just as a recording project in a basement.</a:t>
            </a:r>
          </a:p>
          <a:p>
            <a:endParaRPr lang="en-US" sz="4800" dirty="0">
              <a:solidFill>
                <a:schemeClr val="bg1"/>
              </a:solidFill>
            </a:endParaRPr>
          </a:p>
        </p:txBody>
      </p:sp>
      <p:sp>
        <p:nvSpPr>
          <p:cNvPr id="2" name="Left Arrow 1">
            <a:hlinkClick r:id="" action="ppaction://hlinkshowjump?jump=previousslide"/>
          </p:cNvPr>
          <p:cNvSpPr/>
          <p:nvPr/>
        </p:nvSpPr>
        <p:spPr>
          <a:xfrm>
            <a:off x="10155382" y="5673436"/>
            <a:ext cx="1925872" cy="1149928"/>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00" dirty="0" smtClean="0">
                <a:ln w="0"/>
                <a:solidFill>
                  <a:srgbClr val="FF0000"/>
                </a:solidFill>
                <a:effectLst>
                  <a:outerShdw blurRad="38100" dist="19050" dir="2700000" algn="tl" rotWithShape="0">
                    <a:schemeClr val="dk1">
                      <a:alpha val="40000"/>
                    </a:schemeClr>
                  </a:outerShdw>
                </a:effectLst>
              </a:rPr>
              <a:t>Back</a:t>
            </a:r>
            <a:endParaRPr lang="en-US" sz="4000" dirty="0">
              <a:ln w="0"/>
              <a:solidFill>
                <a:srgbClr val="FF000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272776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F50C22"/>
            </a:gs>
            <a:gs pos="74000">
              <a:srgbClr val="8C2328"/>
            </a:gs>
            <a:gs pos="100000">
              <a:schemeClr val="tx1"/>
            </a:gs>
          </a:gsLst>
          <a:lin ang="5400000" scaled="1"/>
        </a:gra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1483" y="0"/>
            <a:ext cx="8790517" cy="6858000"/>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322" y="-609600"/>
            <a:ext cx="2635623" cy="6858000"/>
          </a:xfrm>
          <a:prstGeom prst="rect">
            <a:avLst/>
          </a:prstGeom>
        </p:spPr>
      </p:pic>
      <p:sp>
        <p:nvSpPr>
          <p:cNvPr id="2" name="TextBox 1"/>
          <p:cNvSpPr txBox="1"/>
          <p:nvPr/>
        </p:nvSpPr>
        <p:spPr>
          <a:xfrm>
            <a:off x="182880" y="261257"/>
            <a:ext cx="6531429" cy="4524315"/>
          </a:xfrm>
          <a:prstGeom prst="rect">
            <a:avLst/>
          </a:prstGeom>
          <a:noFill/>
        </p:spPr>
        <p:txBody>
          <a:bodyPr wrap="square" rtlCol="0">
            <a:spAutoFit/>
          </a:bodyPr>
          <a:lstStyle/>
          <a:p>
            <a:r>
              <a:rPr lang="en-US" sz="3600" dirty="0" smtClean="0">
                <a:solidFill>
                  <a:schemeClr val="bg1"/>
                </a:solidFill>
              </a:rPr>
              <a:t>The band has faced many hardships working with one of their labels, Victory Records. When the release date for their newest album, The Hands That Thieve, rolled around, the company withheld all copies of the album.</a:t>
            </a:r>
            <a:endParaRPr lang="en-US" sz="3600" dirty="0">
              <a:solidFill>
                <a:schemeClr val="bg1"/>
              </a:solidFill>
            </a:endParaRPr>
          </a:p>
        </p:txBody>
      </p:sp>
      <p:pic>
        <p:nvPicPr>
          <p:cNvPr id="2050" name="Picture 2" descr="VictoryRecord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3453" y="4179463"/>
            <a:ext cx="2381250" cy="2476501"/>
          </a:xfrm>
          <a:prstGeom prst="rect">
            <a:avLst/>
          </a:prstGeom>
          <a:noFill/>
          <a:extLst>
            <a:ext uri="{909E8E84-426E-40DD-AFC4-6F175D3DCCD1}">
              <a14:hiddenFill xmlns:a14="http://schemas.microsoft.com/office/drawing/2010/main">
                <a:solidFill>
                  <a:srgbClr val="FFFFFF"/>
                </a:solidFill>
              </a14:hiddenFill>
            </a:ext>
          </a:extLst>
        </p:spPr>
      </p:pic>
      <p:sp>
        <p:nvSpPr>
          <p:cNvPr id="6" name="Left Arrow 5">
            <a:hlinkClick r:id="" action="ppaction://hlinkshowjump?jump=previousslide"/>
          </p:cNvPr>
          <p:cNvSpPr/>
          <p:nvPr/>
        </p:nvSpPr>
        <p:spPr>
          <a:xfrm>
            <a:off x="10155382" y="5673436"/>
            <a:ext cx="1925872" cy="1149928"/>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00" dirty="0" smtClean="0">
                <a:ln w="0"/>
                <a:solidFill>
                  <a:srgbClr val="FF0000"/>
                </a:solidFill>
                <a:effectLst>
                  <a:outerShdw blurRad="38100" dist="19050" dir="2700000" algn="tl" rotWithShape="0">
                    <a:schemeClr val="dk1">
                      <a:alpha val="40000"/>
                    </a:schemeClr>
                  </a:outerShdw>
                </a:effectLst>
              </a:rPr>
              <a:t>Back</a:t>
            </a:r>
            <a:endParaRPr lang="en-US" sz="4000" dirty="0">
              <a:ln w="0"/>
              <a:solidFill>
                <a:srgbClr val="FF000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869951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50C22"/>
            </a:gs>
            <a:gs pos="74000">
              <a:srgbClr val="8C2328"/>
            </a:gs>
            <a:gs pos="100000">
              <a:schemeClr val="tx1"/>
            </a:gs>
          </a:gsLst>
          <a:lin ang="5400000" scaled="1"/>
        </a:gra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1483" y="0"/>
            <a:ext cx="8790517" cy="6858000"/>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322" y="-609600"/>
            <a:ext cx="2635623" cy="6858000"/>
          </a:xfrm>
          <a:prstGeom prst="rect">
            <a:avLst/>
          </a:prstGeom>
        </p:spPr>
      </p:pic>
      <p:sp>
        <p:nvSpPr>
          <p:cNvPr id="2" name="TextBox 1"/>
          <p:cNvSpPr txBox="1"/>
          <p:nvPr/>
        </p:nvSpPr>
        <p:spPr>
          <a:xfrm>
            <a:off x="179161" y="0"/>
            <a:ext cx="6744153" cy="4031873"/>
          </a:xfrm>
          <a:prstGeom prst="rect">
            <a:avLst/>
          </a:prstGeom>
          <a:noFill/>
        </p:spPr>
        <p:txBody>
          <a:bodyPr wrap="square" rtlCol="0">
            <a:spAutoFit/>
          </a:bodyPr>
          <a:lstStyle/>
          <a:p>
            <a:r>
              <a:rPr lang="en-US" sz="3200" dirty="0" smtClean="0">
                <a:solidFill>
                  <a:schemeClr val="bg1"/>
                </a:solidFill>
              </a:rPr>
              <a:t>Victory Records has also filed a million dollar lawsuit against the band’s lead singer and founder, Tomas </a:t>
            </a:r>
            <a:r>
              <a:rPr lang="en-US" sz="3200" dirty="0" err="1" smtClean="0">
                <a:solidFill>
                  <a:schemeClr val="bg1"/>
                </a:solidFill>
              </a:rPr>
              <a:t>Kalnoky</a:t>
            </a:r>
            <a:r>
              <a:rPr lang="en-US" sz="3200" dirty="0" smtClean="0">
                <a:solidFill>
                  <a:schemeClr val="bg1"/>
                </a:solidFill>
              </a:rPr>
              <a:t>. This was over miscommunication for an advance in exchange for a promise of four album releases under the label, even though the band released five albums under the label.</a:t>
            </a:r>
            <a:endParaRPr lang="en-US" sz="3200" dirty="0">
              <a:solidFill>
                <a:schemeClr val="bg1"/>
              </a:solidFill>
            </a:endParaRPr>
          </a:p>
        </p:txBody>
      </p:sp>
      <p:pic>
        <p:nvPicPr>
          <p:cNvPr id="3076" name="Picture 4" descr="https://upload.wikimedia.org/wikipedia/en/f/fe/99_Songs_Album_Cov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161" y="4229171"/>
            <a:ext cx="2431530" cy="243153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upload.wikimedia.org/wikipedia/en/b/bd/Streetlight_Manifesto_-_Keasbey_Night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43546" y="4238978"/>
            <a:ext cx="2484857" cy="2484857"/>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upload.wikimedia.org/wikipedia/en/9/95/Streetlight_Manifesto_-_Somewhere_in_the_Between.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66945" y="0"/>
            <a:ext cx="2338251" cy="2338251"/>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https://upload.wikimedia.org/wikipedia/en/c/cb/Streetlight_Manifesto_-_Everything_Goes_Numb.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46487" y="3078676"/>
            <a:ext cx="2300990" cy="230099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https://upload.wikimedia.org/wikipedia/en/thumb/e/ee/The_Hands_That_Theve.png/220px-The_Hands_That_Theve.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67941" y="4031873"/>
            <a:ext cx="2095500" cy="2095501"/>
          </a:xfrm>
          <a:prstGeom prst="rect">
            <a:avLst/>
          </a:prstGeom>
          <a:noFill/>
          <a:extLst>
            <a:ext uri="{909E8E84-426E-40DD-AFC4-6F175D3DCCD1}">
              <a14:hiddenFill xmlns:a14="http://schemas.microsoft.com/office/drawing/2010/main">
                <a:solidFill>
                  <a:srgbClr val="FFFFFF"/>
                </a:solidFill>
              </a14:hiddenFill>
            </a:ext>
          </a:extLst>
        </p:spPr>
      </p:pic>
      <p:sp>
        <p:nvSpPr>
          <p:cNvPr id="10" name="Left Arrow 9">
            <a:hlinkClick r:id="" action="ppaction://hlinkshowjump?jump=previousslide"/>
          </p:cNvPr>
          <p:cNvSpPr/>
          <p:nvPr/>
        </p:nvSpPr>
        <p:spPr>
          <a:xfrm>
            <a:off x="10155382" y="5673436"/>
            <a:ext cx="1925872" cy="1149928"/>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00" dirty="0" smtClean="0">
                <a:ln w="0"/>
                <a:solidFill>
                  <a:srgbClr val="FF0000"/>
                </a:solidFill>
                <a:effectLst>
                  <a:outerShdw blurRad="38100" dist="19050" dir="2700000" algn="tl" rotWithShape="0">
                    <a:schemeClr val="dk1">
                      <a:alpha val="40000"/>
                    </a:schemeClr>
                  </a:outerShdw>
                </a:effectLst>
              </a:rPr>
              <a:t>Back</a:t>
            </a:r>
            <a:endParaRPr lang="en-US" sz="4000" dirty="0">
              <a:ln w="0"/>
              <a:solidFill>
                <a:srgbClr val="FF000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736458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50C22"/>
            </a:gs>
            <a:gs pos="74000">
              <a:srgbClr val="8C2328"/>
            </a:gs>
            <a:gs pos="100000">
              <a:schemeClr val="tx1"/>
            </a:gs>
          </a:gsLst>
          <a:lin ang="5400000" scaled="1"/>
        </a:gra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322" y="-609600"/>
            <a:ext cx="2635623" cy="6858000"/>
          </a:xfrm>
          <a:prstGeom prst="rect">
            <a:avLst/>
          </a:prstGeom>
        </p:spPr>
      </p:pic>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2150" y="-172387"/>
            <a:ext cx="2635623" cy="6858000"/>
          </a:xfrm>
          <a:prstGeom prst="rect">
            <a:avLst/>
          </a:prstGeom>
        </p:spPr>
      </p:pic>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4926" y="-560882"/>
            <a:ext cx="2635623" cy="6858000"/>
          </a:xfrm>
          <a:prstGeom prst="rect">
            <a:avLst/>
          </a:prstGeom>
        </p:spPr>
      </p:pic>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70754" y="112427"/>
            <a:ext cx="2635623" cy="6858000"/>
          </a:xfrm>
          <a:prstGeom prst="rect">
            <a:avLst/>
          </a:prstGeom>
        </p:spPr>
      </p:pic>
      <p:sp>
        <p:nvSpPr>
          <p:cNvPr id="12" name="TextBox 11"/>
          <p:cNvSpPr txBox="1"/>
          <p:nvPr/>
        </p:nvSpPr>
        <p:spPr>
          <a:xfrm>
            <a:off x="3587567" y="275275"/>
            <a:ext cx="8318810" cy="415498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schemeClr val="bg1"/>
                </a:solidFill>
                <a:effectLst/>
                <a:uLnTx/>
                <a:uFillTx/>
              </a:rPr>
              <a:t>Tomas </a:t>
            </a:r>
            <a:r>
              <a:rPr kumimoji="0" lang="en-US" sz="3600" b="0" i="0" u="none" strike="noStrike" kern="0" cap="none" spc="0" normalizeH="0" baseline="0" noProof="0" dirty="0" err="1" smtClean="0">
                <a:ln>
                  <a:noFill/>
                </a:ln>
                <a:solidFill>
                  <a:schemeClr val="bg1"/>
                </a:solidFill>
                <a:effectLst/>
                <a:uLnTx/>
                <a:uFillTx/>
              </a:rPr>
              <a:t>Kalnoky</a:t>
            </a:r>
            <a:r>
              <a:rPr kumimoji="0" lang="en-US" sz="3600" b="0" i="0" u="none" strike="noStrike" kern="0" cap="none" spc="0" normalizeH="0" baseline="0" noProof="0" dirty="0" smtClean="0">
                <a:ln>
                  <a:noFill/>
                </a:ln>
                <a:solidFill>
                  <a:schemeClr val="bg1"/>
                </a:solidFill>
                <a:effectLst/>
                <a:uLnTx/>
                <a:uFillTx/>
              </a:rPr>
              <a:t> has also worked on several projects.</a:t>
            </a:r>
            <a:r>
              <a:rPr kumimoji="0" lang="en-US" sz="3600" b="0" i="0" u="none" strike="noStrike" kern="0" cap="none" spc="0" normalizeH="0" noProof="0" dirty="0" smtClean="0">
                <a:ln>
                  <a:noFill/>
                </a:ln>
                <a:solidFill>
                  <a:schemeClr val="bg1"/>
                </a:solidFill>
                <a:effectLst/>
                <a:uLnTx/>
                <a:uFillTx/>
              </a:rPr>
              <a:t> He goes by </a:t>
            </a:r>
            <a:r>
              <a:rPr kumimoji="0" lang="en-US" sz="3600" b="0" i="0" u="none" strike="noStrike" kern="0" cap="none" spc="0" normalizeH="0" noProof="0" dirty="0" err="1" smtClean="0">
                <a:ln>
                  <a:noFill/>
                </a:ln>
                <a:solidFill>
                  <a:schemeClr val="bg1"/>
                </a:solidFill>
                <a:effectLst/>
                <a:uLnTx/>
                <a:uFillTx/>
              </a:rPr>
              <a:t>Toh</a:t>
            </a:r>
            <a:r>
              <a:rPr kumimoji="0" lang="en-US" sz="3600" b="0" i="0" u="none" strike="noStrike" kern="0" cap="none" spc="0" normalizeH="0" noProof="0" dirty="0" smtClean="0">
                <a:ln>
                  <a:noFill/>
                </a:ln>
                <a:solidFill>
                  <a:schemeClr val="bg1"/>
                </a:solidFill>
                <a:effectLst/>
                <a:uLnTx/>
                <a:uFillTx/>
              </a:rPr>
              <a:t> Kay when working solo for acoustic pieces, often covering Streetlight Manifesto or others’ songs. He also founded Catch 22 previously, and Bandits of the Acoustic Revolution. </a:t>
            </a:r>
            <a:endParaRPr kumimoji="0" lang="en-US" sz="3600" b="0" i="0" u="none" strike="noStrike" kern="0" cap="none" spc="0" normalizeH="0" baseline="0" noProof="0" dirty="0" smtClean="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0" i="0" u="none" strike="noStrike" kern="0" cap="none" spc="0" normalizeH="0" baseline="0" noProof="0" dirty="0">
              <a:ln>
                <a:noFill/>
              </a:ln>
              <a:solidFill>
                <a:schemeClr val="bg1"/>
              </a:solidFill>
              <a:effectLst/>
              <a:uLnTx/>
              <a:uFillTx/>
            </a:endParaRPr>
          </a:p>
        </p:txBody>
      </p:sp>
      <p:pic>
        <p:nvPicPr>
          <p:cNvPr id="4098" name="Picture 2" descr="https://upload.wikimedia.org/wikipedia/en/f/fd/Catch_22_-_Keasbey_Night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445" y="112427"/>
            <a:ext cx="28575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upload.wikimedia.org/wikipedia/en/thumb/6/6a/Youbyme.jpg/220px-Youbym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998" y="3829674"/>
            <a:ext cx="2666999" cy="26670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ecx.images-amazon.com/images/I/51QaYX0hMDL._SL500_AA280_.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9728" y="3923172"/>
            <a:ext cx="2810899" cy="266700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ecx.images-amazon.com/images/I/615%2Bc-PGe5L._SL500_AA280_.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6691" y="3829674"/>
            <a:ext cx="2667000" cy="2667000"/>
          </a:xfrm>
          <a:prstGeom prst="rect">
            <a:avLst/>
          </a:prstGeom>
          <a:noFill/>
          <a:extLst>
            <a:ext uri="{909E8E84-426E-40DD-AFC4-6F175D3DCCD1}">
              <a14:hiddenFill xmlns:a14="http://schemas.microsoft.com/office/drawing/2010/main">
                <a:solidFill>
                  <a:srgbClr val="FFFFFF"/>
                </a:solidFill>
              </a14:hiddenFill>
            </a:ext>
          </a:extLst>
        </p:spPr>
      </p:pic>
      <p:sp>
        <p:nvSpPr>
          <p:cNvPr id="13" name="Left Arrow 12">
            <a:hlinkClick r:id="" action="ppaction://hlinkshowjump?jump=previousslide"/>
          </p:cNvPr>
          <p:cNvSpPr/>
          <p:nvPr/>
        </p:nvSpPr>
        <p:spPr>
          <a:xfrm>
            <a:off x="10155382" y="5673436"/>
            <a:ext cx="1925872" cy="1149928"/>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00" dirty="0" smtClean="0">
                <a:ln w="0"/>
                <a:solidFill>
                  <a:srgbClr val="FF0000"/>
                </a:solidFill>
                <a:effectLst>
                  <a:outerShdw blurRad="38100" dist="19050" dir="2700000" algn="tl" rotWithShape="0">
                    <a:schemeClr val="dk1">
                      <a:alpha val="40000"/>
                    </a:schemeClr>
                  </a:outerShdw>
                </a:effectLst>
              </a:rPr>
              <a:t>Back</a:t>
            </a:r>
            <a:endParaRPr lang="en-US" sz="4000" dirty="0">
              <a:ln w="0"/>
              <a:solidFill>
                <a:srgbClr val="FF000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667108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50C22"/>
            </a:gs>
            <a:gs pos="74000">
              <a:srgbClr val="8C2328"/>
            </a:gs>
            <a:gs pos="100000">
              <a:schemeClr val="tx1"/>
            </a:gs>
          </a:gsLst>
          <a:lin ang="5400000" scaled="1"/>
        </a:gra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322" y="-609600"/>
            <a:ext cx="2635623" cy="6858000"/>
          </a:xfrm>
          <a:prstGeom prst="rect">
            <a:avLst/>
          </a:prstGeom>
        </p:spPr>
      </p:pic>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2150" y="-172387"/>
            <a:ext cx="2635623" cy="6858000"/>
          </a:xfrm>
          <a:prstGeom prst="rect">
            <a:avLst/>
          </a:prstGeom>
        </p:spPr>
      </p:pic>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4926" y="-560882"/>
            <a:ext cx="2635623" cy="6858000"/>
          </a:xfrm>
          <a:prstGeom prst="rect">
            <a:avLst/>
          </a:prstGeom>
        </p:spPr>
      </p:pic>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70754" y="112427"/>
            <a:ext cx="2635623" cy="6858000"/>
          </a:xfrm>
          <a:prstGeom prst="rect">
            <a:avLst/>
          </a:prstGeom>
        </p:spPr>
      </p:pic>
      <p:sp>
        <p:nvSpPr>
          <p:cNvPr id="12" name="TextBox 11"/>
          <p:cNvSpPr txBox="1"/>
          <p:nvPr/>
        </p:nvSpPr>
        <p:spPr>
          <a:xfrm>
            <a:off x="156117" y="223024"/>
            <a:ext cx="8318810" cy="3785652"/>
          </a:xfrm>
          <a:prstGeom prst="rect">
            <a:avLst/>
          </a:prstGeom>
          <a:noFill/>
        </p:spPr>
        <p:txBody>
          <a:bodyPr wrap="square" rtlCol="0">
            <a:spAutoFit/>
          </a:bodyPr>
          <a:lstStyle/>
          <a:p>
            <a:pPr lvl="0"/>
            <a:r>
              <a:rPr lang="en-US" sz="4800" kern="0" dirty="0" err="1">
                <a:solidFill>
                  <a:schemeClr val="bg1"/>
                </a:solidFill>
              </a:rPr>
              <a:t>Kalnoky</a:t>
            </a:r>
            <a:r>
              <a:rPr lang="en-US" sz="4800" kern="0" dirty="0">
                <a:solidFill>
                  <a:schemeClr val="bg1"/>
                </a:solidFill>
              </a:rPr>
              <a:t> now owns his own record label, </a:t>
            </a:r>
            <a:r>
              <a:rPr lang="en-US" sz="4800" kern="0" dirty="0" err="1">
                <a:solidFill>
                  <a:schemeClr val="bg1"/>
                </a:solidFill>
              </a:rPr>
              <a:t>Pentimento</a:t>
            </a:r>
            <a:r>
              <a:rPr lang="en-US" sz="4800" kern="0" dirty="0">
                <a:solidFill>
                  <a:schemeClr val="bg1"/>
                </a:solidFill>
              </a:rPr>
              <a:t> Music </a:t>
            </a:r>
            <a:r>
              <a:rPr lang="en-US" sz="4800" kern="0" dirty="0" smtClean="0">
                <a:solidFill>
                  <a:schemeClr val="bg1"/>
                </a:solidFill>
              </a:rPr>
              <a:t>Company, founded in 2007.</a:t>
            </a:r>
            <a:endParaRPr lang="en-US" sz="4800" kern="0" dirty="0">
              <a:solidFill>
                <a:schemeClr val="bg1"/>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0" i="0" u="none" strike="noStrike" kern="0" cap="none" spc="0" normalizeH="0" baseline="0" noProof="0" dirty="0" smtClean="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0" i="0" u="none" strike="noStrike" kern="0" cap="none" spc="0" normalizeH="0" baseline="0" noProof="0" dirty="0">
              <a:ln>
                <a:noFill/>
              </a:ln>
              <a:solidFill>
                <a:schemeClr val="bg1"/>
              </a:solidFill>
              <a:effectLst/>
              <a:uLnTx/>
              <a:uFillTx/>
            </a:endParaRPr>
          </a:p>
        </p:txBody>
      </p:sp>
      <p:pic>
        <p:nvPicPr>
          <p:cNvPr id="5122" name="Picture 2" descr="Pentiment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9896" y="223024"/>
            <a:ext cx="2913043" cy="291304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b="17967"/>
          <a:stretch/>
        </p:blipFill>
        <p:spPr>
          <a:xfrm>
            <a:off x="4935710" y="3317487"/>
            <a:ext cx="5190707" cy="3090228"/>
          </a:xfrm>
          <a:prstGeom prst="rect">
            <a:avLst/>
          </a:prstGeom>
        </p:spPr>
      </p:pic>
      <p:pic>
        <p:nvPicPr>
          <p:cNvPr id="5124" name="Picture 4" descr="Tomaskalnoky.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5661" y="2868118"/>
            <a:ext cx="3775827" cy="2505778"/>
          </a:xfrm>
          <a:prstGeom prst="rect">
            <a:avLst/>
          </a:prstGeom>
          <a:noFill/>
          <a:extLst>
            <a:ext uri="{909E8E84-426E-40DD-AFC4-6F175D3DCCD1}">
              <a14:hiddenFill xmlns:a14="http://schemas.microsoft.com/office/drawing/2010/main">
                <a:solidFill>
                  <a:srgbClr val="FFFFFF"/>
                </a:solidFill>
              </a14:hiddenFill>
            </a:ext>
          </a:extLst>
        </p:spPr>
      </p:pic>
      <p:sp>
        <p:nvSpPr>
          <p:cNvPr id="10" name="Left Arrow 9">
            <a:hlinkClick r:id="" action="ppaction://hlinkshowjump?jump=previousslide"/>
          </p:cNvPr>
          <p:cNvSpPr/>
          <p:nvPr/>
        </p:nvSpPr>
        <p:spPr>
          <a:xfrm>
            <a:off x="10155382" y="5673436"/>
            <a:ext cx="1925872" cy="1149928"/>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00" dirty="0" smtClean="0">
                <a:ln w="0"/>
                <a:solidFill>
                  <a:srgbClr val="FF0000"/>
                </a:solidFill>
                <a:effectLst>
                  <a:outerShdw blurRad="38100" dist="19050" dir="2700000" algn="tl" rotWithShape="0">
                    <a:schemeClr val="dk1">
                      <a:alpha val="40000"/>
                    </a:schemeClr>
                  </a:outerShdw>
                </a:effectLst>
              </a:rPr>
              <a:t>Back</a:t>
            </a:r>
            <a:endParaRPr lang="en-US" sz="4000" dirty="0">
              <a:ln w="0"/>
              <a:solidFill>
                <a:srgbClr val="FF000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112773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50C22"/>
            </a:gs>
            <a:gs pos="74000">
              <a:srgbClr val="8C2328"/>
            </a:gs>
            <a:gs pos="100000">
              <a:schemeClr val="tx1"/>
            </a:gs>
          </a:gsLst>
          <a:lin ang="5400000" scaled="1"/>
        </a:gra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322" y="-609600"/>
            <a:ext cx="2635623" cy="6858000"/>
          </a:xfrm>
          <a:prstGeom prst="rect">
            <a:avLst/>
          </a:prstGeom>
        </p:spPr>
      </p:pic>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2150" y="-172387"/>
            <a:ext cx="2635623" cy="6858000"/>
          </a:xfrm>
          <a:prstGeom prst="rect">
            <a:avLst/>
          </a:prstGeom>
        </p:spPr>
      </p:pic>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4926" y="-560882"/>
            <a:ext cx="2635623" cy="6858000"/>
          </a:xfrm>
          <a:prstGeom prst="rect">
            <a:avLst/>
          </a:prstGeom>
        </p:spPr>
      </p:pic>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70754" y="112427"/>
            <a:ext cx="2635623" cy="6858000"/>
          </a:xfrm>
          <a:prstGeom prst="rect">
            <a:avLst/>
          </a:prstGeom>
        </p:spPr>
      </p:pic>
      <p:sp>
        <p:nvSpPr>
          <p:cNvPr id="12" name="TextBox 11"/>
          <p:cNvSpPr txBox="1"/>
          <p:nvPr/>
        </p:nvSpPr>
        <p:spPr>
          <a:xfrm>
            <a:off x="156116" y="223024"/>
            <a:ext cx="11940089" cy="144655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smtClean="0">
                <a:ln>
                  <a:noFill/>
                </a:ln>
                <a:solidFill>
                  <a:sysClr val="windowText" lastClr="000000"/>
                </a:solidFill>
                <a:effectLst/>
                <a:uLnTx/>
                <a:uFillTx/>
              </a:rPr>
              <a:t>The band </a:t>
            </a:r>
            <a:r>
              <a:rPr lang="en-US" sz="4400" b="1" kern="0" dirty="0" smtClean="0">
                <a:solidFill>
                  <a:sysClr val="windowText" lastClr="000000"/>
                </a:solidFill>
              </a:rPr>
              <a:t>announced they have </a:t>
            </a:r>
            <a:r>
              <a:rPr kumimoji="0" lang="en-US" sz="4400" b="1" i="0" u="none" strike="noStrike" kern="0" cap="none" spc="0" normalizeH="0" noProof="0" dirty="0" smtClean="0">
                <a:ln>
                  <a:noFill/>
                </a:ln>
                <a:solidFill>
                  <a:sysClr val="windowText" lastClr="000000"/>
                </a:solidFill>
                <a:effectLst/>
                <a:uLnTx/>
                <a:uFillTx/>
              </a:rPr>
              <a:t>decided to stop touring as much as they have on March 1</a:t>
            </a:r>
            <a:r>
              <a:rPr kumimoji="0" lang="en-US" sz="4400" b="1" i="0" u="none" strike="noStrike" kern="0" cap="none" spc="0" normalizeH="0" baseline="30000" noProof="0" dirty="0" smtClean="0">
                <a:ln>
                  <a:noFill/>
                </a:ln>
                <a:solidFill>
                  <a:sysClr val="windowText" lastClr="000000"/>
                </a:solidFill>
                <a:effectLst/>
                <a:uLnTx/>
                <a:uFillTx/>
              </a:rPr>
              <a:t>st</a:t>
            </a:r>
            <a:r>
              <a:rPr kumimoji="0" lang="en-US" sz="4400" b="1" i="0" u="none" strike="noStrike" kern="0" cap="none" spc="0" normalizeH="0" noProof="0" dirty="0" smtClean="0">
                <a:ln>
                  <a:noFill/>
                </a:ln>
                <a:solidFill>
                  <a:sysClr val="windowText" lastClr="000000"/>
                </a:solidFill>
                <a:effectLst/>
                <a:uLnTx/>
                <a:uFillTx/>
              </a:rPr>
              <a:t>, 2013.</a:t>
            </a:r>
            <a:endParaRPr kumimoji="0" lang="en-US" sz="4400" b="1" i="0" u="none" strike="noStrike" kern="0" cap="none" spc="0" normalizeH="0" baseline="0" noProof="0" dirty="0">
              <a:ln>
                <a:noFill/>
              </a:ln>
              <a:solidFill>
                <a:sysClr val="windowText" lastClr="000000"/>
              </a:solidFill>
              <a:effectLst/>
              <a:uLnTx/>
              <a:uFillTx/>
            </a:endParaRPr>
          </a:p>
        </p:txBody>
      </p:sp>
      <p:sp>
        <p:nvSpPr>
          <p:cNvPr id="7" name="Rectangle 3"/>
          <p:cNvSpPr>
            <a:spLocks noChangeArrowheads="1"/>
          </p:cNvSpPr>
          <p:nvPr/>
        </p:nvSpPr>
        <p:spPr bwMode="auto">
          <a:xfrm>
            <a:off x="284745" y="1570788"/>
            <a:ext cx="7964375" cy="535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1" u="none" strike="noStrike" cap="none" normalizeH="0" baseline="0" dirty="0" smtClean="0">
                <a:ln>
                  <a:noFill/>
                </a:ln>
                <a:solidFill>
                  <a:schemeClr val="bg1"/>
                </a:solidFill>
                <a:effectLst/>
                <a:latin typeface="Arial" panose="020B0604020202020204" pitchFamily="34" charset="0"/>
              </a:rPr>
              <a:t>"We've solidified plans to tour our well-traveled asses off for one last year, until the end of 2013, at which time we will be not necessarily be moving on from the band, but changing our approach to what we do with the majority of our time. More specifically, we will no longer be touring year round, nor will we be touring much at all anymore.</a:t>
            </a:r>
            <a:br>
              <a:rPr kumimoji="0" lang="en-US" altLang="en-US" sz="1800" b="0" i="1" u="none" strike="noStrike" cap="none" normalizeH="0" baseline="0" dirty="0" smtClean="0">
                <a:ln>
                  <a:noFill/>
                </a:ln>
                <a:solidFill>
                  <a:schemeClr val="bg1"/>
                </a:solidFill>
                <a:effectLst/>
                <a:latin typeface="Arial" panose="020B0604020202020204" pitchFamily="34" charset="0"/>
              </a:rPr>
            </a:br>
            <a:endParaRPr kumimoji="0" lang="en-US" altLang="en-US" sz="1800" b="0" i="1" u="none" strike="noStrike" cap="none" normalizeH="0" baseline="0" dirty="0" smtClean="0">
              <a:ln>
                <a:noFill/>
              </a:ln>
              <a:solidFill>
                <a:schemeClr val="bg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1" u="none" strike="noStrike" cap="none" normalizeH="0" baseline="0" dirty="0" smtClean="0">
                <a:ln>
                  <a:noFill/>
                </a:ln>
                <a:solidFill>
                  <a:schemeClr val="bg1"/>
                </a:solidFill>
                <a:effectLst/>
                <a:latin typeface="Arial" panose="020B0604020202020204" pitchFamily="34" charset="0"/>
              </a:rPr>
              <a:t>Streetlight is not actually breaking up, and we have no plans to ever do so, really. As of now, we still plan to play festivals, both in the US and overseas, occasional one-off shows here and there and even sporadic short-run tours. Hell, we may even do an extended tour a few years from now, who can say? One thing is certain, though: we will still make music together. We've recently submitted an album (The Hands That Thieve) to the record label we've been under contract with since the beginning, and with that, we are now free of a very contentious, very unhappy relationship (you may have heard, ha!) that has caused us much frustration and anguish over the years. We have no plans to ever sign with another label and we will happily continue to release records, on our own and on our own terms."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1" u="none" strike="noStrike" cap="none" normalizeH="0" baseline="0" dirty="0" smtClean="0">
                <a:ln>
                  <a:noFill/>
                </a:ln>
                <a:solidFill>
                  <a:schemeClr val="bg1"/>
                </a:solidFill>
                <a:effectLst/>
                <a:latin typeface="Arial" panose="020B0604020202020204" pitchFamily="34" charset="0"/>
              </a:rPr>
              <a:t/>
            </a:r>
            <a:br>
              <a:rPr kumimoji="0" lang="en-US" altLang="en-US" sz="1800" b="0" i="1" u="none" strike="noStrike" cap="none" normalizeH="0" baseline="0" dirty="0" smtClean="0">
                <a:ln>
                  <a:noFill/>
                </a:ln>
                <a:solidFill>
                  <a:schemeClr val="bg1"/>
                </a:solidFill>
                <a:effectLst/>
                <a:latin typeface="Arial" panose="020B0604020202020204" pitchFamily="34" charset="0"/>
              </a:rPr>
            </a:br>
            <a:endParaRPr kumimoji="0" lang="en-US" altLang="en-US" sz="1800" b="0" i="1" u="none" strike="noStrike" cap="none" normalizeH="0" baseline="0" dirty="0" smtClean="0">
              <a:ln>
                <a:noFill/>
              </a:ln>
              <a:solidFill>
                <a:schemeClr val="bg1"/>
              </a:solidFill>
              <a:effectLst/>
              <a:latin typeface="Arial" panose="020B0604020202020204" pitchFamily="34" charset="0"/>
            </a:endParaRPr>
          </a:p>
        </p:txBody>
      </p:sp>
      <p:pic>
        <p:nvPicPr>
          <p:cNvPr id="6149" name="Picture 5" descr="http://streetlightmanifesto.com/wp-content/uploads/2013/03/sm-eot-adma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7749" y="1631370"/>
            <a:ext cx="2705292" cy="5054243"/>
          </a:xfrm>
          <a:prstGeom prst="rect">
            <a:avLst/>
          </a:prstGeom>
          <a:noFill/>
          <a:extLst>
            <a:ext uri="{909E8E84-426E-40DD-AFC4-6F175D3DCCD1}">
              <a14:hiddenFill xmlns:a14="http://schemas.microsoft.com/office/drawing/2010/main">
                <a:solidFill>
                  <a:srgbClr val="FFFFFF"/>
                </a:solidFill>
              </a14:hiddenFill>
            </a:ext>
          </a:extLst>
        </p:spPr>
      </p:pic>
      <p:sp>
        <p:nvSpPr>
          <p:cNvPr id="9" name="Left Arrow 8">
            <a:hlinkClick r:id="" action="ppaction://hlinkshowjump?jump=previousslide"/>
          </p:cNvPr>
          <p:cNvSpPr/>
          <p:nvPr/>
        </p:nvSpPr>
        <p:spPr>
          <a:xfrm>
            <a:off x="10155382" y="5673436"/>
            <a:ext cx="1925872" cy="1149928"/>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00" dirty="0" smtClean="0">
                <a:ln w="0"/>
                <a:solidFill>
                  <a:srgbClr val="FF0000"/>
                </a:solidFill>
                <a:effectLst>
                  <a:outerShdw blurRad="38100" dist="19050" dir="2700000" algn="tl" rotWithShape="0">
                    <a:schemeClr val="dk1">
                      <a:alpha val="40000"/>
                    </a:schemeClr>
                  </a:outerShdw>
                </a:effectLst>
              </a:rPr>
              <a:t>Back</a:t>
            </a:r>
            <a:endParaRPr lang="en-US" sz="4000" dirty="0">
              <a:ln w="0"/>
              <a:solidFill>
                <a:srgbClr val="FF000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067841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F50C22"/>
            </a:gs>
            <a:gs pos="74000">
              <a:srgbClr val="8C2328"/>
            </a:gs>
            <a:gs pos="100000">
              <a:schemeClr val="tx1"/>
            </a:gs>
          </a:gsLst>
          <a:lin ang="5400000" scaled="1"/>
        </a:gradFill>
        <a:effectLst/>
      </p:bgPr>
    </p:bg>
    <p:spTree>
      <p:nvGrpSpPr>
        <p:cNvPr id="1" name=""/>
        <p:cNvGrpSpPr/>
        <p:nvPr/>
      </p:nvGrpSpPr>
      <p:grpSpPr>
        <a:xfrm>
          <a:off x="0" y="0"/>
          <a:ext cx="0" cy="0"/>
          <a:chOff x="0" y="0"/>
          <a:chExt cx="0" cy="0"/>
        </a:xfrm>
      </p:grpSpPr>
      <p:pic>
        <p:nvPicPr>
          <p:cNvPr id="7172" name="Picture 4" descr="http://racketmag.com/wp-content/uploads/2010/08/StreetlightManifesto5.jpg"/>
          <p:cNvPicPr>
            <a:picLocks noChangeAspect="1" noChangeArrowheads="1"/>
          </p:cNvPicPr>
          <p:nvPr/>
        </p:nvPicPr>
        <p:blipFill rotWithShape="1">
          <a:blip r:embed="rId2">
            <a:extLst>
              <a:ext uri="{28A0092B-C50C-407E-A947-70E740481C1C}">
                <a14:useLocalDpi xmlns:a14="http://schemas.microsoft.com/office/drawing/2010/main" val="0"/>
              </a:ext>
            </a:extLst>
          </a:blip>
          <a:srcRect r="12872"/>
          <a:stretch/>
        </p:blipFill>
        <p:spPr bwMode="auto">
          <a:xfrm flipH="1">
            <a:off x="7014753" y="112427"/>
            <a:ext cx="4882913" cy="356615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322" y="-609600"/>
            <a:ext cx="2635623" cy="6858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2150" y="-172387"/>
            <a:ext cx="2635623" cy="6858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4926" y="-560882"/>
            <a:ext cx="2635623" cy="68580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70754" y="112427"/>
            <a:ext cx="2635623" cy="6858000"/>
          </a:xfrm>
          <a:prstGeom prst="rect">
            <a:avLst/>
          </a:prstGeom>
        </p:spPr>
      </p:pic>
      <p:sp>
        <p:nvSpPr>
          <p:cNvPr id="12" name="TextBox 11"/>
          <p:cNvSpPr txBox="1"/>
          <p:nvPr/>
        </p:nvSpPr>
        <p:spPr>
          <a:xfrm>
            <a:off x="156116" y="112427"/>
            <a:ext cx="11169381" cy="37856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chemeClr val="bg1"/>
                </a:solidFill>
                <a:effectLst/>
                <a:uLnTx/>
                <a:uFillTx/>
              </a:rPr>
              <a:t>The band currently</a:t>
            </a:r>
            <a:r>
              <a:rPr kumimoji="0" lang="en-US" sz="2400" b="0" i="0" u="none" strike="noStrike" kern="0" cap="none" spc="0" normalizeH="0" noProof="0" dirty="0" smtClean="0">
                <a:ln>
                  <a:noFill/>
                </a:ln>
                <a:solidFill>
                  <a:schemeClr val="bg1"/>
                </a:solidFill>
                <a:effectLst/>
                <a:uLnTx/>
                <a:uFillTx/>
              </a:rPr>
              <a:t> is made up of:</a:t>
            </a:r>
          </a:p>
          <a:p>
            <a:pPr marL="685800" marR="0" lvl="0" indent="-6858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kern="0" dirty="0" smtClean="0">
                <a:solidFill>
                  <a:schemeClr val="bg1"/>
                </a:solidFill>
              </a:rPr>
              <a:t>Tomas </a:t>
            </a:r>
            <a:r>
              <a:rPr lang="en-US" sz="2400" kern="0" dirty="0" err="1" smtClean="0">
                <a:solidFill>
                  <a:schemeClr val="bg1"/>
                </a:solidFill>
              </a:rPr>
              <a:t>Kalnoky</a:t>
            </a:r>
            <a:r>
              <a:rPr lang="en-US" sz="2400" kern="0" dirty="0" smtClean="0">
                <a:solidFill>
                  <a:schemeClr val="bg1"/>
                </a:solidFill>
              </a:rPr>
              <a:t> on guitar and lead vocals</a:t>
            </a:r>
          </a:p>
          <a:p>
            <a:pPr marL="685800" marR="0" lvl="0" indent="-6858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noProof="0" dirty="0" smtClean="0">
                <a:ln>
                  <a:noFill/>
                </a:ln>
                <a:solidFill>
                  <a:schemeClr val="bg1"/>
                </a:solidFill>
                <a:effectLst/>
                <a:uLnTx/>
                <a:uFillTx/>
              </a:rPr>
              <a:t>Matt Stewart on trumpet and backing vocals</a:t>
            </a:r>
          </a:p>
          <a:p>
            <a:pPr marL="685800" marR="0" lvl="0" indent="-6858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kern="0" baseline="0" dirty="0" smtClean="0">
                <a:solidFill>
                  <a:schemeClr val="bg1"/>
                </a:solidFill>
              </a:rPr>
              <a:t>Karl</a:t>
            </a:r>
            <a:r>
              <a:rPr lang="en-US" sz="2400" kern="0" dirty="0" smtClean="0">
                <a:solidFill>
                  <a:schemeClr val="bg1"/>
                </a:solidFill>
              </a:rPr>
              <a:t> </a:t>
            </a:r>
            <a:r>
              <a:rPr lang="en-US" sz="2400" kern="0" dirty="0" err="1" smtClean="0">
                <a:solidFill>
                  <a:schemeClr val="bg1"/>
                </a:solidFill>
              </a:rPr>
              <a:t>Lyden</a:t>
            </a:r>
            <a:r>
              <a:rPr lang="en-US" sz="2400" kern="0" dirty="0" smtClean="0">
                <a:solidFill>
                  <a:schemeClr val="bg1"/>
                </a:solidFill>
              </a:rPr>
              <a:t> on trombone and backing vocals</a:t>
            </a:r>
          </a:p>
          <a:p>
            <a:pPr marL="685800" marR="0" lvl="0" indent="-6858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smtClean="0">
                <a:ln>
                  <a:noFill/>
                </a:ln>
                <a:solidFill>
                  <a:schemeClr val="bg1"/>
                </a:solidFill>
                <a:effectLst/>
                <a:uLnTx/>
                <a:uFillTx/>
              </a:rPr>
              <a:t>Jim</a:t>
            </a:r>
            <a:r>
              <a:rPr kumimoji="0" lang="en-US" sz="2400" b="0" i="0" u="none" strike="noStrike" kern="0" cap="none" spc="0" normalizeH="0" noProof="0" dirty="0" smtClean="0">
                <a:ln>
                  <a:noFill/>
                </a:ln>
                <a:solidFill>
                  <a:schemeClr val="bg1"/>
                </a:solidFill>
                <a:effectLst/>
                <a:uLnTx/>
                <a:uFillTx/>
              </a:rPr>
              <a:t> Conti on saxophone and vocals</a:t>
            </a:r>
          </a:p>
          <a:p>
            <a:pPr marL="685800" marR="0" lvl="0" indent="-6858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kern="0" baseline="0" dirty="0" smtClean="0">
                <a:solidFill>
                  <a:schemeClr val="bg1"/>
                </a:solidFill>
              </a:rPr>
              <a:t>Dan Ross on</a:t>
            </a:r>
            <a:r>
              <a:rPr lang="en-US" sz="2400" kern="0" dirty="0" smtClean="0">
                <a:solidFill>
                  <a:schemeClr val="bg1"/>
                </a:solidFill>
              </a:rPr>
              <a:t> saxophone and backing vocals</a:t>
            </a:r>
          </a:p>
          <a:p>
            <a:pPr marL="685800" marR="0" lvl="0" indent="-6858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kern="0" dirty="0" smtClean="0">
                <a:solidFill>
                  <a:schemeClr val="bg1"/>
                </a:solidFill>
              </a:rPr>
              <a:t>Mike Brown on baritone saxophone and backing vocals</a:t>
            </a:r>
          </a:p>
          <a:p>
            <a:pPr marL="685800" lvl="0" indent="-685800">
              <a:buFont typeface="Arial" panose="020B0604020202020204" pitchFamily="34" charset="0"/>
              <a:buChar char="•"/>
            </a:pPr>
            <a:r>
              <a:rPr lang="en-US" sz="2400" kern="0" dirty="0">
                <a:solidFill>
                  <a:schemeClr val="bg1"/>
                </a:solidFill>
              </a:rPr>
              <a:t>Pete McCullough </a:t>
            </a:r>
            <a:r>
              <a:rPr lang="en-US" sz="2400" kern="0" dirty="0" smtClean="0">
                <a:solidFill>
                  <a:schemeClr val="bg1"/>
                </a:solidFill>
              </a:rPr>
              <a:t>on bass and backing vocals</a:t>
            </a:r>
          </a:p>
          <a:p>
            <a:pPr marL="685800" lvl="0" indent="-685800">
              <a:buFont typeface="Arial" panose="020B0604020202020204" pitchFamily="34" charset="0"/>
              <a:buChar char="•"/>
            </a:pPr>
            <a:r>
              <a:rPr lang="en-US" sz="2400" kern="0" dirty="0" smtClean="0">
                <a:solidFill>
                  <a:schemeClr val="bg1"/>
                </a:solidFill>
              </a:rPr>
              <a:t>Chris Thatcher on drums</a:t>
            </a:r>
          </a:p>
          <a:p>
            <a:pPr marL="685800" marR="0" lvl="0" indent="-6858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0" cap="none" spc="0" normalizeH="0" baseline="0" noProof="0" dirty="0">
              <a:ln>
                <a:noFill/>
              </a:ln>
              <a:solidFill>
                <a:schemeClr val="bg1"/>
              </a:solidFill>
              <a:effectLst/>
              <a:uLnTx/>
              <a:uFillTx/>
            </a:endParaRPr>
          </a:p>
        </p:txBody>
      </p:sp>
      <p:pic>
        <p:nvPicPr>
          <p:cNvPr id="7170" name="Picture 2" descr="https://upload.wikimedia.org/wikipedia/en/timeline/e631963b3744aae743a463dbd0a750a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116" y="3809395"/>
            <a:ext cx="8533758" cy="2986815"/>
          </a:xfrm>
          <a:prstGeom prst="rect">
            <a:avLst/>
          </a:prstGeom>
          <a:noFill/>
          <a:extLst>
            <a:ext uri="{909E8E84-426E-40DD-AFC4-6F175D3DCCD1}">
              <a14:hiddenFill xmlns:a14="http://schemas.microsoft.com/office/drawing/2010/main">
                <a:solidFill>
                  <a:srgbClr val="FFFFFF"/>
                </a:solidFill>
              </a14:hiddenFill>
            </a:ext>
          </a:extLst>
        </p:spPr>
      </p:pic>
      <p:sp>
        <p:nvSpPr>
          <p:cNvPr id="9" name="Left Arrow 8">
            <a:hlinkClick r:id="" action="ppaction://hlinkshowjump?jump=previousslide"/>
          </p:cNvPr>
          <p:cNvSpPr/>
          <p:nvPr/>
        </p:nvSpPr>
        <p:spPr>
          <a:xfrm>
            <a:off x="10155382" y="5673436"/>
            <a:ext cx="1925872" cy="1149928"/>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00" dirty="0" smtClean="0">
                <a:ln w="0"/>
                <a:solidFill>
                  <a:srgbClr val="FF0000"/>
                </a:solidFill>
                <a:effectLst>
                  <a:outerShdw blurRad="38100" dist="19050" dir="2700000" algn="tl" rotWithShape="0">
                    <a:schemeClr val="dk1">
                      <a:alpha val="40000"/>
                    </a:schemeClr>
                  </a:outerShdw>
                </a:effectLst>
              </a:rPr>
              <a:t>Back</a:t>
            </a:r>
            <a:endParaRPr lang="en-US" sz="4000" dirty="0">
              <a:ln w="0"/>
              <a:solidFill>
                <a:srgbClr val="FF000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498099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50C22"/>
            </a:gs>
            <a:gs pos="74000">
              <a:srgbClr val="8C2328"/>
            </a:gs>
            <a:gs pos="100000">
              <a:schemeClr val="tx1"/>
            </a:gs>
          </a:gsLst>
          <a:lin ang="5400000" scaled="1"/>
        </a:gra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1483" y="0"/>
            <a:ext cx="8790517" cy="6858000"/>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322" y="-609600"/>
            <a:ext cx="2635623" cy="6858000"/>
          </a:xfrm>
          <a:prstGeom prst="rect">
            <a:avLst/>
          </a:prstGeom>
        </p:spPr>
      </p:pic>
      <p:sp>
        <p:nvSpPr>
          <p:cNvPr id="12" name="TextBox 11"/>
          <p:cNvSpPr txBox="1"/>
          <p:nvPr/>
        </p:nvSpPr>
        <p:spPr>
          <a:xfrm>
            <a:off x="116927" y="1111299"/>
            <a:ext cx="7550969" cy="37856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800" b="0" i="0" u="none" strike="noStrike" kern="0" cap="none" spc="0" normalizeH="0" baseline="0" noProof="0" dirty="0" smtClean="0">
                <a:ln>
                  <a:noFill/>
                </a:ln>
                <a:solidFill>
                  <a:schemeClr val="bg1"/>
                </a:solidFill>
                <a:effectLst/>
                <a:uLnTx/>
                <a:uFillTx/>
              </a:rPr>
              <a:t>The band has been a huge influence in many lives, and will hopefully continue to be for many years</a:t>
            </a:r>
            <a:r>
              <a:rPr kumimoji="0" lang="en-US" sz="4800" b="0" i="0" u="none" strike="noStrike" kern="0" cap="none" spc="0" normalizeH="0" noProof="0" dirty="0" smtClean="0">
                <a:ln>
                  <a:noFill/>
                </a:ln>
                <a:solidFill>
                  <a:schemeClr val="bg1"/>
                </a:solidFill>
                <a:effectLst/>
                <a:uLnTx/>
                <a:uFillTx/>
              </a:rPr>
              <a:t> to come.</a:t>
            </a:r>
            <a:endParaRPr kumimoji="0" lang="en-US" sz="4800" b="0" i="0" u="none" strike="noStrike" kern="0" cap="none" spc="0" normalizeH="0" baseline="0" noProof="0" dirty="0" smtClean="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0" i="0" u="none" strike="noStrike" kern="0" cap="none" spc="0" normalizeH="0" baseline="0" noProof="0" dirty="0">
              <a:ln>
                <a:noFill/>
              </a:ln>
              <a:solidFill>
                <a:schemeClr val="bg1"/>
              </a:solidFill>
              <a:effectLst/>
              <a:uLnTx/>
              <a:uFillTx/>
            </a:endParaRPr>
          </a:p>
        </p:txBody>
      </p:sp>
      <p:sp>
        <p:nvSpPr>
          <p:cNvPr id="3" name="TextBox 2"/>
          <p:cNvSpPr txBox="1"/>
          <p:nvPr/>
        </p:nvSpPr>
        <p:spPr>
          <a:xfrm>
            <a:off x="0" y="6488668"/>
            <a:ext cx="1512402" cy="369332"/>
          </a:xfrm>
          <a:prstGeom prst="rect">
            <a:avLst/>
          </a:prstGeom>
          <a:noFill/>
        </p:spPr>
        <p:txBody>
          <a:bodyPr wrap="none" rtlCol="0">
            <a:spAutoFit/>
          </a:bodyPr>
          <a:lstStyle/>
          <a:p>
            <a:r>
              <a:rPr lang="en-US" dirty="0" smtClean="0">
                <a:solidFill>
                  <a:schemeClr val="bg1"/>
                </a:solidFill>
              </a:rPr>
              <a:t>Sam Thornton</a:t>
            </a:r>
            <a:endParaRPr lang="en-US" dirty="0">
              <a:solidFill>
                <a:schemeClr val="bg1"/>
              </a:solidFill>
            </a:endParaRPr>
          </a:p>
        </p:txBody>
      </p:sp>
      <p:sp>
        <p:nvSpPr>
          <p:cNvPr id="6" name="Left Arrow 5">
            <a:hlinkClick r:id="" action="ppaction://hlinkshowjump?jump=previousslide"/>
          </p:cNvPr>
          <p:cNvSpPr/>
          <p:nvPr/>
        </p:nvSpPr>
        <p:spPr>
          <a:xfrm>
            <a:off x="7578440" y="5673436"/>
            <a:ext cx="1925872" cy="1149928"/>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00" dirty="0" smtClean="0">
                <a:ln w="0"/>
                <a:solidFill>
                  <a:srgbClr val="FF0000"/>
                </a:solidFill>
                <a:effectLst>
                  <a:outerShdw blurRad="38100" dist="19050" dir="2700000" algn="tl" rotWithShape="0">
                    <a:schemeClr val="dk1">
                      <a:alpha val="40000"/>
                    </a:schemeClr>
                  </a:outerShdw>
                </a:effectLst>
              </a:rPr>
              <a:t>Back</a:t>
            </a:r>
            <a:endParaRPr lang="en-US" sz="4000" dirty="0">
              <a:ln w="0"/>
              <a:solidFill>
                <a:srgbClr val="FF0000"/>
              </a:solidFill>
              <a:effectLst>
                <a:outerShdw blurRad="38100" dist="19050" dir="2700000" algn="tl" rotWithShape="0">
                  <a:schemeClr val="dk1">
                    <a:alpha val="40000"/>
                  </a:schemeClr>
                </a:outerShdw>
              </a:effectLst>
            </a:endParaRPr>
          </a:p>
        </p:txBody>
      </p:sp>
      <p:sp>
        <p:nvSpPr>
          <p:cNvPr id="2" name="Right Arrow 1">
            <a:hlinkClick r:id="rId4" action="ppaction://hlinksldjump"/>
          </p:cNvPr>
          <p:cNvSpPr/>
          <p:nvPr/>
        </p:nvSpPr>
        <p:spPr>
          <a:xfrm>
            <a:off x="9767455" y="5694218"/>
            <a:ext cx="2244436" cy="106680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600" dirty="0" smtClean="0">
                <a:ln w="0"/>
                <a:solidFill>
                  <a:srgbClr val="FF0000"/>
                </a:solidFill>
                <a:effectLst>
                  <a:outerShdw blurRad="38100" dist="19050" dir="2700000" algn="tl" rotWithShape="0">
                    <a:schemeClr val="dk1">
                      <a:alpha val="40000"/>
                    </a:schemeClr>
                  </a:outerShdw>
                </a:effectLst>
              </a:rPr>
              <a:t>Replay</a:t>
            </a:r>
            <a:endParaRPr lang="en-US" sz="3600" dirty="0">
              <a:ln w="0"/>
              <a:solidFill>
                <a:srgbClr val="FF000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2237397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TotalTime>
  <Words>370</Words>
  <Application>Microsoft Office PowerPoint</Application>
  <PresentationFormat>Widescreen</PresentationFormat>
  <Paragraphs>32</Paragraphs>
  <Slides>9</Slides>
  <Notes>0</Notes>
  <HiddenSlides>0</HiddenSlides>
  <MMClips>1</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5" baseType="lpstr">
      <vt:lpstr>Adobe Gothic Std B</vt:lpstr>
      <vt:lpstr>Arial</vt:lpstr>
      <vt:lpstr>Calibri</vt:lpstr>
      <vt:lpstr>Calibri Light</vt:lpstr>
      <vt:lpstr>Office Theme</vt:lpstr>
      <vt:lpstr>Image</vt:lpstr>
      <vt:lpstr>Streetlight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Streetlight Manifesto</dc:title>
  <dc:creator>Thornton,Samuel</dc:creator>
  <cp:lastModifiedBy>Sam Thornton</cp:lastModifiedBy>
  <cp:revision>15</cp:revision>
  <dcterms:created xsi:type="dcterms:W3CDTF">2015-11-19T23:17:19Z</dcterms:created>
  <dcterms:modified xsi:type="dcterms:W3CDTF">2016-01-19T17:15:41Z</dcterms:modified>
</cp:coreProperties>
</file>