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71" r:id="rId10"/>
    <p:sldId id="267" r:id="rId11"/>
    <p:sldId id="272" r:id="rId12"/>
    <p:sldId id="269" r:id="rId13"/>
    <p:sldId id="270" r:id="rId14"/>
    <p:sldId id="268" r:id="rId15"/>
    <p:sldId id="273" r:id="rId16"/>
    <p:sldId id="274" r:id="rId17"/>
    <p:sldId id="275" r:id="rId18"/>
    <p:sldId id="264" r:id="rId19"/>
    <p:sldId id="265" r:id="rId20"/>
    <p:sldId id="266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6"/>
    <p:restoredTop sz="94631"/>
  </p:normalViewPr>
  <p:slideViewPr>
    <p:cSldViewPr snapToGrid="0" snapToObjects="1">
      <p:cViewPr>
        <p:scale>
          <a:sx n="100" d="100"/>
          <a:sy n="100" d="100"/>
        </p:scale>
        <p:origin x="40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4FA77-A9EA-E948-8E8F-7B606C83EE62}" type="datetimeFigureOut">
              <a:rPr lang="en-US" smtClean="0"/>
              <a:t>9/21/16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04A0-296B-3248-8356-000C4A2E8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008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4FA77-A9EA-E948-8E8F-7B606C83EE62}" type="datetimeFigureOut">
              <a:rPr lang="en-US" smtClean="0"/>
              <a:t>9/21/16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04A0-296B-3248-8356-000C4A2E8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1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4FA77-A9EA-E948-8E8F-7B606C83EE62}" type="datetimeFigureOut">
              <a:rPr lang="en-US" smtClean="0"/>
              <a:t>9/21/16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04A0-296B-3248-8356-000C4A2E8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175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4FA77-A9EA-E948-8E8F-7B606C83EE62}" type="datetimeFigureOut">
              <a:rPr lang="en-US" smtClean="0"/>
              <a:t>9/21/16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04A0-296B-3248-8356-000C4A2E8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31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4FA77-A9EA-E948-8E8F-7B606C83EE62}" type="datetimeFigureOut">
              <a:rPr lang="en-US" smtClean="0"/>
              <a:t>9/21/16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04A0-296B-3248-8356-000C4A2E8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18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4FA77-A9EA-E948-8E8F-7B606C83EE62}" type="datetimeFigureOut">
              <a:rPr lang="en-US" smtClean="0"/>
              <a:t>9/21/16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04A0-296B-3248-8356-000C4A2E8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9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4FA77-A9EA-E948-8E8F-7B606C83EE62}" type="datetimeFigureOut">
              <a:rPr lang="en-US" smtClean="0"/>
              <a:t>9/21/16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04A0-296B-3248-8356-000C4A2E8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77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4FA77-A9EA-E948-8E8F-7B606C83EE62}" type="datetimeFigureOut">
              <a:rPr lang="en-US" smtClean="0"/>
              <a:t>9/21/16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04A0-296B-3248-8356-000C4A2E8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56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4FA77-A9EA-E948-8E8F-7B606C83EE62}" type="datetimeFigureOut">
              <a:rPr lang="en-US" smtClean="0"/>
              <a:t>9/21/16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04A0-296B-3248-8356-000C4A2E8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8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4FA77-A9EA-E948-8E8F-7B606C83EE62}" type="datetimeFigureOut">
              <a:rPr lang="en-US" smtClean="0"/>
              <a:t>9/21/16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04A0-296B-3248-8356-000C4A2E8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860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4FA77-A9EA-E948-8E8F-7B606C83EE62}" type="datetimeFigureOut">
              <a:rPr lang="en-US" smtClean="0"/>
              <a:t>9/21/16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04A0-296B-3248-8356-000C4A2E8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31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4FA77-A9EA-E948-8E8F-7B606C83EE62}" type="datetimeFigureOut">
              <a:rPr lang="en-US" smtClean="0"/>
              <a:t>9/21/16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A04A0-296B-3248-8356-000C4A2E8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2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jdorfman/awesome-json-datasets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jdorfman/awesome-json-dataset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CISY 291</a:t>
            </a:r>
            <a:br>
              <a:rPr lang="en-US" dirty="0"/>
            </a:br>
            <a:r>
              <a:rPr lang="en-US" dirty="0"/>
              <a:t>Interactive Multimedia Programming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Week </a:t>
            </a:r>
            <a:r>
              <a:rPr lang="en-US" b="1" dirty="0" smtClean="0"/>
              <a:t>#4: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Visualizing Data &amp;</a:t>
            </a:r>
          </a:p>
          <a:p>
            <a:r>
              <a:rPr lang="en-US" dirty="0" smtClean="0"/>
              <a:t>Playing Around With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35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Stage (Canvas</a:t>
            </a:r>
            <a:r>
              <a:rPr lang="is-IS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make a function that draws a column of a specified height, and puts some text on top.</a:t>
            </a:r>
          </a:p>
          <a:p>
            <a:endParaRPr lang="en-US" dirty="0"/>
          </a:p>
          <a:p>
            <a:r>
              <a:rPr lang="en-US" dirty="0" smtClean="0"/>
              <a:t>Let’s also let the style of the column be defined by the context.</a:t>
            </a:r>
          </a:p>
          <a:p>
            <a:endParaRPr lang="en-US" dirty="0"/>
          </a:p>
          <a:p>
            <a:r>
              <a:rPr lang="en-US" dirty="0" smtClean="0"/>
              <a:t>What do we need to do?</a:t>
            </a:r>
          </a:p>
        </p:txBody>
      </p:sp>
    </p:spTree>
    <p:extLst>
      <p:ext uri="{BB962C8B-B14F-4D97-AF65-F5344CB8AC3E}">
        <p14:creationId xmlns:p14="http://schemas.microsoft.com/office/powerpoint/2010/main" val="13207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Stage (Canvas</a:t>
            </a:r>
            <a:r>
              <a:rPr lang="is-IS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make a function that draws a column of a specified height, and puts some text on top.</a:t>
            </a:r>
          </a:p>
        </p:txBody>
      </p:sp>
      <p:sp>
        <p:nvSpPr>
          <p:cNvPr id="4" name="Rectangle 3"/>
          <p:cNvSpPr/>
          <p:nvPr/>
        </p:nvSpPr>
        <p:spPr>
          <a:xfrm>
            <a:off x="2208810" y="3313216"/>
            <a:ext cx="4120738" cy="27788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28650" y="385948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32398" y="294388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0,0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208810" y="5474525"/>
            <a:ext cx="1211284" cy="0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420094" y="3313216"/>
            <a:ext cx="1038" cy="2165428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3335866" y="5376333"/>
            <a:ext cx="168894" cy="1828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391679" y="5474526"/>
            <a:ext cx="1537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Point of Origin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8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Stage (Canvas</a:t>
            </a:r>
            <a:r>
              <a:rPr lang="is-IS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make a function that draws a column of a specified height, and puts some text on top.</a:t>
            </a:r>
          </a:p>
        </p:txBody>
      </p:sp>
      <p:sp>
        <p:nvSpPr>
          <p:cNvPr id="4" name="Rectangle 3"/>
          <p:cNvSpPr/>
          <p:nvPr/>
        </p:nvSpPr>
        <p:spPr>
          <a:xfrm>
            <a:off x="2208810" y="3313216"/>
            <a:ext cx="4120738" cy="27788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28650" y="385948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32398" y="294388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0,0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420094" y="4368800"/>
            <a:ext cx="1038" cy="1109844"/>
          </a:xfrm>
          <a:prstGeom prst="straightConnector1">
            <a:avLst/>
          </a:prstGeom>
          <a:ln w="635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3335866" y="5376333"/>
            <a:ext cx="168894" cy="1828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391679" y="5474526"/>
            <a:ext cx="1537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Point of Origin</a:t>
            </a: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420094" y="4739056"/>
            <a:ext cx="1149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Bar height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420094" y="3313216"/>
            <a:ext cx="0" cy="1055584"/>
          </a:xfrm>
          <a:prstGeom prst="straightConnector1">
            <a:avLst/>
          </a:prstGeom>
          <a:ln w="63500">
            <a:solidFill>
              <a:schemeClr val="bg2">
                <a:lumMod val="9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208810" y="4382325"/>
            <a:ext cx="1211284" cy="0"/>
          </a:xfrm>
          <a:prstGeom prst="straightConnector1">
            <a:avLst/>
          </a:prstGeom>
          <a:ln w="63500">
            <a:solidFill>
              <a:schemeClr val="bg2">
                <a:lumMod val="9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40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Stage (Canvas</a:t>
            </a:r>
            <a:r>
              <a:rPr lang="is-IS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make a function that draws a column of a specified height, and puts some text on top.</a:t>
            </a:r>
          </a:p>
        </p:txBody>
      </p:sp>
      <p:sp>
        <p:nvSpPr>
          <p:cNvPr id="4" name="Rectangle 3"/>
          <p:cNvSpPr/>
          <p:nvPr/>
        </p:nvSpPr>
        <p:spPr>
          <a:xfrm>
            <a:off x="2208810" y="3313216"/>
            <a:ext cx="4120738" cy="27788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28650" y="385948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32398" y="294388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0,0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420094" y="4368800"/>
            <a:ext cx="1038" cy="1109844"/>
          </a:xfrm>
          <a:prstGeom prst="straightConnector1">
            <a:avLst/>
          </a:prstGeom>
          <a:ln w="635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3335866" y="5376333"/>
            <a:ext cx="168894" cy="1828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391679" y="5474526"/>
            <a:ext cx="1537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Point of Origin</a:t>
            </a: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420094" y="4739056"/>
            <a:ext cx="1149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Bar height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335866" y="4301066"/>
            <a:ext cx="168894" cy="18285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884883" y="3988834"/>
            <a:ext cx="1070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62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Stage (Canvas</a:t>
            </a:r>
            <a:r>
              <a:rPr lang="is-IS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make a function that draws a column of a specified height, and puts some text on top.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function </a:t>
            </a:r>
            <a:r>
              <a:rPr lang="en-US" sz="2400" dirty="0" err="1" smtClean="0"/>
              <a:t>drawColumn</a:t>
            </a:r>
            <a:r>
              <a:rPr lang="en-US" sz="2400" dirty="0" smtClean="0"/>
              <a:t>(text, x, y, height) {</a:t>
            </a:r>
            <a:br>
              <a:rPr lang="en-US" sz="2400" dirty="0" smtClean="0"/>
            </a:br>
            <a:r>
              <a:rPr lang="en-US" sz="2400" dirty="0" smtClean="0"/>
              <a:t>	</a:t>
            </a:r>
            <a:r>
              <a:rPr lang="en-US" sz="2400" i="1" dirty="0" smtClean="0"/>
              <a:t>//How will we do this?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219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Programmatically Plotting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let’s use our function to plot everyone’s age.</a:t>
            </a:r>
          </a:p>
          <a:p>
            <a:endParaRPr lang="en-US" dirty="0"/>
          </a:p>
          <a:p>
            <a:r>
              <a:rPr lang="en-US" dirty="0" smtClean="0"/>
              <a:t>But let’s use the whole Canvas, not just a small swatch.</a:t>
            </a:r>
          </a:p>
          <a:p>
            <a:endParaRPr lang="en-US" dirty="0"/>
          </a:p>
          <a:p>
            <a:r>
              <a:rPr lang="en-US" dirty="0" smtClean="0"/>
              <a:t>How can we do that? We can query the Canvas object and divvy up its width and height.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18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Calculate Extremes &amp; Conquer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Grab the width and height from the Canvas</a:t>
            </a:r>
          </a:p>
          <a:p>
            <a:pPr lvl="1"/>
            <a:r>
              <a:rPr lang="en-US" dirty="0" err="1" smtClean="0"/>
              <a:t>canvas.width</a:t>
            </a:r>
            <a:r>
              <a:rPr lang="en-US" dirty="0" smtClean="0"/>
              <a:t> &amp; </a:t>
            </a:r>
            <a:r>
              <a:rPr lang="en-US" dirty="0" err="1" smtClean="0"/>
              <a:t>canvas.height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Look over the data and find the maximums.</a:t>
            </a:r>
          </a:p>
          <a:p>
            <a:pPr lvl="1"/>
            <a:r>
              <a:rPr lang="en-US" dirty="0" smtClean="0"/>
              <a:t>Maximum number of bars ( </a:t>
            </a:r>
            <a:r>
              <a:rPr lang="en-US" dirty="0" err="1" smtClean="0"/>
              <a:t>Array.length</a:t>
            </a:r>
            <a:r>
              <a:rPr lang="en-US" dirty="0" smtClean="0"/>
              <a:t> ).</a:t>
            </a:r>
          </a:p>
          <a:p>
            <a:pPr lvl="1"/>
            <a:r>
              <a:rPr lang="en-US" dirty="0" smtClean="0"/>
              <a:t>Maximum age (iterate over it)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maxAge</a:t>
            </a:r>
            <a:r>
              <a:rPr lang="en-US" dirty="0" smtClean="0"/>
              <a:t> = 0; 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thisYear</a:t>
            </a:r>
            <a:r>
              <a:rPr lang="en-US" dirty="0" smtClean="0"/>
              <a:t> = </a:t>
            </a:r>
            <a:r>
              <a:rPr lang="en-US" dirty="0"/>
              <a:t>new Date().</a:t>
            </a:r>
            <a:r>
              <a:rPr lang="en-US" dirty="0" err="1"/>
              <a:t>getFullYear</a:t>
            </a:r>
            <a:r>
              <a:rPr lang="en-US" dirty="0" smtClean="0"/>
              <a:t>();</a:t>
            </a:r>
            <a:br>
              <a:rPr lang="en-US" dirty="0" smtClean="0"/>
            </a:br>
            <a:r>
              <a:rPr lang="en-US" dirty="0" smtClean="0"/>
              <a:t>for (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in data) {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/>
              <a:t>var</a:t>
            </a:r>
            <a:r>
              <a:rPr lang="en-US" dirty="0" smtClean="0"/>
              <a:t> age = </a:t>
            </a:r>
            <a:r>
              <a:rPr lang="en-US" dirty="0" err="1"/>
              <a:t>thisYear</a:t>
            </a:r>
            <a:r>
              <a:rPr lang="en-US" dirty="0"/>
              <a:t> - data[</a:t>
            </a:r>
            <a:r>
              <a:rPr lang="en-US" dirty="0" err="1"/>
              <a:t>i</a:t>
            </a:r>
            <a:r>
              <a:rPr lang="en-US" dirty="0"/>
              <a:t>].</a:t>
            </a:r>
            <a:r>
              <a:rPr lang="en-US" dirty="0" smtClean="0"/>
              <a:t>year;</a:t>
            </a:r>
            <a:br>
              <a:rPr lang="en-US" dirty="0" smtClean="0"/>
            </a:br>
            <a:r>
              <a:rPr lang="en-US" dirty="0" smtClean="0"/>
              <a:t>	if (age &gt; </a:t>
            </a:r>
            <a:r>
              <a:rPr lang="en-US" dirty="0" err="1" smtClean="0"/>
              <a:t>maxAge</a:t>
            </a:r>
            <a:r>
              <a:rPr lang="en-US" dirty="0" smtClean="0"/>
              <a:t>) </a:t>
            </a:r>
            <a:r>
              <a:rPr lang="en-US" dirty="0" err="1" smtClean="0"/>
              <a:t>maxAge</a:t>
            </a:r>
            <a:r>
              <a:rPr lang="en-US" dirty="0" smtClean="0"/>
              <a:t> = age;</a:t>
            </a:r>
            <a:br>
              <a:rPr lang="en-US" dirty="0" smtClean="0"/>
            </a:b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97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Divvy Up (or “Normalize”) The Canvas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Divide the height of the canvas by the maximum age.</a:t>
            </a:r>
          </a:p>
          <a:p>
            <a:endParaRPr lang="en-US" dirty="0"/>
          </a:p>
          <a:p>
            <a:r>
              <a:rPr lang="en-US" dirty="0" smtClean="0"/>
              <a:t>Divide the width of the canvas by the number of people.</a:t>
            </a:r>
          </a:p>
          <a:p>
            <a:endParaRPr lang="en-US" dirty="0"/>
          </a:p>
          <a:p>
            <a:r>
              <a:rPr lang="en-US" dirty="0" smtClean="0"/>
              <a:t>You might want to add in some padding and flip the Y axis.</a:t>
            </a:r>
          </a:p>
          <a:p>
            <a:endParaRPr lang="en-US" dirty="0"/>
          </a:p>
          <a:p>
            <a:r>
              <a:rPr lang="en-US" dirty="0" smtClean="0"/>
              <a:t>Then put in the columns! Let’s try it</a:t>
            </a:r>
            <a:r>
              <a:rPr lang="is-I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36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Our Data With sort()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order to make our data work for us, we probably want to sort it.</a:t>
            </a:r>
          </a:p>
          <a:p>
            <a:endParaRPr lang="en-US" dirty="0"/>
          </a:p>
          <a:p>
            <a:r>
              <a:rPr lang="en-US" dirty="0" smtClean="0"/>
              <a:t>We do this by using the </a:t>
            </a:r>
            <a:r>
              <a:rPr lang="en-US" dirty="0" err="1" smtClean="0"/>
              <a:t>Array.sort</a:t>
            </a:r>
            <a:r>
              <a:rPr lang="en-US" dirty="0" smtClean="0"/>
              <a:t>() function which every Array object has.</a:t>
            </a:r>
          </a:p>
          <a:p>
            <a:endParaRPr lang="en-US" dirty="0"/>
          </a:p>
          <a:p>
            <a:r>
              <a:rPr lang="en-US" dirty="0" smtClean="0"/>
              <a:t>Sort() on its own simply puts simple variables in numerical order.</a:t>
            </a:r>
          </a:p>
          <a:p>
            <a:endParaRPr lang="en-US" dirty="0"/>
          </a:p>
          <a:p>
            <a:r>
              <a:rPr lang="en-US" dirty="0" smtClean="0"/>
              <a:t>Let’s try it</a:t>
            </a:r>
            <a:r>
              <a:rPr lang="is-I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33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sort()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Passing sort() a function (as a closure) we can do some really advanced sorting.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3200" i="1" dirty="0" smtClean="0"/>
              <a:t>//Sort by birth year, youngest to eldest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function </a:t>
            </a:r>
            <a:r>
              <a:rPr lang="en-US" sz="3200" dirty="0" err="1" smtClean="0"/>
              <a:t>youngestToEldest</a:t>
            </a:r>
            <a:r>
              <a:rPr lang="en-US" sz="3200" dirty="0" smtClean="0"/>
              <a:t>(</a:t>
            </a:r>
            <a:r>
              <a:rPr lang="en-US" sz="3200" dirty="0" err="1" smtClean="0"/>
              <a:t>a,b</a:t>
            </a:r>
            <a:r>
              <a:rPr lang="en-US" sz="3200" dirty="0" smtClean="0"/>
              <a:t>) {	</a:t>
            </a:r>
            <a:br>
              <a:rPr lang="en-US" sz="3200" dirty="0" smtClean="0"/>
            </a:br>
            <a:r>
              <a:rPr lang="en-US" sz="3200" dirty="0" smtClean="0"/>
              <a:t>	if (</a:t>
            </a:r>
            <a:r>
              <a:rPr lang="en-US" sz="3200" dirty="0" err="1" smtClean="0"/>
              <a:t>a.year</a:t>
            </a:r>
            <a:r>
              <a:rPr lang="en-US" sz="3200" dirty="0" smtClean="0"/>
              <a:t> &lt; </a:t>
            </a:r>
            <a:r>
              <a:rPr lang="en-US" sz="3200" dirty="0" err="1" smtClean="0"/>
              <a:t>b.year</a:t>
            </a:r>
            <a:r>
              <a:rPr lang="en-US" sz="3200" dirty="0" smtClean="0"/>
              <a:t>) return -1;</a:t>
            </a:r>
            <a:br>
              <a:rPr lang="en-US" sz="3200" dirty="0" smtClean="0"/>
            </a:br>
            <a:r>
              <a:rPr lang="en-US" sz="3200" dirty="0" smtClean="0"/>
              <a:t>	if </a:t>
            </a:r>
            <a:r>
              <a:rPr lang="en-US" sz="3200" dirty="0"/>
              <a:t>(</a:t>
            </a:r>
            <a:r>
              <a:rPr lang="en-US" sz="3200" dirty="0" err="1" smtClean="0"/>
              <a:t>a.year</a:t>
            </a:r>
            <a:r>
              <a:rPr lang="en-US" sz="3200" dirty="0" smtClean="0"/>
              <a:t> &gt; </a:t>
            </a:r>
            <a:r>
              <a:rPr lang="en-US" sz="3200" dirty="0" err="1" smtClean="0"/>
              <a:t>b.year</a:t>
            </a:r>
            <a:r>
              <a:rPr lang="en-US" sz="3200" dirty="0" smtClean="0"/>
              <a:t>) </a:t>
            </a:r>
            <a:r>
              <a:rPr lang="en-US" sz="3200" dirty="0"/>
              <a:t>return </a:t>
            </a:r>
            <a:r>
              <a:rPr lang="en-US" sz="3200" dirty="0" smtClean="0"/>
              <a:t>1;</a:t>
            </a:r>
            <a:br>
              <a:rPr lang="en-US" sz="3200" dirty="0" smtClean="0"/>
            </a:br>
            <a:r>
              <a:rPr lang="en-US" sz="3200" dirty="0" smtClean="0"/>
              <a:t>	return 0;</a:t>
            </a:r>
            <a:br>
              <a:rPr lang="en-US" sz="3200" dirty="0" smtClean="0"/>
            </a:br>
            <a:r>
              <a:rPr lang="en-US" sz="32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979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So! Today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class is going to be a bit different than the prior few classes. We’re mostly coding together.</a:t>
            </a:r>
          </a:p>
          <a:p>
            <a:endParaRPr lang="en-US" dirty="0"/>
          </a:p>
          <a:p>
            <a:r>
              <a:rPr lang="en-US" dirty="0" smtClean="0"/>
              <a:t>We’re going to be combining your </a:t>
            </a:r>
            <a:r>
              <a:rPr lang="en-US" dirty="0" err="1" smtClean="0"/>
              <a:t>Javascript</a:t>
            </a:r>
            <a:r>
              <a:rPr lang="en-US" dirty="0" smtClean="0"/>
              <a:t> skills, your importing data skills, and your basic Canvas 2D skills to visualize data sets.</a:t>
            </a:r>
          </a:p>
          <a:p>
            <a:endParaRPr lang="en-US" dirty="0"/>
          </a:p>
          <a:p>
            <a:r>
              <a:rPr lang="en-US" dirty="0" smtClean="0"/>
              <a:t>We have </a:t>
            </a:r>
            <a:r>
              <a:rPr lang="en-US" dirty="0" smtClean="0">
                <a:hlinkClick r:id="rId2"/>
              </a:rPr>
              <a:t>a slew of different sets to play with today</a:t>
            </a:r>
            <a:r>
              <a:rPr lang="en-US" dirty="0" smtClean="0"/>
              <a:t>, and your assignment will be to come up with 3 visualizations from 3 different data sets.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1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sort()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Passing sort() a function (as a closure) we can do some really advanced sorting.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i="1" dirty="0" smtClean="0"/>
              <a:t>//Sort alphabetically by Last Name, First Name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function </a:t>
            </a:r>
            <a:r>
              <a:rPr lang="en-US" sz="2000" dirty="0" err="1" smtClean="0"/>
              <a:t>lastNameFirstName</a:t>
            </a:r>
            <a:r>
              <a:rPr lang="en-US" sz="2000" dirty="0" smtClean="0"/>
              <a:t>(</a:t>
            </a:r>
            <a:r>
              <a:rPr lang="en-US" sz="2000" dirty="0" err="1" smtClean="0"/>
              <a:t>a,b</a:t>
            </a:r>
            <a:r>
              <a:rPr lang="en-US" sz="2000" dirty="0" smtClean="0"/>
              <a:t>,) {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	if (</a:t>
            </a:r>
            <a:r>
              <a:rPr lang="en-US" sz="2000" dirty="0" err="1" smtClean="0"/>
              <a:t>a.lastname</a:t>
            </a:r>
            <a:r>
              <a:rPr lang="en-US" sz="2000" dirty="0" smtClean="0"/>
              <a:t> == </a:t>
            </a:r>
            <a:r>
              <a:rPr lang="en-US" sz="2000" dirty="0" err="1" smtClean="0"/>
              <a:t>b.lastname</a:t>
            </a:r>
            <a:r>
              <a:rPr lang="en-US" sz="2000" dirty="0" smtClean="0"/>
              <a:t>) {	</a:t>
            </a:r>
            <a:br>
              <a:rPr lang="en-US" sz="2000" dirty="0" smtClean="0"/>
            </a:br>
            <a:r>
              <a:rPr lang="en-US" sz="2000" dirty="0" smtClean="0"/>
              <a:t>		if (</a:t>
            </a:r>
            <a:r>
              <a:rPr lang="en-US" sz="2000" dirty="0" err="1" smtClean="0"/>
              <a:t>a.firstname</a:t>
            </a:r>
            <a:r>
              <a:rPr lang="en-US" sz="2000" dirty="0" smtClean="0"/>
              <a:t> &lt; </a:t>
            </a:r>
            <a:r>
              <a:rPr lang="en-US" sz="2000" dirty="0" err="1" smtClean="0"/>
              <a:t>b.firstname</a:t>
            </a:r>
            <a:r>
              <a:rPr lang="en-US" sz="2000" dirty="0" smtClean="0"/>
              <a:t>) return -1;</a:t>
            </a:r>
            <a:br>
              <a:rPr lang="en-US" sz="2000" dirty="0" smtClean="0"/>
            </a:br>
            <a:r>
              <a:rPr lang="en-US" sz="2000" dirty="0" smtClean="0"/>
              <a:t>		if </a:t>
            </a:r>
            <a:r>
              <a:rPr lang="en-US" sz="2000" dirty="0"/>
              <a:t>(</a:t>
            </a:r>
            <a:r>
              <a:rPr lang="en-US" sz="2000" dirty="0" err="1"/>
              <a:t>a.firstname</a:t>
            </a:r>
            <a:r>
              <a:rPr lang="en-US" sz="2000" dirty="0"/>
              <a:t> </a:t>
            </a:r>
            <a:r>
              <a:rPr lang="en-US" sz="2000" dirty="0" smtClean="0"/>
              <a:t>&gt; </a:t>
            </a:r>
            <a:r>
              <a:rPr lang="en-US" sz="2000" dirty="0" err="1"/>
              <a:t>b.firstname</a:t>
            </a:r>
            <a:r>
              <a:rPr lang="en-US" sz="2000" dirty="0"/>
              <a:t>) return </a:t>
            </a:r>
            <a:r>
              <a:rPr lang="en-US" sz="2000" dirty="0" smtClean="0"/>
              <a:t>1;</a:t>
            </a:r>
            <a:br>
              <a:rPr lang="en-US" sz="2000" dirty="0" smtClean="0"/>
            </a:br>
            <a:r>
              <a:rPr lang="en-US" sz="2000" dirty="0" smtClean="0"/>
              <a:t>		return 0; </a:t>
            </a:r>
            <a:br>
              <a:rPr lang="en-US" sz="2000" dirty="0" smtClean="0"/>
            </a:br>
            <a:r>
              <a:rPr lang="en-US" sz="2000" dirty="0"/>
              <a:t>	</a:t>
            </a:r>
            <a:r>
              <a:rPr lang="en-US" sz="2000" dirty="0" smtClean="0"/>
              <a:t>}</a:t>
            </a:r>
            <a:br>
              <a:rPr lang="en-US" sz="2000" dirty="0" smtClean="0"/>
            </a:br>
            <a:r>
              <a:rPr lang="en-US" sz="2000" dirty="0" smtClean="0"/>
              <a:t>	if </a:t>
            </a:r>
            <a:r>
              <a:rPr lang="en-US" sz="2000" dirty="0"/>
              <a:t>(</a:t>
            </a:r>
            <a:r>
              <a:rPr lang="en-US" sz="2000" dirty="0" err="1" smtClean="0"/>
              <a:t>a.lastname</a:t>
            </a:r>
            <a:r>
              <a:rPr lang="en-US" sz="2000" dirty="0" smtClean="0"/>
              <a:t> </a:t>
            </a:r>
            <a:r>
              <a:rPr lang="en-US" sz="2000" dirty="0"/>
              <a:t>&lt; </a:t>
            </a:r>
            <a:r>
              <a:rPr lang="en-US" sz="2000" dirty="0" err="1" smtClean="0"/>
              <a:t>b.lastname</a:t>
            </a:r>
            <a:r>
              <a:rPr lang="en-US" sz="2000" dirty="0"/>
              <a:t>) return -1;</a:t>
            </a:r>
            <a:br>
              <a:rPr lang="en-US" sz="2000" dirty="0"/>
            </a:br>
            <a:r>
              <a:rPr lang="en-US" sz="2000" dirty="0"/>
              <a:t>	</a:t>
            </a:r>
            <a:r>
              <a:rPr lang="en-US" sz="2000" dirty="0" smtClean="0"/>
              <a:t>return </a:t>
            </a:r>
            <a:r>
              <a:rPr lang="en-US" sz="2000" dirty="0"/>
              <a:t>1;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8331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do lines instead of bars using </a:t>
            </a:r>
            <a:r>
              <a:rPr lang="en-US" b="1" dirty="0" err="1" smtClean="0"/>
              <a:t>beginPath</a:t>
            </a:r>
            <a:r>
              <a:rPr lang="en-US" dirty="0" smtClean="0"/>
              <a:t>() and </a:t>
            </a:r>
            <a:r>
              <a:rPr lang="en-US" b="1" dirty="0" smtClean="0"/>
              <a:t>stroke</a:t>
            </a:r>
            <a:r>
              <a:rPr lang="en-US" dirty="0" smtClean="0"/>
              <a:t>().</a:t>
            </a:r>
          </a:p>
          <a:p>
            <a:endParaRPr lang="en-US" dirty="0"/>
          </a:p>
          <a:p>
            <a:r>
              <a:rPr lang="en-US" dirty="0" smtClean="0"/>
              <a:t>We can also do </a:t>
            </a:r>
            <a:r>
              <a:rPr lang="en-US" b="1" dirty="0" smtClean="0"/>
              <a:t>“3-axis” plotting </a:t>
            </a:r>
            <a:r>
              <a:rPr lang="en-US" dirty="0" smtClean="0"/>
              <a:t>by using circles of different sizes.</a:t>
            </a:r>
          </a:p>
          <a:p>
            <a:endParaRPr lang="en-US" dirty="0"/>
          </a:p>
          <a:p>
            <a:r>
              <a:rPr lang="en-US" dirty="0" smtClean="0"/>
              <a:t>We can also implement </a:t>
            </a:r>
            <a:r>
              <a:rPr lang="en-US" b="1" dirty="0" smtClean="0"/>
              <a:t>images</a:t>
            </a:r>
            <a:r>
              <a:rPr lang="en-US" dirty="0" smtClean="0"/>
              <a:t> as well.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56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choose three different data sets from the following huge awesome list: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github.com/jdorfman/awesome-json-datasets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Break up into groups of 2 or 3. </a:t>
            </a:r>
            <a:r>
              <a:rPr lang="en-US" b="1" i="1" dirty="0" smtClean="0"/>
              <a:t>You must work with folks you have not worked with before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3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 How to Import 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var</a:t>
            </a:r>
            <a:r>
              <a:rPr lang="en-US" sz="2400" dirty="0" smtClean="0"/>
              <a:t> </a:t>
            </a:r>
            <a:r>
              <a:rPr lang="en-US" sz="2400" dirty="0" err="1"/>
              <a:t>xhttp</a:t>
            </a:r>
            <a:r>
              <a:rPr lang="en-US" sz="2400" dirty="0"/>
              <a:t> = new </a:t>
            </a:r>
            <a:r>
              <a:rPr lang="en-US" sz="2400" dirty="0" err="1"/>
              <a:t>XMLHttpRequest</a:t>
            </a:r>
            <a:r>
              <a:rPr lang="en-US" sz="2400" dirty="0"/>
              <a:t>();</a:t>
            </a:r>
          </a:p>
          <a:p>
            <a:pPr marL="0" indent="0">
              <a:buNone/>
            </a:pPr>
            <a:r>
              <a:rPr lang="en-US" sz="2400" dirty="0" err="1"/>
              <a:t>xhttp.open</a:t>
            </a:r>
            <a:r>
              <a:rPr lang="en-US" sz="2400" dirty="0"/>
              <a:t>(“GET”, </a:t>
            </a:r>
            <a:r>
              <a:rPr lang="en-US" sz="2400" dirty="0" smtClean="0"/>
              <a:t>“</a:t>
            </a:r>
            <a:r>
              <a:rPr lang="en-US" sz="2400" b="1" dirty="0" smtClean="0"/>
              <a:t>[URL HERE]</a:t>
            </a:r>
            <a:r>
              <a:rPr lang="en-US" sz="2400" dirty="0" smtClean="0"/>
              <a:t>”, </a:t>
            </a:r>
            <a:r>
              <a:rPr lang="en-US" sz="2400" dirty="0"/>
              <a:t>false);</a:t>
            </a:r>
          </a:p>
          <a:p>
            <a:pPr marL="0" indent="0">
              <a:buNone/>
            </a:pPr>
            <a:r>
              <a:rPr lang="en-US" sz="2400" dirty="0" err="1"/>
              <a:t>xhttp.overrideMimeType</a:t>
            </a:r>
            <a:r>
              <a:rPr lang="en-US" sz="2400" dirty="0" smtClean="0"/>
              <a:t>(</a:t>
            </a:r>
            <a:r>
              <a:rPr lang="en-US" sz="2400" b="1" dirty="0" smtClean="0"/>
              <a:t>“application/</a:t>
            </a:r>
            <a:r>
              <a:rPr lang="en-US" sz="2400" b="1" dirty="0" err="1" smtClean="0"/>
              <a:t>json</a:t>
            </a:r>
            <a:r>
              <a:rPr lang="en-US" sz="2400" b="1" dirty="0" smtClean="0"/>
              <a:t>”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 err="1" smtClean="0"/>
              <a:t>xhttp.send</a:t>
            </a:r>
            <a:r>
              <a:rPr lang="en-US" sz="2400" dirty="0"/>
              <a:t>();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 err="1" smtClean="0"/>
              <a:t>var</a:t>
            </a:r>
            <a:r>
              <a:rPr lang="en-US" sz="2400" b="1" dirty="0" smtClean="0"/>
              <a:t> data = </a:t>
            </a:r>
            <a:r>
              <a:rPr lang="en-US" sz="2400" b="1" dirty="0" err="1" smtClean="0"/>
              <a:t>JSON.parse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xhttp.responseText</a:t>
            </a:r>
            <a:r>
              <a:rPr lang="en-US" sz="2400" b="1" dirty="0" smtClean="0"/>
              <a:t>); </a:t>
            </a:r>
            <a:r>
              <a:rPr lang="en-US" sz="2400" i="1" dirty="0" smtClean="0"/>
              <a:t>//We have an object</a:t>
            </a:r>
            <a:endParaRPr lang="en-US" sz="2400" i="1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176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Do It Properly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err="1" smtClean="0"/>
              <a:t>var</a:t>
            </a:r>
            <a:r>
              <a:rPr lang="en-US" sz="2400" dirty="0" smtClean="0"/>
              <a:t> data;</a:t>
            </a:r>
          </a:p>
          <a:p>
            <a:pPr marL="0" indent="0">
              <a:buNone/>
            </a:pPr>
            <a:r>
              <a:rPr lang="en-US" sz="2400" dirty="0" err="1" smtClean="0"/>
              <a:t>var</a:t>
            </a:r>
            <a:r>
              <a:rPr lang="en-US" sz="2400" dirty="0" smtClean="0"/>
              <a:t> </a:t>
            </a:r>
            <a:r>
              <a:rPr lang="en-US" sz="2400" dirty="0" err="1"/>
              <a:t>xhttp</a:t>
            </a:r>
            <a:r>
              <a:rPr lang="en-US" sz="2400" dirty="0"/>
              <a:t> = new </a:t>
            </a:r>
            <a:r>
              <a:rPr lang="en-US" sz="2400" dirty="0" err="1"/>
              <a:t>XMLHttpRequest</a:t>
            </a:r>
            <a:r>
              <a:rPr lang="en-US" sz="2400" dirty="0" smtClean="0"/>
              <a:t>();</a:t>
            </a:r>
          </a:p>
          <a:p>
            <a:pPr marL="0" indent="0">
              <a:buNone/>
            </a:pPr>
            <a:r>
              <a:rPr lang="en-US" sz="2400" dirty="0" err="1" smtClean="0"/>
              <a:t>xhttp.addEventListener</a:t>
            </a:r>
            <a:r>
              <a:rPr lang="en-US" sz="2400" dirty="0"/>
              <a:t>("load",</a:t>
            </a:r>
            <a:r>
              <a:rPr lang="en-US" sz="2400" dirty="0"/>
              <a:t> </a:t>
            </a:r>
            <a:r>
              <a:rPr lang="en-US" sz="2400" dirty="0" err="1" smtClean="0"/>
              <a:t>whenLoaded</a:t>
            </a:r>
            <a:r>
              <a:rPr lang="en-US" sz="2400" dirty="0" smtClean="0"/>
              <a:t>); </a:t>
            </a:r>
            <a:r>
              <a:rPr lang="en-US" sz="2400" i="1" dirty="0" smtClean="0"/>
              <a:t>//Use a listener!</a:t>
            </a:r>
            <a:endParaRPr lang="en-US" sz="2400" i="1" dirty="0"/>
          </a:p>
          <a:p>
            <a:pPr marL="0" indent="0">
              <a:buNone/>
            </a:pPr>
            <a:r>
              <a:rPr lang="en-US" sz="2400" dirty="0" err="1"/>
              <a:t>xhttp.open</a:t>
            </a:r>
            <a:r>
              <a:rPr lang="en-US" sz="2400" dirty="0"/>
              <a:t>(“GET”, </a:t>
            </a:r>
            <a:r>
              <a:rPr lang="en-US" sz="2400" dirty="0" smtClean="0"/>
              <a:t>“</a:t>
            </a:r>
            <a:r>
              <a:rPr lang="en-US" sz="2400" b="1" dirty="0" smtClean="0"/>
              <a:t>[URL HERE]</a:t>
            </a:r>
            <a:r>
              <a:rPr lang="en-US" sz="2400" dirty="0" smtClean="0"/>
              <a:t>”, </a:t>
            </a:r>
            <a:r>
              <a:rPr lang="en-US" sz="2400" b="1" dirty="0" smtClean="0"/>
              <a:t>true</a:t>
            </a:r>
            <a:r>
              <a:rPr lang="en-US" sz="2400" dirty="0" smtClean="0"/>
              <a:t>); 	</a:t>
            </a:r>
            <a:r>
              <a:rPr lang="en-US" sz="2400" i="1" dirty="0" smtClean="0"/>
              <a:t>//Asynchronous</a:t>
            </a:r>
            <a:endParaRPr lang="en-US" sz="2400" i="1" dirty="0"/>
          </a:p>
          <a:p>
            <a:pPr marL="0" indent="0">
              <a:buNone/>
            </a:pPr>
            <a:r>
              <a:rPr lang="en-US" sz="2400" dirty="0" err="1"/>
              <a:t>xhttp.overrideMimeType</a:t>
            </a:r>
            <a:r>
              <a:rPr lang="en-US" sz="2400" dirty="0" smtClean="0"/>
              <a:t>(“application/</a:t>
            </a:r>
            <a:r>
              <a:rPr lang="en-US" sz="2400" dirty="0" err="1" smtClean="0"/>
              <a:t>json</a:t>
            </a:r>
            <a:r>
              <a:rPr lang="en-US" sz="2400" dirty="0" smtClean="0"/>
              <a:t>”);</a:t>
            </a:r>
          </a:p>
          <a:p>
            <a:pPr marL="0" indent="0">
              <a:buNone/>
            </a:pPr>
            <a:r>
              <a:rPr lang="en-US" sz="2400" dirty="0" err="1" smtClean="0"/>
              <a:t>xhttp.send</a:t>
            </a:r>
            <a:r>
              <a:rPr lang="en-US" sz="2400" dirty="0"/>
              <a:t>();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function </a:t>
            </a:r>
            <a:r>
              <a:rPr lang="en-US" sz="2400" dirty="0" err="1" smtClean="0"/>
              <a:t>whenLoaded</a:t>
            </a:r>
            <a:r>
              <a:rPr lang="en-US" sz="2400" dirty="0" smtClean="0"/>
              <a:t>(e) {	</a:t>
            </a:r>
            <a:r>
              <a:rPr lang="en-US" sz="2400" i="1" dirty="0" smtClean="0"/>
              <a:t>//Careful if you use a closure!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400" b="1" dirty="0"/>
              <a:t> </a:t>
            </a:r>
            <a:r>
              <a:rPr lang="en-US" sz="2400" b="1" dirty="0" smtClean="0"/>
              <a:t>data </a:t>
            </a:r>
            <a:r>
              <a:rPr lang="en-US" sz="2400" b="1" dirty="0"/>
              <a:t>= </a:t>
            </a:r>
            <a:r>
              <a:rPr lang="en-US" sz="2400" b="1" dirty="0" err="1"/>
              <a:t>JSON.parse</a:t>
            </a:r>
            <a:r>
              <a:rPr lang="en-US" sz="2400" b="1" dirty="0"/>
              <a:t>(</a:t>
            </a:r>
            <a:r>
              <a:rPr lang="en-US" sz="2400" b="1" dirty="0" err="1"/>
              <a:t>xhttp.responseText</a:t>
            </a:r>
            <a:r>
              <a:rPr lang="en-US" sz="2400" b="1" dirty="0"/>
              <a:t>); 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en-US" sz="2400" i="1" dirty="0" smtClean="0"/>
              <a:t>//Our code playing with it below</a:t>
            </a:r>
          </a:p>
          <a:p>
            <a:pPr marL="0" indent="0">
              <a:buNone/>
            </a:pPr>
            <a:r>
              <a:rPr lang="en-US" sz="24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847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Canvas &amp;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var</a:t>
            </a:r>
            <a:r>
              <a:rPr lang="en-US" sz="2400" dirty="0" smtClean="0"/>
              <a:t> </a:t>
            </a:r>
            <a:r>
              <a:rPr lang="en-US" sz="2400" dirty="0"/>
              <a:t>canvas 	= </a:t>
            </a:r>
            <a:r>
              <a:rPr lang="en-US" sz="2400" dirty="0" err="1"/>
              <a:t>document.</a:t>
            </a:r>
            <a:r>
              <a:rPr lang="en-US" sz="2400" b="1" dirty="0" err="1"/>
              <a:t>getElementById</a:t>
            </a:r>
            <a:r>
              <a:rPr lang="en-US" sz="2400" dirty="0"/>
              <a:t>(“</a:t>
            </a:r>
            <a:r>
              <a:rPr lang="en-US" sz="2400" dirty="0" err="1"/>
              <a:t>myCanvas</a:t>
            </a:r>
            <a:r>
              <a:rPr lang="en-US" sz="2400" dirty="0" smtClean="0"/>
              <a:t>”);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var</a:t>
            </a:r>
            <a:r>
              <a:rPr lang="en-US" sz="2400" dirty="0" smtClean="0"/>
              <a:t> c		= </a:t>
            </a:r>
            <a:r>
              <a:rPr lang="en-US" sz="2400" dirty="0" err="1" smtClean="0"/>
              <a:t>canvas.</a:t>
            </a:r>
            <a:r>
              <a:rPr lang="en-US" sz="2400" b="1" dirty="0" err="1" smtClean="0"/>
              <a:t>getContext</a:t>
            </a:r>
            <a:r>
              <a:rPr lang="en-US" sz="2400" dirty="0" smtClean="0"/>
              <a:t>(“2d”);</a:t>
            </a:r>
          </a:p>
        </p:txBody>
      </p:sp>
    </p:spTree>
    <p:extLst>
      <p:ext uri="{BB962C8B-B14F-4D97-AF65-F5344CB8AC3E}">
        <p14:creationId xmlns:p14="http://schemas.microsoft.com/office/powerpoint/2010/main" val="168552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The Rest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I’ve uploaded the other lecture slides to the courseware under the Topics tab.</a:t>
            </a:r>
          </a:p>
          <a:p>
            <a:endParaRPr lang="en-US" dirty="0"/>
          </a:p>
          <a:p>
            <a:r>
              <a:rPr lang="en-US" dirty="0" smtClean="0"/>
              <a:t>Download those and use them as a reference!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05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Look at Visualization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Pun intended.</a:t>
            </a:r>
          </a:p>
          <a:p>
            <a:endParaRPr lang="en-US" dirty="0"/>
          </a:p>
          <a:p>
            <a:r>
              <a:rPr lang="en-US" dirty="0" smtClean="0"/>
              <a:t>When we have data and a way to draw programmatically, we can do some really neat things.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10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Basic Data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data = [</a:t>
            </a:r>
            <a:br>
              <a:rPr lang="en-US" dirty="0" smtClean="0"/>
            </a:br>
            <a:r>
              <a:rPr lang="en-US" dirty="0" smtClean="0"/>
              <a:t>	{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“</a:t>
            </a:r>
            <a:r>
              <a:rPr lang="en-US" dirty="0" err="1" smtClean="0"/>
              <a:t>firstname</a:t>
            </a:r>
            <a:r>
              <a:rPr lang="en-US" dirty="0" smtClean="0"/>
              <a:t>” : “Steve”,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“</a:t>
            </a:r>
            <a:r>
              <a:rPr lang="en-US" dirty="0" err="1" smtClean="0"/>
              <a:t>lastname</a:t>
            </a:r>
            <a:r>
              <a:rPr lang="en-US" dirty="0" smtClean="0"/>
              <a:t>”: “Caruso”,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“year” : 1984,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“month” : 2,</a:t>
            </a:r>
            <a:br>
              <a:rPr lang="en-US" dirty="0" smtClean="0"/>
            </a:br>
            <a:r>
              <a:rPr lang="en-US" dirty="0" smtClean="0"/>
              <a:t>		“color” : “blue”,</a:t>
            </a:r>
            <a:br>
              <a:rPr lang="en-US" dirty="0" smtClean="0"/>
            </a:br>
            <a:r>
              <a:rPr lang="en-US" dirty="0" smtClean="0"/>
              <a:t>		“program” : “faculty”</a:t>
            </a:r>
            <a:br>
              <a:rPr lang="en-US" dirty="0" smtClean="0"/>
            </a:br>
            <a:r>
              <a:rPr lang="en-US" dirty="0" smtClean="0"/>
              <a:t>	},</a:t>
            </a:r>
            <a:br>
              <a:rPr lang="en-US" dirty="0" smtClean="0"/>
            </a:br>
            <a:r>
              <a:rPr lang="en-US" dirty="0" smtClean="0"/>
              <a:t>	{ </a:t>
            </a:r>
            <a:r>
              <a:rPr lang="is-IS" dirty="0" smtClean="0"/>
              <a:t>… }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];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52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Wouldn’t it be neat to put together a bar chart to map out everyone’s relative age in the class?</a:t>
            </a:r>
          </a:p>
          <a:p>
            <a:endParaRPr lang="en-US" dirty="0"/>
          </a:p>
          <a:p>
            <a:r>
              <a:rPr lang="en-US" dirty="0" smtClean="0"/>
              <a:t>Wouldn’t it be neat if we didn’t have to do every part of it by hand?</a:t>
            </a:r>
          </a:p>
          <a:p>
            <a:endParaRPr lang="en-US" dirty="0"/>
          </a:p>
          <a:p>
            <a:r>
              <a:rPr lang="en-US" dirty="0" smtClean="0"/>
              <a:t>Let’s make our code modular by making a “toolbox” of functions we can re-use.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87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522</TotalTime>
  <Words>803</Words>
  <Application>Microsoft Macintosh PowerPoint</Application>
  <PresentationFormat>On-screen Show (4:3)</PresentationFormat>
  <Paragraphs>123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Calibri</vt:lpstr>
      <vt:lpstr>Calibri Light</vt:lpstr>
      <vt:lpstr>Arial</vt:lpstr>
      <vt:lpstr>Office Theme</vt:lpstr>
      <vt:lpstr>CISY 291 Interactive Multimedia Programming</vt:lpstr>
      <vt:lpstr>So! Today…</vt:lpstr>
      <vt:lpstr>Remember How to Import JSON</vt:lpstr>
      <vt:lpstr>Let’s Do It Properly…</vt:lpstr>
      <vt:lpstr>Canvas &amp; Context</vt:lpstr>
      <vt:lpstr>For The Rest…</vt:lpstr>
      <vt:lpstr>Let’s Look at Visualization</vt:lpstr>
      <vt:lpstr>Our Basic Data Set</vt:lpstr>
      <vt:lpstr>What To Do?</vt:lpstr>
      <vt:lpstr>Setting the Stage (Canvas…)</vt:lpstr>
      <vt:lpstr>Setting the Stage (Canvas…)</vt:lpstr>
      <vt:lpstr>Setting the Stage (Canvas…)</vt:lpstr>
      <vt:lpstr>Setting the Stage (Canvas…)</vt:lpstr>
      <vt:lpstr>Setting the Stage (Canvas…)</vt:lpstr>
      <vt:lpstr>Programmatically Plotting</vt:lpstr>
      <vt:lpstr>Calculate Extremes &amp; Conquer</vt:lpstr>
      <vt:lpstr>Divvy Up (or “Normalize”) The Canvas</vt:lpstr>
      <vt:lpstr>Sorting Our Data With sort()</vt:lpstr>
      <vt:lpstr>Advanced sort()</vt:lpstr>
      <vt:lpstr>Advanced sort()</vt:lpstr>
      <vt:lpstr>Line Charts</vt:lpstr>
      <vt:lpstr>Today’s Assignment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CISY 291 Interactive Multimedia Programming</dc:title>
  <dc:creator>Caruso,Steven</dc:creator>
  <cp:lastModifiedBy>Caruso,Steven</cp:lastModifiedBy>
  <cp:revision>18</cp:revision>
  <dcterms:created xsi:type="dcterms:W3CDTF">2016-09-21T15:41:12Z</dcterms:created>
  <dcterms:modified xsi:type="dcterms:W3CDTF">2016-09-22T00:23:34Z</dcterms:modified>
</cp:coreProperties>
</file>