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5"/>
  </p:notesMasterIdLst>
  <p:sldIdLst>
    <p:sldId id="256" r:id="rId2"/>
    <p:sldId id="257" r:id="rId3"/>
    <p:sldId id="259" r:id="rId4"/>
    <p:sldId id="260" r:id="rId5"/>
    <p:sldId id="261" r:id="rId6"/>
    <p:sldId id="291" r:id="rId7"/>
    <p:sldId id="262" r:id="rId8"/>
    <p:sldId id="263" r:id="rId9"/>
    <p:sldId id="265" r:id="rId10"/>
    <p:sldId id="267" r:id="rId11"/>
    <p:sldId id="269" r:id="rId12"/>
    <p:sldId id="266" r:id="rId13"/>
    <p:sldId id="264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92" r:id="rId26"/>
    <p:sldId id="280" r:id="rId27"/>
    <p:sldId id="304" r:id="rId28"/>
    <p:sldId id="281" r:id="rId29"/>
    <p:sldId id="283" r:id="rId30"/>
    <p:sldId id="282" r:id="rId31"/>
    <p:sldId id="284" r:id="rId32"/>
    <p:sldId id="286" r:id="rId33"/>
    <p:sldId id="300" r:id="rId34"/>
    <p:sldId id="312" r:id="rId35"/>
    <p:sldId id="295" r:id="rId36"/>
    <p:sldId id="287" r:id="rId37"/>
    <p:sldId id="285" r:id="rId38"/>
    <p:sldId id="288" r:id="rId39"/>
    <p:sldId id="289" r:id="rId40"/>
    <p:sldId id="290" r:id="rId41"/>
    <p:sldId id="293" r:id="rId42"/>
    <p:sldId id="294" r:id="rId43"/>
    <p:sldId id="296" r:id="rId44"/>
    <p:sldId id="297" r:id="rId45"/>
    <p:sldId id="298" r:id="rId46"/>
    <p:sldId id="299" r:id="rId47"/>
    <p:sldId id="301" r:id="rId48"/>
    <p:sldId id="302" r:id="rId49"/>
    <p:sldId id="303" r:id="rId50"/>
    <p:sldId id="306" r:id="rId51"/>
    <p:sldId id="307" r:id="rId52"/>
    <p:sldId id="308" r:id="rId53"/>
    <p:sldId id="309" r:id="rId54"/>
    <p:sldId id="310" r:id="rId55"/>
    <p:sldId id="311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6" r:id="rId69"/>
    <p:sldId id="327" r:id="rId70"/>
    <p:sldId id="328" r:id="rId71"/>
    <p:sldId id="325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7" r:id="rId80"/>
    <p:sldId id="336" r:id="rId81"/>
    <p:sldId id="338" r:id="rId82"/>
    <p:sldId id="339" r:id="rId83"/>
    <p:sldId id="340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/>
    <p:restoredTop sz="94708"/>
  </p:normalViewPr>
  <p:slideViewPr>
    <p:cSldViewPr snapToGrid="0" snapToObjects="1">
      <p:cViewPr>
        <p:scale>
          <a:sx n="111" d="100"/>
          <a:sy n="111" d="100"/>
        </p:scale>
        <p:origin x="1176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notesMaster" Target="notesMasters/notesMaster1.xml"/><Relationship Id="rId86" Type="http://schemas.openxmlformats.org/officeDocument/2006/relationships/presProps" Target="presProps.xml"/><Relationship Id="rId87" Type="http://schemas.openxmlformats.org/officeDocument/2006/relationships/viewProps" Target="viewProps.xml"/><Relationship Id="rId88" Type="http://schemas.openxmlformats.org/officeDocument/2006/relationships/theme" Target="theme/theme1.xml"/><Relationship Id="rId8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F6CE9-0134-2644-833D-1019555B801E}" type="datetimeFigureOut">
              <a:rPr lang="en-US" smtClean="0"/>
              <a:t>9/7/16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8708C-1328-C74B-9770-FAF5E2865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2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708C-1328-C74B-9770-FAF5E28654EC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9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2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2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9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1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0C06-0387-5D4A-914E-CC30A3E2CD76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12F13-F115-E14B-B5BD-EF14EC107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sonlint.com/" TargetMode="Externa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CISY 291</a:t>
            </a:r>
            <a:br>
              <a:rPr lang="en-US" dirty="0" smtClean="0"/>
            </a:br>
            <a:r>
              <a:rPr lang="en-US" dirty="0" smtClean="0"/>
              <a:t>Interactive Multimedia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Week #2: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Refresher on </a:t>
            </a:r>
            <a:r>
              <a:rPr lang="en-US" dirty="0" smtClean="0"/>
              <a:t>HTML,</a:t>
            </a:r>
          </a:p>
          <a:p>
            <a:r>
              <a:rPr lang="en-US" dirty="0" smtClean="0"/>
              <a:t>JavaScript</a:t>
            </a:r>
            <a:r>
              <a:rPr lang="en-US" dirty="0"/>
              <a:t>, and Importing Data</a:t>
            </a:r>
          </a:p>
        </p:txBody>
      </p:sp>
    </p:spTree>
    <p:extLst>
      <p:ext uri="{BB962C8B-B14F-4D97-AF65-F5344CB8AC3E}">
        <p14:creationId xmlns:p14="http://schemas.microsoft.com/office/powerpoint/2010/main" val="73008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Open tags </a:t>
            </a:r>
            <a:r>
              <a:rPr lang="en-US" dirty="0" smtClean="0"/>
              <a:t>and </a:t>
            </a:r>
            <a:r>
              <a:rPr lang="en-US" b="1" dirty="0" smtClean="0"/>
              <a:t>Complete tags </a:t>
            </a:r>
            <a:r>
              <a:rPr lang="en-US" dirty="0" smtClean="0"/>
              <a:t>can take </a:t>
            </a:r>
            <a:r>
              <a:rPr lang="en-US" b="1" dirty="0" smtClean="0"/>
              <a:t>Attributes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Additional </a:t>
            </a:r>
            <a:r>
              <a:rPr lang="en-US" b="1" dirty="0" smtClean="0">
                <a:solidFill>
                  <a:srgbClr val="C00000"/>
                </a:solidFill>
              </a:rPr>
              <a:t>name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value</a:t>
            </a:r>
            <a:r>
              <a:rPr lang="en-US" b="1" dirty="0" smtClean="0"/>
              <a:t> pairs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5"/>
                </a:solidFill>
              </a:rPr>
              <a:t>&lt;</a:t>
            </a:r>
            <a:r>
              <a:rPr lang="en-US" b="1" dirty="0" err="1" smtClean="0">
                <a:solidFill>
                  <a:schemeClr val="accent5"/>
                </a:solidFill>
              </a:rPr>
              <a:t>img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src</a:t>
            </a:r>
            <a:r>
              <a:rPr lang="en-US" b="1" dirty="0" smtClean="0">
                <a:solidFill>
                  <a:schemeClr val="accent5"/>
                </a:solidFill>
              </a:rPr>
              <a:t>=“</a:t>
            </a:r>
            <a:r>
              <a:rPr lang="en-US" b="1" dirty="0" err="1" smtClean="0">
                <a:solidFill>
                  <a:srgbClr val="00B050"/>
                </a:solidFill>
              </a:rPr>
              <a:t>hello.jpg</a:t>
            </a:r>
            <a:r>
              <a:rPr lang="en-US" b="1" dirty="0" smtClean="0">
                <a:solidFill>
                  <a:schemeClr val="accent5"/>
                </a:solidFill>
              </a:rPr>
              <a:t>”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width</a:t>
            </a:r>
            <a:r>
              <a:rPr lang="en-US" b="1" dirty="0" smtClean="0">
                <a:solidFill>
                  <a:schemeClr val="accent5"/>
                </a:solidFill>
              </a:rPr>
              <a:t>=“</a:t>
            </a:r>
            <a:r>
              <a:rPr lang="en-US" b="1" dirty="0" smtClean="0">
                <a:solidFill>
                  <a:srgbClr val="00B050"/>
                </a:solidFill>
              </a:rPr>
              <a:t>100</a:t>
            </a:r>
            <a:r>
              <a:rPr lang="en-US" b="1" dirty="0" smtClean="0">
                <a:solidFill>
                  <a:schemeClr val="accent5"/>
                </a:solidFill>
              </a:rPr>
              <a:t>”/&gt;</a:t>
            </a:r>
          </a:p>
          <a:p>
            <a:endParaRPr lang="en-US" dirty="0"/>
          </a:p>
          <a:p>
            <a:r>
              <a:rPr lang="en-US" dirty="0" smtClean="0"/>
              <a:t>If you need a </a:t>
            </a:r>
            <a:r>
              <a:rPr lang="en-US" b="1" dirty="0" smtClean="0"/>
              <a:t>“</a:t>
            </a:r>
            <a:r>
              <a:rPr lang="en-US" dirty="0" smtClean="0"/>
              <a:t> in an attribute, it must be </a:t>
            </a:r>
            <a:r>
              <a:rPr lang="en-US" b="1" dirty="0" smtClean="0"/>
              <a:t>escaped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\”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85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Universal Attributes</a:t>
            </a:r>
          </a:p>
          <a:p>
            <a:pPr lvl="1"/>
            <a:r>
              <a:rPr lang="en-US" dirty="0" smtClean="0"/>
              <a:t>Attributes that every tag can have.</a:t>
            </a:r>
          </a:p>
          <a:p>
            <a:pPr lvl="1"/>
            <a:r>
              <a:rPr lang="en-US" dirty="0" smtClean="0"/>
              <a:t>We’re primarily interested in:</a:t>
            </a:r>
          </a:p>
          <a:p>
            <a:endParaRPr lang="en-US" dirty="0"/>
          </a:p>
          <a:p>
            <a:r>
              <a:rPr lang="en-US" b="1" dirty="0" smtClean="0"/>
              <a:t>id</a:t>
            </a:r>
          </a:p>
          <a:p>
            <a:pPr lvl="1"/>
            <a:r>
              <a:rPr lang="en-US" b="1" dirty="0" smtClean="0"/>
              <a:t> A unique identifier</a:t>
            </a:r>
            <a:r>
              <a:rPr lang="en-US" dirty="0" smtClean="0"/>
              <a:t>. (We’ll be using this a lot.)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5"/>
                </a:solidFill>
              </a:rPr>
              <a:t>&lt;div </a:t>
            </a:r>
            <a:r>
              <a:rPr lang="en-US" b="1" dirty="0" smtClean="0">
                <a:solidFill>
                  <a:srgbClr val="C00000"/>
                </a:solidFill>
              </a:rPr>
              <a:t>id</a:t>
            </a:r>
            <a:r>
              <a:rPr lang="en-US" b="1" dirty="0" smtClean="0">
                <a:solidFill>
                  <a:srgbClr val="0070C0"/>
                </a:solidFill>
              </a:rPr>
              <a:t>=“</a:t>
            </a:r>
            <a:r>
              <a:rPr lang="en-US" b="1" dirty="0" err="1" smtClean="0">
                <a:solidFill>
                  <a:schemeClr val="accent6"/>
                </a:solidFill>
              </a:rPr>
              <a:t>myDiv</a:t>
            </a:r>
            <a:r>
              <a:rPr lang="en-US" b="1" dirty="0" smtClean="0">
                <a:solidFill>
                  <a:srgbClr val="0070C0"/>
                </a:solidFill>
              </a:rPr>
              <a:t>”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  <a:r>
              <a:rPr lang="en-US" dirty="0" smtClean="0"/>
              <a:t>Text here.</a:t>
            </a:r>
            <a:r>
              <a:rPr lang="en-US" dirty="0" smtClean="0">
                <a:solidFill>
                  <a:schemeClr val="accent5"/>
                </a:solidFill>
              </a:rPr>
              <a:t>&lt;/div&gt;</a:t>
            </a:r>
          </a:p>
          <a:p>
            <a:pPr lvl="1"/>
            <a:r>
              <a:rPr lang="en-US" dirty="0" smtClean="0"/>
              <a:t>(You must follow naming conventions.)</a:t>
            </a:r>
          </a:p>
        </p:txBody>
      </p:sp>
    </p:spTree>
    <p:extLst>
      <p:ext uri="{BB962C8B-B14F-4D97-AF65-F5344CB8AC3E}">
        <p14:creationId xmlns:p14="http://schemas.microsoft.com/office/powerpoint/2010/main" val="13488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thing that will be your friend are comment tags.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5"/>
                </a:solidFill>
              </a:rPr>
              <a:t>&lt;!--</a:t>
            </a:r>
            <a:r>
              <a:rPr lang="en-US" dirty="0" smtClean="0"/>
              <a:t> comment text goes here </a:t>
            </a:r>
            <a:r>
              <a:rPr lang="en-US" b="1" dirty="0" smtClean="0">
                <a:solidFill>
                  <a:schemeClr val="accent5"/>
                </a:solidFill>
              </a:rPr>
              <a:t>--&gt;</a:t>
            </a:r>
          </a:p>
          <a:p>
            <a:endParaRPr lang="en-US" dirty="0">
              <a:solidFill>
                <a:schemeClr val="accent5"/>
              </a:solidFill>
            </a:endParaRPr>
          </a:p>
          <a:p>
            <a:r>
              <a:rPr lang="en-US" b="1" dirty="0" smtClean="0"/>
              <a:t>Anything between those markers at the HTML level is ignored.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973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Repertoire of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27575"/>
          </a:xfrm>
        </p:spPr>
        <p:txBody>
          <a:bodyPr>
            <a:normAutofit/>
          </a:bodyPr>
          <a:lstStyle/>
          <a:p>
            <a:r>
              <a:rPr lang="en-US" dirty="0" smtClean="0"/>
              <a:t>The tags we’ll need to </a:t>
            </a:r>
            <a:r>
              <a:rPr lang="en-US" b="1" i="1" u="sng" dirty="0" smtClean="0"/>
              <a:t>know</a:t>
            </a:r>
            <a:r>
              <a:rPr lang="en-US" dirty="0" smtClean="0"/>
              <a:t> for this class:</a:t>
            </a:r>
          </a:p>
          <a:p>
            <a:pPr lvl="1"/>
            <a:r>
              <a:rPr lang="en-US" b="1" dirty="0" smtClean="0"/>
              <a:t>&lt;html&gt; </a:t>
            </a:r>
            <a:r>
              <a:rPr lang="en-US" dirty="0" smtClean="0"/>
              <a:t>(defines an html document)</a:t>
            </a:r>
          </a:p>
          <a:p>
            <a:pPr lvl="1"/>
            <a:r>
              <a:rPr lang="en-US" b="1" dirty="0" smtClean="0"/>
              <a:t>&lt;head&gt; </a:t>
            </a:r>
            <a:r>
              <a:rPr lang="en-US" dirty="0" smtClean="0"/>
              <a:t>(stores metadata)</a:t>
            </a:r>
          </a:p>
          <a:p>
            <a:pPr lvl="1"/>
            <a:r>
              <a:rPr lang="en-US" b="1" dirty="0" smtClean="0"/>
              <a:t>&lt;title&gt; </a:t>
            </a:r>
            <a:r>
              <a:rPr lang="en-US" dirty="0" smtClean="0"/>
              <a:t>(stores the document’s title)</a:t>
            </a:r>
          </a:p>
          <a:p>
            <a:pPr lvl="1"/>
            <a:r>
              <a:rPr lang="en-US" b="1" dirty="0" smtClean="0"/>
              <a:t>&lt;body&gt; </a:t>
            </a:r>
            <a:r>
              <a:rPr lang="en-US" dirty="0" smtClean="0"/>
              <a:t>(stores the “meat” of the document)</a:t>
            </a:r>
          </a:p>
          <a:p>
            <a:pPr lvl="1"/>
            <a:r>
              <a:rPr lang="en-US" b="1" dirty="0" smtClean="0"/>
              <a:t>&lt;h1&gt; - &lt;h6&gt; </a:t>
            </a:r>
            <a:r>
              <a:rPr lang="en-US" dirty="0" smtClean="0"/>
              <a:t>(headers, bigger text)</a:t>
            </a:r>
          </a:p>
          <a:p>
            <a:pPr lvl="1"/>
            <a:r>
              <a:rPr lang="en-US" b="1" dirty="0" smtClean="0"/>
              <a:t>&lt;div&gt; </a:t>
            </a:r>
            <a:r>
              <a:rPr lang="en-US" dirty="0" smtClean="0"/>
              <a:t>(page division)</a:t>
            </a:r>
          </a:p>
          <a:p>
            <a:pPr lvl="1"/>
            <a:r>
              <a:rPr lang="en-US" b="1" dirty="0" smtClean="0"/>
              <a:t>&lt;a&gt;</a:t>
            </a:r>
            <a:r>
              <a:rPr lang="en-US" dirty="0" smtClean="0"/>
              <a:t> (anchor tags, links, hash links)</a:t>
            </a:r>
          </a:p>
          <a:p>
            <a:pPr lvl="1"/>
            <a:r>
              <a:rPr lang="en-US" b="1" dirty="0" smtClean="0"/>
              <a:t>&lt;input&gt;, &lt;select&gt; </a:t>
            </a:r>
            <a:r>
              <a:rPr lang="en-US" dirty="0" smtClean="0"/>
              <a:t>(various inputs)</a:t>
            </a:r>
          </a:p>
          <a:p>
            <a:pPr lvl="1"/>
            <a:r>
              <a:rPr lang="en-US" b="1" dirty="0" smtClean="0"/>
              <a:t>&lt;script&gt; </a:t>
            </a:r>
            <a:r>
              <a:rPr lang="en-US" dirty="0" smtClean="0"/>
              <a:t>(where JavaScript goes)</a:t>
            </a:r>
          </a:p>
          <a:p>
            <a:pPr lvl="1"/>
            <a:r>
              <a:rPr lang="en-US" b="1" dirty="0" smtClean="0"/>
              <a:t>&lt;style&gt; </a:t>
            </a:r>
            <a:r>
              <a:rPr lang="en-US" dirty="0" smtClean="0"/>
              <a:t>(where style sheets go)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52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&lt;!DOCTYPE html&gt;</a:t>
            </a:r>
          </a:p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0" indent="0">
              <a:buNone/>
            </a:pPr>
            <a:r>
              <a:rPr lang="en-US" dirty="0" smtClean="0"/>
              <a:t>&lt;head&gt;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/>
              <a:t>&lt;/head&gt;</a:t>
            </a:r>
          </a:p>
          <a:p>
            <a:pPr marL="0" indent="0">
              <a:buNone/>
            </a:pPr>
            <a:r>
              <a:rPr lang="en-US" dirty="0" smtClean="0"/>
              <a:t>&lt;body&gt;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Body text here.</a:t>
            </a:r>
          </a:p>
          <a:p>
            <a:pPr marL="0" indent="0">
              <a:buNone/>
            </a:pPr>
            <a:r>
              <a:rPr lang="en-US" dirty="0" smtClean="0"/>
              <a:t>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2"/>
            <a:ext cx="40154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Document declaration: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1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Root element close: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94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/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/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Head open: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Head close: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open: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Title open/close: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/>
              <a:t>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text here.</a:t>
            </a:r>
          </a:p>
          <a:p>
            <a:pPr marL="0" indent="0">
              <a:buNone/>
            </a:pPr>
            <a:r>
              <a:rPr lang="en-US" dirty="0" smtClean="0"/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open: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Title open/close: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Body open: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Body 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went over housekeeping.</a:t>
            </a:r>
          </a:p>
          <a:p>
            <a:endParaRPr lang="en-US" dirty="0"/>
          </a:p>
          <a:p>
            <a:r>
              <a:rPr lang="en-US" dirty="0" smtClean="0"/>
              <a:t>We went on a brief, unstructured overlook of the basics of JavaScript.</a:t>
            </a:r>
          </a:p>
          <a:p>
            <a:endParaRPr lang="en-US" dirty="0"/>
          </a:p>
          <a:p>
            <a:r>
              <a:rPr lang="en-US" dirty="0" smtClean="0"/>
              <a:t>This week we’re going to revisit that in a more structured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&lt;title&gt;Hello World!&lt;/title&gt;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open: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Title open/close: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Head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The document’s body: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Body 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Root element close: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2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409" y="1825624"/>
            <a:ext cx="50432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C000"/>
                </a:solidFill>
              </a:rPr>
              <a:t>&lt;title&gt;</a:t>
            </a:r>
            <a:r>
              <a:rPr lang="en-US" dirty="0" smtClean="0"/>
              <a:t>Hello World!</a:t>
            </a:r>
            <a:r>
              <a:rPr lang="en-US" dirty="0" smtClean="0">
                <a:solidFill>
                  <a:srgbClr val="FFC000"/>
                </a:solidFill>
              </a:rPr>
              <a:t>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&lt;body&gt;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Body text here.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&lt;/body&gt;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&lt;/html&gt;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832251"/>
            <a:ext cx="4015409" cy="502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Document declaration: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Root element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Head open: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Title open/close: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Head close: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Body open: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The document’s body:</a:t>
            </a:r>
            <a:endParaRPr lang="en-US" b="1" dirty="0"/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Body close: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b="1" dirty="0" smtClean="0"/>
              <a:t>Root element close: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8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Parsed into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4000" b="1" dirty="0" smtClean="0"/>
              <a:t>html</a:t>
            </a:r>
          </a:p>
          <a:p>
            <a:pPr lvl="1">
              <a:buFont typeface="Wingdings" charset="2"/>
              <a:buChar char="Ø"/>
            </a:pPr>
            <a:r>
              <a:rPr lang="en-US" sz="4000" b="1" dirty="0"/>
              <a:t>h</a:t>
            </a:r>
            <a:r>
              <a:rPr lang="en-US" sz="4000" b="1" dirty="0" smtClean="0"/>
              <a:t>ead</a:t>
            </a:r>
          </a:p>
          <a:p>
            <a:pPr lvl="2">
              <a:buFont typeface="Wingdings" charset="2"/>
              <a:buChar char="Ø"/>
            </a:pPr>
            <a:r>
              <a:rPr lang="en-US" sz="4000" b="1" dirty="0"/>
              <a:t>t</a:t>
            </a:r>
            <a:r>
              <a:rPr lang="en-US" sz="4000" b="1" dirty="0" smtClean="0"/>
              <a:t>itle</a:t>
            </a:r>
          </a:p>
          <a:p>
            <a:pPr lvl="1">
              <a:buFont typeface="Wingdings" charset="2"/>
              <a:buChar char="Ø"/>
            </a:pPr>
            <a:r>
              <a:rPr lang="en-US" sz="4000" b="1" dirty="0"/>
              <a:t>b</a:t>
            </a:r>
            <a:r>
              <a:rPr lang="en-US" sz="4000" b="1" dirty="0" smtClean="0"/>
              <a:t>ody</a:t>
            </a:r>
          </a:p>
          <a:p>
            <a:pPr lvl="2">
              <a:buFont typeface="Wingdings" charset="2"/>
              <a:buChar char="Ø"/>
            </a:pPr>
            <a:r>
              <a:rPr lang="en-US" sz="4000" b="1" dirty="0" smtClean="0"/>
              <a:t>[document body]</a:t>
            </a:r>
          </a:p>
          <a:p>
            <a:pPr lvl="2">
              <a:buFont typeface="Wingdings" charset="2"/>
              <a:buChar char="Ø"/>
            </a:pPr>
            <a:endParaRPr lang="en-US" sz="4000" b="1" dirty="0"/>
          </a:p>
          <a:p>
            <a:pPr marL="0" indent="0">
              <a:buNone/>
            </a:pPr>
            <a:r>
              <a:rPr lang="en-US" dirty="0" smtClean="0"/>
              <a:t>(This is how a computer “sees” it.)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1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Script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where the JavaScript lives.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accent5"/>
                </a:solidFill>
              </a:rPr>
              <a:t>HTML is here.</a:t>
            </a:r>
            <a:r>
              <a:rPr lang="en-US" dirty="0" smtClean="0">
                <a:solidFill>
                  <a:schemeClr val="accent5"/>
                </a:solidFill>
              </a:rPr>
              <a:t/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&lt;script&gt;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</a:rPr>
              <a:t>var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helloWorld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chemeClr val="accent6"/>
                </a:solidFill>
              </a:rPr>
              <a:t>“Hi there folks!”</a:t>
            </a:r>
            <a:r>
              <a:rPr lang="en-US" b="1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5"/>
                </a:solidFill>
              </a:rPr>
              <a:t>&lt;/script&gt;</a:t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i="1" dirty="0" smtClean="0">
                <a:solidFill>
                  <a:schemeClr val="accent5"/>
                </a:solidFill>
              </a:rPr>
              <a:t>HTML is here.</a:t>
            </a:r>
          </a:p>
          <a:p>
            <a:endParaRPr lang="en-US" dirty="0"/>
          </a:p>
          <a:p>
            <a:r>
              <a:rPr lang="en-US" dirty="0" smtClean="0"/>
              <a:t>It is executed in the order that it is put into the document.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Script Tag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basic idea is to build an HTML plinth or scaffold.</a:t>
            </a:r>
          </a:p>
          <a:p>
            <a:endParaRPr lang="en-US" dirty="0"/>
          </a:p>
          <a:p>
            <a:r>
              <a:rPr lang="en-US" dirty="0" smtClean="0"/>
              <a:t>We then evoke JavaScript via </a:t>
            </a:r>
            <a:r>
              <a:rPr lang="en-US" dirty="0" smtClean="0">
                <a:solidFill>
                  <a:schemeClr val="accent5"/>
                </a:solidFill>
              </a:rPr>
              <a:t>&lt;script&gt;</a:t>
            </a:r>
            <a:r>
              <a:rPr lang="en-US" dirty="0" smtClean="0"/>
              <a:t> tags.</a:t>
            </a:r>
          </a:p>
          <a:p>
            <a:pPr lvl="1"/>
            <a:r>
              <a:rPr lang="en-US" dirty="0" smtClean="0"/>
              <a:t>Either </a:t>
            </a:r>
            <a:r>
              <a:rPr lang="en-US" dirty="0" smtClean="0">
                <a:solidFill>
                  <a:schemeClr val="accent5"/>
                </a:solidFill>
              </a:rPr>
              <a:t>&lt;script&gt;</a:t>
            </a:r>
            <a:r>
              <a:rPr lang="en-US" dirty="0" smtClean="0"/>
              <a:t>[JavaScript here]</a:t>
            </a:r>
            <a:r>
              <a:rPr lang="en-US" dirty="0" smtClean="0">
                <a:solidFill>
                  <a:schemeClr val="accent5"/>
                </a:solidFill>
              </a:rPr>
              <a:t>&lt;/script&gt;</a:t>
            </a:r>
            <a:r>
              <a:rPr lang="en-US" dirty="0" smtClean="0"/>
              <a:t>   or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&lt;script </a:t>
            </a:r>
            <a:r>
              <a:rPr lang="en-US" dirty="0" err="1" smtClean="0">
                <a:solidFill>
                  <a:schemeClr val="accent5"/>
                </a:solidFill>
              </a:rPr>
              <a:t>src</a:t>
            </a:r>
            <a:r>
              <a:rPr lang="en-US" dirty="0" smtClean="0">
                <a:solidFill>
                  <a:schemeClr val="accent5"/>
                </a:solidFill>
              </a:rPr>
              <a:t>=“</a:t>
            </a:r>
            <a:r>
              <a:rPr lang="en-US" dirty="0" smtClean="0"/>
              <a:t>[</a:t>
            </a:r>
            <a:r>
              <a:rPr lang="en-US" dirty="0" err="1" smtClean="0"/>
              <a:t>url</a:t>
            </a:r>
            <a:r>
              <a:rPr lang="en-US" dirty="0" smtClean="0"/>
              <a:t> to file]</a:t>
            </a:r>
            <a:r>
              <a:rPr lang="en-US" dirty="0" smtClean="0">
                <a:solidFill>
                  <a:schemeClr val="accent5"/>
                </a:solidFill>
              </a:rPr>
              <a:t>”&gt;&lt;/script&gt;</a:t>
            </a:r>
          </a:p>
          <a:p>
            <a:pPr lvl="1"/>
            <a:endParaRPr lang="en-US" dirty="0">
              <a:solidFill>
                <a:schemeClr val="accent5"/>
              </a:solidFill>
            </a:endParaRPr>
          </a:p>
          <a:p>
            <a:r>
              <a:rPr lang="en-US" dirty="0" smtClean="0"/>
              <a:t>We then use that JavaScript to control and alter the HTML scaffold.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Crash Course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learn what we need to know (to start!)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2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ubiquitous programming language in the ECMA Script family (like </a:t>
            </a:r>
            <a:r>
              <a:rPr lang="en-US" dirty="0" err="1" smtClean="0"/>
              <a:t>Actionscript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Loosely-typed (variables are malleable).</a:t>
            </a:r>
          </a:p>
          <a:p>
            <a:endParaRPr lang="en-US" dirty="0"/>
          </a:p>
          <a:p>
            <a:r>
              <a:rPr lang="en-US" dirty="0" smtClean="0"/>
              <a:t>Originally Java-like syntax, has expanded.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53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Sandbox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let’s put together an HTML shell to play with some JavaScript.</a:t>
            </a:r>
          </a:p>
          <a:p>
            <a:endParaRPr lang="en-US" dirty="0"/>
          </a:p>
          <a:p>
            <a:r>
              <a:rPr lang="en-US" dirty="0" smtClean="0"/>
              <a:t>We’ll be experimenting with re-loading that HTML file into the browser as well as goofing around with the Console.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are “buckets” in the computer’s memory with which to store things in.</a:t>
            </a:r>
          </a:p>
          <a:p>
            <a:endParaRPr lang="en-US" dirty="0"/>
          </a:p>
          <a:p>
            <a:r>
              <a:rPr lang="en-US" dirty="0" smtClean="0"/>
              <a:t>Each must have a name made of:</a:t>
            </a:r>
          </a:p>
          <a:p>
            <a:pPr lvl="1"/>
            <a:r>
              <a:rPr lang="en-US" dirty="0" smtClean="0"/>
              <a:t>Lowercase letters (a-z)</a:t>
            </a:r>
          </a:p>
          <a:p>
            <a:pPr lvl="1"/>
            <a:r>
              <a:rPr lang="en-US" dirty="0" smtClean="0"/>
              <a:t>Uppercase letters (A-Z)</a:t>
            </a:r>
          </a:p>
          <a:p>
            <a:pPr lvl="1"/>
            <a:r>
              <a:rPr lang="en-US" dirty="0" smtClean="0"/>
              <a:t>Numbers (0-9) – (cannot start with a number)</a:t>
            </a:r>
          </a:p>
          <a:p>
            <a:pPr lvl="1"/>
            <a:r>
              <a:rPr lang="en-US" dirty="0" smtClean="0"/>
              <a:t>Underscores ( _ )</a:t>
            </a:r>
          </a:p>
        </p:txBody>
      </p:sp>
    </p:spTree>
    <p:extLst>
      <p:ext uri="{BB962C8B-B14F-4D97-AF65-F5344CB8AC3E}">
        <p14:creationId xmlns:p14="http://schemas.microsoft.com/office/powerpoint/2010/main" val="4784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naming conventions for different variable types, but we’ll get into those later.</a:t>
            </a:r>
          </a:p>
          <a:p>
            <a:endParaRPr lang="en-US" dirty="0"/>
          </a:p>
          <a:p>
            <a:r>
              <a:rPr lang="en-US" dirty="0" smtClean="0"/>
              <a:t>For now, we’ll be naming variables in “camel case”:</a:t>
            </a:r>
          </a:p>
          <a:p>
            <a:endParaRPr lang="en-US" dirty="0"/>
          </a:p>
          <a:p>
            <a:pPr lvl="1"/>
            <a:r>
              <a:rPr lang="en-US" dirty="0" err="1" smtClean="0"/>
              <a:t>helloThere</a:t>
            </a:r>
            <a:endParaRPr lang="en-US" dirty="0" smtClean="0"/>
          </a:p>
          <a:p>
            <a:pPr lvl="1"/>
            <a:r>
              <a:rPr lang="en-US" dirty="0" smtClean="0"/>
              <a:t>thisIsMyVariable1</a:t>
            </a:r>
          </a:p>
          <a:p>
            <a:pPr lvl="1"/>
            <a:r>
              <a:rPr lang="en-US" dirty="0" err="1" smtClean="0"/>
              <a:t>ns_yaddaYadda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55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Think of HTML5/Canvas Like This: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2250" r="32500"/>
          <a:stretch/>
        </p:blipFill>
        <p:spPr>
          <a:xfrm>
            <a:off x="1276350" y="1652589"/>
            <a:ext cx="1790700" cy="5080000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2933700" y="5816600"/>
            <a:ext cx="381000" cy="91598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6300" y="5816600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Plinth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dirty="0" smtClean="0"/>
              <a:t>HTML5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940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most part defined with the </a:t>
            </a:r>
            <a:r>
              <a:rPr lang="en-US" b="1" dirty="0" err="1" smtClean="0">
                <a:solidFill>
                  <a:schemeClr val="accent5"/>
                </a:solidFill>
              </a:rPr>
              <a:t>var</a:t>
            </a:r>
            <a:r>
              <a:rPr lang="en-US" dirty="0" smtClean="0"/>
              <a:t> </a:t>
            </a:r>
            <a:r>
              <a:rPr lang="en-US" dirty="0"/>
              <a:t>keyword.</a:t>
            </a:r>
          </a:p>
          <a:p>
            <a:endParaRPr lang="en-US" dirty="0"/>
          </a:p>
          <a:p>
            <a:r>
              <a:rPr lang="en-US" b="1" dirty="0" err="1">
                <a:solidFill>
                  <a:schemeClr val="accent5"/>
                </a:solidFill>
              </a:rPr>
              <a:t>var</a:t>
            </a:r>
            <a:r>
              <a:rPr lang="en-US" b="1" dirty="0">
                <a:solidFill>
                  <a:schemeClr val="accent5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variableName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>
                <a:solidFill>
                  <a:schemeClr val="accent5"/>
                </a:solidFill>
              </a:rPr>
              <a:t>=</a:t>
            </a:r>
            <a:r>
              <a:rPr lang="en-US" b="1" dirty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value</a:t>
            </a:r>
            <a:r>
              <a:rPr lang="en-US" b="1" dirty="0" smtClean="0"/>
              <a:t>;</a:t>
            </a:r>
          </a:p>
          <a:p>
            <a:endParaRPr lang="en-US" b="1" dirty="0"/>
          </a:p>
          <a:p>
            <a:r>
              <a:rPr lang="en-US" dirty="0" smtClean="0"/>
              <a:t>“Computer, set aside a bit of space in your memory. Call it </a:t>
            </a:r>
            <a:r>
              <a:rPr lang="en-US" b="1" dirty="0" err="1" smtClean="0"/>
              <a:t>variableName</a:t>
            </a:r>
            <a:r>
              <a:rPr lang="en-US" dirty="0" smtClean="0"/>
              <a:t>, and stick </a:t>
            </a:r>
            <a:r>
              <a:rPr lang="en-US" b="1" dirty="0" smtClean="0"/>
              <a:t>value</a:t>
            </a:r>
            <a:r>
              <a:rPr lang="en-US" dirty="0" smtClean="0"/>
              <a:t> in it.”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Basic 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types of basic variables you can stick in a </a:t>
            </a:r>
            <a:r>
              <a:rPr lang="en-US" dirty="0" err="1" smtClean="0"/>
              <a:t>var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sz="2800" b="1" dirty="0" smtClean="0"/>
              <a:t>Numbers</a:t>
            </a:r>
            <a:r>
              <a:rPr lang="en-US" sz="2800" dirty="0" smtClean="0"/>
              <a:t>     	1, 3.1415, -0.2, etc.</a:t>
            </a:r>
          </a:p>
          <a:p>
            <a:pPr lvl="1"/>
            <a:r>
              <a:rPr lang="en-US" sz="2800" b="1" dirty="0" smtClean="0"/>
              <a:t>Strings</a:t>
            </a:r>
            <a:r>
              <a:rPr lang="en-US" sz="2800" dirty="0" smtClean="0"/>
              <a:t>		“Hello!”   ‘World!’</a:t>
            </a:r>
          </a:p>
          <a:p>
            <a:pPr lvl="1"/>
            <a:r>
              <a:rPr lang="en-US" sz="2800" b="1" dirty="0" smtClean="0"/>
              <a:t>Booleans</a:t>
            </a:r>
            <a:r>
              <a:rPr lang="en-US" sz="2800" dirty="0" smtClean="0"/>
              <a:t>	true, false</a:t>
            </a:r>
          </a:p>
          <a:p>
            <a:pPr lvl="1"/>
            <a:r>
              <a:rPr lang="en-US" sz="2800" b="1" dirty="0" smtClean="0"/>
              <a:t>Undefined</a:t>
            </a:r>
            <a:r>
              <a:rPr lang="en-US" sz="2800" dirty="0" smtClean="0"/>
              <a:t>	undefined</a:t>
            </a:r>
          </a:p>
          <a:p>
            <a:pPr lvl="1"/>
            <a:r>
              <a:rPr lang="en-US" sz="2800" b="1" dirty="0" smtClean="0"/>
              <a:t>Null</a:t>
            </a:r>
            <a:r>
              <a:rPr lang="en-US" sz="2800" dirty="0" smtClean="0"/>
              <a:t>		null</a:t>
            </a:r>
          </a:p>
        </p:txBody>
      </p:sp>
    </p:spTree>
    <p:extLst>
      <p:ext uri="{BB962C8B-B14F-4D97-AF65-F5344CB8AC3E}">
        <p14:creationId xmlns:p14="http://schemas.microsoft.com/office/powerpoint/2010/main" val="14956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Operators allow us to combine or test variables.</a:t>
            </a:r>
          </a:p>
          <a:p>
            <a:endParaRPr lang="en-US" dirty="0"/>
          </a:p>
          <a:p>
            <a:r>
              <a:rPr lang="en-US" dirty="0" smtClean="0"/>
              <a:t>var1 + var2		:  Addition </a:t>
            </a:r>
            <a:r>
              <a:rPr lang="en-US" b="1" i="1" u="sng" dirty="0" smtClean="0"/>
              <a:t>or</a:t>
            </a:r>
            <a:r>
              <a:rPr lang="en-US" dirty="0" smtClean="0"/>
              <a:t> concatenation (!)</a:t>
            </a:r>
          </a:p>
          <a:p>
            <a:r>
              <a:rPr lang="en-US" dirty="0" smtClean="0"/>
              <a:t>var1 - var2  	:  Subtraction</a:t>
            </a:r>
          </a:p>
          <a:p>
            <a:r>
              <a:rPr lang="en-US" dirty="0" smtClean="0"/>
              <a:t>var1 * var2  	:  Multiplication</a:t>
            </a:r>
          </a:p>
          <a:p>
            <a:r>
              <a:rPr lang="en-US" dirty="0" smtClean="0"/>
              <a:t>var1 / var2  	:  Division</a:t>
            </a:r>
          </a:p>
          <a:p>
            <a:endParaRPr lang="en-US" dirty="0"/>
          </a:p>
          <a:p>
            <a:r>
              <a:rPr lang="en-US" dirty="0" smtClean="0"/>
              <a:t>(They follow standard order of operations.)</a:t>
            </a:r>
          </a:p>
        </p:txBody>
      </p:sp>
    </p:spTree>
    <p:extLst>
      <p:ext uri="{BB962C8B-B14F-4D97-AF65-F5344CB8AC3E}">
        <p14:creationId xmlns:p14="http://schemas.microsoft.com/office/powerpoint/2010/main" val="19050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Shortcut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other “shortcut” operators.</a:t>
            </a:r>
          </a:p>
          <a:p>
            <a:endParaRPr lang="en-US" dirty="0"/>
          </a:p>
          <a:p>
            <a:r>
              <a:rPr lang="en-US" dirty="0" smtClean="0"/>
              <a:t>var1++	:  Increment (add 1)</a:t>
            </a:r>
          </a:p>
          <a:p>
            <a:r>
              <a:rPr lang="en-US" dirty="0" smtClean="0"/>
              <a:t>var1--	:  Decrement (subtract 1)</a:t>
            </a:r>
          </a:p>
          <a:p>
            <a:endParaRPr lang="en-US" dirty="0" smtClean="0"/>
          </a:p>
          <a:p>
            <a:r>
              <a:rPr lang="en-US" dirty="0" smtClean="0"/>
              <a:t>var1 += </a:t>
            </a:r>
            <a:r>
              <a:rPr lang="en-US" dirty="0" err="1" smtClean="0"/>
              <a:t>val</a:t>
            </a:r>
            <a:r>
              <a:rPr lang="en-US" dirty="0" smtClean="0"/>
              <a:t>	:  Increment by </a:t>
            </a:r>
            <a:r>
              <a:rPr lang="en-US" dirty="0" err="1" smtClean="0"/>
              <a:t>val</a:t>
            </a:r>
            <a:endParaRPr lang="en-US" dirty="0" smtClean="0"/>
          </a:p>
          <a:p>
            <a:r>
              <a:rPr lang="en-US" dirty="0"/>
              <a:t>var1 </a:t>
            </a:r>
            <a:r>
              <a:rPr lang="en-US" dirty="0" smtClean="0"/>
              <a:t>-= </a:t>
            </a:r>
            <a:r>
              <a:rPr lang="en-US" dirty="0" err="1"/>
              <a:t>val</a:t>
            </a:r>
            <a:r>
              <a:rPr lang="en-US" dirty="0"/>
              <a:t>	:  </a:t>
            </a:r>
            <a:r>
              <a:rPr lang="en-US" dirty="0" smtClean="0"/>
              <a:t>Decrement by </a:t>
            </a:r>
            <a:r>
              <a:rPr lang="en-US" dirty="0" err="1" smtClean="0"/>
              <a:t>val</a:t>
            </a:r>
            <a:endParaRPr lang="en-US" dirty="0" smtClean="0"/>
          </a:p>
          <a:p>
            <a:r>
              <a:rPr lang="en-US" dirty="0"/>
              <a:t>var1 </a:t>
            </a:r>
            <a:r>
              <a:rPr lang="en-US" dirty="0" smtClean="0"/>
              <a:t>*= </a:t>
            </a:r>
            <a:r>
              <a:rPr lang="en-US" dirty="0" err="1"/>
              <a:t>val</a:t>
            </a:r>
            <a:r>
              <a:rPr lang="en-US" dirty="0"/>
              <a:t>	:  </a:t>
            </a:r>
            <a:r>
              <a:rPr lang="en-US" dirty="0" smtClean="0"/>
              <a:t>Multiply by </a:t>
            </a:r>
            <a:r>
              <a:rPr lang="en-US" dirty="0" err="1" smtClean="0"/>
              <a:t>val</a:t>
            </a:r>
            <a:endParaRPr lang="en-US" dirty="0" smtClean="0"/>
          </a:p>
          <a:p>
            <a:r>
              <a:rPr lang="en-US" dirty="0"/>
              <a:t>var1 </a:t>
            </a:r>
            <a:r>
              <a:rPr lang="en-US" dirty="0" smtClean="0"/>
              <a:t>/= </a:t>
            </a:r>
            <a:r>
              <a:rPr lang="en-US" dirty="0" err="1"/>
              <a:t>val</a:t>
            </a:r>
            <a:r>
              <a:rPr lang="en-US" dirty="0"/>
              <a:t>	:  </a:t>
            </a:r>
            <a:r>
              <a:rPr lang="en-US" dirty="0" err="1" smtClean="0"/>
              <a:t>Devide</a:t>
            </a:r>
            <a:r>
              <a:rPr lang="en-US" dirty="0" smtClean="0"/>
              <a:t> by </a:t>
            </a:r>
            <a:r>
              <a:rPr lang="en-US" dirty="0" err="1" smtClean="0"/>
              <a:t>val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12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Equality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other operators that check if things are the same or not.</a:t>
            </a:r>
          </a:p>
          <a:p>
            <a:endParaRPr lang="en-US" dirty="0"/>
          </a:p>
          <a:p>
            <a:r>
              <a:rPr lang="en-US" dirty="0" smtClean="0"/>
              <a:t>var1 === var2	: “IDENTICAL”</a:t>
            </a:r>
          </a:p>
          <a:p>
            <a:pPr lvl="1"/>
            <a:r>
              <a:rPr lang="en-US" dirty="0" smtClean="0"/>
              <a:t>Returns true if var1 and var2 are identical. False otherwise.</a:t>
            </a:r>
          </a:p>
          <a:p>
            <a:r>
              <a:rPr lang="en-US" dirty="0" smtClean="0"/>
              <a:t>var1 </a:t>
            </a:r>
            <a:r>
              <a:rPr lang="en-US" dirty="0"/>
              <a:t>== var2 </a:t>
            </a:r>
            <a:r>
              <a:rPr lang="en-US" dirty="0" smtClean="0"/>
              <a:t>	: </a:t>
            </a:r>
            <a:r>
              <a:rPr lang="en-US" dirty="0"/>
              <a:t>“EQUALS”</a:t>
            </a:r>
          </a:p>
          <a:p>
            <a:pPr lvl="1"/>
            <a:r>
              <a:rPr lang="en-US" dirty="0"/>
              <a:t>Returns true var1 and </a:t>
            </a:r>
            <a:r>
              <a:rPr lang="en-US" dirty="0" smtClean="0"/>
              <a:t>var2 </a:t>
            </a:r>
            <a:r>
              <a:rPr lang="en-US" dirty="0"/>
              <a:t>are </a:t>
            </a:r>
            <a:r>
              <a:rPr lang="en-US" dirty="0" smtClean="0"/>
              <a:t>equal.* False otherwise. </a:t>
            </a:r>
            <a:r>
              <a:rPr lang="en-US" i="1" dirty="0" smtClean="0"/>
              <a:t>(*Sometimes “equal enough” – let me expound upon that</a:t>
            </a:r>
            <a:r>
              <a:rPr lang="is-IS" i="1" dirty="0" smtClean="0"/>
              <a:t>…)</a:t>
            </a:r>
          </a:p>
          <a:p>
            <a:r>
              <a:rPr lang="is-IS" dirty="0" smtClean="0"/>
              <a:t>var1 != var2		: “NOT EQUAL”</a:t>
            </a:r>
          </a:p>
          <a:p>
            <a:pPr lvl="1"/>
            <a:r>
              <a:rPr lang="is-IS" dirty="0" smtClean="0"/>
              <a:t>Returns true if var1 and var2 are NOT equal. False otherwise.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70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Boolean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operators for true/false values.</a:t>
            </a:r>
          </a:p>
          <a:p>
            <a:endParaRPr lang="en-US" dirty="0"/>
          </a:p>
          <a:p>
            <a:r>
              <a:rPr lang="en-US" dirty="0" smtClean="0"/>
              <a:t>var1 &amp;&amp; var2  :  “AND”</a:t>
            </a:r>
          </a:p>
          <a:p>
            <a:pPr lvl="1"/>
            <a:r>
              <a:rPr lang="en-US" dirty="0" smtClean="0"/>
              <a:t>Returns </a:t>
            </a:r>
            <a:r>
              <a:rPr lang="en-US" b="1" dirty="0" smtClean="0"/>
              <a:t>true</a:t>
            </a:r>
            <a:r>
              <a:rPr lang="en-US" dirty="0" smtClean="0"/>
              <a:t> if </a:t>
            </a:r>
            <a:r>
              <a:rPr lang="en-US" b="1" dirty="0" smtClean="0"/>
              <a:t>both</a:t>
            </a:r>
            <a:r>
              <a:rPr lang="en-US" dirty="0" smtClean="0"/>
              <a:t> are true, false otherwise.</a:t>
            </a:r>
          </a:p>
          <a:p>
            <a:r>
              <a:rPr lang="en-US" dirty="0" smtClean="0"/>
              <a:t>var1 || var2  :  “OR”</a:t>
            </a:r>
          </a:p>
          <a:p>
            <a:pPr lvl="1"/>
            <a:r>
              <a:rPr lang="en-US" dirty="0" smtClean="0"/>
              <a:t>Returns </a:t>
            </a:r>
            <a:r>
              <a:rPr lang="en-US" b="1" dirty="0" smtClean="0"/>
              <a:t>true</a:t>
            </a:r>
            <a:r>
              <a:rPr lang="en-US" dirty="0" smtClean="0"/>
              <a:t> if at </a:t>
            </a:r>
            <a:r>
              <a:rPr lang="en-US" b="1" dirty="0" smtClean="0"/>
              <a:t>least one </a:t>
            </a:r>
            <a:r>
              <a:rPr lang="en-US" dirty="0" smtClean="0"/>
              <a:t>is true, false otherwise.</a:t>
            </a:r>
          </a:p>
          <a:p>
            <a:r>
              <a:rPr lang="en-US" dirty="0" smtClean="0"/>
              <a:t>!var1  :  “NOT”</a:t>
            </a:r>
          </a:p>
          <a:p>
            <a:pPr lvl="1"/>
            <a:r>
              <a:rPr lang="en-US" dirty="0" smtClean="0"/>
              <a:t>Returns </a:t>
            </a:r>
            <a:r>
              <a:rPr lang="en-US" b="1" dirty="0" smtClean="0"/>
              <a:t>the opposite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05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Value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var1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00B050"/>
                </a:solidFill>
              </a:rPr>
              <a:t>var2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C00000"/>
                </a:solidFill>
              </a:rPr>
              <a:t>var3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This means “evaluate (var2 </a:t>
            </a:r>
            <a:r>
              <a:rPr lang="en-US" dirty="0"/>
              <a:t>+ </a:t>
            </a:r>
            <a:r>
              <a:rPr lang="en-US" dirty="0" smtClean="0"/>
              <a:t>var3) and stick that resulting value into var1.”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5"/>
                </a:solidFill>
              </a:rPr>
              <a:t>var1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B050"/>
                </a:solidFill>
              </a:rPr>
              <a:t>var2</a:t>
            </a:r>
            <a:r>
              <a:rPr lang="en-US" dirty="0" smtClean="0"/>
              <a:t> *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This means “multiply var2 by 2 and stick the resulting value into var1.”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3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Complex 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also two complex variable types:</a:t>
            </a:r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Arrays</a:t>
            </a:r>
            <a:r>
              <a:rPr lang="en-US" sz="2800" dirty="0"/>
              <a:t>		[val1, val2, val3, </a:t>
            </a:r>
            <a:r>
              <a:rPr lang="en-US" sz="2800" dirty="0" err="1"/>
              <a:t>etc</a:t>
            </a:r>
            <a:r>
              <a:rPr lang="is-IS" sz="2800" dirty="0"/>
              <a:t>…]</a:t>
            </a:r>
            <a:endParaRPr lang="en-US" sz="2800" dirty="0"/>
          </a:p>
          <a:p>
            <a:pPr lvl="1"/>
            <a:r>
              <a:rPr lang="en-US" sz="2800" b="1" dirty="0"/>
              <a:t>Objects</a:t>
            </a:r>
            <a:r>
              <a:rPr lang="en-US" sz="2800" dirty="0"/>
              <a:t>		{</a:t>
            </a:r>
            <a:r>
              <a:rPr lang="en-US" sz="2800" dirty="0" err="1"/>
              <a:t>name:value</a:t>
            </a:r>
            <a:r>
              <a:rPr lang="en-US" sz="2800" dirty="0"/>
              <a:t>, name2:value2}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43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Arrays</a:t>
            </a:r>
            <a:r>
              <a:rPr lang="en-US" dirty="0" smtClean="0"/>
              <a:t> are lists of items, denoted by brackets.</a:t>
            </a:r>
          </a:p>
          <a:p>
            <a:r>
              <a:rPr lang="en-US" dirty="0" smtClean="0"/>
              <a:t>Each entry has a </a:t>
            </a:r>
            <a:r>
              <a:rPr lang="en-US" b="1" dirty="0" smtClean="0"/>
              <a:t>key </a:t>
            </a:r>
            <a:r>
              <a:rPr lang="en-US" dirty="0" smtClean="0"/>
              <a:t>starting from 0.</a:t>
            </a:r>
          </a:p>
          <a:p>
            <a:r>
              <a:rPr lang="en-US" dirty="0" smtClean="0"/>
              <a:t>You can access items in an array by key and bracket notation.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stuff = [“Thing1”, ”Thing2”, ”Thing 3”];</a:t>
            </a:r>
          </a:p>
          <a:p>
            <a:pPr marL="457200" lvl="1" indent="0">
              <a:buNone/>
            </a:pPr>
            <a:r>
              <a:rPr lang="en-US" dirty="0" smtClean="0"/>
              <a:t>stuff[0];</a:t>
            </a:r>
          </a:p>
          <a:p>
            <a:pPr marL="457200" lvl="1" indent="0">
              <a:buNone/>
            </a:pPr>
            <a:r>
              <a:rPr lang="en-US" dirty="0" smtClean="0"/>
              <a:t>-&gt; “Thing1”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Basic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Objects </a:t>
            </a:r>
            <a:r>
              <a:rPr lang="en-US" dirty="0" smtClean="0"/>
              <a:t>are data structures that have hierarchy and multiple levels of values.</a:t>
            </a:r>
          </a:p>
          <a:p>
            <a:endParaRPr lang="en-US" dirty="0" smtClean="0"/>
          </a:p>
          <a:p>
            <a:r>
              <a:rPr lang="en-US" dirty="0" smtClean="0"/>
              <a:t>Basic Objects (sometimes called “</a:t>
            </a:r>
            <a:r>
              <a:rPr lang="en-US" dirty="0" err="1" smtClean="0"/>
              <a:t>structs</a:t>
            </a:r>
            <a:r>
              <a:rPr lang="en-US" dirty="0" smtClean="0"/>
              <a:t>”) can be defined using </a:t>
            </a:r>
            <a:r>
              <a:rPr lang="en-US" b="1" dirty="0" smtClean="0"/>
              <a:t>JSON</a:t>
            </a:r>
            <a:r>
              <a:rPr lang="en-US" dirty="0" smtClean="0"/>
              <a:t> format.</a:t>
            </a:r>
          </a:p>
          <a:p>
            <a:endParaRPr lang="en-US" dirty="0"/>
          </a:p>
          <a:p>
            <a:r>
              <a:rPr lang="en-US" dirty="0" smtClean="0"/>
              <a:t>All Objects can be traversed using the period operator (.)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Think of HTML5/Canvas Like This: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2250" r="32500"/>
          <a:stretch/>
        </p:blipFill>
        <p:spPr>
          <a:xfrm>
            <a:off x="1276350" y="1652589"/>
            <a:ext cx="1790700" cy="5080000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2933700" y="5816600"/>
            <a:ext cx="381000" cy="91598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6300" y="5816600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Plinth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dirty="0" smtClean="0"/>
              <a:t>HTML5</a:t>
            </a:r>
            <a:endParaRPr lang="en-US" sz="3600" b="1" dirty="0"/>
          </a:p>
        </p:txBody>
      </p:sp>
      <p:sp>
        <p:nvSpPr>
          <p:cNvPr id="6" name="Right Brace 5"/>
          <p:cNvSpPr/>
          <p:nvPr/>
        </p:nvSpPr>
        <p:spPr>
          <a:xfrm>
            <a:off x="2933700" y="2489201"/>
            <a:ext cx="381000" cy="3276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6300" y="3715535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Shaft - </a:t>
            </a:r>
            <a:r>
              <a:rPr lang="en-US" sz="3600" b="1" dirty="0" smtClean="0"/>
              <a:t>JavaScript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1354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Basic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car = </a:t>
            </a:r>
            <a:r>
              <a:rPr lang="en-US" dirty="0" smtClean="0"/>
              <a:t>{	wheels:4</a:t>
            </a:r>
            <a:r>
              <a:rPr lang="en-US" dirty="0"/>
              <a:t>, 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err="1"/>
              <a:t>color:”blue</a:t>
            </a:r>
            <a:r>
              <a:rPr lang="en-US" dirty="0"/>
              <a:t>”, </a:t>
            </a:r>
          </a:p>
          <a:p>
            <a:pPr marL="457200" lvl="1" indent="0">
              <a:buNone/>
            </a:pPr>
            <a:r>
              <a:rPr lang="en-US" dirty="0"/>
              <a:t>		passengers</a:t>
            </a:r>
            <a:r>
              <a:rPr lang="en-US" dirty="0" smtClean="0"/>
              <a:t>: [“</a:t>
            </a:r>
            <a:r>
              <a:rPr lang="en-US" dirty="0"/>
              <a:t>Bob”, ”Bill</a:t>
            </a:r>
            <a:r>
              <a:rPr lang="en-US" dirty="0" smtClean="0"/>
              <a:t>”]</a:t>
            </a:r>
          </a:p>
          <a:p>
            <a:pPr marL="457200" lvl="1" indent="0">
              <a:buNone/>
            </a:pPr>
            <a:r>
              <a:rPr lang="en-US" dirty="0" smtClean="0"/>
              <a:t>};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car.color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-&gt; “blue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car.passengers</a:t>
            </a:r>
            <a:r>
              <a:rPr lang="en-US" dirty="0" smtClean="0"/>
              <a:t>[0];</a:t>
            </a:r>
          </a:p>
          <a:p>
            <a:pPr marL="457200" lvl="1" indent="0">
              <a:buNone/>
            </a:pPr>
            <a:r>
              <a:rPr lang="en-US" dirty="0" smtClean="0"/>
              <a:t>-&gt; “Bob”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you need code to make choices.</a:t>
            </a:r>
          </a:p>
          <a:p>
            <a:endParaRPr lang="en-US" dirty="0"/>
          </a:p>
          <a:p>
            <a:r>
              <a:rPr lang="en-US" dirty="0" smtClean="0"/>
              <a:t>Think about the phrase, </a:t>
            </a:r>
            <a:r>
              <a:rPr lang="en-US" i="1" dirty="0" smtClean="0"/>
              <a:t>“</a:t>
            </a:r>
            <a:r>
              <a:rPr lang="en-US" b="1" i="1" dirty="0" smtClean="0"/>
              <a:t>If</a:t>
            </a:r>
            <a:r>
              <a:rPr lang="en-US" i="1" dirty="0" smtClean="0"/>
              <a:t> the light is red, step on the brakes. </a:t>
            </a:r>
            <a:r>
              <a:rPr lang="en-US" b="1" i="1" dirty="0" smtClean="0"/>
              <a:t>Otherwise </a:t>
            </a:r>
            <a:r>
              <a:rPr lang="en-US" i="1" dirty="0" smtClean="0"/>
              <a:t>step on the gas.”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Or the phrase, </a:t>
            </a:r>
            <a:r>
              <a:rPr lang="en-US" i="1" dirty="0" smtClean="0"/>
              <a:t>“</a:t>
            </a:r>
            <a:r>
              <a:rPr lang="en-US" b="1" i="1" dirty="0" smtClean="0"/>
              <a:t>Go through every element </a:t>
            </a:r>
            <a:r>
              <a:rPr lang="en-US" i="1" dirty="0" smtClean="0"/>
              <a:t>on the shopping list and check it off.”</a:t>
            </a:r>
            <a:endParaRPr lang="en-US" i="1" dirty="0"/>
          </a:p>
          <a:p>
            <a:endParaRPr lang="en-US" i="1" dirty="0"/>
          </a:p>
          <a:p>
            <a:r>
              <a:rPr lang="en-US" dirty="0" smtClean="0"/>
              <a:t>These kinds of </a:t>
            </a:r>
            <a:r>
              <a:rPr lang="en-US" b="1" dirty="0" smtClean="0"/>
              <a:t>control statements </a:t>
            </a:r>
            <a:r>
              <a:rPr lang="en-US" dirty="0" smtClean="0"/>
              <a:t>can be expressed in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If / else </a:t>
            </a:r>
            <a:r>
              <a:rPr lang="en-US" dirty="0" smtClean="0"/>
              <a:t>or</a:t>
            </a:r>
            <a:r>
              <a:rPr lang="en-US" b="1" dirty="0" smtClean="0"/>
              <a:t> conditional statements </a:t>
            </a:r>
            <a:r>
              <a:rPr lang="en-US" dirty="0" smtClean="0"/>
              <a:t>follow this syntax: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if (condition)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 {</a:t>
            </a:r>
            <a:endParaRPr lang="en-US" i="1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b="1" dirty="0" smtClean="0"/>
              <a:t>If</a:t>
            </a:r>
            <a:r>
              <a:rPr lang="en-US" sz="1600" dirty="0" smtClean="0"/>
              <a:t>s can be strung together. There </a:t>
            </a:r>
            <a:r>
              <a:rPr lang="en-US" sz="1600" dirty="0" err="1" smtClean="0"/>
              <a:t>doesn</a:t>
            </a:r>
            <a:r>
              <a:rPr lang="uk-UA" sz="1600" dirty="0" smtClean="0"/>
              <a:t>’</a:t>
            </a:r>
            <a:r>
              <a:rPr lang="en-US" sz="1600" dirty="0" smtClean="0"/>
              <a:t>t have to be an </a:t>
            </a:r>
            <a:r>
              <a:rPr lang="en-US" sz="1600" b="1" dirty="0" smtClean="0"/>
              <a:t>else</a:t>
            </a:r>
            <a:r>
              <a:rPr lang="en-US" sz="1600" dirty="0" smtClean="0"/>
              <a:t>, but an </a:t>
            </a:r>
            <a:r>
              <a:rPr lang="en-US" sz="1600" b="1" dirty="0" smtClean="0"/>
              <a:t>else</a:t>
            </a:r>
            <a:r>
              <a:rPr lang="en-US" sz="1600" dirty="0" smtClean="0"/>
              <a:t> must always follow an </a:t>
            </a:r>
            <a:r>
              <a:rPr lang="en-US" sz="1600" b="1" dirty="0" smtClean="0"/>
              <a:t>if</a:t>
            </a:r>
            <a:r>
              <a:rPr lang="en-US" sz="1600" dirty="0" smtClean="0"/>
              <a:t>. There is also a </a:t>
            </a:r>
            <a:r>
              <a:rPr lang="en-US" sz="1600" b="1" dirty="0" smtClean="0"/>
              <a:t>switch</a:t>
            </a:r>
            <a:r>
              <a:rPr lang="en-US" sz="1600" dirty="0" smtClean="0"/>
              <a:t> statement, but we don’t need to worry about that now.)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6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Loops repeat a block of code until certain conditions are met. Code then continues after the loop block.</a:t>
            </a:r>
          </a:p>
          <a:p>
            <a:endParaRPr lang="en-US" dirty="0"/>
          </a:p>
          <a:p>
            <a:r>
              <a:rPr lang="en-US" dirty="0" smtClean="0"/>
              <a:t>Be careful not to code an infinite loop!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Two major kinds of loops:</a:t>
            </a:r>
          </a:p>
          <a:p>
            <a:endParaRPr lang="en-US" dirty="0"/>
          </a:p>
          <a:p>
            <a:pPr lvl="1"/>
            <a:r>
              <a:rPr lang="en-US" b="1" dirty="0" smtClean="0"/>
              <a:t>For</a:t>
            </a:r>
            <a:r>
              <a:rPr lang="en-US" dirty="0" smtClean="0"/>
              <a:t> loops</a:t>
            </a:r>
            <a:endParaRPr lang="en-US" dirty="0"/>
          </a:p>
          <a:p>
            <a:pPr lvl="1"/>
            <a:r>
              <a:rPr lang="en-US" b="1" dirty="0" smtClean="0"/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b="1" dirty="0" smtClean="0"/>
              <a:t>Do while</a:t>
            </a:r>
            <a:r>
              <a:rPr lang="en-US" dirty="0" smtClean="0"/>
              <a:t> loops </a:t>
            </a:r>
            <a:r>
              <a:rPr lang="en-US" sz="1200" i="1" dirty="0" smtClean="0"/>
              <a:t>(we’re not going to worry about this one)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8215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kinds of </a:t>
            </a:r>
            <a:r>
              <a:rPr lang="en-US" b="1" dirty="0" smtClean="0"/>
              <a:t>for</a:t>
            </a:r>
            <a:r>
              <a:rPr lang="en-US" dirty="0" smtClean="0"/>
              <a:t> loops. </a:t>
            </a:r>
            <a:r>
              <a:rPr lang="en-US" b="1" dirty="0" smtClean="0"/>
              <a:t>Traditional</a:t>
            </a:r>
            <a:r>
              <a:rPr lang="en-US" dirty="0" smtClean="0"/>
              <a:t> and </a:t>
            </a:r>
            <a:r>
              <a:rPr lang="en-US" b="1" dirty="0" smtClean="0"/>
              <a:t>iterative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Traditional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Traditional for loops follow this syntax: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for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chemeClr val="accent5"/>
                </a:solidFill>
              </a:rPr>
              <a:t>setup</a:t>
            </a:r>
            <a:r>
              <a:rPr lang="en-US" b="1" dirty="0" smtClean="0"/>
              <a:t> 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chemeClr val="accent6"/>
                </a:solidFill>
              </a:rPr>
              <a:t>test</a:t>
            </a:r>
            <a:r>
              <a:rPr lang="en-US" dirty="0" smtClean="0"/>
              <a:t> ; </a:t>
            </a:r>
            <a:r>
              <a:rPr lang="en-US" b="1" dirty="0" smtClean="0">
                <a:solidFill>
                  <a:srgbClr val="C00000"/>
                </a:solidFill>
              </a:rPr>
              <a:t>advancement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5"/>
                </a:solidFill>
              </a:rPr>
              <a:t>Setup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is where you set up a </a:t>
            </a:r>
            <a:r>
              <a:rPr lang="en-US" b="1" dirty="0" smtClean="0"/>
              <a:t>counter</a:t>
            </a:r>
            <a:r>
              <a:rPr lang="en-US" dirty="0" smtClean="0"/>
              <a:t>. Usually this is a variable definition.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Test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is like an </a:t>
            </a:r>
            <a:r>
              <a:rPr lang="en-US" b="1" dirty="0" smtClean="0"/>
              <a:t>if</a:t>
            </a:r>
            <a:r>
              <a:rPr lang="en-US" dirty="0" smtClean="0"/>
              <a:t> statement to see if the loop continues.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Advancement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a statement to advance the </a:t>
            </a:r>
            <a:r>
              <a:rPr lang="en-US" b="1" dirty="0" smtClean="0"/>
              <a:t>counter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76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Traditional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for(   </a:t>
            </a:r>
            <a:r>
              <a:rPr lang="en-US" dirty="0" err="1" smtClean="0">
                <a:solidFill>
                  <a:schemeClr val="accent5"/>
                </a:solidFill>
              </a:rPr>
              <a:t>var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=0</a:t>
            </a:r>
            <a:r>
              <a:rPr lang="en-US" dirty="0" smtClean="0"/>
              <a:t>;    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&lt;10</a:t>
            </a:r>
            <a:r>
              <a:rPr lang="en-US" dirty="0" smtClean="0"/>
              <a:t>;    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++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i="1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This loop sets a </a:t>
            </a:r>
            <a:r>
              <a:rPr lang="en-US" dirty="0" smtClean="0">
                <a:solidFill>
                  <a:schemeClr val="accent5"/>
                </a:solidFill>
              </a:rPr>
              <a:t>counter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 to 0 </a:t>
            </a:r>
            <a:r>
              <a:rPr lang="en-US" dirty="0" smtClean="0"/>
              <a:t>and will </a:t>
            </a:r>
            <a:r>
              <a:rPr lang="en-US" dirty="0" smtClean="0">
                <a:solidFill>
                  <a:srgbClr val="C00000"/>
                </a:solidFill>
              </a:rPr>
              <a:t>increment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at every loop by 1 </a:t>
            </a:r>
            <a:r>
              <a:rPr lang="en-US" dirty="0" smtClean="0"/>
              <a:t>until it is </a:t>
            </a:r>
            <a:r>
              <a:rPr lang="en-US" dirty="0" smtClean="0">
                <a:solidFill>
                  <a:schemeClr val="accent6"/>
                </a:solidFill>
              </a:rPr>
              <a:t>greater than 10</a:t>
            </a:r>
            <a:r>
              <a:rPr lang="en-US" dirty="0" smtClean="0"/>
              <a:t>, and then the loop is finished.</a:t>
            </a:r>
          </a:p>
          <a:p>
            <a:r>
              <a:rPr lang="en-US" dirty="0" smtClean="0"/>
              <a:t>This particular loop will print 0 to 9 to the console.</a:t>
            </a:r>
          </a:p>
          <a:p>
            <a:r>
              <a:rPr lang="en-US" dirty="0" smtClean="0"/>
              <a:t>Try playing with the parameters.</a:t>
            </a:r>
          </a:p>
        </p:txBody>
      </p:sp>
    </p:spTree>
    <p:extLst>
      <p:ext uri="{BB962C8B-B14F-4D97-AF65-F5344CB8AC3E}">
        <p14:creationId xmlns:p14="http://schemas.microsoft.com/office/powerpoint/2010/main" val="5325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Traditional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Example, going through an Array: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list = [“</a:t>
            </a:r>
            <a:r>
              <a:rPr lang="en-US" dirty="0" err="1" smtClean="0"/>
              <a:t>Larry”,”Curly”,”Moe</a:t>
            </a:r>
            <a:r>
              <a:rPr lang="en-US" dirty="0" smtClean="0"/>
              <a:t>”];</a:t>
            </a:r>
          </a:p>
          <a:p>
            <a:pPr marL="457200" lvl="1" indent="0">
              <a:buNone/>
            </a:pPr>
            <a:r>
              <a:rPr lang="en-US" dirty="0" smtClean="0"/>
              <a:t>for(   </a:t>
            </a:r>
            <a:r>
              <a:rPr lang="en-US" dirty="0" err="1" smtClean="0">
                <a:solidFill>
                  <a:schemeClr val="accent5"/>
                </a:solidFill>
              </a:rPr>
              <a:t>var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=0</a:t>
            </a:r>
            <a:r>
              <a:rPr lang="en-US" dirty="0" smtClean="0"/>
              <a:t>;    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&lt;</a:t>
            </a:r>
            <a:r>
              <a:rPr lang="en-US" dirty="0" err="1" smtClean="0">
                <a:solidFill>
                  <a:schemeClr val="accent6"/>
                </a:solidFill>
              </a:rPr>
              <a:t>list.length</a:t>
            </a:r>
            <a:r>
              <a:rPr lang="en-US" dirty="0" smtClean="0"/>
              <a:t>;    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++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i="1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/>
              <a:t> 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 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This loop sets a </a:t>
            </a:r>
            <a:r>
              <a:rPr lang="en-US" dirty="0" smtClean="0">
                <a:solidFill>
                  <a:schemeClr val="accent5"/>
                </a:solidFill>
              </a:rPr>
              <a:t>counter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 to 0 </a:t>
            </a:r>
            <a:r>
              <a:rPr lang="en-US" dirty="0" smtClean="0"/>
              <a:t>and will </a:t>
            </a:r>
            <a:r>
              <a:rPr lang="en-US" dirty="0" smtClean="0">
                <a:solidFill>
                  <a:srgbClr val="C00000"/>
                </a:solidFill>
              </a:rPr>
              <a:t>increment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at every loop by 1 </a:t>
            </a:r>
            <a:r>
              <a:rPr lang="en-US" dirty="0" smtClean="0"/>
              <a:t>until it </a:t>
            </a:r>
            <a:r>
              <a:rPr lang="en-US" dirty="0" smtClean="0">
                <a:solidFill>
                  <a:schemeClr val="accent6"/>
                </a:solidFill>
              </a:rPr>
              <a:t>reaches the length of the list</a:t>
            </a:r>
            <a:r>
              <a:rPr lang="en-US" dirty="0" smtClean="0"/>
              <a:t>, and then stops.</a:t>
            </a:r>
          </a:p>
          <a:p>
            <a:r>
              <a:rPr lang="en-US" dirty="0" smtClean="0"/>
              <a:t>This particular loop will print the list to the console.</a:t>
            </a:r>
          </a:p>
        </p:txBody>
      </p:sp>
    </p:spTree>
    <p:extLst>
      <p:ext uri="{BB962C8B-B14F-4D97-AF65-F5344CB8AC3E}">
        <p14:creationId xmlns:p14="http://schemas.microsoft.com/office/powerpoint/2010/main" val="6173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Iterative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Iterative</a:t>
            </a:r>
            <a:r>
              <a:rPr lang="en-US" dirty="0" smtClean="0"/>
              <a:t> for loops (or </a:t>
            </a:r>
            <a:r>
              <a:rPr lang="en-US" b="1" dirty="0" smtClean="0"/>
              <a:t>for/in</a:t>
            </a:r>
            <a:r>
              <a:rPr lang="en-US" dirty="0" smtClean="0"/>
              <a:t> loops) follow this syntax: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for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chemeClr val="accent5"/>
                </a:solidFill>
              </a:rPr>
              <a:t>key</a:t>
            </a:r>
            <a:r>
              <a:rPr lang="en-US" dirty="0" smtClean="0"/>
              <a:t> in </a:t>
            </a:r>
            <a:r>
              <a:rPr lang="en-US" b="1" dirty="0" smtClean="0">
                <a:solidFill>
                  <a:schemeClr val="accent6"/>
                </a:solidFill>
              </a:rPr>
              <a:t>list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5"/>
                </a:solidFill>
              </a:rPr>
              <a:t>Key</a:t>
            </a:r>
            <a:r>
              <a:rPr lang="en-US" b="1" dirty="0" smtClean="0"/>
              <a:t> </a:t>
            </a:r>
            <a:r>
              <a:rPr lang="en-US" dirty="0" smtClean="0"/>
              <a:t>is the name of a variable or a variable definition that will hold each </a:t>
            </a:r>
            <a:r>
              <a:rPr lang="en-US" b="1" dirty="0" smtClean="0"/>
              <a:t>key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List</a:t>
            </a:r>
            <a:r>
              <a:rPr lang="en-US" b="1" dirty="0" smtClean="0"/>
              <a:t> </a:t>
            </a:r>
            <a:r>
              <a:rPr lang="en-US" dirty="0" smtClean="0"/>
              <a:t>is the </a:t>
            </a:r>
            <a:r>
              <a:rPr lang="en-US" b="1" dirty="0" smtClean="0"/>
              <a:t>Array</a:t>
            </a:r>
            <a:r>
              <a:rPr lang="en-US" dirty="0" smtClean="0"/>
              <a:t> or </a:t>
            </a:r>
            <a:r>
              <a:rPr lang="en-US" b="1" dirty="0" smtClean="0"/>
              <a:t>Object</a:t>
            </a:r>
            <a:r>
              <a:rPr lang="en-US" dirty="0" smtClean="0"/>
              <a:t> to loop over.</a:t>
            </a:r>
          </a:p>
          <a:p>
            <a:r>
              <a:rPr lang="en-US" dirty="0" smtClean="0"/>
              <a:t>It will only loop over </a:t>
            </a:r>
            <a:r>
              <a:rPr lang="en-US" i="1" u="sng" dirty="0" smtClean="0"/>
              <a:t>the first level </a:t>
            </a:r>
            <a:r>
              <a:rPr lang="en-US" dirty="0" smtClean="0"/>
              <a:t>of an </a:t>
            </a:r>
            <a:r>
              <a:rPr lang="en-US" b="1" dirty="0" smtClean="0"/>
              <a:t>Array</a:t>
            </a:r>
            <a:r>
              <a:rPr lang="en-US" dirty="0" smtClean="0"/>
              <a:t> or </a:t>
            </a:r>
            <a:r>
              <a:rPr lang="en-US" b="1" dirty="0" smtClean="0"/>
              <a:t>Object</a:t>
            </a:r>
            <a:r>
              <a:rPr lang="en-US" dirty="0" smtClean="0"/>
              <a:t>). To go deeper, you’ll need to nest loops.</a:t>
            </a:r>
          </a:p>
        </p:txBody>
      </p:sp>
    </p:spTree>
    <p:extLst>
      <p:ext uri="{BB962C8B-B14F-4D97-AF65-F5344CB8AC3E}">
        <p14:creationId xmlns:p14="http://schemas.microsoft.com/office/powerpoint/2010/main" val="3782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Iterative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Example: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smtClean="0"/>
              <a:t>comedians= </a:t>
            </a:r>
            <a:r>
              <a:rPr lang="en-US" dirty="0"/>
              <a:t>[“</a:t>
            </a:r>
            <a:r>
              <a:rPr lang="en-US" dirty="0" err="1"/>
              <a:t>Larry”,”Curly”,”Moe</a:t>
            </a:r>
            <a:r>
              <a:rPr lang="en-US" dirty="0" smtClean="0"/>
              <a:t>”];</a:t>
            </a:r>
          </a:p>
          <a:p>
            <a:pPr marL="457200" lvl="1" indent="0">
              <a:buNone/>
            </a:pPr>
            <a:r>
              <a:rPr lang="en-US" dirty="0" smtClean="0"/>
              <a:t>for(  </a:t>
            </a:r>
            <a:r>
              <a:rPr lang="en-US" dirty="0" err="1" smtClean="0">
                <a:solidFill>
                  <a:schemeClr val="accent5"/>
                </a:solidFill>
              </a:rPr>
              <a:t>var</a:t>
            </a:r>
            <a:r>
              <a:rPr lang="en-US" dirty="0" smtClean="0">
                <a:solidFill>
                  <a:schemeClr val="accent5"/>
                </a:solidFill>
              </a:rPr>
              <a:t> k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chemeClr val="accent6"/>
                </a:solidFill>
              </a:rPr>
              <a:t>comedians  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i="1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comedians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5"/>
                </a:solidFill>
              </a:rPr>
              <a:t>k</a:t>
            </a:r>
            <a:r>
              <a:rPr lang="en-US" dirty="0" smtClean="0"/>
              <a:t>] 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This loop designates </a:t>
            </a:r>
            <a:r>
              <a:rPr lang="en-US" dirty="0" smtClean="0">
                <a:solidFill>
                  <a:schemeClr val="accent5"/>
                </a:solidFill>
              </a:rPr>
              <a:t>k as a counter to hold </a:t>
            </a:r>
            <a:r>
              <a:rPr lang="en-US" dirty="0" smtClean="0">
                <a:solidFill>
                  <a:schemeClr val="accent6"/>
                </a:solidFill>
              </a:rPr>
              <a:t>each key in comedians</a:t>
            </a:r>
            <a:r>
              <a:rPr lang="en-US" dirty="0" smtClean="0"/>
              <a:t>, and will cycle through all of them before stopping.</a:t>
            </a:r>
          </a:p>
          <a:p>
            <a:r>
              <a:rPr lang="en-US" dirty="0" smtClean="0"/>
              <a:t>This particular loop will print the comedians to the console.</a:t>
            </a:r>
          </a:p>
          <a:p>
            <a:r>
              <a:rPr lang="en-US" dirty="0" smtClean="0"/>
              <a:t>Try making comedians an </a:t>
            </a:r>
            <a:r>
              <a:rPr lang="en-US" b="1" dirty="0" smtClean="0"/>
              <a:t>Object</a:t>
            </a:r>
            <a:r>
              <a:rPr lang="en-US" dirty="0" smtClean="0"/>
              <a:t>. See what’s different.</a:t>
            </a:r>
          </a:p>
        </p:txBody>
      </p:sp>
    </p:spTree>
    <p:extLst>
      <p:ext uri="{BB962C8B-B14F-4D97-AF65-F5344CB8AC3E}">
        <p14:creationId xmlns:p14="http://schemas.microsoft.com/office/powerpoint/2010/main" val="17448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Think of HTML5/Canvas Like This: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2250" r="32500"/>
          <a:stretch/>
        </p:blipFill>
        <p:spPr>
          <a:xfrm>
            <a:off x="1276350" y="1652589"/>
            <a:ext cx="1790700" cy="5080000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2933700" y="5816600"/>
            <a:ext cx="381000" cy="91598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6300" y="5816600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Plinth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dirty="0" smtClean="0"/>
              <a:t>HTML5</a:t>
            </a:r>
            <a:endParaRPr lang="en-US" sz="3600" b="1" dirty="0"/>
          </a:p>
        </p:txBody>
      </p:sp>
      <p:sp>
        <p:nvSpPr>
          <p:cNvPr id="6" name="Right Brace 5"/>
          <p:cNvSpPr/>
          <p:nvPr/>
        </p:nvSpPr>
        <p:spPr>
          <a:xfrm>
            <a:off x="2933700" y="2489201"/>
            <a:ext cx="381000" cy="3276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6300" y="3715535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Shaft - </a:t>
            </a:r>
            <a:r>
              <a:rPr lang="en-US" sz="3600" b="1" dirty="0" smtClean="0"/>
              <a:t>JavaScript</a:t>
            </a:r>
            <a:endParaRPr lang="en-US" sz="3600" b="1" dirty="0"/>
          </a:p>
        </p:txBody>
      </p:sp>
      <p:sp>
        <p:nvSpPr>
          <p:cNvPr id="8" name="Right Brace 7"/>
          <p:cNvSpPr/>
          <p:nvPr/>
        </p:nvSpPr>
        <p:spPr>
          <a:xfrm>
            <a:off x="2933700" y="1676400"/>
            <a:ext cx="381000" cy="74928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16300" y="1614470"/>
            <a:ext cx="425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Capital - </a:t>
            </a:r>
            <a:r>
              <a:rPr lang="en-US" sz="3600" b="1" dirty="0" smtClean="0"/>
              <a:t>Canvas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050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loops follow this syntax: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while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chemeClr val="accent5"/>
                </a:solidFill>
              </a:rPr>
              <a:t>condition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5"/>
                </a:solidFill>
              </a:rPr>
              <a:t>Condition </a:t>
            </a:r>
            <a:r>
              <a:rPr lang="en-US" dirty="0" smtClean="0"/>
              <a:t>is like an </a:t>
            </a:r>
            <a:r>
              <a:rPr lang="en-US" b="1" dirty="0" smtClean="0"/>
              <a:t>if</a:t>
            </a:r>
            <a:r>
              <a:rPr lang="en-US" dirty="0" smtClean="0"/>
              <a:t> statement that, when true, continues the loop until it’s false.</a:t>
            </a:r>
          </a:p>
          <a:p>
            <a:r>
              <a:rPr lang="en-US" dirty="0" smtClean="0"/>
              <a:t>(It’s *really* easy to make an infinite loop. Be careful! </a:t>
            </a:r>
            <a:r>
              <a:rPr lang="en-US" dirty="0" smtClean="0">
                <a:sym typeface="Wingdings"/>
              </a:rPr>
              <a:t> 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01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WHILE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check = 0;</a:t>
            </a:r>
          </a:p>
          <a:p>
            <a:pPr marL="457200" lvl="1" indent="0">
              <a:buNone/>
            </a:pPr>
            <a:r>
              <a:rPr lang="en-US" dirty="0" smtClean="0"/>
              <a:t>while(</a:t>
            </a:r>
            <a:r>
              <a:rPr lang="en-US" dirty="0" smtClean="0">
                <a:solidFill>
                  <a:schemeClr val="accent5"/>
                </a:solidFill>
              </a:rPr>
              <a:t>check &lt; 10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i="1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5"/>
                </a:solidFill>
              </a:rPr>
              <a:t>check</a:t>
            </a:r>
            <a:r>
              <a:rPr lang="en-US" dirty="0" smtClean="0"/>
              <a:t> );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5"/>
                </a:solidFill>
              </a:rPr>
              <a:t>check++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So long as </a:t>
            </a:r>
            <a:r>
              <a:rPr lang="en-US" dirty="0" smtClean="0">
                <a:solidFill>
                  <a:schemeClr val="accent5"/>
                </a:solidFill>
              </a:rPr>
              <a:t>check is &lt; 10 </a:t>
            </a:r>
            <a:r>
              <a:rPr lang="en-US" dirty="0" smtClean="0"/>
              <a:t>this loop will keep going, and print out check before incrementing it. (Which we hope will eventually reach 10.)</a:t>
            </a:r>
          </a:p>
        </p:txBody>
      </p:sp>
    </p:spTree>
    <p:extLst>
      <p:ext uri="{BB962C8B-B14F-4D97-AF65-F5344CB8AC3E}">
        <p14:creationId xmlns:p14="http://schemas.microsoft.com/office/powerpoint/2010/main" val="10768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those lovely functions from Calculus class!</a:t>
            </a:r>
            <a:endParaRPr lang="en-US" dirty="0"/>
          </a:p>
          <a:p>
            <a:pPr lvl="1"/>
            <a:r>
              <a:rPr lang="en-US" i="1" dirty="0" smtClean="0"/>
              <a:t>f</a:t>
            </a:r>
            <a:r>
              <a:rPr lang="en-US" dirty="0" smtClean="0"/>
              <a:t>(x) = x + 3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b="1" dirty="0" smtClean="0"/>
              <a:t>function</a:t>
            </a:r>
            <a:r>
              <a:rPr lang="en-US" dirty="0" smtClean="0"/>
              <a:t> takes a set of </a:t>
            </a:r>
            <a:r>
              <a:rPr lang="en-US" b="1" dirty="0" smtClean="0"/>
              <a:t>arguments</a:t>
            </a:r>
            <a:r>
              <a:rPr lang="en-US" dirty="0" smtClean="0"/>
              <a:t>, does some stuff to them with a block of code, and may </a:t>
            </a:r>
            <a:r>
              <a:rPr lang="en-US" b="1" dirty="0" smtClean="0"/>
              <a:t>return</a:t>
            </a:r>
            <a:r>
              <a:rPr lang="en-US" dirty="0" smtClean="0"/>
              <a:t> a value when it’s done.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function</a:t>
            </a:r>
            <a:r>
              <a:rPr lang="en-US" dirty="0" smtClean="0"/>
              <a:t>’s syntax looks like this: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function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functionName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chemeClr val="accent6"/>
                </a:solidFill>
              </a:rPr>
              <a:t>arg1, arg2, etc.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//Code here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5"/>
                </a:solidFill>
              </a:rPr>
              <a:t>function’s name </a:t>
            </a:r>
            <a:r>
              <a:rPr lang="en-US" dirty="0" smtClean="0"/>
              <a:t>must follow the same rules as a variable name.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6"/>
                </a:solidFill>
              </a:rPr>
              <a:t>arguments</a:t>
            </a:r>
            <a:r>
              <a:rPr lang="en-US" dirty="0" smtClean="0"/>
              <a:t> are listed separated by commas.</a:t>
            </a:r>
          </a:p>
          <a:p>
            <a:r>
              <a:rPr lang="en-US" dirty="0" smtClean="0"/>
              <a:t>If there are no arguments, you still need the parentheses! </a:t>
            </a:r>
            <a:r>
              <a:rPr lang="en-US" i="1" dirty="0" err="1" smtClean="0"/>
              <a:t>functionName</a:t>
            </a:r>
            <a:r>
              <a:rPr lang="en-US" i="1" dirty="0" smtClean="0"/>
              <a:t>()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079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function: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dirty="0" err="1" smtClean="0">
                <a:solidFill>
                  <a:schemeClr val="accent5"/>
                </a:solidFill>
              </a:rPr>
              <a:t>isBob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name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if (</a:t>
            </a:r>
            <a:r>
              <a:rPr lang="en-US" dirty="0" smtClean="0">
                <a:solidFill>
                  <a:schemeClr val="accent6"/>
                </a:solidFill>
              </a:rPr>
              <a:t>name</a:t>
            </a:r>
            <a:r>
              <a:rPr lang="en-US" dirty="0" smtClean="0"/>
              <a:t> == “Bob”) return true;</a:t>
            </a:r>
          </a:p>
          <a:p>
            <a:pPr marL="457200" lvl="1" indent="0">
              <a:buNone/>
            </a:pPr>
            <a:r>
              <a:rPr lang="en-US" dirty="0" smtClean="0"/>
              <a:t>	return false;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function checks to see if the </a:t>
            </a:r>
            <a:r>
              <a:rPr lang="en-US" dirty="0" smtClean="0">
                <a:solidFill>
                  <a:schemeClr val="accent6"/>
                </a:solidFill>
              </a:rPr>
              <a:t>name </a:t>
            </a:r>
            <a:r>
              <a:rPr lang="en-US" dirty="0" smtClean="0"/>
              <a:t>passed to it equals “Bob” and if it does, it returns (or evaluates) to true. Otherwise it returns false.</a:t>
            </a:r>
          </a:p>
        </p:txBody>
      </p:sp>
    </p:spTree>
    <p:extLst>
      <p:ext uri="{BB962C8B-B14F-4D97-AF65-F5344CB8AC3E}">
        <p14:creationId xmlns:p14="http://schemas.microsoft.com/office/powerpoint/2010/main" val="9211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function: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dirty="0" err="1" smtClean="0">
                <a:solidFill>
                  <a:schemeClr val="accent5"/>
                </a:solidFill>
              </a:rPr>
              <a:t>isBob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name</a:t>
            </a:r>
            <a:r>
              <a:rPr lang="en-US" dirty="0" smtClean="0"/>
              <a:t>) {</a:t>
            </a:r>
          </a:p>
          <a:p>
            <a:pPr marL="457200" lvl="1" indent="0">
              <a:buNone/>
            </a:pPr>
            <a:r>
              <a:rPr lang="en-US" dirty="0" smtClean="0"/>
              <a:t>	if (</a:t>
            </a:r>
            <a:r>
              <a:rPr lang="en-US" dirty="0" smtClean="0">
                <a:solidFill>
                  <a:schemeClr val="accent6"/>
                </a:solidFill>
              </a:rPr>
              <a:t>name</a:t>
            </a:r>
            <a:r>
              <a:rPr lang="en-US" dirty="0" smtClean="0"/>
              <a:t> == “Bob”) return true;</a:t>
            </a:r>
          </a:p>
          <a:p>
            <a:pPr marL="457200" lvl="1" indent="0">
              <a:buNone/>
            </a:pPr>
            <a:r>
              <a:rPr lang="en-US" dirty="0" smtClean="0"/>
              <a:t>	return false;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function checks to see if the </a:t>
            </a:r>
            <a:r>
              <a:rPr lang="en-US" dirty="0" smtClean="0">
                <a:solidFill>
                  <a:schemeClr val="accent6"/>
                </a:solidFill>
              </a:rPr>
              <a:t>name </a:t>
            </a:r>
            <a:r>
              <a:rPr lang="en-US" dirty="0" smtClean="0"/>
              <a:t>passed to it equals “Bob” and if it does, it returns (or evaluates) to true. Otherwise it returns false.</a:t>
            </a:r>
          </a:p>
        </p:txBody>
      </p:sp>
    </p:spTree>
    <p:extLst>
      <p:ext uri="{BB962C8B-B14F-4D97-AF65-F5344CB8AC3E}">
        <p14:creationId xmlns:p14="http://schemas.microsoft.com/office/powerpoint/2010/main" val="2295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function: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dirty="0" err="1" smtClean="0">
                <a:solidFill>
                  <a:schemeClr val="accent5"/>
                </a:solidFill>
              </a:rPr>
              <a:t>sayHi</a:t>
            </a:r>
            <a:r>
              <a:rPr lang="en-US" dirty="0" smtClean="0"/>
              <a:t>()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(“Hi!”);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function merely prints “Hi!” to the console (by using the console’s log function. </a:t>
            </a:r>
            <a:r>
              <a:rPr lang="en-US" dirty="0" smtClean="0">
                <a:sym typeface="Wingdings"/>
              </a:rPr>
              <a:t> 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9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Closure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functions in JavaScript are also what are known as closures.</a:t>
            </a:r>
          </a:p>
          <a:p>
            <a:endParaRPr lang="en-US" dirty="0"/>
          </a:p>
          <a:p>
            <a:r>
              <a:rPr lang="en-US" dirty="0" smtClean="0"/>
              <a:t>That is to say, all functions are also variables.</a:t>
            </a:r>
          </a:p>
        </p:txBody>
      </p:sp>
    </p:spTree>
    <p:extLst>
      <p:ext uri="{BB962C8B-B14F-4D97-AF65-F5344CB8AC3E}">
        <p14:creationId xmlns:p14="http://schemas.microsoft.com/office/powerpoint/2010/main" val="12241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Closure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example closure: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sayHi</a:t>
            </a:r>
            <a:r>
              <a:rPr lang="en-US" dirty="0"/>
              <a:t> </a:t>
            </a:r>
            <a:r>
              <a:rPr lang="en-US" dirty="0" smtClean="0"/>
              <a:t>= function()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(“Hi!”);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>
                <a:solidFill>
                  <a:schemeClr val="accent5"/>
                </a:solidFill>
              </a:rPr>
              <a:t>sayHi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console.log</a:t>
            </a:r>
            <a:r>
              <a:rPr lang="en-US" dirty="0"/>
              <a:t>(“Hi!”);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These two are functionally (*snicker*) identical.</a:t>
            </a:r>
          </a:p>
        </p:txBody>
      </p:sp>
    </p:spTree>
    <p:extLst>
      <p:ext uri="{BB962C8B-B14F-4D97-AF65-F5344CB8AC3E}">
        <p14:creationId xmlns:p14="http://schemas.microsoft.com/office/powerpoint/2010/main" val="6738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Closure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However, closures can also be stuck into </a:t>
            </a:r>
            <a:r>
              <a:rPr lang="en-US" b="1" dirty="0" smtClean="0"/>
              <a:t>Arrays</a:t>
            </a:r>
            <a:r>
              <a:rPr lang="en-US" dirty="0" smtClean="0"/>
              <a:t> or </a:t>
            </a:r>
            <a:r>
              <a:rPr lang="en-US" b="1" dirty="0" smtClean="0"/>
              <a:t>Objects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car = {	wheels:4, 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err="1"/>
              <a:t>color:”blue</a:t>
            </a:r>
            <a:r>
              <a:rPr lang="en-US" dirty="0"/>
              <a:t>”,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honkHorn</a:t>
            </a:r>
            <a:r>
              <a:rPr lang="en-US" dirty="0" smtClean="0"/>
              <a:t> : function() {</a:t>
            </a:r>
          </a:p>
          <a:p>
            <a:pPr marL="457200" lvl="1" indent="0">
              <a:buNone/>
            </a:pPr>
            <a:r>
              <a:rPr lang="en-US" dirty="0" smtClean="0"/>
              <a:t>			</a:t>
            </a:r>
            <a:r>
              <a:rPr lang="en-US" dirty="0" err="1" smtClean="0"/>
              <a:t>console.log</a:t>
            </a:r>
            <a:r>
              <a:rPr lang="en-US" dirty="0" smtClean="0"/>
              <a:t>(“BEEEEEP!”);</a:t>
            </a:r>
          </a:p>
          <a:p>
            <a:pPr marL="457200" lvl="1" indent="0">
              <a:buNone/>
            </a:pPr>
            <a:r>
              <a:rPr lang="en-US" dirty="0" smtClean="0"/>
              <a:t>		}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car.honkHorn</a:t>
            </a:r>
            <a:r>
              <a:rPr lang="en-US" dirty="0" smtClean="0"/>
              <a:t>(); </a:t>
            </a:r>
            <a:r>
              <a:rPr lang="en-US" i="1" dirty="0" smtClean="0"/>
              <a:t>//”BEEEEEP!”</a:t>
            </a:r>
            <a:endParaRPr lang="en-US" i="1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has great advantages as we’ll see.</a:t>
            </a:r>
          </a:p>
        </p:txBody>
      </p:sp>
    </p:spTree>
    <p:extLst>
      <p:ext uri="{BB962C8B-B14F-4D97-AF65-F5344CB8AC3E}">
        <p14:creationId xmlns:p14="http://schemas.microsoft.com/office/powerpoint/2010/main" val="12610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 Crash Course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learn what we need to know.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Advanced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now we need to talk about advanced </a:t>
            </a:r>
            <a:r>
              <a:rPr lang="en-US" b="1" dirty="0" smtClean="0"/>
              <a:t>Objects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There are several ways to make Objects re-usable by building </a:t>
            </a:r>
            <a:r>
              <a:rPr lang="en-US" b="1" dirty="0" smtClean="0"/>
              <a:t>constructors</a:t>
            </a:r>
            <a:r>
              <a:rPr lang="en-US" dirty="0" smtClean="0"/>
              <a:t>, functions that return *themselves* as a </a:t>
            </a:r>
            <a:r>
              <a:rPr lang="en-US" b="1" dirty="0" smtClean="0"/>
              <a:t>new</a:t>
            </a:r>
            <a:r>
              <a:rPr lang="en-US" dirty="0" smtClean="0"/>
              <a:t> Object.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Functions on Objects also have a way to </a:t>
            </a:r>
            <a:r>
              <a:rPr lang="en-US" b="1" dirty="0" smtClean="0"/>
              <a:t>self-reference</a:t>
            </a:r>
            <a:r>
              <a:rPr lang="en-US" dirty="0" smtClean="0"/>
              <a:t> by using the keyword </a:t>
            </a:r>
            <a:r>
              <a:rPr lang="en-US" b="1" dirty="0" smtClean="0"/>
              <a:t>this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7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Advanced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Let’s make a car </a:t>
            </a:r>
            <a:r>
              <a:rPr lang="en-US" b="1" dirty="0" smtClean="0"/>
              <a:t>constructor</a:t>
            </a:r>
            <a:r>
              <a:rPr lang="en-US" dirty="0" smtClean="0"/>
              <a:t> (it defines a </a:t>
            </a:r>
            <a:r>
              <a:rPr lang="en-US" b="1" dirty="0" smtClean="0"/>
              <a:t>class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b="1" dirty="0" smtClean="0"/>
              <a:t>Car</a:t>
            </a:r>
            <a:r>
              <a:rPr lang="en-US" dirty="0" smtClean="0"/>
              <a:t>(wheels, color, passengers)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wheels</a:t>
            </a:r>
            <a:r>
              <a:rPr lang="en-US" dirty="0" smtClean="0"/>
              <a:t> = wheels;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color</a:t>
            </a:r>
            <a:r>
              <a:rPr lang="en-US" dirty="0" smtClean="0"/>
              <a:t> = color;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passengers</a:t>
            </a:r>
            <a:r>
              <a:rPr lang="en-US" dirty="0" smtClean="0"/>
              <a:t> = passengers;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listPassengers</a:t>
            </a:r>
            <a:r>
              <a:rPr lang="en-US" dirty="0" smtClean="0"/>
              <a:t> = function() 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passengers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myCar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6"/>
                </a:solidFill>
              </a:rPr>
              <a:t>new</a:t>
            </a:r>
            <a:r>
              <a:rPr lang="en-US" dirty="0" smtClean="0"/>
              <a:t> Car(4, “blue”, [“</a:t>
            </a:r>
            <a:r>
              <a:rPr lang="en-US" dirty="0" err="1" smtClean="0"/>
              <a:t>Bill”,”Ted</a:t>
            </a:r>
            <a:r>
              <a:rPr lang="en-US" dirty="0" smtClean="0"/>
              <a:t>”]);</a:t>
            </a:r>
          </a:p>
        </p:txBody>
      </p:sp>
    </p:spTree>
    <p:extLst>
      <p:ext uri="{BB962C8B-B14F-4D97-AF65-F5344CB8AC3E}">
        <p14:creationId xmlns:p14="http://schemas.microsoft.com/office/powerpoint/2010/main" val="19588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Advanced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Let’s make a car </a:t>
            </a:r>
            <a:r>
              <a:rPr lang="en-US" b="1" dirty="0" smtClean="0"/>
              <a:t>constructor</a:t>
            </a:r>
            <a:r>
              <a:rPr lang="en-US" dirty="0"/>
              <a:t> (it defines a </a:t>
            </a:r>
            <a:r>
              <a:rPr lang="en-US" b="1" dirty="0"/>
              <a:t>class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b="1" dirty="0" smtClean="0"/>
              <a:t>Car</a:t>
            </a:r>
            <a:r>
              <a:rPr lang="en-US" dirty="0" smtClean="0"/>
              <a:t>(wheels, color, passengers)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wheels</a:t>
            </a:r>
            <a:r>
              <a:rPr lang="en-US" dirty="0" smtClean="0"/>
              <a:t> = wheels;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color</a:t>
            </a:r>
            <a:r>
              <a:rPr lang="en-US" dirty="0" smtClean="0"/>
              <a:t> = color;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passengers</a:t>
            </a:r>
            <a:r>
              <a:rPr lang="en-US" dirty="0" smtClean="0"/>
              <a:t> = passengers;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listPassengers</a:t>
            </a:r>
            <a:r>
              <a:rPr lang="en-US" dirty="0" smtClean="0"/>
              <a:t> = function() 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passengers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myCar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6"/>
                </a:solidFill>
              </a:rPr>
              <a:t>new</a:t>
            </a:r>
            <a:r>
              <a:rPr lang="en-US" dirty="0" smtClean="0"/>
              <a:t> Car(4, “blue”, [“</a:t>
            </a:r>
            <a:r>
              <a:rPr lang="en-US" dirty="0" err="1" smtClean="0"/>
              <a:t>Bill”,”Ted</a:t>
            </a:r>
            <a:r>
              <a:rPr lang="en-US" dirty="0" smtClean="0"/>
              <a:t>”]);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Note how </a:t>
            </a:r>
            <a:r>
              <a:rPr lang="en-US" b="1" dirty="0">
                <a:solidFill>
                  <a:schemeClr val="accent1"/>
                </a:solidFill>
              </a:rPr>
              <a:t>this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is </a:t>
            </a:r>
            <a:r>
              <a:rPr lang="en-US" dirty="0" smtClean="0"/>
              <a:t>used</a:t>
            </a:r>
            <a:r>
              <a:rPr lang="en-US" dirty="0"/>
              <a:t> </a:t>
            </a:r>
            <a:r>
              <a:rPr lang="en-US" dirty="0" smtClean="0"/>
              <a:t>to reference the </a:t>
            </a:r>
            <a:r>
              <a:rPr lang="en-US" b="1" dirty="0" smtClean="0"/>
              <a:t>Object</a:t>
            </a:r>
            <a:r>
              <a:rPr lang="en-US" dirty="0" smtClean="0"/>
              <a:t> a variable belongs to.</a:t>
            </a:r>
          </a:p>
          <a:p>
            <a:r>
              <a:rPr lang="en-US" dirty="0" smtClean="0"/>
              <a:t>Note how the </a:t>
            </a:r>
            <a:r>
              <a:rPr lang="en-US" b="1" dirty="0">
                <a:solidFill>
                  <a:schemeClr val="accent6"/>
                </a:solidFill>
              </a:rPr>
              <a:t>new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keyword is </a:t>
            </a:r>
            <a:r>
              <a:rPr lang="en-US" dirty="0" smtClean="0"/>
              <a:t>invoked</a:t>
            </a:r>
            <a:r>
              <a:rPr lang="en-US" dirty="0"/>
              <a:t> </a:t>
            </a:r>
            <a:r>
              <a:rPr lang="en-US" dirty="0" smtClean="0"/>
              <a:t>to create a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b="1" dirty="0" smtClean="0"/>
              <a:t>Object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note the naming convention (</a:t>
            </a:r>
            <a:r>
              <a:rPr lang="en-US" b="1" dirty="0" smtClean="0"/>
              <a:t>Car</a:t>
            </a:r>
            <a:r>
              <a:rPr lang="en-US" dirty="0" smtClean="0"/>
              <a:t> vs </a:t>
            </a:r>
            <a:r>
              <a:rPr lang="en-US" b="1" dirty="0" smtClean="0"/>
              <a:t>car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1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Advanced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 also use an </a:t>
            </a:r>
            <a:r>
              <a:rPr lang="en-US" b="1" dirty="0" smtClean="0"/>
              <a:t>Object’s prototype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We’ll only mess around with this when we need it.</a:t>
            </a:r>
          </a:p>
          <a:p>
            <a:pPr lvl="1"/>
            <a:r>
              <a:rPr lang="en-US" dirty="0" smtClean="0"/>
              <a:t>Every Object has a </a:t>
            </a:r>
            <a:r>
              <a:rPr lang="en-US" b="1" dirty="0" smtClean="0"/>
              <a:t>.prototype</a:t>
            </a:r>
            <a:r>
              <a:rPr lang="en-US" dirty="0" smtClean="0"/>
              <a:t>, and anything that is changed on the </a:t>
            </a:r>
            <a:r>
              <a:rPr lang="en-US" b="1" dirty="0" smtClean="0"/>
              <a:t>.prototype </a:t>
            </a:r>
            <a:r>
              <a:rPr lang="en-US" dirty="0" smtClean="0"/>
              <a:t>propagates to all of the same class of Object.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one last important thing before we move on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we declare a variable with </a:t>
            </a:r>
            <a:r>
              <a:rPr lang="en-US" b="1" dirty="0" err="1" smtClean="0"/>
              <a:t>var</a:t>
            </a:r>
            <a:r>
              <a:rPr lang="en-US" dirty="0" smtClean="0"/>
              <a:t>, it defines its </a:t>
            </a:r>
            <a:r>
              <a:rPr lang="en-US" b="1" dirty="0" smtClean="0"/>
              <a:t>scope</a:t>
            </a:r>
            <a:r>
              <a:rPr lang="en-US" dirty="0" smtClean="0"/>
              <a:t> (or where it can be accessed) within the </a:t>
            </a:r>
            <a:r>
              <a:rPr lang="en-US" b="1" dirty="0" smtClean="0"/>
              <a:t>current block</a:t>
            </a:r>
            <a:r>
              <a:rPr lang="en-US" dirty="0" smtClean="0"/>
              <a:t> or further into the hierarchy.</a:t>
            </a:r>
          </a:p>
          <a:p>
            <a:endParaRPr lang="en-US" dirty="0"/>
          </a:p>
          <a:p>
            <a:r>
              <a:rPr lang="en-US" dirty="0" smtClean="0"/>
              <a:t>Further up the hierarchy it is </a:t>
            </a:r>
            <a:r>
              <a:rPr lang="en-US" i="1" dirty="0" smtClean="0"/>
              <a:t>not</a:t>
            </a:r>
            <a:r>
              <a:rPr lang="en-US" dirty="0" smtClean="0"/>
              <a:t> accessible.</a:t>
            </a:r>
          </a:p>
        </p:txBody>
      </p:sp>
    </p:spTree>
    <p:extLst>
      <p:ext uri="{BB962C8B-B14F-4D97-AF65-F5344CB8AC3E}">
        <p14:creationId xmlns:p14="http://schemas.microsoft.com/office/powerpoint/2010/main" val="20357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bob = 1;</a:t>
            </a:r>
          </a:p>
          <a:p>
            <a:pPr marL="457200" lvl="1" indent="0">
              <a:buNone/>
            </a:pPr>
            <a:r>
              <a:rPr lang="en-US" dirty="0" smtClean="0"/>
              <a:t>function check() {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(bob);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check(); </a:t>
            </a:r>
            <a:r>
              <a:rPr lang="en-US" i="1" dirty="0" smtClean="0"/>
              <a:t>//outputs: 1</a:t>
            </a:r>
          </a:p>
          <a:p>
            <a:pPr marL="457200" lvl="1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(bob); </a:t>
            </a:r>
            <a:r>
              <a:rPr lang="en-US" i="1" dirty="0" smtClean="0"/>
              <a:t>//outputs 1</a:t>
            </a:r>
          </a:p>
        </p:txBody>
      </p:sp>
    </p:spTree>
    <p:extLst>
      <p:ext uri="{BB962C8B-B14F-4D97-AF65-F5344CB8AC3E}">
        <p14:creationId xmlns:p14="http://schemas.microsoft.com/office/powerpoint/2010/main" val="12615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bob = 1;</a:t>
            </a:r>
          </a:p>
          <a:p>
            <a:pPr marL="457200" lvl="1" indent="0">
              <a:buNone/>
            </a:pPr>
            <a:r>
              <a:rPr lang="en-US" dirty="0" smtClean="0"/>
              <a:t>function check()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 err="1" smtClean="0"/>
              <a:t>var</a:t>
            </a:r>
            <a:r>
              <a:rPr lang="en-US" b="1" dirty="0" smtClean="0"/>
              <a:t> bob = 2;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console.log</a:t>
            </a:r>
            <a:r>
              <a:rPr lang="en-US" dirty="0" smtClean="0"/>
              <a:t>(bob);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check(); </a:t>
            </a:r>
            <a:r>
              <a:rPr lang="en-US" i="1" dirty="0" smtClean="0"/>
              <a:t>//outputs: 2 (bob in check’s scope is 2)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(bob); </a:t>
            </a:r>
            <a:r>
              <a:rPr lang="en-US" i="1" dirty="0" smtClean="0"/>
              <a:t>//outputs 1 (bob in global scope is 1)</a:t>
            </a:r>
          </a:p>
          <a:p>
            <a:pPr marL="457200" lvl="1" indent="0">
              <a:buNone/>
            </a:pPr>
            <a:endParaRPr lang="en-US" i="1" dirty="0" smtClean="0"/>
          </a:p>
          <a:p>
            <a:pPr marL="457200" lvl="1" indent="0">
              <a:buNone/>
            </a:pPr>
            <a:r>
              <a:rPr lang="en-US" i="1" dirty="0" smtClean="0"/>
              <a:t>It can be even more confusing</a:t>
            </a:r>
            <a:r>
              <a:rPr lang="is-IS" i="1" dirty="0" smtClean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82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Advanced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function </a:t>
            </a:r>
            <a:r>
              <a:rPr lang="en-US" b="1" dirty="0" smtClean="0"/>
              <a:t>Car</a:t>
            </a:r>
            <a:r>
              <a:rPr lang="en-US" dirty="0" smtClean="0"/>
              <a:t>(passengers)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 err="1" smtClean="0"/>
              <a:t>var</a:t>
            </a:r>
            <a:r>
              <a:rPr lang="en-US" b="1" dirty="0" smtClean="0"/>
              <a:t> passengers = passengers;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this.</a:t>
            </a:r>
            <a:r>
              <a:rPr lang="en-US" dirty="0" err="1" smtClean="0"/>
              <a:t>listPassengers</a:t>
            </a:r>
            <a:r>
              <a:rPr lang="en-US" dirty="0" smtClean="0"/>
              <a:t> = function() 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b="1" dirty="0" smtClean="0"/>
              <a:t>passengers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The passengers list here, once set, </a:t>
            </a:r>
            <a:r>
              <a:rPr lang="en-US" i="1" u="sng" dirty="0" smtClean="0"/>
              <a:t>cannot </a:t>
            </a:r>
            <a:r>
              <a:rPr lang="en-US" dirty="0" smtClean="0"/>
              <a:t>be altered, since it </a:t>
            </a:r>
            <a:r>
              <a:rPr lang="en-US" i="1" u="sng" dirty="0" smtClean="0"/>
              <a:t>cannot</a:t>
            </a:r>
            <a:r>
              <a:rPr lang="en-US" dirty="0" smtClean="0"/>
              <a:t> be touched directly.</a:t>
            </a:r>
          </a:p>
          <a:p>
            <a:r>
              <a:rPr lang="en-US" dirty="0" smtClean="0"/>
              <a:t>It is in effect a </a:t>
            </a:r>
            <a:r>
              <a:rPr lang="en-US" b="1" dirty="0" smtClean="0"/>
              <a:t>private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make </a:t>
            </a:r>
            <a:r>
              <a:rPr lang="en-US" b="1" dirty="0" smtClean="0"/>
              <a:t>private functions </a:t>
            </a:r>
            <a:r>
              <a:rPr lang="en-US" dirty="0" smtClean="0"/>
              <a:t>this way,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HTML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can interact directly with the HTML within which it resides by reaching into the global variable </a:t>
            </a:r>
            <a:r>
              <a:rPr lang="en-US" b="1" dirty="0" smtClean="0"/>
              <a:t>document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variable, </a:t>
            </a:r>
            <a:r>
              <a:rPr lang="en-US" b="1" dirty="0" smtClean="0"/>
              <a:t>document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houses the HTML parsed into a Document Object Model (DOM) object.</a:t>
            </a:r>
          </a:p>
          <a:p>
            <a:endParaRPr lang="en-US" dirty="0"/>
          </a:p>
          <a:p>
            <a:r>
              <a:rPr lang="en-US" dirty="0" smtClean="0"/>
              <a:t>We can nab individual elements with </a:t>
            </a:r>
            <a:r>
              <a:rPr lang="en-US" b="1" dirty="0" err="1" smtClean="0"/>
              <a:t>getElementById</a:t>
            </a:r>
            <a:r>
              <a:rPr lang="en-US" b="1" dirty="0" smtClean="0"/>
              <a:t>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4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</a:t>
            </a:r>
            <a:r>
              <a:rPr lang="en-US" dirty="0" err="1" smtClean="0"/>
              <a:t>getElementById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the global attribute </a:t>
            </a:r>
            <a:r>
              <a:rPr lang="en-US" b="1" dirty="0" smtClean="0"/>
              <a:t>id</a:t>
            </a:r>
            <a:r>
              <a:rPr lang="en-US" dirty="0" smtClean="0"/>
              <a:t> for HTML tags?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is-IS" dirty="0" smtClean="0"/>
              <a:t>[…]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&lt;div id=“bob”&gt;Bob’s text.&lt;/div&gt;</a:t>
            </a:r>
          </a:p>
          <a:p>
            <a:pPr marL="457200" lvl="1" indent="0">
              <a:buNone/>
            </a:pPr>
            <a:r>
              <a:rPr lang="en-US" dirty="0" smtClean="0"/>
              <a:t>&lt;script&gt;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bobElement</a:t>
            </a:r>
            <a:r>
              <a:rPr lang="en-US" dirty="0" smtClean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(“bob”);</a:t>
            </a:r>
          </a:p>
          <a:p>
            <a:pPr marL="457200" lvl="1" indent="0">
              <a:buNone/>
            </a:pPr>
            <a:r>
              <a:rPr lang="en-US" dirty="0" err="1" smtClean="0"/>
              <a:t>bobElement.innerHTML</a:t>
            </a:r>
            <a:r>
              <a:rPr lang="en-US" dirty="0" smtClean="0"/>
              <a:t> = “My text now!”;</a:t>
            </a:r>
          </a:p>
          <a:p>
            <a:pPr marL="457200" lvl="1" indent="0">
              <a:buNone/>
            </a:pPr>
            <a:r>
              <a:rPr lang="en-US" dirty="0" smtClean="0"/>
              <a:t>&lt;/script&gt;</a:t>
            </a:r>
          </a:p>
          <a:p>
            <a:pPr marL="457200" lvl="1" indent="0">
              <a:buNone/>
            </a:pPr>
            <a:r>
              <a:rPr lang="en-US" dirty="0" smtClean="0"/>
              <a:t>[</a:t>
            </a:r>
            <a:r>
              <a:rPr lang="is-IS" dirty="0" smtClean="0"/>
              <a:t>…]</a:t>
            </a:r>
          </a:p>
          <a:p>
            <a:pPr marL="457200" lvl="1" indent="0">
              <a:buNone/>
            </a:pPr>
            <a:endParaRPr lang="is-IS" dirty="0" smtClean="0"/>
          </a:p>
          <a:p>
            <a:pPr marL="457200" lvl="1" indent="0">
              <a:buNone/>
            </a:pPr>
            <a:r>
              <a:rPr lang="is-IS" i="1" dirty="0" smtClean="0"/>
              <a:t>There are a *lot* more variables and functions.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722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Markup Language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Designed to </a:t>
            </a:r>
            <a:r>
              <a:rPr lang="en-US" b="1" i="1" u="sng" dirty="0" smtClean="0"/>
              <a:t>structure</a:t>
            </a:r>
            <a:r>
              <a:rPr lang="en-US" dirty="0" smtClean="0"/>
              <a:t> data, not tell a computer what to do.</a:t>
            </a:r>
          </a:p>
          <a:p>
            <a:r>
              <a:rPr lang="en-US" dirty="0" smtClean="0"/>
              <a:t>Made up of a variety of </a:t>
            </a:r>
            <a:r>
              <a:rPr lang="en-US" b="1" dirty="0" smtClean="0"/>
              <a:t>tags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three most common types of tags are</a:t>
            </a: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&lt;</a:t>
            </a:r>
            <a:r>
              <a:rPr lang="en-US" b="1" dirty="0" smtClean="0"/>
              <a:t>name</a:t>
            </a:r>
            <a:r>
              <a:rPr lang="en-US" b="1" dirty="0" smtClean="0">
                <a:solidFill>
                  <a:schemeClr val="accent5"/>
                </a:solidFill>
              </a:rPr>
              <a:t>&gt; </a:t>
            </a:r>
            <a:r>
              <a:rPr lang="en-US" dirty="0" smtClean="0"/>
              <a:t>(open)</a:t>
            </a: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&lt;/</a:t>
            </a:r>
            <a:r>
              <a:rPr lang="en-US" b="1" dirty="0" smtClean="0"/>
              <a:t>name</a:t>
            </a:r>
            <a:r>
              <a:rPr lang="en-US" b="1" dirty="0" smtClean="0">
                <a:solidFill>
                  <a:schemeClr val="accent5"/>
                </a:solidFill>
              </a:rPr>
              <a:t>&gt; </a:t>
            </a:r>
            <a:r>
              <a:rPr lang="en-US" dirty="0" smtClean="0"/>
              <a:t>(closed)</a:t>
            </a: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&lt;</a:t>
            </a:r>
            <a:r>
              <a:rPr lang="en-US" b="1" dirty="0" smtClean="0"/>
              <a:t>name</a:t>
            </a:r>
            <a:r>
              <a:rPr lang="en-US" b="1" dirty="0" smtClean="0">
                <a:solidFill>
                  <a:schemeClr val="accent5"/>
                </a:solidFill>
              </a:rPr>
              <a:t>/&gt; </a:t>
            </a:r>
            <a:r>
              <a:rPr lang="en-US" dirty="0" smtClean="0"/>
              <a:t>(complete)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any 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we’re otherwise moving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External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JavaScript we can load data from external files by using an object called </a:t>
            </a:r>
            <a:r>
              <a:rPr lang="en-US" b="1" dirty="0" err="1"/>
              <a:t>XMLHttpRequest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xhttp</a:t>
            </a:r>
            <a:r>
              <a:rPr lang="en-US" dirty="0" smtClean="0"/>
              <a:t> = new </a:t>
            </a:r>
            <a:r>
              <a:rPr lang="en-US" b="1" dirty="0" err="1" smtClean="0"/>
              <a:t>XMLHttpRequest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err="1" smtClean="0"/>
              <a:t>xhttp.open</a:t>
            </a:r>
            <a:r>
              <a:rPr lang="en-US" dirty="0" smtClean="0"/>
              <a:t>(“GET”, “</a:t>
            </a:r>
            <a:r>
              <a:rPr lang="en-US" dirty="0" err="1" smtClean="0"/>
              <a:t>our_file.txt</a:t>
            </a:r>
            <a:r>
              <a:rPr lang="en-US" dirty="0" smtClean="0"/>
              <a:t>”, false);</a:t>
            </a:r>
          </a:p>
          <a:p>
            <a:pPr marL="457200" lvl="1" indent="0">
              <a:buNone/>
            </a:pPr>
            <a:r>
              <a:rPr lang="en-US" dirty="0" err="1" smtClean="0"/>
              <a:t>xhttp.send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xhttp.responseText</a:t>
            </a:r>
            <a:r>
              <a:rPr lang="en-US" dirty="0" smtClean="0"/>
              <a:t>; </a:t>
            </a:r>
            <a:r>
              <a:rPr lang="en-US" i="1" dirty="0" smtClean="0"/>
              <a:t>//Contains the file’s text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435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External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also choose to interpret that input as </a:t>
            </a:r>
            <a:r>
              <a:rPr lang="en-US" b="1" dirty="0" smtClean="0"/>
              <a:t>XML</a:t>
            </a:r>
            <a:r>
              <a:rPr lang="en-US" dirty="0" smtClean="0"/>
              <a:t> with one more command.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xhttp</a:t>
            </a:r>
            <a:r>
              <a:rPr lang="en-US" dirty="0" smtClean="0"/>
              <a:t>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err="1" smtClean="0"/>
              <a:t>xhttp.open</a:t>
            </a:r>
            <a:r>
              <a:rPr lang="en-US" dirty="0" smtClean="0"/>
              <a:t>(“GET”, “</a:t>
            </a:r>
            <a:r>
              <a:rPr lang="en-US" b="1" dirty="0" err="1" smtClean="0"/>
              <a:t>our_file.xml</a:t>
            </a:r>
            <a:r>
              <a:rPr lang="en-US" dirty="0" smtClean="0"/>
              <a:t>”, false);</a:t>
            </a:r>
          </a:p>
          <a:p>
            <a:pPr marL="457200" lvl="1" indent="0">
              <a:buNone/>
            </a:pPr>
            <a:r>
              <a:rPr lang="en-US" b="1" dirty="0" err="1" smtClean="0"/>
              <a:t>xhttp.overrideMimeType</a:t>
            </a:r>
            <a:r>
              <a:rPr lang="en-US" b="1" dirty="0"/>
              <a:t>(</a:t>
            </a:r>
            <a:r>
              <a:rPr lang="en-US" dirty="0"/>
              <a:t>'text/xml'</a:t>
            </a:r>
            <a:r>
              <a:rPr lang="en-US" b="1" dirty="0"/>
              <a:t>); </a:t>
            </a:r>
            <a:endParaRPr lang="en-US" b="1" dirty="0" smtClean="0"/>
          </a:p>
          <a:p>
            <a:pPr marL="457200" lvl="1" indent="0">
              <a:buNone/>
            </a:pPr>
            <a:r>
              <a:rPr lang="en-US" dirty="0" err="1" smtClean="0"/>
              <a:t>xhttp.send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xhttp.responseText</a:t>
            </a:r>
            <a:r>
              <a:rPr lang="en-US" dirty="0" smtClean="0"/>
              <a:t>; </a:t>
            </a:r>
            <a:r>
              <a:rPr lang="en-US" i="1" dirty="0" smtClean="0"/>
              <a:t>//Contains the file’s text</a:t>
            </a:r>
          </a:p>
          <a:p>
            <a:pPr marL="457200" lvl="1" indent="0">
              <a:buNone/>
            </a:pPr>
            <a:r>
              <a:rPr lang="en-US" dirty="0" err="1" smtClean="0"/>
              <a:t>xhttp.</a:t>
            </a:r>
            <a:r>
              <a:rPr lang="en-US" b="1" dirty="0" err="1" smtClean="0"/>
              <a:t>responseXML</a:t>
            </a:r>
            <a:r>
              <a:rPr lang="en-US" dirty="0" smtClean="0"/>
              <a:t>; </a:t>
            </a:r>
            <a:r>
              <a:rPr lang="en-US" i="1" dirty="0" smtClean="0"/>
              <a:t>//Contains a parsed DOM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111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XML?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XML</a:t>
            </a:r>
            <a:r>
              <a:rPr lang="en-US" dirty="0" smtClean="0"/>
              <a:t> (</a:t>
            </a:r>
            <a:r>
              <a:rPr lang="en-US" dirty="0" err="1" smtClean="0"/>
              <a:t>e</a:t>
            </a:r>
            <a:r>
              <a:rPr lang="en-US" b="1" dirty="0" err="1" smtClean="0"/>
              <a:t>X</a:t>
            </a:r>
            <a:r>
              <a:rPr lang="en-US" dirty="0" err="1" smtClean="0"/>
              <a:t>tensible</a:t>
            </a:r>
            <a:r>
              <a:rPr lang="en-US" dirty="0" smtClean="0"/>
              <a:t> </a:t>
            </a:r>
            <a:r>
              <a:rPr lang="en-US" b="1" dirty="0" smtClean="0"/>
              <a:t>M</a:t>
            </a:r>
            <a:r>
              <a:rPr lang="en-US" dirty="0" smtClean="0"/>
              <a:t>arkup </a:t>
            </a:r>
            <a:r>
              <a:rPr lang="en-US" b="1" dirty="0" smtClean="0"/>
              <a:t>L</a:t>
            </a:r>
            <a:r>
              <a:rPr lang="en-US" dirty="0" smtClean="0"/>
              <a:t>anguage) is like </a:t>
            </a:r>
            <a:r>
              <a:rPr lang="en-US" i="1" u="sng" dirty="0" smtClean="0"/>
              <a:t>extremely strict</a:t>
            </a:r>
            <a:r>
              <a:rPr lang="en-US" dirty="0" smtClean="0"/>
              <a:t> HTML.</a:t>
            </a:r>
          </a:p>
          <a:p>
            <a:endParaRPr lang="en-US" dirty="0"/>
          </a:p>
          <a:p>
            <a:r>
              <a:rPr lang="en-US" dirty="0" smtClean="0"/>
              <a:t>We’ll only worry about nabbing it as data.</a:t>
            </a:r>
          </a:p>
          <a:p>
            <a:endParaRPr lang="en-US" dirty="0"/>
          </a:p>
          <a:p>
            <a:r>
              <a:rPr lang="en-US" dirty="0" smtClean="0"/>
              <a:t>We’re going to be more worried about </a:t>
            </a:r>
            <a:r>
              <a:rPr lang="en-US" b="1" dirty="0" smtClean="0"/>
              <a:t>JSON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JSON</a:t>
            </a:r>
            <a:r>
              <a:rPr lang="en-US" dirty="0" smtClean="0"/>
              <a:t> (</a:t>
            </a:r>
            <a:r>
              <a:rPr lang="en-US" b="1" dirty="0" smtClean="0"/>
              <a:t>J</a:t>
            </a:r>
            <a:r>
              <a:rPr lang="en-US" dirty="0" smtClean="0"/>
              <a:t>ava</a:t>
            </a:r>
            <a:r>
              <a:rPr lang="en-US" b="1" dirty="0" smtClean="0"/>
              <a:t>S</a:t>
            </a:r>
            <a:r>
              <a:rPr lang="en-US" dirty="0" smtClean="0"/>
              <a:t>cript </a:t>
            </a:r>
            <a:r>
              <a:rPr lang="en-US" b="1" dirty="0" smtClean="0"/>
              <a:t>O</a:t>
            </a:r>
            <a:r>
              <a:rPr lang="en-US" dirty="0" smtClean="0"/>
              <a:t>bject </a:t>
            </a:r>
            <a:r>
              <a:rPr lang="en-US" b="1" dirty="0" smtClean="0"/>
              <a:t>N</a:t>
            </a:r>
            <a:r>
              <a:rPr lang="en-US" dirty="0" smtClean="0"/>
              <a:t>otation; </a:t>
            </a:r>
            <a:r>
              <a:rPr lang="en-US" i="1" dirty="0" smtClean="0"/>
              <a:t>JĀ-son</a:t>
            </a:r>
            <a:r>
              <a:rPr lang="en-US" dirty="0" smtClean="0"/>
              <a:t>) is JavaScript’s native way to describe data structures.</a:t>
            </a:r>
          </a:p>
          <a:p>
            <a:endParaRPr lang="en-US" dirty="0"/>
          </a:p>
          <a:p>
            <a:r>
              <a:rPr lang="en-US" dirty="0" smtClean="0"/>
              <a:t>We touched upon it briefly when we went over Objects.</a:t>
            </a:r>
          </a:p>
          <a:p>
            <a:endParaRPr lang="en-US" dirty="0"/>
          </a:p>
          <a:p>
            <a:r>
              <a:rPr lang="en-US" dirty="0" smtClean="0"/>
              <a:t>It’s a structured data format that can be stored as a String, or can be parsed into an Object directly.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play around with it a bit. Create an Object of your choosing: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person =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name : “Bob”,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profession : “</a:t>
            </a:r>
            <a:r>
              <a:rPr lang="en-US" dirty="0" err="1" smtClean="0"/>
              <a:t>Programer</a:t>
            </a:r>
            <a:r>
              <a:rPr lang="en-US" dirty="0" smtClean="0"/>
              <a:t>”,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kids : [“Billy”, ”Sally”, ”Ben”]</a:t>
            </a:r>
          </a:p>
          <a:p>
            <a:pPr marL="457200" lvl="1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then convert it to a String by using </a:t>
            </a:r>
            <a:r>
              <a:rPr lang="en-US" b="1" dirty="0" err="1" smtClean="0"/>
              <a:t>JSON.stringify</a:t>
            </a:r>
            <a:r>
              <a:rPr lang="en-US" b="1" dirty="0" smtClean="0"/>
              <a:t>(object) </a:t>
            </a:r>
            <a:r>
              <a:rPr lang="en-US" dirty="0" smtClean="0"/>
              <a:t>. (Try it in the console.)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do it in reverse. Type out a string that represents an Object: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color = “{“red”:255, “green”:20, “blue”:120}”;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then convert it to an Object by using </a:t>
            </a:r>
            <a:r>
              <a:rPr lang="en-US" b="1" dirty="0" err="1" smtClean="0"/>
              <a:t>JSON.parse</a:t>
            </a:r>
            <a:r>
              <a:rPr lang="en-US" b="1" dirty="0" smtClean="0"/>
              <a:t>(string) </a:t>
            </a:r>
            <a:r>
              <a:rPr lang="en-US" dirty="0" smtClean="0"/>
              <a:t>. (Try it in the console.)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Caveats!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when making Objects, you </a:t>
            </a:r>
            <a:r>
              <a:rPr lang="en-US" b="1" i="1" dirty="0" smtClean="0"/>
              <a:t>cannot store functions</a:t>
            </a:r>
            <a:r>
              <a:rPr lang="en-US" dirty="0" smtClean="0"/>
              <a:t> in JSON text files or strings.</a:t>
            </a:r>
          </a:p>
          <a:p>
            <a:endParaRPr lang="en-US" dirty="0"/>
          </a:p>
          <a:p>
            <a:r>
              <a:rPr lang="en-US" b="1" dirty="0" smtClean="0"/>
              <a:t>All names </a:t>
            </a:r>
            <a:r>
              <a:rPr lang="en-US" dirty="0" smtClean="0"/>
              <a:t>in each name/value pair </a:t>
            </a:r>
            <a:r>
              <a:rPr lang="en-US" b="1" dirty="0" smtClean="0"/>
              <a:t>*must* have quotation marks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(Like in our </a:t>
            </a:r>
            <a:r>
              <a:rPr lang="en-US" dirty="0" err="1" smtClean="0"/>
              <a:t>JSON.parse</a:t>
            </a:r>
            <a:r>
              <a:rPr lang="en-US" dirty="0" smtClean="0"/>
              <a:t>() example.)</a:t>
            </a:r>
          </a:p>
          <a:p>
            <a:endParaRPr lang="en-US" dirty="0"/>
          </a:p>
          <a:p>
            <a:r>
              <a:rPr lang="en-US" dirty="0" smtClean="0"/>
              <a:t>JSON is otherwise finicky about syntax. Check yours with </a:t>
            </a:r>
            <a:r>
              <a:rPr lang="en-US" b="1" dirty="0" err="1" smtClean="0"/>
              <a:t>JSONLint</a:t>
            </a:r>
            <a:r>
              <a:rPr lang="en-US" dirty="0" smtClean="0"/>
              <a:t> ( </a:t>
            </a:r>
            <a:r>
              <a:rPr lang="en-US" dirty="0" smtClean="0">
                <a:hlinkClick r:id="rId2"/>
              </a:rPr>
              <a:t>http://jsonlint.com/</a:t>
            </a:r>
            <a:r>
              <a:rPr lang="en-US" dirty="0" smtClean="0"/>
              <a:t> 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Import Some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following JSON file and save it as “</a:t>
            </a:r>
            <a:r>
              <a:rPr lang="en-US" b="1" dirty="0" err="1" smtClean="0"/>
              <a:t>myJSON.json</a:t>
            </a:r>
            <a:r>
              <a:rPr lang="en-US" dirty="0" smtClean="0"/>
              <a:t>” on your desktop.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”</a:t>
            </a:r>
            <a:r>
              <a:rPr lang="en-US" dirty="0" err="1" smtClean="0"/>
              <a:t>class”:”CISY</a:t>
            </a:r>
            <a:r>
              <a:rPr lang="en-US" dirty="0" smtClean="0"/>
              <a:t> 291”,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dirty="0" err="1" smtClean="0"/>
              <a:t>title”:”Interactive</a:t>
            </a:r>
            <a:r>
              <a:rPr lang="en-US" dirty="0" smtClean="0"/>
              <a:t> Multimedia Programming”,</a:t>
            </a:r>
            <a:br>
              <a:rPr lang="en-US" dirty="0" smtClean="0"/>
            </a:br>
            <a:r>
              <a:rPr lang="en-US" dirty="0" smtClean="0"/>
              <a:t>	“students”: [ &lt;&lt;your and your classmates’ names&gt;&gt; ]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Import Some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let’s nab it:</a:t>
            </a:r>
          </a:p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xhttp</a:t>
            </a:r>
            <a:r>
              <a:rPr lang="en-US" dirty="0"/>
              <a:t> = new </a:t>
            </a:r>
            <a:r>
              <a:rPr lang="en-US" dirty="0" err="1"/>
              <a:t>XMLHttpRequest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 err="1"/>
              <a:t>xhttp.open</a:t>
            </a:r>
            <a:r>
              <a:rPr lang="en-US" dirty="0"/>
              <a:t>(“GET”, </a:t>
            </a:r>
            <a:r>
              <a:rPr lang="en-US" dirty="0" smtClean="0"/>
              <a:t>“</a:t>
            </a:r>
            <a:r>
              <a:rPr lang="en-US" b="1" dirty="0" err="1" smtClean="0"/>
              <a:t>myJSON.json</a:t>
            </a:r>
            <a:r>
              <a:rPr lang="en-US" dirty="0" smtClean="0"/>
              <a:t>”, </a:t>
            </a:r>
            <a:r>
              <a:rPr lang="en-US" dirty="0"/>
              <a:t>false);</a:t>
            </a:r>
          </a:p>
          <a:p>
            <a:pPr marL="457200" lvl="1" indent="0">
              <a:buNone/>
            </a:pPr>
            <a:r>
              <a:rPr lang="en-US" dirty="0" err="1"/>
              <a:t>xhttp.overrideMimeType</a:t>
            </a:r>
            <a:r>
              <a:rPr lang="en-US" dirty="0" smtClean="0"/>
              <a:t>(</a:t>
            </a:r>
            <a:r>
              <a:rPr lang="en-US" b="1" dirty="0" smtClean="0"/>
              <a:t>“application/</a:t>
            </a:r>
            <a:r>
              <a:rPr lang="en-US" b="1" dirty="0" err="1" smtClean="0"/>
              <a:t>json</a:t>
            </a:r>
            <a:r>
              <a:rPr lang="en-US" b="1" dirty="0" smtClean="0"/>
              <a:t>”</a:t>
            </a:r>
            <a:r>
              <a:rPr lang="en-US" dirty="0" smtClean="0"/>
              <a:t>); </a:t>
            </a:r>
            <a:r>
              <a:rPr lang="en-US" dirty="0" err="1" smtClean="0"/>
              <a:t>xhttp.send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xhttp.responseText</a:t>
            </a:r>
            <a:r>
              <a:rPr lang="en-US" dirty="0"/>
              <a:t>; </a:t>
            </a:r>
            <a:r>
              <a:rPr lang="en-US" i="1" dirty="0"/>
              <a:t>//Contains the file’s text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8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Open/Closed Tag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to </a:t>
            </a:r>
            <a:r>
              <a:rPr lang="en-US" b="1" dirty="0" smtClean="0"/>
              <a:t>mark out blocks of text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Must be </a:t>
            </a:r>
            <a:r>
              <a:rPr lang="en-US" b="1" dirty="0" smtClean="0"/>
              <a:t>properly </a:t>
            </a:r>
            <a:r>
              <a:rPr lang="en-US" b="1" i="1" u="sng" dirty="0" smtClean="0"/>
              <a:t>nested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Good: </a:t>
            </a:r>
            <a:r>
              <a:rPr lang="en-US" dirty="0" smtClean="0">
                <a:solidFill>
                  <a:schemeClr val="accent5"/>
                </a:solidFill>
              </a:rPr>
              <a:t>&lt;tag1&gt;</a:t>
            </a:r>
            <a:r>
              <a:rPr lang="en-US" dirty="0" smtClean="0">
                <a:solidFill>
                  <a:srgbClr val="C00000"/>
                </a:solidFill>
              </a:rPr>
              <a:t>&lt;tag2&gt;</a:t>
            </a:r>
            <a:r>
              <a:rPr lang="en-US" dirty="0" smtClean="0"/>
              <a:t>Text here.</a:t>
            </a:r>
            <a:r>
              <a:rPr lang="en-US" dirty="0" smtClean="0">
                <a:solidFill>
                  <a:srgbClr val="C00000"/>
                </a:solidFill>
              </a:rPr>
              <a:t>&lt;/tag2&gt;</a:t>
            </a:r>
            <a:r>
              <a:rPr lang="en-US" dirty="0" smtClean="0">
                <a:solidFill>
                  <a:schemeClr val="accent5"/>
                </a:solidFill>
              </a:rPr>
              <a:t>&lt;/tag1&gt;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Bad: </a:t>
            </a:r>
            <a:r>
              <a:rPr lang="en-US" dirty="0">
                <a:solidFill>
                  <a:schemeClr val="accent5"/>
                </a:solidFill>
              </a:rPr>
              <a:t>&lt;tag1&gt;</a:t>
            </a:r>
            <a:r>
              <a:rPr lang="en-US" dirty="0">
                <a:solidFill>
                  <a:srgbClr val="C00000"/>
                </a:solidFill>
              </a:rPr>
              <a:t>&lt;tag2&gt;</a:t>
            </a:r>
            <a:r>
              <a:rPr lang="en-US" dirty="0"/>
              <a:t>Text here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&lt;/</a:t>
            </a:r>
            <a:r>
              <a:rPr lang="en-US" dirty="0">
                <a:solidFill>
                  <a:schemeClr val="accent5"/>
                </a:solidFill>
              </a:rPr>
              <a:t>tag1</a:t>
            </a:r>
            <a:r>
              <a:rPr lang="en-US" dirty="0" smtClean="0">
                <a:solidFill>
                  <a:schemeClr val="accent5"/>
                </a:solidFill>
              </a:rPr>
              <a:t>&gt;</a:t>
            </a:r>
            <a:r>
              <a:rPr lang="en-US" dirty="0">
                <a:solidFill>
                  <a:srgbClr val="C00000"/>
                </a:solidFill>
              </a:rPr>
              <a:t>&lt;/tag2&gt;</a:t>
            </a:r>
            <a:endParaRPr lang="en-US" dirty="0">
              <a:solidFill>
                <a:schemeClr val="accent5"/>
              </a:solidFill>
            </a:endParaRPr>
          </a:p>
          <a:p>
            <a:pPr lvl="1"/>
            <a:endParaRPr lang="en-US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Import Some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let’s nab it:</a:t>
            </a:r>
          </a:p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xhttp</a:t>
            </a:r>
            <a:r>
              <a:rPr lang="en-US" dirty="0"/>
              <a:t> = new </a:t>
            </a:r>
            <a:r>
              <a:rPr lang="en-US" dirty="0" err="1"/>
              <a:t>XMLHttpRequest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 err="1"/>
              <a:t>xhttp.open</a:t>
            </a:r>
            <a:r>
              <a:rPr lang="en-US" dirty="0"/>
              <a:t>(“GET”, </a:t>
            </a:r>
            <a:r>
              <a:rPr lang="en-US" dirty="0" smtClean="0"/>
              <a:t>“</a:t>
            </a:r>
            <a:r>
              <a:rPr lang="en-US" b="1" dirty="0" err="1" smtClean="0"/>
              <a:t>myJSON.json</a:t>
            </a:r>
            <a:r>
              <a:rPr lang="en-US" dirty="0" smtClean="0"/>
              <a:t>”, </a:t>
            </a:r>
            <a:r>
              <a:rPr lang="en-US" dirty="0"/>
              <a:t>false);</a:t>
            </a:r>
          </a:p>
          <a:p>
            <a:pPr marL="457200" lvl="1" indent="0">
              <a:buNone/>
            </a:pPr>
            <a:r>
              <a:rPr lang="en-US" dirty="0" err="1"/>
              <a:t>xhttp.overrideMimeType</a:t>
            </a:r>
            <a:r>
              <a:rPr lang="en-US" dirty="0" smtClean="0"/>
              <a:t>(</a:t>
            </a:r>
            <a:r>
              <a:rPr lang="en-US" b="1" dirty="0" smtClean="0"/>
              <a:t>“application/</a:t>
            </a:r>
            <a:r>
              <a:rPr lang="en-US" b="1" dirty="0" err="1" smtClean="0"/>
              <a:t>json</a:t>
            </a:r>
            <a:r>
              <a:rPr lang="en-US" b="1" dirty="0" smtClean="0"/>
              <a:t>”</a:t>
            </a:r>
            <a:r>
              <a:rPr lang="en-US" dirty="0" smtClean="0"/>
              <a:t>); </a:t>
            </a:r>
            <a:r>
              <a:rPr lang="en-US" dirty="0" err="1" smtClean="0"/>
              <a:t>xhttp.send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xhttp.responseText</a:t>
            </a:r>
            <a:r>
              <a:rPr lang="en-US" dirty="0"/>
              <a:t>; </a:t>
            </a:r>
            <a:r>
              <a:rPr lang="en-US" i="1" dirty="0"/>
              <a:t>//Contains the file’s </a:t>
            </a:r>
            <a:r>
              <a:rPr lang="en-US" i="1" dirty="0" smtClean="0"/>
              <a:t>text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i="1" dirty="0" smtClean="0"/>
          </a:p>
          <a:p>
            <a:pPr marL="457200" lvl="1" indent="0">
              <a:buNone/>
            </a:pPr>
            <a:r>
              <a:rPr lang="en-US" sz="4400" b="1" i="1" dirty="0" smtClean="0"/>
              <a:t>BUT WAIT! It won’t work.</a:t>
            </a:r>
            <a:endParaRPr lang="en-US" sz="4400" b="1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Fix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error message in the console.</a:t>
            </a:r>
          </a:p>
          <a:p>
            <a:endParaRPr lang="en-US" dirty="0"/>
          </a:p>
          <a:p>
            <a:r>
              <a:rPr lang="en-US" dirty="0" smtClean="0"/>
              <a:t>It will not allow Cross-Origin files. It’s a </a:t>
            </a:r>
            <a:r>
              <a:rPr lang="en-US" i="1" dirty="0" smtClean="0"/>
              <a:t>pain in the ass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I’m going to have to upload the file to our 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Import Some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Now let’s nab it (for real):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/>
              <a:t>xhttp</a:t>
            </a:r>
            <a:r>
              <a:rPr lang="en-US" sz="2000" dirty="0"/>
              <a:t> = new </a:t>
            </a:r>
            <a:r>
              <a:rPr lang="en-US" sz="2000" dirty="0" err="1"/>
              <a:t>XMLHttpRequest</a:t>
            </a:r>
            <a:r>
              <a:rPr lang="en-US" sz="2000" dirty="0"/>
              <a:t>();</a:t>
            </a:r>
          </a:p>
          <a:p>
            <a:pPr marL="457200" lvl="1" indent="0">
              <a:buNone/>
            </a:pPr>
            <a:r>
              <a:rPr lang="en-US" sz="2000" dirty="0" err="1"/>
              <a:t>xhttp.open</a:t>
            </a:r>
            <a:r>
              <a:rPr lang="en-US" sz="2000" dirty="0"/>
              <a:t>(“GET”, </a:t>
            </a:r>
            <a:r>
              <a:rPr lang="en-US" sz="2000" dirty="0" smtClean="0"/>
              <a:t>“</a:t>
            </a:r>
            <a:r>
              <a:rPr lang="en-US" sz="2000" b="1" dirty="0" smtClean="0"/>
              <a:t>http://</a:t>
            </a:r>
            <a:r>
              <a:rPr lang="en-US" sz="2000" b="1" dirty="0" err="1" smtClean="0"/>
              <a:t>raritanval.rogueleaf.com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our_courses.json</a:t>
            </a:r>
            <a:r>
              <a:rPr lang="en-US" sz="2000" dirty="0" smtClean="0"/>
              <a:t>”, </a:t>
            </a:r>
            <a:r>
              <a:rPr lang="en-US" sz="2000" dirty="0"/>
              <a:t>false);</a:t>
            </a:r>
          </a:p>
          <a:p>
            <a:pPr marL="457200" lvl="1" indent="0">
              <a:buNone/>
            </a:pPr>
            <a:r>
              <a:rPr lang="en-US" sz="2000" dirty="0" err="1"/>
              <a:t>xhttp.overrideMimeType</a:t>
            </a:r>
            <a:r>
              <a:rPr lang="en-US" sz="2000" dirty="0" smtClean="0"/>
              <a:t>(</a:t>
            </a:r>
            <a:r>
              <a:rPr lang="en-US" sz="2000" b="1" dirty="0" smtClean="0"/>
              <a:t>“application/</a:t>
            </a:r>
            <a:r>
              <a:rPr lang="en-US" sz="2000" b="1" dirty="0" err="1" smtClean="0"/>
              <a:t>json</a:t>
            </a:r>
            <a:r>
              <a:rPr lang="en-US" sz="2000" b="1" dirty="0" smtClean="0"/>
              <a:t>”</a:t>
            </a:r>
            <a:r>
              <a:rPr lang="en-US" sz="2000" dirty="0" smtClean="0"/>
              <a:t>);</a:t>
            </a:r>
          </a:p>
          <a:p>
            <a:pPr marL="457200" lvl="1" indent="0">
              <a:buNone/>
            </a:pPr>
            <a:r>
              <a:rPr lang="en-US" sz="2000" dirty="0" err="1" smtClean="0"/>
              <a:t>xhttp.send</a:t>
            </a:r>
            <a:r>
              <a:rPr lang="en-US" sz="2000" dirty="0"/>
              <a:t>();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b="1" dirty="0" err="1" smtClean="0"/>
              <a:t>var</a:t>
            </a:r>
            <a:r>
              <a:rPr lang="en-US" sz="2000" b="1" dirty="0" smtClean="0"/>
              <a:t> data = </a:t>
            </a:r>
            <a:r>
              <a:rPr lang="en-US" sz="2000" b="1" dirty="0" err="1" smtClean="0"/>
              <a:t>JSON.parse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xhttp.responseText</a:t>
            </a:r>
            <a:r>
              <a:rPr lang="en-US" sz="2000" b="1" dirty="0" smtClean="0"/>
              <a:t>); </a:t>
            </a:r>
            <a:r>
              <a:rPr lang="en-US" sz="2000" i="1" dirty="0" smtClean="0"/>
              <a:t>//We have an object</a:t>
            </a:r>
            <a:endParaRPr lang="en-US" sz="2000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1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“Lab”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 shell HTML file to work with, that has a &lt;div&gt; with the id “</a:t>
            </a:r>
            <a:r>
              <a:rPr lang="en-US" dirty="0" err="1" smtClean="0"/>
              <a:t>myCourses</a:t>
            </a:r>
            <a:r>
              <a:rPr lang="en-US" dirty="0" smtClean="0"/>
              <a:t>”.</a:t>
            </a:r>
          </a:p>
          <a:p>
            <a:endParaRPr lang="en-US" dirty="0"/>
          </a:p>
          <a:p>
            <a:r>
              <a:rPr lang="en-US" dirty="0" smtClean="0"/>
              <a:t>Import the data from the website and parse it into an Object.</a:t>
            </a:r>
          </a:p>
          <a:p>
            <a:endParaRPr lang="en-US" dirty="0"/>
          </a:p>
          <a:p>
            <a:r>
              <a:rPr lang="en-US" dirty="0" smtClean="0"/>
              <a:t>Print out a list of each course into your </a:t>
            </a:r>
            <a:r>
              <a:rPr lang="en-US" dirty="0" err="1" smtClean="0"/>
              <a:t>myCourses</a:t>
            </a:r>
            <a:r>
              <a:rPr lang="en-US" dirty="0" smtClean="0"/>
              <a:t> &lt;div&gt; using additional &lt;div&gt; tags and &lt;h2&gt; tags so that it’s readable.</a:t>
            </a:r>
          </a:p>
          <a:p>
            <a:endParaRPr lang="en-US" dirty="0"/>
          </a:p>
          <a:p>
            <a:r>
              <a:rPr lang="en-US" dirty="0" smtClean="0"/>
              <a:t>Upload this to the courseware.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to </a:t>
            </a:r>
            <a:r>
              <a:rPr lang="en-US" b="1" dirty="0" smtClean="0"/>
              <a:t>mark out single entities.</a:t>
            </a:r>
            <a:endParaRPr lang="en-US" dirty="0"/>
          </a:p>
          <a:p>
            <a:pPr lvl="1"/>
            <a:r>
              <a:rPr lang="en-US" dirty="0" smtClean="0"/>
              <a:t>Page breaks (</a:t>
            </a:r>
            <a:r>
              <a:rPr lang="en-US" b="1" dirty="0" smtClean="0">
                <a:solidFill>
                  <a:schemeClr val="accent5"/>
                </a:solidFill>
              </a:rPr>
              <a:t>&lt;</a:t>
            </a:r>
            <a:r>
              <a:rPr lang="en-US" b="1" dirty="0" err="1" smtClean="0">
                <a:solidFill>
                  <a:schemeClr val="accent5"/>
                </a:solidFill>
              </a:rPr>
              <a:t>br</a:t>
            </a:r>
            <a:r>
              <a:rPr lang="en-US" b="1" dirty="0" smtClean="0">
                <a:solidFill>
                  <a:schemeClr val="accent5"/>
                </a:solidFill>
              </a:rPr>
              <a:t>/&gt;</a:t>
            </a:r>
            <a:r>
              <a:rPr lang="en-US" dirty="0" smtClean="0"/>
              <a:t>), images (</a:t>
            </a:r>
            <a:r>
              <a:rPr lang="en-US" b="1" dirty="0" smtClean="0">
                <a:solidFill>
                  <a:schemeClr val="accent5"/>
                </a:solidFill>
              </a:rPr>
              <a:t>&lt;</a:t>
            </a:r>
            <a:r>
              <a:rPr lang="en-US" b="1" dirty="0" err="1" smtClean="0">
                <a:solidFill>
                  <a:schemeClr val="accent5"/>
                </a:solidFill>
              </a:rPr>
              <a:t>img</a:t>
            </a:r>
            <a:r>
              <a:rPr lang="en-US" b="1" dirty="0" smtClean="0">
                <a:solidFill>
                  <a:schemeClr val="accent5"/>
                </a:solidFill>
              </a:rPr>
              <a:t>/&gt;</a:t>
            </a:r>
            <a:r>
              <a:rPr lang="en-US" dirty="0" smtClean="0"/>
              <a:t>), etc.</a:t>
            </a:r>
          </a:p>
        </p:txBody>
      </p:sp>
    </p:spTree>
    <p:extLst>
      <p:ext uri="{BB962C8B-B14F-4D97-AF65-F5344CB8AC3E}">
        <p14:creationId xmlns:p14="http://schemas.microsoft.com/office/powerpoint/2010/main" val="8085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3071</TotalTime>
  <Words>2630</Words>
  <Application>Microsoft Macintosh PowerPoint</Application>
  <PresentationFormat>On-screen Show (4:3)</PresentationFormat>
  <Paragraphs>717</Paragraphs>
  <Slides>83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8" baseType="lpstr">
      <vt:lpstr>Calibri</vt:lpstr>
      <vt:lpstr>Calibri Light</vt:lpstr>
      <vt:lpstr>Wingdings</vt:lpstr>
      <vt:lpstr>Arial</vt:lpstr>
      <vt:lpstr>Office Theme</vt:lpstr>
      <vt:lpstr>CISY 291 Interactive Multimedia Programming</vt:lpstr>
      <vt:lpstr>Last Week</vt:lpstr>
      <vt:lpstr>Think of HTML5/Canvas Like This:</vt:lpstr>
      <vt:lpstr>Think of HTML5/Canvas Like This:</vt:lpstr>
      <vt:lpstr>Think of HTML5/Canvas Like This:</vt:lpstr>
      <vt:lpstr>HTML5 Crash Course</vt:lpstr>
      <vt:lpstr>HTML5</vt:lpstr>
      <vt:lpstr>Open/Closed Tag Pairs</vt:lpstr>
      <vt:lpstr>Complete Tags</vt:lpstr>
      <vt:lpstr>Attributes</vt:lpstr>
      <vt:lpstr>Attributes (cont.)</vt:lpstr>
      <vt:lpstr>Comments</vt:lpstr>
      <vt:lpstr>Our Repertoire of Tags</vt:lpstr>
      <vt:lpstr>A Basic HTML Document</vt:lpstr>
      <vt:lpstr>A Basic HTML Document</vt:lpstr>
      <vt:lpstr>A Basic HTML Document</vt:lpstr>
      <vt:lpstr>A Basic HTML Document</vt:lpstr>
      <vt:lpstr>A Basic HTML Document</vt:lpstr>
      <vt:lpstr>A Basic HTML Document</vt:lpstr>
      <vt:lpstr>A Basic HTML Document</vt:lpstr>
      <vt:lpstr>A Basic HTML Document</vt:lpstr>
      <vt:lpstr>HTML Parsed into a Tree</vt:lpstr>
      <vt:lpstr>The Script Tag</vt:lpstr>
      <vt:lpstr>The Script Tag (cont.)</vt:lpstr>
      <vt:lpstr>JavaScript Crash Course</vt:lpstr>
      <vt:lpstr>JavaScript</vt:lpstr>
      <vt:lpstr>JavaScript Sandbox</vt:lpstr>
      <vt:lpstr>JavaScript Variables</vt:lpstr>
      <vt:lpstr>JavaScript Variable Names</vt:lpstr>
      <vt:lpstr>JavaScript Variable Definitions</vt:lpstr>
      <vt:lpstr>JavaScript Basic Variable Types</vt:lpstr>
      <vt:lpstr>JavaScript Operators</vt:lpstr>
      <vt:lpstr>JavaScript Shortcut Operators</vt:lpstr>
      <vt:lpstr>JavaScript Equality Operators</vt:lpstr>
      <vt:lpstr>JavaScript Boolean Operators</vt:lpstr>
      <vt:lpstr>JavaScript Value Assignment</vt:lpstr>
      <vt:lpstr>JavaScript Complex Variable Types</vt:lpstr>
      <vt:lpstr>JavaScript Arrays</vt:lpstr>
      <vt:lpstr>JavaScript Basic Objects</vt:lpstr>
      <vt:lpstr>JavaScript Basic Objects</vt:lpstr>
      <vt:lpstr>JavaScript Control Structures</vt:lpstr>
      <vt:lpstr>JavaScript Conditional Statements</vt:lpstr>
      <vt:lpstr>JavaScript Loops</vt:lpstr>
      <vt:lpstr>JavaScript FOR Loops</vt:lpstr>
      <vt:lpstr>JavaScript Traditional FOR Loop</vt:lpstr>
      <vt:lpstr>JavaScript Traditional FOR Loop</vt:lpstr>
      <vt:lpstr>JavaScript Traditional FOR Loop</vt:lpstr>
      <vt:lpstr>JavaScript Iterative FOR Loop</vt:lpstr>
      <vt:lpstr>JavaScript Iterative FOR Loop</vt:lpstr>
      <vt:lpstr>JavaScript WHILE Loop</vt:lpstr>
      <vt:lpstr>JavaScript WHILE Loop</vt:lpstr>
      <vt:lpstr>JavaScript Functions</vt:lpstr>
      <vt:lpstr>JavaScript Functions</vt:lpstr>
      <vt:lpstr>JavaScript Functions</vt:lpstr>
      <vt:lpstr>JavaScript Functions</vt:lpstr>
      <vt:lpstr>JavaScript Functions</vt:lpstr>
      <vt:lpstr>JavaScript Closure Functions</vt:lpstr>
      <vt:lpstr>JavaScript Closure Functions</vt:lpstr>
      <vt:lpstr>JavaScript Closure Functions</vt:lpstr>
      <vt:lpstr>JavaScript Advanced Objects</vt:lpstr>
      <vt:lpstr>JavaScript Advanced Objects</vt:lpstr>
      <vt:lpstr>JavaScript Advanced Objects</vt:lpstr>
      <vt:lpstr>JavaScript Advanced Objects</vt:lpstr>
      <vt:lpstr>JavaScript Variable Scope</vt:lpstr>
      <vt:lpstr>JavaScript Variable Scope</vt:lpstr>
      <vt:lpstr>JavaScript Variable Scope</vt:lpstr>
      <vt:lpstr>JavaScript Advanced Objects</vt:lpstr>
      <vt:lpstr>JavaScript HTML DOM</vt:lpstr>
      <vt:lpstr>JavaScript getElementById()</vt:lpstr>
      <vt:lpstr>Are there any questions?</vt:lpstr>
      <vt:lpstr>Loading External Content</vt:lpstr>
      <vt:lpstr>Loading External Content</vt:lpstr>
      <vt:lpstr>What is XML?</vt:lpstr>
      <vt:lpstr>What is JSON?</vt:lpstr>
      <vt:lpstr>What is JSON?</vt:lpstr>
      <vt:lpstr>What is JSON?</vt:lpstr>
      <vt:lpstr>JSON Caveats!</vt:lpstr>
      <vt:lpstr>Let’s Import Some JSON</vt:lpstr>
      <vt:lpstr>Let’s Import Some JSON</vt:lpstr>
      <vt:lpstr>Let’s Import Some JSON</vt:lpstr>
      <vt:lpstr>Let’s Fix This</vt:lpstr>
      <vt:lpstr>Let’s Import Some JSON</vt:lpstr>
      <vt:lpstr>Our “Lab” For The 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CISY 291 Interactive Multimedia Programming</dc:title>
  <dc:creator>Caruso,Steven</dc:creator>
  <cp:lastModifiedBy>Caruso,Steven</cp:lastModifiedBy>
  <cp:revision>74</cp:revision>
  <dcterms:created xsi:type="dcterms:W3CDTF">2016-09-06T16:06:56Z</dcterms:created>
  <dcterms:modified xsi:type="dcterms:W3CDTF">2016-09-08T19:18:42Z</dcterms:modified>
</cp:coreProperties>
</file>