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85" r:id="rId12"/>
    <p:sldId id="284" r:id="rId13"/>
    <p:sldId id="272" r:id="rId14"/>
    <p:sldId id="276" r:id="rId15"/>
    <p:sldId id="273" r:id="rId16"/>
    <p:sldId id="274" r:id="rId17"/>
    <p:sldId id="275" r:id="rId18"/>
    <p:sldId id="286" r:id="rId19"/>
    <p:sldId id="287" r:id="rId20"/>
    <p:sldId id="277" r:id="rId21"/>
    <p:sldId id="267" r:id="rId22"/>
    <p:sldId id="269" r:id="rId23"/>
    <p:sldId id="278" r:id="rId24"/>
    <p:sldId id="279" r:id="rId25"/>
    <p:sldId id="280" r:id="rId26"/>
    <p:sldId id="281" r:id="rId27"/>
    <p:sldId id="282" r:id="rId28"/>
    <p:sldId id="268" r:id="rId29"/>
    <p:sldId id="270" r:id="rId30"/>
    <p:sldId id="283" r:id="rId31"/>
    <p:sldId id="271" r:id="rId32"/>
    <p:sldId id="288" r:id="rId33"/>
    <p:sldId id="292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9" r:id="rId43"/>
    <p:sldId id="298" r:id="rId44"/>
    <p:sldId id="302" r:id="rId45"/>
    <p:sldId id="304" r:id="rId46"/>
    <p:sldId id="311" r:id="rId47"/>
    <p:sldId id="301" r:id="rId48"/>
    <p:sldId id="303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7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4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7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2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3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5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AF52-22EE-2A45-89E1-D5A3B799512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4526-8EC3-204E-AD9D-94F630EE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2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pyleft.org/" TargetMode="External"/><Relationship Id="rId4" Type="http://schemas.openxmlformats.org/officeDocument/2006/relationships/hyperlink" Target="http://www.gnu.org/licenses/gpl-3.0.en.html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pto.go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wbw9KF-ACY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CvuIaxeLK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chive.org/details/InternetArchive35mmStockFootageSampleRee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CISY114 Week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Content, Ownership,</a:t>
            </a:r>
            <a:br>
              <a:rPr lang="en-US" dirty="0" smtClean="0"/>
            </a:br>
            <a:r>
              <a:rPr lang="en-US" dirty="0" smtClean="0"/>
              <a:t>&amp;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The Public Domain?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467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The Public Domain?</a:t>
            </a:r>
            <a:endParaRPr lang="en-US" sz="1400" b="1" dirty="0" smtClean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4000" dirty="0" smtClean="0"/>
              <a:t>Those things which are truly free to use under (almost) any circumstances.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800" i="1" dirty="0" smtClean="0"/>
              <a:t>(i.e. not copyrighted, trademarked or patented</a:t>
            </a:r>
            <a:br>
              <a:rPr lang="en-US" sz="2800" i="1" dirty="0" smtClean="0"/>
            </a:br>
            <a:r>
              <a:rPr lang="en-US" sz="2800" i="1" dirty="0" smtClean="0"/>
              <a:t>USE THIS STUFF!)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1877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Copyright?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404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Copyright?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000" dirty="0" smtClean="0"/>
              <a:t>An exclusive legal right for a creator to make use of their work.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932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Exceptions -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a number of things that aren’t copyrightable such as:</a:t>
            </a:r>
          </a:p>
          <a:p>
            <a:pPr lvl="1"/>
            <a:r>
              <a:rPr lang="en-US" dirty="0" smtClean="0"/>
              <a:t>Names, titles, short expressions, etc.</a:t>
            </a:r>
          </a:p>
          <a:p>
            <a:pPr lvl="1"/>
            <a:r>
              <a:rPr lang="en-US" dirty="0" smtClean="0"/>
              <a:t>Lists.</a:t>
            </a:r>
          </a:p>
          <a:p>
            <a:pPr lvl="1"/>
            <a:r>
              <a:rPr lang="en-US" dirty="0" smtClean="0"/>
              <a:t>Commonly known facts.</a:t>
            </a:r>
          </a:p>
          <a:p>
            <a:pPr lvl="1"/>
            <a:r>
              <a:rPr lang="en-US" dirty="0" smtClean="0"/>
              <a:t>Things not in a fixed medium.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Pretty much anything not creative in a fixed medium.</a:t>
            </a:r>
          </a:p>
        </p:txBody>
      </p:sp>
    </p:spTree>
    <p:extLst>
      <p:ext uri="{BB962C8B-B14F-4D97-AF65-F5344CB8AC3E}">
        <p14:creationId xmlns:p14="http://schemas.microsoft.com/office/powerpoint/2010/main" val="328892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Exceptions -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5" y="1319750"/>
            <a:ext cx="8224465" cy="5493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786" y="6488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Exceptions – FAIR 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391" y="2114715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8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382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3359" y="6500319"/>
            <a:ext cx="249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Northwestern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95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</a:t>
            </a:r>
            <a:r>
              <a:rPr lang="en-US" dirty="0" err="1" smtClean="0"/>
              <a:t>er</a:t>
            </a:r>
            <a:r>
              <a:rPr lang="en-US" dirty="0" smtClean="0"/>
              <a:t>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Creative </a:t>
            </a:r>
            <a:r>
              <a:rPr lang="en-US" dirty="0"/>
              <a:t>Commons          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http://creativecommons.org/licenses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/>
              <a:t>)</a:t>
            </a:r>
            <a:endParaRPr lang="en-US" sz="1600" dirty="0" smtClean="0"/>
          </a:p>
          <a:p>
            <a:r>
              <a:rPr lang="en-US" dirty="0" err="1" smtClean="0"/>
              <a:t>Copyleft</a:t>
            </a:r>
            <a:r>
              <a:rPr lang="en-US" dirty="0"/>
              <a:t>			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://copyleft.org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r>
              <a:rPr lang="en-US" dirty="0"/>
              <a:t>GPL  </a:t>
            </a:r>
            <a:r>
              <a:rPr lang="en-US" sz="1800" dirty="0"/>
              <a:t>(</a:t>
            </a:r>
            <a:r>
              <a:rPr lang="en-US" sz="1800" dirty="0">
                <a:hlinkClick r:id="rId4"/>
              </a:rPr>
              <a:t>http://www.gnu.org/licenses/gpl-3.0.</a:t>
            </a:r>
            <a:r>
              <a:rPr lang="en-US" sz="1800" dirty="0" smtClean="0">
                <a:hlinkClick r:id="rId4"/>
              </a:rPr>
              <a:t>en.html</a:t>
            </a:r>
            <a:r>
              <a:rPr lang="en-US" sz="1800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Always read the licenses, as they explain what you </a:t>
            </a:r>
            <a:r>
              <a:rPr lang="en-US" b="1" i="1" dirty="0" smtClean="0"/>
              <a:t>can </a:t>
            </a:r>
            <a:r>
              <a:rPr lang="en-US" dirty="0" smtClean="0"/>
              <a:t>and </a:t>
            </a:r>
            <a:r>
              <a:rPr lang="en-US" b="1" i="1" dirty="0" smtClean="0"/>
              <a:t>cannot</a:t>
            </a:r>
            <a:r>
              <a:rPr lang="en-US" dirty="0" smtClean="0"/>
              <a:t> do.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276" y="1600200"/>
            <a:ext cx="662819" cy="662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953" y="2178354"/>
            <a:ext cx="677333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61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made out of already existing works.</a:t>
            </a:r>
          </a:p>
          <a:p>
            <a:endParaRPr lang="en-US" dirty="0" smtClean="0"/>
          </a:p>
          <a:p>
            <a:r>
              <a:rPr lang="en-US" b="1" i="1" dirty="0" smtClean="0"/>
              <a:t>If the prior work was copyrighted</a:t>
            </a:r>
            <a:r>
              <a:rPr lang="en-US" dirty="0" smtClean="0"/>
              <a:t>… things get messy…</a:t>
            </a:r>
          </a:p>
          <a:p>
            <a:pPr lvl="1"/>
            <a:r>
              <a:rPr lang="en-US" dirty="0" smtClean="0"/>
              <a:t>USUALLY it is an infringement.</a:t>
            </a:r>
          </a:p>
          <a:p>
            <a:pPr lvl="1"/>
            <a:r>
              <a:rPr lang="en-US" dirty="0" smtClean="0"/>
              <a:t>You can copyright the additions separately.</a:t>
            </a:r>
          </a:p>
          <a:p>
            <a:pPr lvl="1"/>
            <a:r>
              <a:rPr lang="en-US" dirty="0" smtClean="0"/>
              <a:t>The original content </a:t>
            </a:r>
            <a:r>
              <a:rPr lang="en-US" i="1" dirty="0" smtClean="0"/>
              <a:t>CAN</a:t>
            </a:r>
            <a:r>
              <a:rPr lang="en-US" dirty="0" smtClean="0"/>
              <a:t> (sometimes) be Fair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1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really only two ways to get content:</a:t>
            </a:r>
          </a:p>
          <a:p>
            <a:endParaRPr lang="en-US" dirty="0"/>
          </a:p>
          <a:p>
            <a:r>
              <a:rPr lang="en-US" dirty="0" smtClean="0"/>
              <a:t>1) Make it yourself.</a:t>
            </a:r>
            <a:endParaRPr lang="en-US" dirty="0"/>
          </a:p>
          <a:p>
            <a:r>
              <a:rPr lang="en-US" dirty="0" smtClean="0"/>
              <a:t>2) Get it from someone else.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318000"/>
            <a:ext cx="3390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Copyright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000" dirty="0" smtClean="0"/>
              <a:t>An exclusive legal right for a creator to make use of their work.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409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Trademark?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42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Trademark?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000" dirty="0" smtClean="0"/>
              <a:t>An exclusive legal right for a business to identify with a symbol.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042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Registered® Common™ </a:t>
            </a:r>
            <a:r>
              <a:rPr lang="en-US" sz="4000" b="1" dirty="0" err="1" smtClean="0"/>
              <a:t>Service</a:t>
            </a:r>
            <a:r>
              <a:rPr lang="en-US" sz="4000" b="1" baseline="30000" dirty="0" err="1" smtClean="0"/>
              <a:t>sm</a:t>
            </a:r>
            <a:endParaRPr lang="en-US" sz="4000" b="1" baseline="30000" dirty="0" smtClean="0"/>
          </a:p>
          <a:p>
            <a:r>
              <a:rPr lang="en-US" dirty="0" smtClean="0"/>
              <a:t>Also “trade dress” or how a product </a:t>
            </a:r>
            <a:r>
              <a:rPr lang="en-US" i="1" dirty="0" smtClean="0"/>
              <a:t>looks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Have no time limits.</a:t>
            </a:r>
          </a:p>
          <a:p>
            <a:r>
              <a:rPr lang="en-US" dirty="0" smtClean="0"/>
              <a:t>Must be used in commerce in a certain context.</a:t>
            </a:r>
          </a:p>
          <a:p>
            <a:r>
              <a:rPr lang="en-US" dirty="0" smtClean="0"/>
              <a:t>You don’t have to directly infringe, but be “reasonably confusing” (which is sometimes </a:t>
            </a:r>
            <a:r>
              <a:rPr lang="en-US" i="1" dirty="0" smtClean="0"/>
              <a:t>unreasonable</a:t>
            </a:r>
            <a:r>
              <a:rPr lang="en-U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51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trademark:</a:t>
            </a:r>
          </a:p>
          <a:p>
            <a:pPr lvl="1"/>
            <a:r>
              <a:rPr lang="en-US" dirty="0" smtClean="0"/>
              <a:t>Offensive stuff. (“F•••</a:t>
            </a:r>
            <a:r>
              <a:rPr lang="en-US" dirty="0" err="1" smtClean="0"/>
              <a:t>itol</a:t>
            </a:r>
            <a:r>
              <a:rPr lang="en-US" dirty="0" smtClean="0"/>
              <a:t> Cough Syrup, for when you just want to say ‘f••• it all’ to your cold!” – </a:t>
            </a:r>
            <a:r>
              <a:rPr lang="en-US" i="1" dirty="0" smtClean="0"/>
              <a:t>Nope.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Generic terms – “Car” “Special Offer” etc.</a:t>
            </a:r>
          </a:p>
          <a:p>
            <a:pPr lvl="1"/>
            <a:r>
              <a:rPr lang="en-US" dirty="0" smtClean="0"/>
              <a:t>Deceptive terms.</a:t>
            </a:r>
          </a:p>
        </p:txBody>
      </p:sp>
    </p:spTree>
    <p:extLst>
      <p:ext uri="{BB962C8B-B14F-4D97-AF65-F5344CB8AC3E}">
        <p14:creationId xmlns:p14="http://schemas.microsoft.com/office/powerpoint/2010/main" val="66282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8" y="889000"/>
            <a:ext cx="40767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280" y="1712680"/>
            <a:ext cx="40272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We’re not “Starbucks”!</a:t>
            </a:r>
          </a:p>
          <a:p>
            <a:r>
              <a:rPr lang="en-US" dirty="0" smtClean="0"/>
              <a:t>We’re “Saint </a:t>
            </a:r>
            <a:r>
              <a:rPr lang="en-US" dirty="0" err="1" smtClean="0"/>
              <a:t>Arbucks</a:t>
            </a:r>
            <a:r>
              <a:rPr lang="en-US" dirty="0" smtClean="0"/>
              <a:t>’: Heavenly Coffee.”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That’s a </a:t>
            </a:r>
            <a:r>
              <a:rPr lang="en-US" i="1" dirty="0" smtClean="0"/>
              <a:t>Nope.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82056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trademark: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Offensive stuff. (“F•••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itol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Cough Syrup, for when you just want to say ‘f••• it all’ to your cold!” –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Nope.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Generic terms – “Car” “Special Offer” etc.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Deceptive terms.</a:t>
            </a:r>
          </a:p>
          <a:p>
            <a:pPr lvl="1"/>
            <a:r>
              <a:rPr lang="en-US" dirty="0" smtClean="0"/>
              <a:t>Name Marks – You can’t trademark someone else’s name (if they’re alive) without consent.</a:t>
            </a:r>
          </a:p>
        </p:txBody>
      </p:sp>
    </p:spTree>
    <p:extLst>
      <p:ext uri="{BB962C8B-B14F-4D97-AF65-F5344CB8AC3E}">
        <p14:creationId xmlns:p14="http://schemas.microsoft.com/office/powerpoint/2010/main" val="445658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Trademark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000" dirty="0" smtClean="0"/>
              <a:t>An exclusive legal right for a business to identify with a symbol.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609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Patent?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6184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Patent?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000" dirty="0" smtClean="0"/>
              <a:t>An exclusive legal right for an inventor to make use of a thing or process.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894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Content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are really only two ways to get content:</a:t>
            </a:r>
          </a:p>
          <a:p>
            <a:endParaRPr lang="en-US" dirty="0" smtClean="0"/>
          </a:p>
          <a:p>
            <a:r>
              <a:rPr lang="en-US" dirty="0" smtClean="0"/>
              <a:t>1) Make it yourself.</a:t>
            </a:r>
          </a:p>
          <a:p>
            <a:r>
              <a:rPr lang="en-US" sz="6000" b="1" i="1" u="sng" dirty="0" smtClean="0"/>
              <a:t>2) Get it from someone else, LEGALLY.</a:t>
            </a:r>
            <a:endParaRPr lang="en-US" sz="6000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07" y="4730257"/>
            <a:ext cx="2426142" cy="19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8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 – The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must be:</a:t>
            </a:r>
          </a:p>
          <a:p>
            <a:pPr lvl="1"/>
            <a:r>
              <a:rPr lang="en-US" dirty="0" smtClean="0"/>
              <a:t>Novel</a:t>
            </a:r>
          </a:p>
          <a:p>
            <a:pPr lvl="1"/>
            <a:r>
              <a:rPr lang="en-US" dirty="0" err="1" smtClean="0"/>
              <a:t>Inobvious</a:t>
            </a:r>
            <a:endParaRPr lang="en-US" dirty="0" smtClean="0"/>
          </a:p>
          <a:p>
            <a:r>
              <a:rPr lang="en-US" dirty="0" smtClean="0"/>
              <a:t>MUST BE REGISTERED</a:t>
            </a:r>
          </a:p>
          <a:p>
            <a:r>
              <a:rPr lang="en-US" dirty="0" smtClean="0"/>
              <a:t>Initial </a:t>
            </a:r>
            <a:r>
              <a:rPr lang="en-US" dirty="0" smtClean="0"/>
              <a:t>term limit is 20 years, but can be extended.</a:t>
            </a:r>
          </a:p>
          <a:p>
            <a:r>
              <a:rPr lang="en-US" dirty="0" smtClean="0"/>
              <a:t>Once it’s expired, it’s in the Public Domain.</a:t>
            </a:r>
          </a:p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http://www.uspto.gov</a:t>
            </a:r>
            <a:r>
              <a:rPr lang="en-US" dirty="0" smtClean="0"/>
              <a:t> for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73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Copyrights</a:t>
            </a:r>
            <a:r>
              <a:rPr lang="en-US" sz="3600" dirty="0" smtClean="0"/>
              <a:t> are for </a:t>
            </a:r>
            <a:r>
              <a:rPr lang="en-US" sz="3600" i="1" dirty="0" smtClean="0"/>
              <a:t>creative works</a:t>
            </a:r>
            <a:r>
              <a:rPr lang="en-US" sz="3600" dirty="0" smtClean="0"/>
              <a:t>.</a:t>
            </a:r>
          </a:p>
          <a:p>
            <a:r>
              <a:rPr lang="en-US" sz="3600" b="1" dirty="0" smtClean="0"/>
              <a:t>Trademarks</a:t>
            </a:r>
            <a:r>
              <a:rPr lang="en-US" sz="3600" dirty="0" smtClean="0"/>
              <a:t> are for </a:t>
            </a:r>
            <a:r>
              <a:rPr lang="en-US" sz="3600" i="1" dirty="0" smtClean="0"/>
              <a:t>business symbols</a:t>
            </a:r>
            <a:r>
              <a:rPr lang="en-US" sz="3600" dirty="0" smtClean="0"/>
              <a:t>.</a:t>
            </a:r>
          </a:p>
          <a:p>
            <a:r>
              <a:rPr lang="en-US" sz="3600" b="1" dirty="0" smtClean="0"/>
              <a:t>Patents</a:t>
            </a:r>
            <a:r>
              <a:rPr lang="en-US" sz="3600" dirty="0" smtClean="0"/>
              <a:t> are for </a:t>
            </a:r>
            <a:r>
              <a:rPr lang="en-US" sz="3600" i="1" dirty="0" smtClean="0"/>
              <a:t>things or processes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b="1" dirty="0" smtClean="0"/>
              <a:t>The Public Domain </a:t>
            </a:r>
            <a:r>
              <a:rPr lang="en-US" sz="3600" dirty="0" smtClean="0"/>
              <a:t>is everything not covered by those.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963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How/Where Do I Get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Wikimedia Commons </a:t>
            </a:r>
            <a:r>
              <a:rPr lang="en-US" dirty="0" smtClean="0"/>
              <a:t>– Lots of free and nearly free content.</a:t>
            </a:r>
          </a:p>
          <a:p>
            <a:r>
              <a:rPr lang="en-US" b="1" dirty="0" err="1" smtClean="0"/>
              <a:t>Archive.org</a:t>
            </a:r>
            <a:r>
              <a:rPr lang="en-US" dirty="0" smtClean="0"/>
              <a:t> – Has a lot of Public Domain. (Be sure to check!)</a:t>
            </a:r>
          </a:p>
          <a:p>
            <a:r>
              <a:rPr lang="en-US" b="1" dirty="0" smtClean="0"/>
              <a:t>Stock Footage Sites </a:t>
            </a:r>
            <a:r>
              <a:rPr lang="en-US" dirty="0" smtClean="0"/>
              <a:t>– Usually for pay.</a:t>
            </a:r>
          </a:p>
          <a:p>
            <a:r>
              <a:rPr lang="en-US" b="1" dirty="0" smtClean="0"/>
              <a:t>Mechanical Licensing </a:t>
            </a:r>
            <a:r>
              <a:rPr lang="en-US" dirty="0" smtClean="0"/>
              <a:t>– For music that is copyrighted.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9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Owns the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you make a creative work or invention while under contract?</a:t>
            </a:r>
          </a:p>
          <a:p>
            <a:endParaRPr lang="en-US" dirty="0"/>
          </a:p>
          <a:p>
            <a:r>
              <a:rPr lang="en-US" dirty="0" smtClean="0"/>
              <a:t>Who owns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53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use something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…I…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…well… 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 re-word it.. </a:t>
            </a:r>
            <a:r>
              <a:rPr lang="en-US" dirty="0"/>
              <a:t>o</a:t>
            </a:r>
            <a:r>
              <a:rPr lang="en-US" dirty="0" smtClean="0"/>
              <a:t>r…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just </a:t>
            </a:r>
            <a:r>
              <a:rPr lang="en-US" i="1" dirty="0" smtClean="0"/>
              <a:t>happen</a:t>
            </a:r>
            <a:r>
              <a:rPr lang="en-US" dirty="0" smtClean="0"/>
              <a:t> to not cite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3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is 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 smtClean="0"/>
              <a:t>PLAGAIRISM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My least favorite –ism.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Don’t do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69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https://www.youtube.com/watch?v=Mwbw9KF-ACY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8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 da de-da da da!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04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b="1" i="1" u="sng" dirty="0" smtClean="0"/>
              <a:t>is</a:t>
            </a:r>
            <a:r>
              <a:rPr lang="en-US" dirty="0" smtClean="0"/>
              <a:t> video?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71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is a series of images played back that, like animation, takes advantage of persistence of vision to create motion.</a:t>
            </a:r>
          </a:p>
          <a:p>
            <a:endParaRPr lang="en-US" dirty="0" smtClean="0"/>
          </a:p>
          <a:p>
            <a:r>
              <a:rPr lang="en-US" dirty="0" smtClean="0"/>
              <a:t>Read the Vaughan chapter for all the juicy historical stuff like CRTs and physical film.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6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Can’t I Just Use Google?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 answer: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9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Luckily, we’ve already learned about quantizing images and audio!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Compressing</a:t>
            </a:r>
            <a:r>
              <a:rPr lang="en-US" dirty="0" smtClean="0"/>
              <a:t> video, on the other hand, presents some new challenges!</a:t>
            </a:r>
          </a:p>
          <a:p>
            <a:endParaRPr lang="en-US" dirty="0"/>
          </a:p>
          <a:p>
            <a:r>
              <a:rPr lang="en-US" dirty="0" smtClean="0"/>
              <a:t>We’ll get to </a:t>
            </a:r>
            <a:r>
              <a:rPr lang="en-US" dirty="0" smtClean="0"/>
              <a:t>that once we learn some jargon…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Video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Video </a:t>
            </a:r>
            <a:r>
              <a:rPr lang="en-US" b="1" dirty="0" smtClean="0"/>
              <a:t>RESOLUTION</a:t>
            </a:r>
            <a:r>
              <a:rPr lang="en-US" dirty="0" smtClean="0"/>
              <a:t> is usually described:</a:t>
            </a:r>
          </a:p>
          <a:p>
            <a:pPr lvl="1"/>
            <a:r>
              <a:rPr lang="en-US" dirty="0" smtClean="0"/>
              <a:t>Like images (640x480 pixels, etc.)</a:t>
            </a:r>
          </a:p>
          <a:p>
            <a:pPr lvl="1"/>
            <a:r>
              <a:rPr lang="en-US" dirty="0" smtClean="0"/>
              <a:t>Or in “p</a:t>
            </a:r>
            <a:r>
              <a:rPr lang="en-US" dirty="0" smtClean="0"/>
              <a:t>” or “</a:t>
            </a:r>
            <a:r>
              <a:rPr lang="en-US" dirty="0" err="1" smtClean="0"/>
              <a:t>i</a:t>
            </a:r>
            <a:r>
              <a:rPr lang="en-US" dirty="0" smtClean="0"/>
              <a:t>” </a:t>
            </a:r>
            <a:r>
              <a:rPr lang="en-US" dirty="0" smtClean="0"/>
              <a:t>format (720p, </a:t>
            </a:r>
            <a:r>
              <a:rPr lang="en-US" dirty="0" smtClean="0"/>
              <a:t>1080i) </a:t>
            </a:r>
            <a:r>
              <a:rPr lang="en-US" dirty="0" smtClean="0"/>
              <a:t>etc. – which describes the </a:t>
            </a:r>
            <a:r>
              <a:rPr lang="en-US" b="1" dirty="0" smtClean="0"/>
              <a:t>height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Video playback can be </a:t>
            </a:r>
            <a:br>
              <a:rPr lang="en-US" dirty="0" smtClean="0"/>
            </a:br>
            <a:r>
              <a:rPr lang="en-US" b="1" dirty="0" smtClean="0"/>
              <a:t>INTERLACED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or </a:t>
            </a:r>
            <a:r>
              <a:rPr lang="en-US" b="1" dirty="0" smtClean="0"/>
              <a:t>PROGRESSIVE</a:t>
            </a:r>
            <a:r>
              <a:rPr lang="en-US" dirty="0" smtClean="0"/>
              <a:t> (p).</a:t>
            </a:r>
          </a:p>
          <a:p>
            <a:pPr lvl="1"/>
            <a:r>
              <a:rPr lang="en-US" dirty="0" smtClean="0"/>
              <a:t>Each line, or every </a:t>
            </a:r>
            <a:br>
              <a:rPr lang="en-US" dirty="0" smtClean="0"/>
            </a:br>
            <a:r>
              <a:rPr lang="en-US" dirty="0" smtClean="0"/>
              <a:t>other line twice.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199" y="3162300"/>
            <a:ext cx="3238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54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Sizes </a:t>
            </a:r>
            <a:r>
              <a:rPr lang="en-US" dirty="0" smtClean="0"/>
              <a:t>Illustrated – 4:3 &amp; 16:9</a:t>
            </a:r>
            <a:endParaRPr lang="en-US" dirty="0"/>
          </a:p>
        </p:txBody>
      </p:sp>
      <p:pic>
        <p:nvPicPr>
          <p:cNvPr id="4" name="Content Placeholder 4" descr="fig-07a-frame-szie-comparison-viewing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705909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the </a:t>
            </a:r>
            <a:r>
              <a:rPr lang="en-US" b="1" dirty="0" smtClean="0"/>
              <a:t>MPEG codec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Motion Picture Experts Group came up with a way to make videos smaller by analyzing the underlying properties of image 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02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2" y="3297200"/>
            <a:ext cx="821265" cy="12582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256" y="4098618"/>
            <a:ext cx="1258295" cy="1258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475" y="3297200"/>
            <a:ext cx="821265" cy="1258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7013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56" y="4098618"/>
            <a:ext cx="1258295" cy="1258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7013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259" y="3297200"/>
            <a:ext cx="821265" cy="12582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2797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797" y="4098618"/>
            <a:ext cx="1258295" cy="12582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02797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32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2" y="3297200"/>
            <a:ext cx="821265" cy="12582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256" y="4098618"/>
            <a:ext cx="1258295" cy="1258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475" y="3297200"/>
            <a:ext cx="821265" cy="1258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7013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56" y="4098618"/>
            <a:ext cx="1258295" cy="1258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7013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259" y="3297200"/>
            <a:ext cx="821265" cy="12582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2797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797" y="4098618"/>
            <a:ext cx="1258295" cy="12582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02797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61856" y="4392381"/>
            <a:ext cx="1887508" cy="6174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102797" y="4392381"/>
            <a:ext cx="1887508" cy="6174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6844" y="6043311"/>
            <a:ext cx="54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full images vs. one full image and 2 tenths of an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88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2" y="3297200"/>
            <a:ext cx="821265" cy="12582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256" y="4098618"/>
            <a:ext cx="1258295" cy="1258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475" y="3297200"/>
            <a:ext cx="821265" cy="1258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7013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56" y="4098618"/>
            <a:ext cx="1258295" cy="1258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7013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259" y="3297200"/>
            <a:ext cx="821265" cy="12582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2797" y="4555495"/>
            <a:ext cx="2572351" cy="8014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797" y="4098618"/>
            <a:ext cx="1258295" cy="12582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02797" y="2772910"/>
            <a:ext cx="2584003" cy="25840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61856" y="4392381"/>
            <a:ext cx="1887508" cy="6174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102797" y="4392381"/>
            <a:ext cx="1887508" cy="6174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31714" y="1870454"/>
            <a:ext cx="6640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 can also re-use sub-elements!</a:t>
            </a:r>
            <a:endParaRPr lang="en-US" sz="3600" dirty="0"/>
          </a:p>
        </p:txBody>
      </p:sp>
      <p:sp>
        <p:nvSpPr>
          <p:cNvPr id="21" name="Rounded Rectangle 20"/>
          <p:cNvSpPr/>
          <p:nvPr/>
        </p:nvSpPr>
        <p:spPr>
          <a:xfrm>
            <a:off x="5220150" y="4387546"/>
            <a:ext cx="629213" cy="61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61856" y="4394806"/>
            <a:ext cx="1241637" cy="61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77749" y="4382711"/>
            <a:ext cx="629213" cy="61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19455" y="4389971"/>
            <a:ext cx="1241637" cy="61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32035" y="4382711"/>
            <a:ext cx="629213" cy="61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66469" y="4389971"/>
            <a:ext cx="1241637" cy="61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49048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Keyframes</a:t>
            </a:r>
            <a:r>
              <a:rPr lang="en-US" dirty="0" smtClean="0"/>
              <a:t> &amp; Delta Frames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12" y="1417638"/>
            <a:ext cx="6813362" cy="51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9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“Group of Pictures”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2666"/>
            <a:ext cx="8229600" cy="194349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Keyframes</a:t>
            </a:r>
            <a:r>
              <a:rPr lang="en-US" dirty="0" smtClean="0"/>
              <a:t> (“I Frames”)</a:t>
            </a:r>
          </a:p>
          <a:p>
            <a:r>
              <a:rPr lang="en-US" dirty="0" smtClean="0"/>
              <a:t>Delta Frames (“delta” means “change”)</a:t>
            </a:r>
          </a:p>
          <a:p>
            <a:pPr lvl="1"/>
            <a:r>
              <a:rPr lang="en-US" dirty="0" smtClean="0"/>
              <a:t>P and B Frames – Hold new image data, and move blocks around to predict motion.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944"/>
            <a:ext cx="9144000" cy="2822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8786" y="647963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35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watch some wet animals (and a human) shake the water out of their hair.</a:t>
            </a:r>
          </a:p>
          <a:p>
            <a:endParaRPr lang="en-US" dirty="0"/>
          </a:p>
          <a:p>
            <a:r>
              <a:rPr lang="en-US" dirty="0" smtClean="0"/>
              <a:t>Lots of particles are an extreme test case that make GOPs at low-resolution freak out.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https://www.youtube.com/watch?v=iCvuIaxeLKE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3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Can’t I Just Use Google?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524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short answer: NO.</a:t>
            </a:r>
          </a:p>
          <a:p>
            <a:r>
              <a:rPr lang="en-US" dirty="0" smtClean="0"/>
              <a:t>The long answer: </a:t>
            </a:r>
            <a:r>
              <a:rPr lang="en-US" b="1" dirty="0" smtClean="0"/>
              <a:t>NOOOOOOOOOOOOOOOO 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40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“Group of Pictures”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2666"/>
            <a:ext cx="8229600" cy="1943497"/>
          </a:xfrm>
        </p:spPr>
        <p:txBody>
          <a:bodyPr>
            <a:normAutofit/>
          </a:bodyPr>
          <a:lstStyle/>
          <a:p>
            <a:r>
              <a:rPr lang="en-US" dirty="0" err="1" smtClean="0"/>
              <a:t>Keyframes</a:t>
            </a:r>
            <a:r>
              <a:rPr lang="en-US" dirty="0" smtClean="0"/>
              <a:t> = The most data.</a:t>
            </a:r>
          </a:p>
          <a:p>
            <a:r>
              <a:rPr lang="en-US" dirty="0" smtClean="0"/>
              <a:t>Delta Frames = Just enough 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944"/>
            <a:ext cx="9144000" cy="2822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8786" y="647963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86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“Group of Pictures”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2666"/>
            <a:ext cx="8229600" cy="1943497"/>
          </a:xfrm>
        </p:spPr>
        <p:txBody>
          <a:bodyPr>
            <a:normAutofit/>
          </a:bodyPr>
          <a:lstStyle/>
          <a:p>
            <a:r>
              <a:rPr lang="en-US" b="1" dirty="0" smtClean="0"/>
              <a:t>More </a:t>
            </a:r>
            <a:r>
              <a:rPr lang="en-US" b="1" dirty="0" err="1" smtClean="0"/>
              <a:t>keyframes</a:t>
            </a:r>
            <a:r>
              <a:rPr lang="en-US" b="1" dirty="0" smtClean="0"/>
              <a:t> = more data = bigger file.</a:t>
            </a:r>
          </a:p>
          <a:p>
            <a:r>
              <a:rPr lang="en-US" dirty="0" smtClean="0"/>
              <a:t>Image compression for </a:t>
            </a:r>
            <a:r>
              <a:rPr lang="en-US" dirty="0" err="1" smtClean="0"/>
              <a:t>keyframes</a:t>
            </a:r>
            <a:r>
              <a:rPr lang="en-US" dirty="0" smtClean="0"/>
              <a:t> and audio compression considerations, too.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944"/>
            <a:ext cx="9144000" cy="2822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8786" y="647963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09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Shake shake shake and ask…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63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BACK BY…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19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Video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https://archive.org/details/InternetArchive35mmStockFootageSampleReel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Make a short 30 second story with background music and </a:t>
            </a:r>
            <a:r>
              <a:rPr lang="en-US" smtClean="0"/>
              <a:t>title cards.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7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76605"/>
            <a:ext cx="8229600" cy="8139961"/>
          </a:xfrm>
        </p:spPr>
        <p:txBody>
          <a:bodyPr>
            <a:normAutofit/>
          </a:bodyPr>
          <a:lstStyle/>
          <a:p>
            <a:r>
              <a:rPr lang="en-US" b="1" dirty="0" smtClean="0"/>
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184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96981"/>
            <a:ext cx="8229600" cy="8139961"/>
          </a:xfrm>
        </p:spPr>
        <p:txBody>
          <a:bodyPr>
            <a:normAutofit/>
          </a:bodyPr>
          <a:lstStyle/>
          <a:p>
            <a:r>
              <a:rPr lang="en-US" b="1" dirty="0" smtClean="0"/>
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697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4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 but…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must ask, we need to take a quick refresher course 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COPYRIGHT</a:t>
            </a:r>
            <a:r>
              <a:rPr lang="en-US" dirty="0" smtClean="0"/>
              <a:t>, </a:t>
            </a:r>
            <a:r>
              <a:rPr lang="en-US" b="1" dirty="0" smtClean="0"/>
              <a:t>TRADEMARKS</a:t>
            </a:r>
            <a:r>
              <a:rPr lang="en-US" dirty="0" smtClean="0"/>
              <a:t>, </a:t>
            </a:r>
            <a:r>
              <a:rPr lang="en-US" b="1" dirty="0" smtClean="0"/>
              <a:t>PATENTS,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/>
              <a:t>PUBLIC DOMAIN</a:t>
            </a:r>
            <a:r>
              <a:rPr lang="en-US" dirty="0"/>
              <a:t>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b="1" dirty="0" smtClean="0"/>
              <a:t>PLAGAIRISM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63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1187</Words>
  <Application>Microsoft Macintosh PowerPoint</Application>
  <PresentationFormat>On-screen Show (4:3)</PresentationFormat>
  <Paragraphs>199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CISY114 Week 6</vt:lpstr>
      <vt:lpstr>Acquiring Content</vt:lpstr>
      <vt:lpstr>Acquiring Content</vt:lpstr>
      <vt:lpstr>Why? Can’t I Just Use Google?</vt:lpstr>
      <vt:lpstr>Why? Can’t I Just Use Google?</vt:lpstr>
      <vt:lpstr>PowerPoint Presentation</vt:lpstr>
      <vt:lpstr>PowerPoint Presentation</vt:lpstr>
      <vt:lpstr>No…</vt:lpstr>
      <vt:lpstr>But… but… why?</vt:lpstr>
      <vt:lpstr>What is…</vt:lpstr>
      <vt:lpstr>What is…</vt:lpstr>
      <vt:lpstr>What is a…</vt:lpstr>
      <vt:lpstr>What is a…</vt:lpstr>
      <vt:lpstr>Copyright Exceptions - CONTENT</vt:lpstr>
      <vt:lpstr>Copyright Exceptions - Time</vt:lpstr>
      <vt:lpstr>Copyright Exceptions – FAIR USE</vt:lpstr>
      <vt:lpstr>PowerPoint Presentation</vt:lpstr>
      <vt:lpstr>Free-er Licensing</vt:lpstr>
      <vt:lpstr>Derivative Works</vt:lpstr>
      <vt:lpstr>To review:</vt:lpstr>
      <vt:lpstr>What is a…</vt:lpstr>
      <vt:lpstr>What is a…</vt:lpstr>
      <vt:lpstr>Trademarks</vt:lpstr>
      <vt:lpstr>Trademarks</vt:lpstr>
      <vt:lpstr>PowerPoint Presentation</vt:lpstr>
      <vt:lpstr>Trademarks</vt:lpstr>
      <vt:lpstr>To review:</vt:lpstr>
      <vt:lpstr>What is a…</vt:lpstr>
      <vt:lpstr>What is a…</vt:lpstr>
      <vt:lpstr>Patents – The Limits</vt:lpstr>
      <vt:lpstr>In Review:</vt:lpstr>
      <vt:lpstr>So How/Where Do I Get Stuff?</vt:lpstr>
      <vt:lpstr>Who Owns the Stuff?</vt:lpstr>
      <vt:lpstr>What if I use something and…</vt:lpstr>
      <vt:lpstr>That is called</vt:lpstr>
      <vt:lpstr>Video Time!</vt:lpstr>
      <vt:lpstr>ANY QUESTIONS?</vt:lpstr>
      <vt:lpstr>Video!</vt:lpstr>
      <vt:lpstr>Video</vt:lpstr>
      <vt:lpstr>Quantizing Video</vt:lpstr>
      <vt:lpstr>Digital Video Parameters</vt:lpstr>
      <vt:lpstr>Sizes Illustrated – 4:3 &amp; 16:9</vt:lpstr>
      <vt:lpstr>Video Compression</vt:lpstr>
      <vt:lpstr>Consider:</vt:lpstr>
      <vt:lpstr>Consider:</vt:lpstr>
      <vt:lpstr>Consider:</vt:lpstr>
      <vt:lpstr>Keyframes &amp; Delta Frames</vt:lpstr>
      <vt:lpstr>“Group of Pictures”</vt:lpstr>
      <vt:lpstr>Demo</vt:lpstr>
      <vt:lpstr>“Group of Pictures”</vt:lpstr>
      <vt:lpstr>“Group of Pictures”</vt:lpstr>
      <vt:lpstr>DO YOU HAVE ANY QUESTIONS?</vt:lpstr>
      <vt:lpstr>BE BACK BY…</vt:lpstr>
      <vt:lpstr>Short Video Lab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CISY114 Week 6</dc:title>
  <dc:creator>Steve Caruso</dc:creator>
  <cp:lastModifiedBy>Steve Caruso</cp:lastModifiedBy>
  <cp:revision>27</cp:revision>
  <dcterms:created xsi:type="dcterms:W3CDTF">2015-10-08T16:30:52Z</dcterms:created>
  <dcterms:modified xsi:type="dcterms:W3CDTF">2015-10-19T14:03:43Z</dcterms:modified>
</cp:coreProperties>
</file>