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media/audio2.bin" ContentType="audio/unknown"/>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media/audio3.bin" ContentType="audio/unknown"/>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84" r:id="rId1"/>
  </p:sldMasterIdLst>
  <p:notesMasterIdLst>
    <p:notesMasterId r:id="rId39"/>
  </p:notesMasterIdLst>
  <p:sldIdLst>
    <p:sldId id="256" r:id="rId2"/>
    <p:sldId id="257" r:id="rId3"/>
    <p:sldId id="272" r:id="rId4"/>
    <p:sldId id="258" r:id="rId5"/>
    <p:sldId id="287" r:id="rId6"/>
    <p:sldId id="288" r:id="rId7"/>
    <p:sldId id="289" r:id="rId8"/>
    <p:sldId id="273" r:id="rId9"/>
    <p:sldId id="282" r:id="rId10"/>
    <p:sldId id="283" r:id="rId11"/>
    <p:sldId id="284" r:id="rId12"/>
    <p:sldId id="285" r:id="rId13"/>
    <p:sldId id="275" r:id="rId14"/>
    <p:sldId id="274" r:id="rId15"/>
    <p:sldId id="290" r:id="rId16"/>
    <p:sldId id="276" r:id="rId17"/>
    <p:sldId id="259" r:id="rId18"/>
    <p:sldId id="263" r:id="rId19"/>
    <p:sldId id="264" r:id="rId20"/>
    <p:sldId id="266" r:id="rId21"/>
    <p:sldId id="267" r:id="rId22"/>
    <p:sldId id="268" r:id="rId23"/>
    <p:sldId id="269" r:id="rId24"/>
    <p:sldId id="271" r:id="rId25"/>
    <p:sldId id="260" r:id="rId26"/>
    <p:sldId id="291" r:id="rId27"/>
    <p:sldId id="277" r:id="rId28"/>
    <p:sldId id="261" r:id="rId29"/>
    <p:sldId id="292" r:id="rId30"/>
    <p:sldId id="278" r:id="rId31"/>
    <p:sldId id="286" r:id="rId32"/>
    <p:sldId id="279" r:id="rId33"/>
    <p:sldId id="293" r:id="rId34"/>
    <p:sldId id="262" r:id="rId35"/>
    <p:sldId id="294" r:id="rId36"/>
    <p:sldId id="280" r:id="rId37"/>
    <p:sldId id="28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3545" autoAdjust="0"/>
    <p:restoredTop sz="94660"/>
  </p:normalViewPr>
  <p:slideViewPr>
    <p:cSldViewPr snapToObjects="1" showGuides="1">
      <p:cViewPr>
        <p:scale>
          <a:sx n="75" d="100"/>
          <a:sy n="75" d="100"/>
        </p:scale>
        <p:origin x="-976" y="-6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C95DA-C6AB-4041-BBB3-EE73BB08B16F}" type="datetimeFigureOut">
              <a:rPr lang="en-US" smtClean="0"/>
              <a:pPr/>
              <a:t>3/30/15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77371-61AE-684F-920F-3B4393C131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77371-61AE-684F-920F-3B4393C1316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12" name="Picture 11" descr="ticket7R.png"/>
          <p:cNvPicPr>
            <a:picLocks noChangeAspect="1"/>
          </p:cNvPicPr>
          <p:nvPr/>
        </p:nvPicPr>
        <p:blipFill>
          <a:blip r:embed="rId2" cstate="print"/>
          <a:stretch>
            <a:fillRect/>
          </a:stretch>
        </p:blipFill>
        <p:spPr>
          <a:xfrm rot="1082531">
            <a:off x="5549163" y="1756449"/>
            <a:ext cx="1097280" cy="556207"/>
          </a:xfrm>
          <a:prstGeom prst="rect">
            <a:avLst/>
          </a:prstGeom>
        </p:spPr>
      </p:pic>
      <p:pic>
        <p:nvPicPr>
          <p:cNvPr id="13" name="Picture 12" descr="ticket8R.png"/>
          <p:cNvPicPr>
            <a:picLocks noChangeAspect="1"/>
          </p:cNvPicPr>
          <p:nvPr/>
        </p:nvPicPr>
        <p:blipFill>
          <a:blip r:embed="rId3" cstate="print"/>
          <a:stretch>
            <a:fillRect/>
          </a:stretch>
        </p:blipFill>
        <p:spPr>
          <a:xfrm rot="20712257">
            <a:off x="5383242" y="2155148"/>
            <a:ext cx="1097280" cy="556207"/>
          </a:xfrm>
          <a:prstGeom prst="rect">
            <a:avLst/>
          </a:prstGeom>
        </p:spPr>
      </p:pic>
      <p:sp>
        <p:nvSpPr>
          <p:cNvPr id="2" name="Title 1"/>
          <p:cNvSpPr>
            <a:spLocks noGrp="1"/>
          </p:cNvSpPr>
          <p:nvPr>
            <p:ph type="ctrTitle"/>
          </p:nvPr>
        </p:nvSpPr>
        <p:spPr>
          <a:xfrm>
            <a:off x="685800" y="4270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85800" y="5257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pic>
        <p:nvPicPr>
          <p:cNvPr id="11" name="Picture 10" descr="42-16393499.png"/>
          <p:cNvPicPr>
            <a:picLocks noChangeAspect="1"/>
          </p:cNvPicPr>
          <p:nvPr/>
        </p:nvPicPr>
        <p:blipFill>
          <a:blip r:embed="rId4"/>
          <a:stretch>
            <a:fillRect/>
          </a:stretch>
        </p:blipFill>
        <p:spPr>
          <a:xfrm>
            <a:off x="2516386" y="304800"/>
            <a:ext cx="3427214" cy="4343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23A2168B-1D85-E44F-A5B9-DE9D06CBE754}" type="datetimeFigureOut">
              <a:rPr lang="en-US" smtClean="0"/>
              <a:pPr/>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23A2168B-1D85-E44F-A5B9-DE9D06CBE754}" type="datetimeFigureOut">
              <a:rPr lang="en-US" smtClean="0"/>
              <a:pPr/>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23A2168B-1D85-E44F-A5B9-DE9D06CBE754}" type="datetimeFigureOut">
              <a:rPr lang="en-US" smtClean="0"/>
              <a:pPr/>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BB570-8775-3A49-8EAA-25D8541E3FD3}"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11" name="Picture 10" descr="ticket7R.png"/>
          <p:cNvPicPr>
            <a:picLocks noChangeAspect="1"/>
          </p:cNvPicPr>
          <p:nvPr/>
        </p:nvPicPr>
        <p:blipFill>
          <a:blip r:embed="rId2"/>
          <a:stretch>
            <a:fillRect/>
          </a:stretch>
        </p:blipFill>
        <p:spPr>
          <a:xfrm rot="1399111">
            <a:off x="6492546" y="1596318"/>
            <a:ext cx="2212848" cy="1121684"/>
          </a:xfrm>
          <a:prstGeom prst="rect">
            <a:avLst/>
          </a:prstGeom>
        </p:spPr>
      </p:pic>
      <p:pic>
        <p:nvPicPr>
          <p:cNvPr id="12" name="Picture 11" descr="ticket8R.png"/>
          <p:cNvPicPr>
            <a:picLocks noChangeAspect="1"/>
          </p:cNvPicPr>
          <p:nvPr/>
        </p:nvPicPr>
        <p:blipFill>
          <a:blip r:embed="rId3"/>
          <a:stretch>
            <a:fillRect/>
          </a:stretch>
        </p:blipFill>
        <p:spPr>
          <a:xfrm rot="21078374">
            <a:off x="5944691" y="2294396"/>
            <a:ext cx="2212848" cy="1121684"/>
          </a:xfrm>
          <a:prstGeom prst="rect">
            <a:avLst/>
          </a:prstGeom>
        </p:spPr>
      </p:pic>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BB570-8775-3A49-8EAA-25D8541E3FD3}"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2168B-1D85-E44F-A5B9-DE9D06CBE754}" type="datetimeFigureOut">
              <a:rPr lang="en-US" smtClean="0"/>
              <a:pPr/>
              <a:t>3/30/15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BB570-8775-3A49-8EAA-25D8541E3FD3}" type="slidenum">
              <a:rPr lang="en-US" smtClean="0"/>
              <a:pPr/>
              <a:t>‹#›</a:t>
            </a:fld>
            <a:endParaRPr lang="en-US"/>
          </a:p>
        </p:txBody>
      </p:sp>
      <p:pic>
        <p:nvPicPr>
          <p:cNvPr id="11" name="Picture 10" descr="ticket7R.png"/>
          <p:cNvPicPr>
            <a:picLocks noChangeAspect="1"/>
          </p:cNvPicPr>
          <p:nvPr/>
        </p:nvPicPr>
        <p:blipFill>
          <a:blip r:embed="rId2"/>
          <a:stretch>
            <a:fillRect/>
          </a:stretch>
        </p:blipFill>
        <p:spPr>
          <a:xfrm rot="1399111">
            <a:off x="6035346" y="4568119"/>
            <a:ext cx="2212848" cy="1121684"/>
          </a:xfrm>
          <a:prstGeom prst="rect">
            <a:avLst/>
          </a:prstGeom>
        </p:spPr>
      </p:pic>
      <p:pic>
        <p:nvPicPr>
          <p:cNvPr id="12" name="Picture 11" descr="ticket8R.png"/>
          <p:cNvPicPr>
            <a:picLocks noChangeAspect="1"/>
          </p:cNvPicPr>
          <p:nvPr/>
        </p:nvPicPr>
        <p:blipFill>
          <a:blip r:embed="rId3"/>
          <a:stretch>
            <a:fillRect/>
          </a:stretch>
        </p:blipFill>
        <p:spPr>
          <a:xfrm rot="20218495">
            <a:off x="5236620" y="5036281"/>
            <a:ext cx="2212848" cy="11216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A2168B-1D85-E44F-A5B9-DE9D06CBE754}" type="datetimeFigureOut">
              <a:rPr lang="en-US" smtClean="0"/>
              <a:pPr/>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3A2168B-1D85-E44F-A5B9-DE9D06CBE754}" type="datetimeFigureOut">
              <a:rPr lang="en-US" smtClean="0"/>
              <a:pPr/>
              <a:t>3/30/15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BB570-8775-3A49-8EAA-25D8541E3FD3}"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A2168B-1D85-E44F-A5B9-DE9D06CBE754}" type="datetimeFigureOut">
              <a:rPr lang="en-US" smtClean="0"/>
              <a:pPr/>
              <a:t>3/30/15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168B-1D85-E44F-A5B9-DE9D06CBE754}" type="datetimeFigureOut">
              <a:rPr lang="en-US" smtClean="0"/>
              <a:pPr/>
              <a:t>3/30/15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BB570-8775-3A49-8EAA-25D8541E3F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168B-1D85-E44F-A5B9-DE9D06CBE754}" type="datetimeFigureOut">
              <a:rPr lang="en-US" smtClean="0"/>
              <a:pPr/>
              <a:t>3/30/15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23A2168B-1D85-E44F-A5B9-DE9D06CBE754}" type="datetimeFigureOut">
              <a:rPr lang="en-US" smtClean="0"/>
              <a:pPr/>
              <a:t>3/30/15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83BB570-8775-3A49-8EAA-25D8541E3FD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25.xml"/><Relationship Id="rId5" Type="http://schemas.openxmlformats.org/officeDocument/2006/relationships/slide" Target="slide28.xml"/><Relationship Id="rId6" Type="http://schemas.openxmlformats.org/officeDocument/2006/relationships/slide" Target="slide32.xml"/><Relationship Id="rId1" Type="http://schemas.openxmlformats.org/officeDocument/2006/relationships/slideLayout" Target="../slideLayouts/slideLayout2.xml"/><Relationship Id="rId2"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3.bin"/><Relationship Id="rId6" Type="http://schemas.openxmlformats.org/officeDocument/2006/relationships/image" Target="../media/image21.png"/><Relationship Id="rId7" Type="http://schemas.openxmlformats.org/officeDocument/2006/relationships/slide" Target="slide2.xml"/><Relationship Id="rId1" Type="http://schemas.openxmlformats.org/officeDocument/2006/relationships/audio" Target="file://localhost/Users/Nive/Desktop/untitled%20folder/Makatravelli/SoUntamed%20Interlude.mp3" TargetMode="Externa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slide" Target="slide2.xml"/><Relationship Id="rId1" Type="http://schemas.openxmlformats.org/officeDocument/2006/relationships/video" Target="NULL" TargetMode="Externa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slide" Target="slide2.xml"/><Relationship Id="rId1" Type="http://schemas.openxmlformats.org/officeDocument/2006/relationships/video" Target="NULL" TargetMode="Externa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user/ZachKingVine" TargetMode="External"/><Relationship Id="rId3" Type="http://schemas.openxmlformats.org/officeDocument/2006/relationships/slide" Target="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slide" Target="slide2.xml"/><Relationship Id="rId1" Type="http://schemas.openxmlformats.org/officeDocument/2006/relationships/video" Target="NULL" TargetMode="Externa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slide" Target="slide2.xml"/><Relationship Id="rId1" Type="http://schemas.openxmlformats.org/officeDocument/2006/relationships/video" Target="file://localhost/Users/Nive/Desktop/illusion.mov" TargetMode="Externa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a:cs typeface="Arial"/>
              </a:rPr>
              <a:t>Understanding </a:t>
            </a:r>
            <a:r>
              <a:rPr lang="en-US" dirty="0" smtClean="0">
                <a:latin typeface="Arial"/>
                <a:cs typeface="Arial"/>
              </a:rPr>
              <a:t>Multimedia</a:t>
            </a:r>
            <a:br>
              <a:rPr lang="en-US" dirty="0" smtClean="0">
                <a:latin typeface="Arial"/>
                <a:cs typeface="Arial"/>
              </a:rPr>
            </a:br>
            <a:r>
              <a:rPr lang="en-US" sz="4000" dirty="0" smtClean="0">
                <a:latin typeface="Arial"/>
                <a:cs typeface="Arial"/>
              </a:rPr>
              <a:t>on a college level</a:t>
            </a:r>
            <a:r>
              <a:rPr lang="en-US" dirty="0" smtClean="0">
                <a:latin typeface="Arial"/>
                <a:cs typeface="Arial"/>
              </a:rPr>
              <a:t>	</a:t>
            </a:r>
            <a:endParaRPr lang="en-US" dirty="0">
              <a:latin typeface="Arial"/>
              <a:cs typeface="Arial"/>
            </a:endParaRPr>
          </a:p>
        </p:txBody>
      </p:sp>
      <p:sp>
        <p:nvSpPr>
          <p:cNvPr id="3" name="Subtitle 2"/>
          <p:cNvSpPr>
            <a:spLocks noGrp="1"/>
          </p:cNvSpPr>
          <p:nvPr>
            <p:ph type="subTitle" idx="1"/>
          </p:nvPr>
        </p:nvSpPr>
        <p:spPr/>
        <p:txBody>
          <a:bodyPr/>
          <a:lstStyle/>
          <a:p>
            <a:r>
              <a:rPr lang="en-US" dirty="0" smtClean="0">
                <a:latin typeface="Arial"/>
                <a:cs typeface="Arial"/>
              </a:rPr>
              <a:t>By </a:t>
            </a:r>
            <a:r>
              <a:rPr lang="en-US" dirty="0" err="1" smtClean="0">
                <a:latin typeface="Arial"/>
                <a:cs typeface="Arial"/>
              </a:rPr>
              <a:t>Evin</a:t>
            </a:r>
            <a:r>
              <a:rPr lang="en-US" dirty="0" smtClean="0">
                <a:latin typeface="Arial"/>
                <a:cs typeface="Arial"/>
              </a:rPr>
              <a:t> White</a:t>
            </a:r>
            <a:endParaRPr lang="en-US"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2 at 10.42.40 PM.png"/>
          <p:cNvPicPr>
            <a:picLocks noGrp="1" noChangeAspect="1"/>
          </p:cNvPicPr>
          <p:nvPr>
            <p:ph idx="1"/>
          </p:nvPr>
        </p:nvPicPr>
        <p:blipFill>
          <a:blip r:embed="rId2"/>
          <a:srcRect l="-62640" r="-62640"/>
          <a:stretch>
            <a:fillRect/>
          </a:stretch>
        </p:blipFill>
        <p:spPr>
          <a:xfrm>
            <a:off x="-914400" y="395660"/>
            <a:ext cx="10961846" cy="6005140"/>
          </a:xfrm>
        </p:spPr>
      </p:pic>
      <p:sp>
        <p:nvSpPr>
          <p:cNvPr id="5" name="Right Arrow 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2 at 10.43.27 PM.png"/>
          <p:cNvPicPr>
            <a:picLocks noGrp="1" noChangeAspect="1"/>
          </p:cNvPicPr>
          <p:nvPr>
            <p:ph idx="1"/>
          </p:nvPr>
        </p:nvPicPr>
        <p:blipFill>
          <a:blip r:embed="rId2"/>
          <a:srcRect l="-57325" r="-57325"/>
          <a:stretch>
            <a:fillRect/>
          </a:stretch>
        </p:blipFill>
        <p:spPr>
          <a:xfrm>
            <a:off x="-914400" y="471860"/>
            <a:ext cx="10961846" cy="6005140"/>
          </a:xfrm>
        </p:spPr>
      </p:pic>
      <p:sp>
        <p:nvSpPr>
          <p:cNvPr id="5" name="Right Arrow 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2 at 10.46.15 PM.png"/>
          <p:cNvPicPr>
            <a:picLocks noGrp="1" noChangeAspect="1"/>
          </p:cNvPicPr>
          <p:nvPr>
            <p:ph idx="1"/>
          </p:nvPr>
        </p:nvPicPr>
        <p:blipFill>
          <a:blip r:embed="rId2"/>
          <a:srcRect l="-67971" r="-67971"/>
          <a:stretch>
            <a:fillRect/>
          </a:stretch>
        </p:blipFill>
        <p:spPr>
          <a:xfrm>
            <a:off x="-908923" y="426430"/>
            <a:ext cx="10961846" cy="6005140"/>
          </a:xfrm>
        </p:spPr>
      </p:pic>
      <p:sp>
        <p:nvSpPr>
          <p:cNvPr id="5" name="Right Arrow 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cs typeface="Arial"/>
              </a:rPr>
              <a:t>Ever sent a text message?</a:t>
            </a:r>
            <a:endParaRPr lang="en-US" sz="3600" dirty="0">
              <a:latin typeface="Arial"/>
              <a:cs typeface="Arial"/>
            </a:endParaRPr>
          </a:p>
        </p:txBody>
      </p:sp>
      <p:sp>
        <p:nvSpPr>
          <p:cNvPr id="3" name="Content Placeholder 2"/>
          <p:cNvSpPr>
            <a:spLocks noGrp="1"/>
          </p:cNvSpPr>
          <p:nvPr>
            <p:ph idx="1"/>
          </p:nvPr>
        </p:nvSpPr>
        <p:spPr/>
        <p:txBody>
          <a:bodyPr/>
          <a:lstStyle/>
          <a:p>
            <a:endParaRPr lang="en-US" dirty="0"/>
          </a:p>
        </p:txBody>
      </p:sp>
      <p:sp>
        <p:nvSpPr>
          <p:cNvPr id="52" name="Rounded Rectangle 51"/>
          <p:cNvSpPr/>
          <p:nvPr/>
        </p:nvSpPr>
        <p:spPr>
          <a:xfrm>
            <a:off x="2125201" y="3200400"/>
            <a:ext cx="48768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2277601" y="3733800"/>
            <a:ext cx="4572000" cy="1143000"/>
          </a:xfrm>
          <a:prstGeom prst="roundRect">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2734801" y="2133600"/>
            <a:ext cx="3581400" cy="15240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ounded Rectangle 54"/>
          <p:cNvSpPr/>
          <p:nvPr/>
        </p:nvSpPr>
        <p:spPr>
          <a:xfrm>
            <a:off x="2963401" y="2362200"/>
            <a:ext cx="3124200" cy="1143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6" name="Rounded Rectangle 55"/>
          <p:cNvSpPr/>
          <p:nvPr/>
        </p:nvSpPr>
        <p:spPr>
          <a:xfrm>
            <a:off x="24300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29634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34968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40302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45636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50970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a:off x="56304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6163801" y="38862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26967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32301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37635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42969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48303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53637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a:xfrm>
            <a:off x="5897101" y="4343400"/>
            <a:ext cx="533400" cy="457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2514600" y="3897868"/>
            <a:ext cx="364202"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72" name="TextBox 71"/>
          <p:cNvSpPr txBox="1"/>
          <p:nvPr/>
        </p:nvSpPr>
        <p:spPr>
          <a:xfrm>
            <a:off x="3063209" y="3886200"/>
            <a:ext cx="333783" cy="369332"/>
          </a:xfrm>
          <a:prstGeom prst="rect">
            <a:avLst/>
          </a:prstGeom>
          <a:noFill/>
        </p:spPr>
        <p:txBody>
          <a:bodyPr wrap="none" rtlCol="0">
            <a:spAutoFit/>
          </a:bodyPr>
          <a:lstStyle/>
          <a:p>
            <a:r>
              <a:rPr lang="en-US" dirty="0" smtClean="0">
                <a:solidFill>
                  <a:srgbClr val="000000"/>
                </a:solidFill>
              </a:rPr>
              <a:t>B</a:t>
            </a:r>
            <a:endParaRPr lang="en-US" dirty="0">
              <a:solidFill>
                <a:srgbClr val="000000"/>
              </a:solidFill>
            </a:endParaRPr>
          </a:p>
        </p:txBody>
      </p:sp>
      <p:sp>
        <p:nvSpPr>
          <p:cNvPr id="73" name="TextBox 72"/>
          <p:cNvSpPr txBox="1"/>
          <p:nvPr/>
        </p:nvSpPr>
        <p:spPr>
          <a:xfrm>
            <a:off x="3588156" y="3886200"/>
            <a:ext cx="350689" cy="369332"/>
          </a:xfrm>
          <a:prstGeom prst="rect">
            <a:avLst/>
          </a:prstGeom>
          <a:noFill/>
        </p:spPr>
        <p:txBody>
          <a:bodyPr wrap="none" rtlCol="0">
            <a:spAutoFit/>
          </a:bodyPr>
          <a:lstStyle/>
          <a:p>
            <a:r>
              <a:rPr lang="en-US" dirty="0">
                <a:solidFill>
                  <a:srgbClr val="000000"/>
                </a:solidFill>
              </a:rPr>
              <a:t>C</a:t>
            </a:r>
          </a:p>
        </p:txBody>
      </p:sp>
      <p:sp>
        <p:nvSpPr>
          <p:cNvPr id="74" name="TextBox 73"/>
          <p:cNvSpPr txBox="1"/>
          <p:nvPr/>
        </p:nvSpPr>
        <p:spPr>
          <a:xfrm>
            <a:off x="4110736" y="3886200"/>
            <a:ext cx="372330" cy="369332"/>
          </a:xfrm>
          <a:prstGeom prst="rect">
            <a:avLst/>
          </a:prstGeom>
          <a:noFill/>
        </p:spPr>
        <p:txBody>
          <a:bodyPr wrap="none" rtlCol="0">
            <a:spAutoFit/>
          </a:bodyPr>
          <a:lstStyle/>
          <a:p>
            <a:r>
              <a:rPr lang="en-US" dirty="0" smtClean="0">
                <a:solidFill>
                  <a:srgbClr val="000000"/>
                </a:solidFill>
              </a:rPr>
              <a:t>D</a:t>
            </a:r>
            <a:endParaRPr lang="en-US" dirty="0">
              <a:solidFill>
                <a:srgbClr val="000000"/>
              </a:solidFill>
            </a:endParaRPr>
          </a:p>
        </p:txBody>
      </p:sp>
      <p:sp>
        <p:nvSpPr>
          <p:cNvPr id="75" name="TextBox 74"/>
          <p:cNvSpPr txBox="1"/>
          <p:nvPr/>
        </p:nvSpPr>
        <p:spPr>
          <a:xfrm>
            <a:off x="4660986" y="3886200"/>
            <a:ext cx="338629" cy="369332"/>
          </a:xfrm>
          <a:prstGeom prst="rect">
            <a:avLst/>
          </a:prstGeom>
          <a:noFill/>
        </p:spPr>
        <p:txBody>
          <a:bodyPr wrap="none" rtlCol="0">
            <a:spAutoFit/>
          </a:bodyPr>
          <a:lstStyle/>
          <a:p>
            <a:r>
              <a:rPr lang="en-US" dirty="0" smtClean="0">
                <a:solidFill>
                  <a:srgbClr val="000000"/>
                </a:solidFill>
              </a:rPr>
              <a:t>E</a:t>
            </a:r>
            <a:endParaRPr lang="en-US" dirty="0">
              <a:solidFill>
                <a:srgbClr val="000000"/>
              </a:solidFill>
            </a:endParaRPr>
          </a:p>
        </p:txBody>
      </p:sp>
      <p:sp>
        <p:nvSpPr>
          <p:cNvPr id="76" name="TextBox 75"/>
          <p:cNvSpPr txBox="1"/>
          <p:nvPr/>
        </p:nvSpPr>
        <p:spPr>
          <a:xfrm>
            <a:off x="5199233" y="3886200"/>
            <a:ext cx="328936" cy="369332"/>
          </a:xfrm>
          <a:prstGeom prst="rect">
            <a:avLst/>
          </a:prstGeom>
          <a:noFill/>
        </p:spPr>
        <p:txBody>
          <a:bodyPr wrap="none" rtlCol="0">
            <a:spAutoFit/>
          </a:bodyPr>
          <a:lstStyle/>
          <a:p>
            <a:r>
              <a:rPr lang="en-US" dirty="0" smtClean="0">
                <a:solidFill>
                  <a:srgbClr val="000000"/>
                </a:solidFill>
              </a:rPr>
              <a:t>F</a:t>
            </a:r>
            <a:endParaRPr lang="en-US" dirty="0">
              <a:solidFill>
                <a:srgbClr val="000000"/>
              </a:solidFill>
            </a:endParaRPr>
          </a:p>
        </p:txBody>
      </p:sp>
      <p:sp>
        <p:nvSpPr>
          <p:cNvPr id="77" name="TextBox 76"/>
          <p:cNvSpPr txBox="1"/>
          <p:nvPr/>
        </p:nvSpPr>
        <p:spPr>
          <a:xfrm>
            <a:off x="5708588" y="3886200"/>
            <a:ext cx="377026" cy="369332"/>
          </a:xfrm>
          <a:prstGeom prst="rect">
            <a:avLst/>
          </a:prstGeom>
          <a:noFill/>
        </p:spPr>
        <p:txBody>
          <a:bodyPr wrap="none" rtlCol="0">
            <a:spAutoFit/>
          </a:bodyPr>
          <a:lstStyle/>
          <a:p>
            <a:r>
              <a:rPr lang="en-US" dirty="0" smtClean="0">
                <a:solidFill>
                  <a:srgbClr val="000000"/>
                </a:solidFill>
              </a:rPr>
              <a:t>G</a:t>
            </a:r>
            <a:endParaRPr lang="en-US" dirty="0">
              <a:solidFill>
                <a:srgbClr val="000000"/>
              </a:solidFill>
            </a:endParaRPr>
          </a:p>
        </p:txBody>
      </p:sp>
      <p:sp>
        <p:nvSpPr>
          <p:cNvPr id="78" name="TextBox 77"/>
          <p:cNvSpPr txBox="1"/>
          <p:nvPr/>
        </p:nvSpPr>
        <p:spPr>
          <a:xfrm>
            <a:off x="6245632" y="3886200"/>
            <a:ext cx="369738" cy="369332"/>
          </a:xfrm>
          <a:prstGeom prst="rect">
            <a:avLst/>
          </a:prstGeom>
          <a:noFill/>
        </p:spPr>
        <p:txBody>
          <a:bodyPr wrap="none" rtlCol="0">
            <a:spAutoFit/>
          </a:bodyPr>
          <a:lstStyle/>
          <a:p>
            <a:r>
              <a:rPr lang="en-US" dirty="0" smtClean="0">
                <a:solidFill>
                  <a:srgbClr val="000000"/>
                </a:solidFill>
              </a:rPr>
              <a:t>H</a:t>
            </a:r>
            <a:endParaRPr lang="en-US" dirty="0">
              <a:solidFill>
                <a:srgbClr val="000000"/>
              </a:solidFill>
            </a:endParaRPr>
          </a:p>
        </p:txBody>
      </p:sp>
      <p:sp>
        <p:nvSpPr>
          <p:cNvPr id="79" name="TextBox 78"/>
          <p:cNvSpPr txBox="1"/>
          <p:nvPr/>
        </p:nvSpPr>
        <p:spPr>
          <a:xfrm>
            <a:off x="2828914" y="4343400"/>
            <a:ext cx="268974" cy="369332"/>
          </a:xfrm>
          <a:prstGeom prst="rect">
            <a:avLst/>
          </a:prstGeom>
          <a:noFill/>
        </p:spPr>
        <p:txBody>
          <a:bodyPr wrap="none" rtlCol="0">
            <a:spAutoFit/>
          </a:bodyPr>
          <a:lstStyle/>
          <a:p>
            <a:r>
              <a:rPr lang="en-US" dirty="0" smtClean="0">
                <a:solidFill>
                  <a:srgbClr val="000000"/>
                </a:solidFill>
              </a:rPr>
              <a:t>I</a:t>
            </a:r>
            <a:endParaRPr lang="en-US" dirty="0">
              <a:solidFill>
                <a:srgbClr val="000000"/>
              </a:solidFill>
            </a:endParaRPr>
          </a:p>
        </p:txBody>
      </p:sp>
      <p:sp>
        <p:nvSpPr>
          <p:cNvPr id="80" name="TextBox 79"/>
          <p:cNvSpPr txBox="1"/>
          <p:nvPr/>
        </p:nvSpPr>
        <p:spPr>
          <a:xfrm>
            <a:off x="3353172" y="4343400"/>
            <a:ext cx="287258" cy="369332"/>
          </a:xfrm>
          <a:prstGeom prst="rect">
            <a:avLst/>
          </a:prstGeom>
          <a:noFill/>
        </p:spPr>
        <p:txBody>
          <a:bodyPr wrap="none" rtlCol="0">
            <a:spAutoFit/>
          </a:bodyPr>
          <a:lstStyle/>
          <a:p>
            <a:r>
              <a:rPr lang="en-US" dirty="0" smtClean="0">
                <a:solidFill>
                  <a:srgbClr val="000000"/>
                </a:solidFill>
              </a:rPr>
              <a:t>J</a:t>
            </a:r>
            <a:endParaRPr lang="en-US" dirty="0">
              <a:solidFill>
                <a:srgbClr val="000000"/>
              </a:solidFill>
            </a:endParaRPr>
          </a:p>
        </p:txBody>
      </p:sp>
      <p:sp>
        <p:nvSpPr>
          <p:cNvPr id="81" name="TextBox 80"/>
          <p:cNvSpPr txBox="1"/>
          <p:nvPr/>
        </p:nvSpPr>
        <p:spPr>
          <a:xfrm>
            <a:off x="3848100" y="4343400"/>
            <a:ext cx="364202" cy="369332"/>
          </a:xfrm>
          <a:prstGeom prst="rect">
            <a:avLst/>
          </a:prstGeom>
          <a:noFill/>
        </p:spPr>
        <p:txBody>
          <a:bodyPr wrap="none" rtlCol="0">
            <a:spAutoFit/>
          </a:bodyPr>
          <a:lstStyle/>
          <a:p>
            <a:r>
              <a:rPr lang="en-US" dirty="0" smtClean="0">
                <a:solidFill>
                  <a:srgbClr val="000000"/>
                </a:solidFill>
              </a:rPr>
              <a:t>K</a:t>
            </a:r>
            <a:endParaRPr lang="en-US" dirty="0">
              <a:solidFill>
                <a:srgbClr val="000000"/>
              </a:solidFill>
            </a:endParaRPr>
          </a:p>
        </p:txBody>
      </p:sp>
      <p:sp>
        <p:nvSpPr>
          <p:cNvPr id="82" name="TextBox 81"/>
          <p:cNvSpPr txBox="1"/>
          <p:nvPr/>
        </p:nvSpPr>
        <p:spPr>
          <a:xfrm>
            <a:off x="4379964" y="4343400"/>
            <a:ext cx="336037" cy="369332"/>
          </a:xfrm>
          <a:prstGeom prst="rect">
            <a:avLst/>
          </a:prstGeom>
          <a:noFill/>
        </p:spPr>
        <p:txBody>
          <a:bodyPr wrap="none" rtlCol="0">
            <a:spAutoFit/>
          </a:bodyPr>
          <a:lstStyle/>
          <a:p>
            <a:r>
              <a:rPr lang="en-US" dirty="0" smtClean="0">
                <a:solidFill>
                  <a:srgbClr val="000000"/>
                </a:solidFill>
              </a:rPr>
              <a:t>L</a:t>
            </a:r>
            <a:endParaRPr lang="en-US" dirty="0">
              <a:solidFill>
                <a:srgbClr val="000000"/>
              </a:solidFill>
            </a:endParaRPr>
          </a:p>
        </p:txBody>
      </p:sp>
      <p:sp>
        <p:nvSpPr>
          <p:cNvPr id="83" name="TextBox 82"/>
          <p:cNvSpPr txBox="1"/>
          <p:nvPr/>
        </p:nvSpPr>
        <p:spPr>
          <a:xfrm>
            <a:off x="4892802" y="4343400"/>
            <a:ext cx="408398" cy="369332"/>
          </a:xfrm>
          <a:prstGeom prst="rect">
            <a:avLst/>
          </a:prstGeom>
          <a:noFill/>
        </p:spPr>
        <p:txBody>
          <a:bodyPr wrap="none" rtlCol="0">
            <a:spAutoFit/>
          </a:bodyPr>
          <a:lstStyle/>
          <a:p>
            <a:r>
              <a:rPr lang="en-US" dirty="0" smtClean="0">
                <a:solidFill>
                  <a:srgbClr val="000000"/>
                </a:solidFill>
              </a:rPr>
              <a:t>M</a:t>
            </a:r>
            <a:endParaRPr lang="en-US" dirty="0">
              <a:solidFill>
                <a:srgbClr val="000000"/>
              </a:solidFill>
            </a:endParaRPr>
          </a:p>
        </p:txBody>
      </p:sp>
      <p:sp>
        <p:nvSpPr>
          <p:cNvPr id="84" name="TextBox 83"/>
          <p:cNvSpPr txBox="1"/>
          <p:nvPr/>
        </p:nvSpPr>
        <p:spPr>
          <a:xfrm>
            <a:off x="5528169" y="4343400"/>
            <a:ext cx="249475" cy="369332"/>
          </a:xfrm>
          <a:prstGeom prst="rect">
            <a:avLst/>
          </a:prstGeom>
          <a:noFill/>
        </p:spPr>
        <p:txBody>
          <a:bodyPr wrap="none" rtlCol="0">
            <a:spAutoFit/>
          </a:bodyPr>
          <a:lstStyle/>
          <a:p>
            <a:r>
              <a:rPr lang="en-US" dirty="0" smtClean="0">
                <a:solidFill>
                  <a:srgbClr val="000000"/>
                </a:solidFill>
              </a:rPr>
              <a:t>!</a:t>
            </a:r>
            <a:endParaRPr lang="en-US" dirty="0">
              <a:solidFill>
                <a:srgbClr val="000000"/>
              </a:solidFill>
            </a:endParaRPr>
          </a:p>
        </p:txBody>
      </p:sp>
      <p:sp>
        <p:nvSpPr>
          <p:cNvPr id="85" name="TextBox 84"/>
          <p:cNvSpPr txBox="1"/>
          <p:nvPr/>
        </p:nvSpPr>
        <p:spPr>
          <a:xfrm>
            <a:off x="5980059" y="4343400"/>
            <a:ext cx="396337" cy="369332"/>
          </a:xfrm>
          <a:prstGeom prst="rect">
            <a:avLst/>
          </a:prstGeom>
          <a:noFill/>
        </p:spPr>
        <p:txBody>
          <a:bodyPr wrap="none" rtlCol="0">
            <a:spAutoFit/>
          </a:bodyPr>
          <a:lstStyle/>
          <a:p>
            <a:r>
              <a:rPr lang="en-US" dirty="0">
                <a:solidFill>
                  <a:srgbClr val="000000"/>
                </a:solidFill>
              </a:rPr>
              <a:t>@</a:t>
            </a:r>
          </a:p>
        </p:txBody>
      </p:sp>
      <p:sp>
        <p:nvSpPr>
          <p:cNvPr id="86" name="TextBox 85"/>
          <p:cNvSpPr txBox="1"/>
          <p:nvPr/>
        </p:nvSpPr>
        <p:spPr>
          <a:xfrm>
            <a:off x="2990683" y="2373868"/>
            <a:ext cx="506118" cy="369332"/>
          </a:xfrm>
          <a:prstGeom prst="rect">
            <a:avLst/>
          </a:prstGeom>
          <a:noFill/>
        </p:spPr>
        <p:txBody>
          <a:bodyPr wrap="none" rtlCol="0">
            <a:spAutoFit/>
          </a:bodyPr>
          <a:lstStyle/>
          <a:p>
            <a:r>
              <a:rPr lang="en-US" dirty="0" smtClean="0">
                <a:solidFill>
                  <a:schemeClr val="bg1"/>
                </a:solidFill>
              </a:rPr>
              <a:t>To:</a:t>
            </a:r>
            <a:endParaRPr lang="en-US" dirty="0">
              <a:solidFill>
                <a:schemeClr val="bg1"/>
              </a:solidFill>
            </a:endParaRPr>
          </a:p>
        </p:txBody>
      </p:sp>
      <p:cxnSp>
        <p:nvCxnSpPr>
          <p:cNvPr id="87" name="Straight Connector 86"/>
          <p:cNvCxnSpPr/>
          <p:nvPr/>
        </p:nvCxnSpPr>
        <p:spPr>
          <a:xfrm>
            <a:off x="3420601" y="2665412"/>
            <a:ext cx="190341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097888" y="3352800"/>
            <a:ext cx="2430281"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9" name="Chevron 88"/>
          <p:cNvSpPr/>
          <p:nvPr/>
        </p:nvSpPr>
        <p:spPr>
          <a:xfrm>
            <a:off x="5554201" y="3276600"/>
            <a:ext cx="488542" cy="152400"/>
          </a:xfrm>
          <a:prstGeom prst="chevr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90" name="Straight Connector 89"/>
          <p:cNvCxnSpPr/>
          <p:nvPr/>
        </p:nvCxnSpPr>
        <p:spPr>
          <a:xfrm rot="16200000" flipH="1">
            <a:off x="3039603" y="3124198"/>
            <a:ext cx="304797" cy="1"/>
          </a:xfrm>
          <a:prstGeom prst="line">
            <a:avLst/>
          </a:prstGeom>
          <a:ln>
            <a:solidFill>
              <a:schemeClr val="bg2">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3163238" y="2985056"/>
            <a:ext cx="336037" cy="369332"/>
          </a:xfrm>
          <a:prstGeom prst="rect">
            <a:avLst/>
          </a:prstGeom>
          <a:noFill/>
        </p:spPr>
        <p:txBody>
          <a:bodyPr wrap="none" rtlCol="0">
            <a:spAutoFit/>
          </a:bodyPr>
          <a:lstStyle/>
          <a:p>
            <a:r>
              <a:rPr lang="en-US" dirty="0" smtClean="0">
                <a:solidFill>
                  <a:schemeClr val="bg1"/>
                </a:solidFill>
              </a:rPr>
              <a:t>L</a:t>
            </a:r>
            <a:endParaRPr lang="en-US" dirty="0">
              <a:solidFill>
                <a:schemeClr val="bg1"/>
              </a:solidFill>
            </a:endParaRPr>
          </a:p>
        </p:txBody>
      </p:sp>
      <p:cxnSp>
        <p:nvCxnSpPr>
          <p:cNvPr id="92" name="Straight Connector 91"/>
          <p:cNvCxnSpPr/>
          <p:nvPr/>
        </p:nvCxnSpPr>
        <p:spPr>
          <a:xfrm rot="16200000" flipH="1">
            <a:off x="3376668" y="2558531"/>
            <a:ext cx="240264" cy="1"/>
          </a:xfrm>
          <a:prstGeom prst="line">
            <a:avLst/>
          </a:prstGeom>
          <a:ln>
            <a:solidFill>
              <a:schemeClr val="bg2">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468234" y="2373868"/>
            <a:ext cx="408398" cy="369332"/>
          </a:xfrm>
          <a:prstGeom prst="rect">
            <a:avLst/>
          </a:prstGeom>
          <a:noFill/>
        </p:spPr>
        <p:txBody>
          <a:bodyPr wrap="none" rtlCol="0">
            <a:spAutoFit/>
          </a:bodyPr>
          <a:lstStyle/>
          <a:p>
            <a:r>
              <a:rPr lang="en-US" dirty="0" smtClean="0">
                <a:solidFill>
                  <a:srgbClr val="000000"/>
                </a:solidFill>
              </a:rPr>
              <a:t>M</a:t>
            </a:r>
            <a:endParaRPr lang="en-US" dirty="0">
              <a:solidFill>
                <a:srgbClr val="000000"/>
              </a:solidFill>
            </a:endParaRPr>
          </a:p>
        </p:txBody>
      </p:sp>
      <p:sp>
        <p:nvSpPr>
          <p:cNvPr id="94" name="TextBox 93"/>
          <p:cNvSpPr txBox="1"/>
          <p:nvPr/>
        </p:nvSpPr>
        <p:spPr>
          <a:xfrm>
            <a:off x="3691647" y="2373868"/>
            <a:ext cx="312906" cy="369332"/>
          </a:xfrm>
          <a:prstGeom prst="rect">
            <a:avLst/>
          </a:prstGeom>
          <a:noFill/>
        </p:spPr>
        <p:txBody>
          <a:bodyPr wrap="none" rtlCol="0">
            <a:spAutoFit/>
          </a:bodyPr>
          <a:lstStyle/>
          <a:p>
            <a:r>
              <a:rPr lang="en-US" dirty="0" smtClean="0">
                <a:solidFill>
                  <a:srgbClr val="000000"/>
                </a:solidFill>
              </a:rPr>
              <a:t>a</a:t>
            </a:r>
            <a:endParaRPr lang="en-US" dirty="0">
              <a:solidFill>
                <a:srgbClr val="000000"/>
              </a:solidFill>
            </a:endParaRPr>
          </a:p>
        </p:txBody>
      </p:sp>
      <p:sp>
        <p:nvSpPr>
          <p:cNvPr id="95" name="TextBox 94"/>
          <p:cNvSpPr txBox="1"/>
          <p:nvPr/>
        </p:nvSpPr>
        <p:spPr>
          <a:xfrm>
            <a:off x="3818266" y="2373868"/>
            <a:ext cx="288135" cy="369332"/>
          </a:xfrm>
          <a:prstGeom prst="rect">
            <a:avLst/>
          </a:prstGeom>
          <a:noFill/>
        </p:spPr>
        <p:txBody>
          <a:bodyPr wrap="none" rtlCol="0">
            <a:spAutoFit/>
          </a:bodyPr>
          <a:lstStyle/>
          <a:p>
            <a:r>
              <a:rPr lang="en-US" dirty="0" err="1" smtClean="0">
                <a:solidFill>
                  <a:srgbClr val="000000"/>
                </a:solidFill>
              </a:rPr>
              <a:t>c</a:t>
            </a:r>
            <a:endParaRPr lang="en-US" dirty="0">
              <a:solidFill>
                <a:srgbClr val="000000"/>
              </a:solidFill>
            </a:endParaRPr>
          </a:p>
        </p:txBody>
      </p:sp>
      <p:sp>
        <p:nvSpPr>
          <p:cNvPr id="96" name="TextBox 95"/>
          <p:cNvSpPr txBox="1"/>
          <p:nvPr/>
        </p:nvSpPr>
        <p:spPr>
          <a:xfrm>
            <a:off x="3909966" y="2373868"/>
            <a:ext cx="302336" cy="369332"/>
          </a:xfrm>
          <a:prstGeom prst="rect">
            <a:avLst/>
          </a:prstGeom>
          <a:noFill/>
        </p:spPr>
        <p:txBody>
          <a:bodyPr wrap="none" rtlCol="0">
            <a:spAutoFit/>
          </a:bodyPr>
          <a:lstStyle/>
          <a:p>
            <a:r>
              <a:rPr lang="en-US" dirty="0" err="1" smtClean="0">
                <a:solidFill>
                  <a:srgbClr val="000000"/>
                </a:solidFill>
              </a:rPr>
              <a:t>k</a:t>
            </a:r>
            <a:endParaRPr lang="en-US" dirty="0">
              <a:solidFill>
                <a:srgbClr val="000000"/>
              </a:solidFill>
            </a:endParaRPr>
          </a:p>
        </p:txBody>
      </p:sp>
      <p:sp>
        <p:nvSpPr>
          <p:cNvPr id="97" name="TextBox 96"/>
          <p:cNvSpPr txBox="1"/>
          <p:nvPr/>
        </p:nvSpPr>
        <p:spPr>
          <a:xfrm>
            <a:off x="3268201" y="2971800"/>
            <a:ext cx="379544" cy="369332"/>
          </a:xfrm>
          <a:prstGeom prst="rect">
            <a:avLst/>
          </a:prstGeom>
          <a:noFill/>
        </p:spPr>
        <p:txBody>
          <a:bodyPr wrap="none" rtlCol="0">
            <a:spAutoFit/>
          </a:bodyPr>
          <a:lstStyle/>
          <a:p>
            <a:r>
              <a:rPr lang="en-US" dirty="0" err="1" smtClean="0">
                <a:solidFill>
                  <a:srgbClr val="000000"/>
                </a:solidFill>
              </a:rPr>
              <a:t>m</a:t>
            </a:r>
            <a:endParaRPr lang="en-US" dirty="0">
              <a:solidFill>
                <a:srgbClr val="000000"/>
              </a:solidFill>
            </a:endParaRPr>
          </a:p>
        </p:txBody>
      </p:sp>
      <p:sp>
        <p:nvSpPr>
          <p:cNvPr id="98" name="TextBox 97"/>
          <p:cNvSpPr txBox="1"/>
          <p:nvPr/>
        </p:nvSpPr>
        <p:spPr>
          <a:xfrm>
            <a:off x="3461165" y="2971800"/>
            <a:ext cx="302336" cy="369332"/>
          </a:xfrm>
          <a:prstGeom prst="rect">
            <a:avLst/>
          </a:prstGeom>
          <a:noFill/>
        </p:spPr>
        <p:txBody>
          <a:bodyPr wrap="none" rtlCol="0">
            <a:spAutoFit/>
          </a:bodyPr>
          <a:lstStyle/>
          <a:p>
            <a:r>
              <a:rPr lang="en-US" dirty="0" err="1" smtClean="0">
                <a:solidFill>
                  <a:srgbClr val="000000"/>
                </a:solidFill>
              </a:rPr>
              <a:t>k</a:t>
            </a:r>
            <a:endParaRPr lang="en-US" dirty="0">
              <a:solidFill>
                <a:srgbClr val="000000"/>
              </a:solidFill>
            </a:endParaRPr>
          </a:p>
        </p:txBody>
      </p:sp>
      <p:sp>
        <p:nvSpPr>
          <p:cNvPr id="99" name="TextBox 98"/>
          <p:cNvSpPr txBox="1"/>
          <p:nvPr/>
        </p:nvSpPr>
        <p:spPr>
          <a:xfrm>
            <a:off x="3598625" y="2971800"/>
            <a:ext cx="249475" cy="369332"/>
          </a:xfrm>
          <a:prstGeom prst="rect">
            <a:avLst/>
          </a:prstGeom>
          <a:noFill/>
        </p:spPr>
        <p:txBody>
          <a:bodyPr wrap="none" rtlCol="0">
            <a:spAutoFit/>
          </a:bodyPr>
          <a:lstStyle/>
          <a:p>
            <a:r>
              <a:rPr lang="en-US" dirty="0" smtClean="0">
                <a:solidFill>
                  <a:srgbClr val="000000"/>
                </a:solidFill>
              </a:rPr>
              <a:t>!</a:t>
            </a:r>
            <a:endParaRPr lang="en-US" dirty="0">
              <a:solidFill>
                <a:srgbClr val="000000"/>
              </a:solidFill>
            </a:endParaRPr>
          </a:p>
        </p:txBody>
      </p:sp>
      <p:sp>
        <p:nvSpPr>
          <p:cNvPr id="100" name="TextBox 99">
            <a:hlinkClick r:id="" action="ppaction://hlinkshowjump?jump=nextslide"/>
          </p:cNvPr>
          <p:cNvSpPr txBox="1"/>
          <p:nvPr/>
        </p:nvSpPr>
        <p:spPr>
          <a:xfrm>
            <a:off x="5554201" y="3200400"/>
            <a:ext cx="457840" cy="261610"/>
          </a:xfrm>
          <a:prstGeom prst="rect">
            <a:avLst/>
          </a:prstGeom>
          <a:noFill/>
        </p:spPr>
        <p:txBody>
          <a:bodyPr wrap="square" rtlCol="0">
            <a:spAutoFit/>
          </a:bodyPr>
          <a:lstStyle/>
          <a:p>
            <a:r>
              <a:rPr lang="en-US" sz="1100" dirty="0" smtClean="0"/>
              <a:t>send</a:t>
            </a:r>
            <a:endParaRPr lang="en-US" sz="1100" dirty="0"/>
          </a:p>
        </p:txBody>
      </p:sp>
      <p:sp>
        <p:nvSpPr>
          <p:cNvPr id="101" name="Right Arrow 100">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ight Arrow 101">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Action Button: Home 102">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92"/>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68"/>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0" nodeType="clickEffect">
                                  <p:stCondLst>
                                    <p:cond delay="0"/>
                                  </p:stCondLst>
                                  <p:childTnLst>
                                    <p:anim calcmode="discrete" valueType="str">
                                      <p:cBhvr>
                                        <p:cTn id="34"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0" nodeType="clickEffect">
                                  <p:stCondLst>
                                    <p:cond delay="0"/>
                                  </p:stCondLst>
                                  <p:childTnLst>
                                    <p:anim calcmode="discrete" valueType="str">
                                      <p:cBhvr>
                                        <p:cTn id="42" dur="10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5" presetClass="emph" presetSubtype="0" fill="hold" nodeType="clickEffect">
                                  <p:stCondLst>
                                    <p:cond delay="0"/>
                                  </p:stCondLst>
                                  <p:childTnLst>
                                    <p:anim calcmode="discrete" valueType="str">
                                      <p:cBhvr>
                                        <p:cTn id="54" dur="1000" fill="hold"/>
                                        <p:tgtEl>
                                          <p:spTgt spid="90"/>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9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5" presetClass="emph" presetSubtype="0" fill="hold" grpId="0" nodeType="clickEffect">
                                  <p:stCondLst>
                                    <p:cond delay="0"/>
                                  </p:stCondLst>
                                  <p:childTnLst>
                                    <p:anim calcmode="discrete" valueType="str">
                                      <p:cBhvr>
                                        <p:cTn id="62" dur="1000" fill="hold"/>
                                        <p:tgtEl>
                                          <p:spTgt spid="67"/>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5" presetClass="emph" presetSubtype="0" fill="hold" grpId="1" nodeType="clickEffect">
                                  <p:stCondLst>
                                    <p:cond delay="0"/>
                                  </p:stCondLst>
                                  <p:childTnLst>
                                    <p:anim calcmode="discrete" valueType="str">
                                      <p:cBhvr>
                                        <p:cTn id="70" dur="1000" fill="hold"/>
                                        <p:tgtEl>
                                          <p:spTgt spid="68"/>
                                        </p:tgtEl>
                                        <p:attrNameLst>
                                          <p:attrName>style.visibility</p:attrName>
                                        </p:attrNameLst>
                                      </p:cBhvr>
                                      <p:tavLst>
                                        <p:tav tm="0">
                                          <p:val>
                                            <p:strVal val="hidden"/>
                                          </p:val>
                                        </p:tav>
                                        <p:tav tm="50000">
                                          <p:val>
                                            <p:strVal val="visible"/>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5" presetClass="emph" presetSubtype="0" fill="hold" grpId="1" nodeType="clickEffect">
                                  <p:stCondLst>
                                    <p:cond delay="0"/>
                                  </p:stCondLst>
                                  <p:childTnLst>
                                    <p:anim calcmode="discrete" valueType="str">
                                      <p:cBhvr>
                                        <p:cTn id="78" dur="10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5" presetClass="emph" presetSubtype="0" fill="hold" grpId="0" nodeType="clickEffect">
                                  <p:stCondLst>
                                    <p:cond delay="0"/>
                                  </p:stCondLst>
                                  <p:childTnLst>
                                    <p:anim calcmode="discrete" valueType="str">
                                      <p:cBhvr>
                                        <p:cTn id="86" dur="1000" fill="hold"/>
                                        <p:tgtEl>
                                          <p:spTgt spid="69"/>
                                        </p:tgtEl>
                                        <p:attrNameLst>
                                          <p:attrName>style.visibility</p:attrName>
                                        </p:attrNameLst>
                                      </p:cBhvr>
                                      <p:tavLst>
                                        <p:tav tm="0">
                                          <p:val>
                                            <p:strVal val="hidden"/>
                                          </p:val>
                                        </p:tav>
                                        <p:tav tm="50000">
                                          <p:val>
                                            <p:strVal val="visible"/>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66" grpId="0" animBg="1"/>
      <p:bldP spid="66" grpId="1" animBg="1"/>
      <p:bldP spid="67" grpId="0" animBg="1"/>
      <p:bldP spid="68" grpId="0" animBg="1"/>
      <p:bldP spid="68" grpId="1" animBg="1"/>
      <p:bldP spid="69" grpId="0" animBg="1"/>
      <p:bldP spid="91" grpId="0"/>
      <p:bldP spid="93" grpId="0"/>
      <p:bldP spid="94" grpId="0"/>
      <p:bldP spid="95" grpId="0"/>
      <p:bldP spid="96" grpId="0"/>
      <p:bldP spid="97" grpId="0"/>
      <p:bldP spid="98" grpId="0"/>
      <p:bldP spid="99"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Images</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sz="1800" dirty="0" smtClean="0">
                <a:latin typeface="Arial"/>
                <a:cs typeface="Arial"/>
              </a:rPr>
              <a:t>can be photograph like bitmaps, vector-drawn graphics, 3D renderings, buttons to click and windows of motion video. </a:t>
            </a:r>
          </a:p>
          <a:p>
            <a:pPr>
              <a:buNone/>
            </a:pPr>
            <a:r>
              <a:rPr lang="en-US" sz="1800" dirty="0" smtClean="0">
                <a:latin typeface="Arial"/>
                <a:cs typeface="Arial"/>
              </a:rPr>
              <a:t>Bitmaps are a matrix of the individual pixels that form an image.</a:t>
            </a:r>
          </a:p>
          <a:p>
            <a:pPr>
              <a:buNone/>
            </a:pPr>
            <a:r>
              <a:rPr lang="en-US" sz="1800" dirty="0" smtClean="0">
                <a:latin typeface="Arial"/>
                <a:cs typeface="Arial"/>
              </a:rPr>
              <a:t>Vector is a drawn line that is described by the location of it’s two endpoints</a:t>
            </a:r>
          </a:p>
          <a:p>
            <a:pPr>
              <a:buNone/>
            </a:pPr>
            <a:r>
              <a:rPr lang="en-US" sz="1800" dirty="0" smtClean="0">
                <a:latin typeface="Arial"/>
                <a:cs typeface="Arial"/>
              </a:rPr>
              <a:t>Vector-drawn graphic is an image created from vector objects</a:t>
            </a:r>
          </a:p>
          <a:p>
            <a:r>
              <a:rPr lang="en-US" sz="1800" dirty="0" smtClean="0">
                <a:latin typeface="Arial"/>
                <a:cs typeface="Arial"/>
              </a:rPr>
              <a:t>Images are used as visual aids to communicate a message most of the time.</a:t>
            </a:r>
          </a:p>
          <a:p>
            <a:r>
              <a:rPr lang="en-US" sz="1800" dirty="0" smtClean="0">
                <a:latin typeface="Arial"/>
                <a:cs typeface="Arial"/>
              </a:rPr>
              <a:t>Designers use images on websites, ads and posters</a:t>
            </a:r>
          </a:p>
          <a:p>
            <a:r>
              <a:rPr lang="en-US" sz="1800" dirty="0" smtClean="0">
                <a:latin typeface="Arial"/>
                <a:cs typeface="Arial"/>
              </a:rPr>
              <a:t>Photographers use images as an art form based on perspective</a:t>
            </a:r>
          </a:p>
          <a:p>
            <a:endParaRPr lang="en-US" dirty="0"/>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latin typeface="Arial"/>
                <a:cs typeface="Arial"/>
              </a:rPr>
              <a:t>A common maxim holds that "an image is worth a thousand words." A properly composed image can convey strong emotion and resonate with your audience. It is important to use images wisely. Be honest with yourself and your audience about the degree to which the images are manipulated to get the desired effect. Also remember that almost every non-background element that is seen, including navigation buttons, icons, widgets and indicators, and gradients within these elements, in addition to your content can be an image.</a:t>
            </a:r>
            <a:endParaRPr lang="en-US" sz="1800"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Images</a:t>
            </a:r>
            <a:endParaRPr lang="en-US" dirty="0">
              <a:latin typeface="Arial"/>
              <a:cs typeface="Arial"/>
            </a:endParaRPr>
          </a:p>
        </p:txBody>
      </p:sp>
      <p:sp>
        <p:nvSpPr>
          <p:cNvPr id="3" name="Content Placeholder 2"/>
          <p:cNvSpPr>
            <a:spLocks noGrp="1"/>
          </p:cNvSpPr>
          <p:nvPr>
            <p:ph idx="1"/>
          </p:nvPr>
        </p:nvSpPr>
        <p:spPr/>
        <p:txBody>
          <a:bodyPr>
            <a:normAutofit/>
          </a:bodyPr>
          <a:lstStyle/>
          <a:p>
            <a:r>
              <a:rPr lang="en-US" sz="1800" dirty="0" smtClean="0">
                <a:latin typeface="Arial"/>
                <a:cs typeface="Arial"/>
              </a:rPr>
              <a:t>There are several computer programs that allow anyone from a beginner to a professional, manipulate (edit) images in any way. The most popular would be Adobe Photoshop , Bridge or Premiere. Others are more for viewing purposes like, Preview and </a:t>
            </a:r>
            <a:r>
              <a:rPr lang="en-US" sz="1800" dirty="0" err="1" smtClean="0">
                <a:latin typeface="Arial"/>
                <a:cs typeface="Arial"/>
              </a:rPr>
              <a:t>Picassa</a:t>
            </a:r>
            <a:r>
              <a:rPr lang="en-US" sz="1800" dirty="0" smtClean="0">
                <a:latin typeface="Arial"/>
                <a:cs typeface="Arial"/>
              </a:rPr>
              <a:t>.</a:t>
            </a:r>
          </a:p>
          <a:p>
            <a:r>
              <a:rPr lang="en-US" sz="1800" dirty="0" smtClean="0">
                <a:latin typeface="Arial"/>
                <a:cs typeface="Arial"/>
              </a:rPr>
              <a:t>Vector drawn images can be created in Photoshop or Illustrator.</a:t>
            </a:r>
            <a:endParaRPr lang="en-US" sz="1800" dirty="0">
              <a:latin typeface="Arial"/>
              <a:cs typeface="Arial"/>
            </a:endParaRPr>
          </a:p>
        </p:txBody>
      </p:sp>
      <p:pic>
        <p:nvPicPr>
          <p:cNvPr id="5" name="Picture 4" descr="Screen Shot 2015-03-12 at 8.41.15 PM.png"/>
          <p:cNvPicPr>
            <a:picLocks noChangeAspect="1"/>
          </p:cNvPicPr>
          <p:nvPr/>
        </p:nvPicPr>
        <p:blipFill>
          <a:blip r:embed="rId2"/>
          <a:stretch>
            <a:fillRect/>
          </a:stretch>
        </p:blipFill>
        <p:spPr>
          <a:xfrm>
            <a:off x="4571999" y="4123266"/>
            <a:ext cx="3200401" cy="2740166"/>
          </a:xfrm>
          <a:prstGeom prst="rect">
            <a:avLst/>
          </a:prstGeom>
        </p:spPr>
      </p:pic>
      <p:sp>
        <p:nvSpPr>
          <p:cNvPr id="6" name="Right Arrow 5">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vin.jpg"/>
          <p:cNvPicPr>
            <a:picLocks noChangeAspect="1"/>
          </p:cNvPicPr>
          <p:nvPr/>
        </p:nvPicPr>
        <p:blipFill>
          <a:blip r:embed="rId4"/>
          <a:stretch>
            <a:fillRect/>
          </a:stretch>
        </p:blipFill>
        <p:spPr>
          <a:xfrm>
            <a:off x="1446589" y="4123267"/>
            <a:ext cx="3125411" cy="273473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3352006" y="4377064"/>
            <a:ext cx="7770813" cy="4257022"/>
          </a:xfrm>
        </p:spPr>
      </p:pic>
      <p:pic>
        <p:nvPicPr>
          <p:cNvPr id="5" name="Picture 4" descr="piece6.png"/>
          <p:cNvPicPr>
            <a:picLocks noChangeAspect="1"/>
          </p:cNvPicPr>
          <p:nvPr/>
        </p:nvPicPr>
        <p:blipFill>
          <a:blip r:embed="rId4"/>
          <a:stretch>
            <a:fillRect/>
          </a:stretch>
        </p:blipFill>
        <p:spPr>
          <a:xfrm>
            <a:off x="5694363"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14478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3360302" y="3886200"/>
            <a:ext cx="5722502" cy="4291876"/>
          </a:xfrm>
          <a:prstGeom prst="rect">
            <a:avLst/>
          </a:prstGeom>
        </p:spPr>
      </p:pic>
      <p:pic>
        <p:nvPicPr>
          <p:cNvPr id="8" name="Picture 7" descr="piece3.png"/>
          <p:cNvPicPr>
            <a:picLocks noChangeAspect="1"/>
          </p:cNvPicPr>
          <p:nvPr/>
        </p:nvPicPr>
        <p:blipFill>
          <a:blip r:embed="rId7"/>
          <a:stretch>
            <a:fillRect/>
          </a:stretch>
        </p:blipFill>
        <p:spPr>
          <a:xfrm>
            <a:off x="3276599" y="3429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990600" y="938539"/>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3" name="Right Arrow 12">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Home 14">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3352006" y="4377064"/>
            <a:ext cx="7770813" cy="4257022"/>
          </a:xfrm>
        </p:spPr>
      </p:pic>
      <p:pic>
        <p:nvPicPr>
          <p:cNvPr id="5" name="Picture 4" descr="piece6.png"/>
          <p:cNvPicPr>
            <a:picLocks noChangeAspect="1"/>
          </p:cNvPicPr>
          <p:nvPr/>
        </p:nvPicPr>
        <p:blipFill>
          <a:blip r:embed="rId4"/>
          <a:stretch>
            <a:fillRect/>
          </a:stretch>
        </p:blipFill>
        <p:spPr>
          <a:xfrm>
            <a:off x="5694363"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14478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p:cNvPicPr>
            <a:picLocks noChangeAspect="1"/>
          </p:cNvPicPr>
          <p:nvPr/>
        </p:nvPicPr>
        <p:blipFill>
          <a:blip r:embed="rId7"/>
          <a:stretch>
            <a:fillRect/>
          </a:stretch>
        </p:blipFill>
        <p:spPr>
          <a:xfrm>
            <a:off x="3276599" y="3429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990600" y="938539"/>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3" name="Right Arrow 12">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Home 14">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3352800" y="4377064"/>
            <a:ext cx="7770813" cy="4257022"/>
          </a:xfrm>
        </p:spPr>
      </p:pic>
      <p:pic>
        <p:nvPicPr>
          <p:cNvPr id="5" name="Picture 4" descr="piece6.png">
            <a:hlinkClick r:id="" action="ppaction://hlinkshowjump?jump=nextslide"/>
          </p:cNvPr>
          <p:cNvPicPr>
            <a:picLocks noChangeAspect="1"/>
          </p:cNvPicPr>
          <p:nvPr/>
        </p:nvPicPr>
        <p:blipFill>
          <a:blip r:embed="rId4"/>
          <a:stretch>
            <a:fillRect/>
          </a:stretch>
        </p:blipFill>
        <p:spPr>
          <a:xfrm>
            <a:off x="5715000"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14478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a:hlinkClick r:id="" action="ppaction://hlinkshowjump?jump=nextslide"/>
          </p:cNvPr>
          <p:cNvPicPr>
            <a:picLocks noChangeAspect="1"/>
          </p:cNvPicPr>
          <p:nvPr/>
        </p:nvPicPr>
        <p:blipFill>
          <a:blip r:embed="rId7"/>
          <a:stretch>
            <a:fillRect/>
          </a:stretch>
        </p:blipFill>
        <p:spPr>
          <a:xfrm>
            <a:off x="1981199" y="1524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990600" y="938539"/>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2" name="Right Arrow 11">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Multimedia</a:t>
            </a:r>
            <a:endParaRPr lang="en-US" dirty="0">
              <a:latin typeface="Arial"/>
              <a:cs typeface="Arial"/>
            </a:endParaRPr>
          </a:p>
        </p:txBody>
      </p:sp>
      <p:sp>
        <p:nvSpPr>
          <p:cNvPr id="3" name="Content Placeholder 2"/>
          <p:cNvSpPr>
            <a:spLocks noGrp="1"/>
          </p:cNvSpPr>
          <p:nvPr>
            <p:ph idx="1"/>
          </p:nvPr>
        </p:nvSpPr>
        <p:spPr/>
        <p:txBody>
          <a:bodyPr/>
          <a:lstStyle/>
          <a:p>
            <a:pPr>
              <a:buNone/>
            </a:pPr>
            <a:r>
              <a:rPr lang="en-US" dirty="0" smtClean="0">
                <a:latin typeface="Arial"/>
                <a:cs typeface="Arial"/>
              </a:rPr>
              <a:t>Is a combination of </a:t>
            </a:r>
          </a:p>
          <a:p>
            <a:r>
              <a:rPr lang="en-US" dirty="0" smtClean="0">
                <a:latin typeface="Arial"/>
                <a:cs typeface="Arial"/>
                <a:hlinkClick r:id="rId2" action="ppaction://hlinksldjump"/>
              </a:rPr>
              <a:t>Text</a:t>
            </a:r>
            <a:endParaRPr lang="en-US" dirty="0" smtClean="0">
              <a:latin typeface="Arial"/>
              <a:cs typeface="Arial"/>
            </a:endParaRPr>
          </a:p>
          <a:p>
            <a:r>
              <a:rPr lang="en-US" dirty="0" smtClean="0">
                <a:latin typeface="Arial"/>
                <a:cs typeface="Arial"/>
              </a:rPr>
              <a:t> </a:t>
            </a:r>
            <a:r>
              <a:rPr lang="en-US" dirty="0" smtClean="0">
                <a:latin typeface="Arial"/>
                <a:cs typeface="Arial"/>
                <a:hlinkClick r:id="rId3" action="ppaction://hlinksldjump"/>
              </a:rPr>
              <a:t>Images</a:t>
            </a:r>
            <a:r>
              <a:rPr lang="en-US" dirty="0" smtClean="0">
                <a:latin typeface="Arial"/>
                <a:cs typeface="Arial"/>
              </a:rPr>
              <a:t>  </a:t>
            </a:r>
          </a:p>
          <a:p>
            <a:r>
              <a:rPr lang="en-US" dirty="0" smtClean="0">
                <a:latin typeface="Arial"/>
                <a:cs typeface="Arial"/>
                <a:hlinkClick r:id="rId4" action="ppaction://hlinksldjump"/>
              </a:rPr>
              <a:t>Sound</a:t>
            </a:r>
            <a:r>
              <a:rPr lang="en-US" dirty="0" smtClean="0">
                <a:latin typeface="Arial"/>
                <a:cs typeface="Arial"/>
              </a:rPr>
              <a:t> </a:t>
            </a:r>
          </a:p>
          <a:p>
            <a:r>
              <a:rPr lang="en-US" dirty="0" smtClean="0">
                <a:latin typeface="Arial"/>
                <a:cs typeface="Arial"/>
                <a:hlinkClick r:id="rId5" action="ppaction://hlinksldjump"/>
              </a:rPr>
              <a:t>Animation</a:t>
            </a:r>
            <a:r>
              <a:rPr lang="en-US" dirty="0" smtClean="0">
                <a:latin typeface="Arial"/>
                <a:cs typeface="Arial"/>
              </a:rPr>
              <a:t> </a:t>
            </a:r>
          </a:p>
          <a:p>
            <a:r>
              <a:rPr lang="en-US" dirty="0" smtClean="0">
                <a:latin typeface="Arial"/>
                <a:cs typeface="Arial"/>
              </a:rPr>
              <a:t>And </a:t>
            </a:r>
            <a:r>
              <a:rPr lang="en-US" dirty="0" smtClean="0">
                <a:latin typeface="Arial"/>
                <a:cs typeface="Arial"/>
                <a:hlinkClick r:id="rId6" action="ppaction://hlinksldjump"/>
              </a:rPr>
              <a:t>Video</a:t>
            </a:r>
            <a:r>
              <a:rPr lang="en-US" dirty="0" smtClean="0">
                <a:latin typeface="Arial"/>
                <a:cs typeface="Arial"/>
              </a:rPr>
              <a:t> </a:t>
            </a:r>
            <a:endParaRPr lang="en-US"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95386" y="1366228"/>
            <a:ext cx="2353228" cy="369332"/>
          </a:xfrm>
          <a:prstGeom prst="rect">
            <a:avLst/>
          </a:prstGeom>
          <a:noFill/>
        </p:spPr>
        <p:txBody>
          <a:bodyPr wrap="none" rtlCol="0">
            <a:spAutoFit/>
          </a:bodyPr>
          <a:lstStyle/>
          <a:p>
            <a:r>
              <a:rPr lang="en-US" dirty="0" smtClean="0">
                <a:latin typeface="Arial"/>
              </a:rPr>
              <a:t>The 5 building blocks</a:t>
            </a:r>
            <a:endParaRPr lang="en-US" dirty="0">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a:hlinkClick r:id="" action="ppaction://hlinkshowjump?jump=nextslide"/>
          </p:cNvPr>
          <p:cNvPicPr>
            <a:picLocks noGrp="1" noChangeAspect="1"/>
          </p:cNvPicPr>
          <p:nvPr>
            <p:ph idx="1"/>
          </p:nvPr>
        </p:nvPicPr>
        <p:blipFill>
          <a:blip r:embed="rId3"/>
          <a:srcRect l="-18442" r="-18442"/>
          <a:stretch>
            <a:fillRect/>
          </a:stretch>
        </p:blipFill>
        <p:spPr>
          <a:xfrm>
            <a:off x="3352800" y="4377064"/>
            <a:ext cx="7770813" cy="4257022"/>
          </a:xfrm>
        </p:spPr>
      </p:pic>
      <p:pic>
        <p:nvPicPr>
          <p:cNvPr id="5" name="Picture 4" descr="piece6.png"/>
          <p:cNvPicPr>
            <a:picLocks noChangeAspect="1"/>
          </p:cNvPicPr>
          <p:nvPr/>
        </p:nvPicPr>
        <p:blipFill>
          <a:blip r:embed="rId4"/>
          <a:stretch>
            <a:fillRect/>
          </a:stretch>
        </p:blipFill>
        <p:spPr>
          <a:xfrm>
            <a:off x="1181100"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14478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a:hlinkClick r:id="" action="ppaction://hlinkshowjump?jump=nextslide"/>
          </p:cNvPr>
          <p:cNvPicPr>
            <a:picLocks noChangeAspect="1"/>
          </p:cNvPicPr>
          <p:nvPr/>
        </p:nvPicPr>
        <p:blipFill>
          <a:blip r:embed="rId7"/>
          <a:stretch>
            <a:fillRect/>
          </a:stretch>
        </p:blipFill>
        <p:spPr>
          <a:xfrm>
            <a:off x="1981199" y="1524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990600" y="938539"/>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2" name="Right Arrow 11">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990600" y="1550894"/>
            <a:ext cx="7770813" cy="4257022"/>
          </a:xfrm>
        </p:spPr>
      </p:pic>
      <p:pic>
        <p:nvPicPr>
          <p:cNvPr id="5" name="Picture 4" descr="piece6.png"/>
          <p:cNvPicPr>
            <a:picLocks noChangeAspect="1"/>
          </p:cNvPicPr>
          <p:nvPr/>
        </p:nvPicPr>
        <p:blipFill>
          <a:blip r:embed="rId4"/>
          <a:stretch>
            <a:fillRect/>
          </a:stretch>
        </p:blipFill>
        <p:spPr>
          <a:xfrm>
            <a:off x="1181100"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14478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a:hlinkClick r:id="" action="ppaction://hlinkshowjump?jump=nextslide"/>
          </p:cNvPr>
          <p:cNvPicPr>
            <a:picLocks noChangeAspect="1"/>
          </p:cNvPicPr>
          <p:nvPr/>
        </p:nvPicPr>
        <p:blipFill>
          <a:blip r:embed="rId7"/>
          <a:stretch>
            <a:fillRect/>
          </a:stretch>
        </p:blipFill>
        <p:spPr>
          <a:xfrm>
            <a:off x="1981199" y="1524000"/>
            <a:ext cx="5791201" cy="4343401"/>
          </a:xfrm>
          <a:prstGeom prst="rect">
            <a:avLst/>
          </a:prstGeom>
        </p:spPr>
      </p:pic>
      <p:pic>
        <p:nvPicPr>
          <p:cNvPr id="9" name="Picture 8" descr="piece2.png">
            <a:hlinkClick r:id="" action="ppaction://hlinkshowjump?jump=nextslide"/>
          </p:cNvPr>
          <p:cNvPicPr>
            <a:picLocks noChangeAspect="1"/>
          </p:cNvPicPr>
          <p:nvPr/>
        </p:nvPicPr>
        <p:blipFill>
          <a:blip r:embed="rId8"/>
          <a:stretch>
            <a:fillRect/>
          </a:stretch>
        </p:blipFill>
        <p:spPr>
          <a:xfrm>
            <a:off x="971985" y="938539"/>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2" name="Right Arrow 11">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990600" y="1550894"/>
            <a:ext cx="7770813" cy="4257022"/>
          </a:xfrm>
        </p:spPr>
      </p:pic>
      <p:pic>
        <p:nvPicPr>
          <p:cNvPr id="5" name="Picture 4" descr="piece6.png"/>
          <p:cNvPicPr>
            <a:picLocks noChangeAspect="1"/>
          </p:cNvPicPr>
          <p:nvPr/>
        </p:nvPicPr>
        <p:blipFill>
          <a:blip r:embed="rId4"/>
          <a:stretch>
            <a:fillRect/>
          </a:stretch>
        </p:blipFill>
        <p:spPr>
          <a:xfrm>
            <a:off x="1181100" y="2362200"/>
            <a:ext cx="5524500" cy="4143375"/>
          </a:xfrm>
          <a:prstGeom prst="rect">
            <a:avLst/>
          </a:prstGeom>
        </p:spPr>
      </p:pic>
      <p:pic>
        <p:nvPicPr>
          <p:cNvPr id="6" name="Picture 5" descr="piece5.png">
            <a:hlinkClick r:id="" action="ppaction://hlinkshowjump?jump=nextslide"/>
          </p:cNvPr>
          <p:cNvPicPr>
            <a:picLocks noChangeAspect="1"/>
          </p:cNvPicPr>
          <p:nvPr/>
        </p:nvPicPr>
        <p:blipFill>
          <a:blip r:embed="rId5"/>
          <a:stretch>
            <a:fillRect/>
          </a:stretch>
        </p:blipFill>
        <p:spPr>
          <a:xfrm>
            <a:off x="-1371600" y="2219325"/>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a:hlinkClick r:id="" action="ppaction://hlinkshowjump?jump=nextslide"/>
          </p:cNvPr>
          <p:cNvPicPr>
            <a:picLocks noChangeAspect="1"/>
          </p:cNvPicPr>
          <p:nvPr/>
        </p:nvPicPr>
        <p:blipFill>
          <a:blip r:embed="rId7"/>
          <a:stretch>
            <a:fillRect/>
          </a:stretch>
        </p:blipFill>
        <p:spPr>
          <a:xfrm>
            <a:off x="1981199" y="1524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2046287" y="1524000"/>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2" name="Right Arrow 11">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ece7.png"/>
          <p:cNvPicPr>
            <a:picLocks noGrp="1" noChangeAspect="1"/>
          </p:cNvPicPr>
          <p:nvPr>
            <p:ph idx="1"/>
          </p:nvPr>
        </p:nvPicPr>
        <p:blipFill>
          <a:blip r:embed="rId3"/>
          <a:srcRect l="-18442" r="-18442"/>
          <a:stretch>
            <a:fillRect/>
          </a:stretch>
        </p:blipFill>
        <p:spPr>
          <a:xfrm>
            <a:off x="990600" y="1550894"/>
            <a:ext cx="7770813" cy="4257022"/>
          </a:xfrm>
        </p:spPr>
      </p:pic>
      <p:pic>
        <p:nvPicPr>
          <p:cNvPr id="5" name="Picture 4" descr="piece6.png"/>
          <p:cNvPicPr>
            <a:picLocks noChangeAspect="1"/>
          </p:cNvPicPr>
          <p:nvPr/>
        </p:nvPicPr>
        <p:blipFill>
          <a:blip r:embed="rId4"/>
          <a:stretch>
            <a:fillRect/>
          </a:stretch>
        </p:blipFill>
        <p:spPr>
          <a:xfrm>
            <a:off x="1181100" y="2362200"/>
            <a:ext cx="5524500" cy="4143375"/>
          </a:xfrm>
          <a:prstGeom prst="rect">
            <a:avLst/>
          </a:prstGeom>
        </p:spPr>
      </p:pic>
      <p:pic>
        <p:nvPicPr>
          <p:cNvPr id="6" name="Picture 5" descr="piece5.png"/>
          <p:cNvPicPr>
            <a:picLocks noChangeAspect="1"/>
          </p:cNvPicPr>
          <p:nvPr/>
        </p:nvPicPr>
        <p:blipFill>
          <a:blip r:embed="rId5"/>
          <a:stretch>
            <a:fillRect/>
          </a:stretch>
        </p:blipFill>
        <p:spPr>
          <a:xfrm>
            <a:off x="2057400" y="1581150"/>
            <a:ext cx="5715000" cy="4286250"/>
          </a:xfrm>
          <a:prstGeom prst="rect">
            <a:avLst/>
          </a:prstGeom>
        </p:spPr>
      </p:pic>
      <p:pic>
        <p:nvPicPr>
          <p:cNvPr id="7" name="Picture 6" descr="piece4.png">
            <a:hlinkClick r:id="" action="ppaction://hlinkshowjump?jump=nextslide"/>
          </p:cNvPr>
          <p:cNvPicPr>
            <a:picLocks noChangeAspect="1"/>
          </p:cNvPicPr>
          <p:nvPr/>
        </p:nvPicPr>
        <p:blipFill>
          <a:blip r:embed="rId6"/>
          <a:stretch>
            <a:fillRect/>
          </a:stretch>
        </p:blipFill>
        <p:spPr>
          <a:xfrm>
            <a:off x="1981200" y="1550894"/>
            <a:ext cx="5722502" cy="4291876"/>
          </a:xfrm>
          <a:prstGeom prst="rect">
            <a:avLst/>
          </a:prstGeom>
        </p:spPr>
      </p:pic>
      <p:pic>
        <p:nvPicPr>
          <p:cNvPr id="8" name="Picture 7" descr="piece3.png">
            <a:hlinkClick r:id="" action="ppaction://hlinkshowjump?jump=nextslide"/>
          </p:cNvPr>
          <p:cNvPicPr>
            <a:picLocks noChangeAspect="1"/>
          </p:cNvPicPr>
          <p:nvPr/>
        </p:nvPicPr>
        <p:blipFill>
          <a:blip r:embed="rId7"/>
          <a:stretch>
            <a:fillRect/>
          </a:stretch>
        </p:blipFill>
        <p:spPr>
          <a:xfrm>
            <a:off x="1981199" y="1524000"/>
            <a:ext cx="5791201" cy="4343401"/>
          </a:xfrm>
          <a:prstGeom prst="rect">
            <a:avLst/>
          </a:prstGeom>
        </p:spPr>
      </p:pic>
      <p:pic>
        <p:nvPicPr>
          <p:cNvPr id="9" name="Picture 8" descr="piece2.png"/>
          <p:cNvPicPr>
            <a:picLocks noChangeAspect="1"/>
          </p:cNvPicPr>
          <p:nvPr/>
        </p:nvPicPr>
        <p:blipFill>
          <a:blip r:embed="rId8"/>
          <a:stretch>
            <a:fillRect/>
          </a:stretch>
        </p:blipFill>
        <p:spPr>
          <a:xfrm>
            <a:off x="2046287" y="1524000"/>
            <a:ext cx="5657415" cy="4243061"/>
          </a:xfrm>
          <a:prstGeom prst="rect">
            <a:avLst/>
          </a:prstGeom>
        </p:spPr>
      </p:pic>
      <p:pic>
        <p:nvPicPr>
          <p:cNvPr id="10" name="Picture 9" descr="piece1.png"/>
          <p:cNvPicPr>
            <a:picLocks noChangeAspect="1"/>
          </p:cNvPicPr>
          <p:nvPr/>
        </p:nvPicPr>
        <p:blipFill>
          <a:blip r:embed="rId9"/>
          <a:stretch>
            <a:fillRect/>
          </a:stretch>
        </p:blipFill>
        <p:spPr>
          <a:xfrm>
            <a:off x="1981200" y="1550894"/>
            <a:ext cx="5791200" cy="4343400"/>
          </a:xfrm>
          <a:prstGeom prst="rect">
            <a:avLst/>
          </a:prstGeom>
        </p:spPr>
      </p:pic>
      <p:sp>
        <p:nvSpPr>
          <p:cNvPr id="12" name="Right Arrow 11">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Home 13">
            <a:hlinkClick r:id="rId10"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whole pic.png"/>
          <p:cNvPicPr>
            <a:picLocks noChangeAspect="1"/>
          </p:cNvPicPr>
          <p:nvPr/>
        </p:nvPicPr>
        <p:blipFill>
          <a:blip r:embed="rId3"/>
          <a:stretch>
            <a:fillRect/>
          </a:stretch>
        </p:blipFill>
        <p:spPr>
          <a:xfrm>
            <a:off x="1479550" y="1550894"/>
            <a:ext cx="6184900" cy="4638675"/>
          </a:xfrm>
          <a:prstGeom prst="rect">
            <a:avLst/>
          </a:prstGeom>
        </p:spPr>
      </p:pic>
      <p:sp>
        <p:nvSpPr>
          <p:cNvPr id="14" name="Rectangle 13"/>
          <p:cNvSpPr/>
          <p:nvPr/>
        </p:nvSpPr>
        <p:spPr>
          <a:xfrm>
            <a:off x="1479550" y="6396335"/>
            <a:ext cx="5530850" cy="276999"/>
          </a:xfrm>
          <a:prstGeom prst="rect">
            <a:avLst/>
          </a:prstGeom>
        </p:spPr>
        <p:txBody>
          <a:bodyPr wrap="square">
            <a:spAutoFit/>
          </a:bodyPr>
          <a:lstStyle/>
          <a:p>
            <a:r>
              <a:rPr lang="en-US" sz="1200" dirty="0" smtClean="0">
                <a:latin typeface="Arial"/>
                <a:cs typeface="Arial"/>
              </a:rPr>
              <a:t>Photo credit to </a:t>
            </a:r>
            <a:r>
              <a:rPr lang="en-US" sz="1200" dirty="0" err="1" smtClean="0">
                <a:latin typeface="Arial"/>
                <a:cs typeface="Arial"/>
              </a:rPr>
              <a:t>Evin</a:t>
            </a:r>
            <a:r>
              <a:rPr lang="en-US" sz="1200" dirty="0" smtClean="0">
                <a:latin typeface="Arial"/>
                <a:cs typeface="Arial"/>
              </a:rPr>
              <a:t> White</a:t>
            </a:r>
            <a:endParaRPr lang="en-US" sz="1200" dirty="0">
              <a:latin typeface="Arial"/>
              <a:cs typeface="Arial"/>
            </a:endParaRPr>
          </a:p>
        </p:txBody>
      </p:sp>
      <p:sp>
        <p:nvSpPr>
          <p:cNvPr id="15" name="Right Arrow 1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Home 16">
            <a:hlinkClick r:id="rId4"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Audio</a:t>
            </a:r>
            <a:endParaRPr lang="en-US" dirty="0">
              <a:latin typeface="Arial"/>
              <a:cs typeface="Arial"/>
            </a:endParaRPr>
          </a:p>
        </p:txBody>
      </p:sp>
      <p:sp>
        <p:nvSpPr>
          <p:cNvPr id="3" name="Content Placeholder 2"/>
          <p:cNvSpPr>
            <a:spLocks noGrp="1"/>
          </p:cNvSpPr>
          <p:nvPr>
            <p:ph idx="1"/>
          </p:nvPr>
        </p:nvSpPr>
        <p:spPr>
          <a:xfrm>
            <a:off x="686593" y="1457978"/>
            <a:ext cx="7770813" cy="4257022"/>
          </a:xfrm>
        </p:spPr>
        <p:txBody>
          <a:bodyPr>
            <a:normAutofit/>
          </a:bodyPr>
          <a:lstStyle/>
          <a:p>
            <a:r>
              <a:rPr lang="en-US" sz="1800" dirty="0" smtClean="0">
                <a:latin typeface="Arial"/>
                <a:cs typeface="Arial"/>
              </a:rPr>
              <a:t>sound is meaningful speech in any language (from a whisper to a scream). It could be  music, sound effects or someone speaking.</a:t>
            </a:r>
          </a:p>
          <a:p>
            <a:r>
              <a:rPr lang="en-US" sz="1800" dirty="0" smtClean="0">
                <a:latin typeface="Arial"/>
                <a:cs typeface="Arial"/>
              </a:rPr>
              <a:t>Sound was born when radio was born. During a tour in NYC at NBC studios. The guide gave us the history of how NBC started on radio. When the baseball games were on they used props and tools to add excitement for the listeners!</a:t>
            </a:r>
          </a:p>
          <a:p>
            <a:r>
              <a:rPr lang="en-US" sz="1800" dirty="0" smtClean="0">
                <a:latin typeface="Arial"/>
                <a:cs typeface="Arial"/>
              </a:rPr>
              <a:t>Now we can accomplish those sounds and even create our own songs and music, right on our computers. Programs like </a:t>
            </a:r>
            <a:r>
              <a:rPr lang="en-US" sz="1800" dirty="0" err="1" smtClean="0">
                <a:latin typeface="Arial"/>
                <a:cs typeface="Arial"/>
              </a:rPr>
              <a:t>Garageband</a:t>
            </a:r>
            <a:r>
              <a:rPr lang="en-US" sz="1800" dirty="0" smtClean="0">
                <a:latin typeface="Arial"/>
                <a:cs typeface="Arial"/>
              </a:rPr>
              <a:t>, </a:t>
            </a:r>
            <a:r>
              <a:rPr lang="en-US" sz="1800" dirty="0" err="1" smtClean="0">
                <a:latin typeface="Arial"/>
                <a:cs typeface="Arial"/>
              </a:rPr>
              <a:t>Mixmeister</a:t>
            </a:r>
            <a:r>
              <a:rPr lang="en-US" sz="1800" dirty="0" smtClean="0">
                <a:latin typeface="Arial"/>
                <a:cs typeface="Arial"/>
              </a:rPr>
              <a:t> and Pro tools are used by beginners and industry professionals to accomplish wonderful sounds and beautiful music.</a:t>
            </a:r>
          </a:p>
          <a:p>
            <a:r>
              <a:rPr lang="en-US" sz="1800" dirty="0" smtClean="0">
                <a:latin typeface="Arial"/>
                <a:cs typeface="Arial"/>
              </a:rPr>
              <a:t>They also use studio equipment like microphones and sound booths to achieve clarity.</a:t>
            </a:r>
            <a:endParaRPr lang="en-US" sz="1800" dirty="0">
              <a:latin typeface="Arial"/>
              <a:cs typeface="Arial"/>
            </a:endParaRPr>
          </a:p>
        </p:txBody>
      </p:sp>
      <p:sp>
        <p:nvSpPr>
          <p:cNvPr id="14" name="Right Arrow 1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Home 1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latin typeface="Arial"/>
                <a:cs typeface="Arial"/>
              </a:rPr>
              <a:t>Audio is one of two senses that we can most easily manipulate with multimedia, the first being sight. It is a very sensual form of media. Used properly it can do tasks as varied as indicating a button has been pressed, to draw attention to a state change, to provide a human connection via soothing voice over or to set an emotional tone with suspenseful or triumphant music. Technically the challenge for audio is to limit the file size while</a:t>
            </a:r>
            <a:r>
              <a:rPr lang="en-US" sz="1800" dirty="0" smtClean="0">
                <a:latin typeface="Arial"/>
                <a:cs typeface="Arial"/>
              </a:rPr>
              <a:t> maintaining </a:t>
            </a:r>
            <a:r>
              <a:rPr lang="en-US" sz="1800" dirty="0" smtClean="0">
                <a:latin typeface="Arial"/>
                <a:cs typeface="Arial"/>
              </a:rPr>
              <a:t>fidelity of the sound wave. In a project where there are many channels of overlapping audio, an additional challenge is in ensuring that the resulting mix blends properly so that the computer can render the sounds</a:t>
            </a:r>
            <a:endParaRPr lang="en-US" sz="1800"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Oval 14"/>
          <p:cNvSpPr/>
          <p:nvPr/>
        </p:nvSpPr>
        <p:spPr>
          <a:xfrm>
            <a:off x="3886200" y="4114800"/>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a:cs typeface="Arial"/>
              </a:rPr>
              <a:t>Audio</a:t>
            </a:r>
            <a:endParaRPr lang="en-US" dirty="0">
              <a:latin typeface="Arial"/>
              <a:cs typeface="Arial"/>
            </a:endParaRPr>
          </a:p>
        </p:txBody>
      </p:sp>
      <p:sp>
        <p:nvSpPr>
          <p:cNvPr id="4" name="Oval 3">
            <a:hlinkClick r:id="" action="ppaction://noaction">
              <a:snd r:embed="rId3" name="Crowd Laugh"/>
            </a:hlinkClick>
          </p:cNvPr>
          <p:cNvSpPr/>
          <p:nvPr/>
        </p:nvSpPr>
        <p:spPr>
          <a:xfrm>
            <a:off x="1524000" y="1905000"/>
            <a:ext cx="1371600" cy="1371600"/>
          </a:xfrm>
          <a:prstGeom prst="ellipse">
            <a:avLst/>
          </a:prstGeom>
          <a:effectLst>
            <a:outerShdw blurRad="88900" dist="50800" dir="900000" sx="104000" sy="104000" algn="br"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hlinkClick r:id="" action="ppaction://noaction">
              <a:snd r:embed="rId4" name="Tick Tock"/>
            </a:hlinkClick>
          </p:cNvPr>
          <p:cNvSpPr/>
          <p:nvPr/>
        </p:nvSpPr>
        <p:spPr>
          <a:xfrm>
            <a:off x="3886200" y="1905000"/>
            <a:ext cx="1371600" cy="1371600"/>
          </a:xfrm>
          <a:prstGeom prst="ellipse">
            <a:avLst/>
          </a:prstGeom>
          <a:effectLst>
            <a:outerShdw blurRad="88900" dist="50800" dir="900000" sx="104000" sy="104000" algn="br"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81200" y="2133600"/>
            <a:ext cx="472305" cy="769441"/>
          </a:xfrm>
          <a:prstGeom prst="rect">
            <a:avLst/>
          </a:prstGeom>
          <a:noFill/>
        </p:spPr>
        <p:txBody>
          <a:bodyPr wrap="none" rtlCol="0">
            <a:spAutoFit/>
          </a:bodyPr>
          <a:lstStyle/>
          <a:p>
            <a:r>
              <a:rPr lang="en-US" sz="4400" dirty="0" smtClean="0"/>
              <a:t>1</a:t>
            </a:r>
            <a:endParaRPr lang="en-US" sz="4400" dirty="0"/>
          </a:p>
        </p:txBody>
      </p:sp>
      <p:sp>
        <p:nvSpPr>
          <p:cNvPr id="8" name="TextBox 7"/>
          <p:cNvSpPr txBox="1"/>
          <p:nvPr/>
        </p:nvSpPr>
        <p:spPr>
          <a:xfrm>
            <a:off x="4335847" y="2133600"/>
            <a:ext cx="472305" cy="769441"/>
          </a:xfrm>
          <a:prstGeom prst="rect">
            <a:avLst/>
          </a:prstGeom>
          <a:noFill/>
        </p:spPr>
        <p:txBody>
          <a:bodyPr wrap="none" rtlCol="0">
            <a:spAutoFit/>
          </a:bodyPr>
          <a:lstStyle/>
          <a:p>
            <a:r>
              <a:rPr lang="en-US" sz="4400" dirty="0" smtClean="0"/>
              <a:t>2</a:t>
            </a:r>
            <a:endParaRPr lang="en-US" sz="4400" dirty="0"/>
          </a:p>
        </p:txBody>
      </p:sp>
      <p:sp>
        <p:nvSpPr>
          <p:cNvPr id="10" name="Oval 9">
            <a:hlinkClick r:id="" action="ppaction://noaction">
              <a:snd r:embed="rId5" name="Bongo"/>
            </a:hlinkClick>
          </p:cNvPr>
          <p:cNvSpPr/>
          <p:nvPr/>
        </p:nvSpPr>
        <p:spPr>
          <a:xfrm>
            <a:off x="6324600" y="1905000"/>
            <a:ext cx="1371600" cy="1371600"/>
          </a:xfrm>
          <a:prstGeom prst="ellipse">
            <a:avLst/>
          </a:prstGeom>
          <a:effectLst>
            <a:outerShdw blurRad="88900" dist="50800" dir="900000" sx="104000" sy="104000" algn="br"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p>
        </p:txBody>
      </p:sp>
      <p:pic>
        <p:nvPicPr>
          <p:cNvPr id="13" name="SoUntamed Interlude.mp3">
            <a:hlinkClick r:id="" action="ppaction://media"/>
          </p:cNvPr>
          <p:cNvPicPr>
            <a:picLocks noRot="1" noChangeAspect="1"/>
          </p:cNvPicPr>
          <p:nvPr>
            <a:audioFile r:link="rId1"/>
          </p:nvPr>
        </p:nvPicPr>
        <p:blipFill>
          <a:blip r:embed="rId6"/>
          <a:stretch>
            <a:fillRect/>
          </a:stretch>
        </p:blipFill>
        <p:spPr>
          <a:xfrm>
            <a:off x="4278312" y="4430712"/>
            <a:ext cx="674688" cy="674688"/>
          </a:xfrm>
          <a:prstGeom prst="rect">
            <a:avLst/>
          </a:prstGeom>
        </p:spPr>
      </p:pic>
      <p:sp>
        <p:nvSpPr>
          <p:cNvPr id="9" name="TextBox 8"/>
          <p:cNvSpPr txBox="1"/>
          <p:nvPr/>
        </p:nvSpPr>
        <p:spPr>
          <a:xfrm>
            <a:off x="6781800" y="2133600"/>
            <a:ext cx="472305" cy="769441"/>
          </a:xfrm>
          <a:prstGeom prst="rect">
            <a:avLst/>
          </a:prstGeom>
          <a:noFill/>
        </p:spPr>
        <p:txBody>
          <a:bodyPr wrap="none" rtlCol="0">
            <a:spAutoFit/>
          </a:bodyPr>
          <a:lstStyle/>
          <a:p>
            <a:r>
              <a:rPr lang="en-US" sz="4400" dirty="0" smtClean="0"/>
              <a:t>3</a:t>
            </a:r>
            <a:endParaRPr lang="en-US" sz="4400" dirty="0"/>
          </a:p>
        </p:txBody>
      </p:sp>
      <p:sp>
        <p:nvSpPr>
          <p:cNvPr id="16" name="Rectangle 15"/>
          <p:cNvSpPr/>
          <p:nvPr/>
        </p:nvSpPr>
        <p:spPr>
          <a:xfrm>
            <a:off x="2667000" y="6382564"/>
            <a:ext cx="6246813" cy="276999"/>
          </a:xfrm>
          <a:prstGeom prst="rect">
            <a:avLst/>
          </a:prstGeom>
        </p:spPr>
        <p:txBody>
          <a:bodyPr wrap="square">
            <a:spAutoFit/>
          </a:bodyPr>
          <a:lstStyle/>
          <a:p>
            <a:r>
              <a:rPr lang="en-US" sz="1200" dirty="0" smtClean="0">
                <a:latin typeface="Arial"/>
                <a:cs typeface="Arial"/>
              </a:rPr>
              <a:t>Linked audio file is an original work done by </a:t>
            </a:r>
            <a:r>
              <a:rPr lang="en-US" sz="1200" dirty="0" err="1" smtClean="0">
                <a:latin typeface="Arial"/>
                <a:cs typeface="Arial"/>
              </a:rPr>
              <a:t>Evin</a:t>
            </a:r>
            <a:r>
              <a:rPr lang="en-US" sz="1200" dirty="0" smtClean="0">
                <a:latin typeface="Arial"/>
                <a:cs typeface="Arial"/>
              </a:rPr>
              <a:t> White</a:t>
            </a:r>
            <a:endParaRPr lang="en-US" sz="1200" dirty="0">
              <a:latin typeface="Arial"/>
              <a:cs typeface="Arial"/>
            </a:endParaRPr>
          </a:p>
        </p:txBody>
      </p:sp>
      <p:sp>
        <p:nvSpPr>
          <p:cNvPr id="17" name="Right Arrow 16">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Home 18">
            <a:hlinkClick r:id="rId7"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70"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Animation</a:t>
            </a:r>
            <a:endParaRPr lang="en-US" dirty="0">
              <a:latin typeface="Arial"/>
              <a:cs typeface="Arial"/>
            </a:endParaRPr>
          </a:p>
        </p:txBody>
      </p:sp>
      <p:sp>
        <p:nvSpPr>
          <p:cNvPr id="3" name="Content Placeholder 2"/>
          <p:cNvSpPr>
            <a:spLocks noGrp="1"/>
          </p:cNvSpPr>
          <p:nvPr>
            <p:ph idx="1"/>
          </p:nvPr>
        </p:nvSpPr>
        <p:spPr>
          <a:xfrm>
            <a:off x="685800" y="1550894"/>
            <a:ext cx="7770813" cy="4257022"/>
          </a:xfrm>
        </p:spPr>
        <p:txBody>
          <a:bodyPr>
            <a:normAutofit fontScale="92500"/>
          </a:bodyPr>
          <a:lstStyle/>
          <a:p>
            <a:r>
              <a:rPr lang="en-US" sz="1800" dirty="0" smtClean="0">
                <a:latin typeface="Arial"/>
                <a:cs typeface="Arial"/>
              </a:rPr>
              <a:t>makes static presentations come alive !</a:t>
            </a:r>
          </a:p>
          <a:p>
            <a:r>
              <a:rPr lang="en-US" sz="1800" dirty="0" smtClean="0">
                <a:latin typeface="Arial"/>
                <a:cs typeface="Arial"/>
              </a:rPr>
              <a:t>The process of creating exhilarating animations is a very difficult, tedious and time- consuming process but very rewarding when you see the end result.</a:t>
            </a:r>
          </a:p>
          <a:p>
            <a:r>
              <a:rPr lang="en-US" sz="1800" dirty="0" smtClean="0">
                <a:latin typeface="Arial"/>
                <a:cs typeface="Arial"/>
              </a:rPr>
              <a:t>Popular Disney movies like Beauty and the Beast, The Lion King, The Little Mermaid and </a:t>
            </a:r>
            <a:r>
              <a:rPr lang="en-US" sz="1800" dirty="0" err="1" smtClean="0">
                <a:latin typeface="Arial"/>
                <a:cs typeface="Arial"/>
              </a:rPr>
              <a:t>Dumbo</a:t>
            </a:r>
            <a:r>
              <a:rPr lang="en-US" sz="1800" dirty="0" smtClean="0">
                <a:latin typeface="Arial"/>
                <a:cs typeface="Arial"/>
              </a:rPr>
              <a:t>, were animated.</a:t>
            </a:r>
          </a:p>
          <a:p>
            <a:r>
              <a:rPr lang="en-US" sz="1800" dirty="0" smtClean="0">
                <a:latin typeface="Arial"/>
                <a:cs typeface="Arial"/>
              </a:rPr>
              <a:t>Creating animations isn’t simple. There are  many steps a creative team take to create an animated movie. Storyboards are drawn, rough animations (sketches), </a:t>
            </a:r>
            <a:r>
              <a:rPr lang="en-US" sz="1800" dirty="0" err="1" smtClean="0">
                <a:latin typeface="Arial"/>
                <a:cs typeface="Arial"/>
              </a:rPr>
              <a:t>tweening</a:t>
            </a:r>
            <a:r>
              <a:rPr lang="en-US" sz="1800" dirty="0" smtClean="0">
                <a:latin typeface="Arial"/>
                <a:cs typeface="Arial"/>
              </a:rPr>
              <a:t> (finer sketches or animation clean up), compositing (putting the sketches into the computer) and 3D.</a:t>
            </a:r>
          </a:p>
          <a:p>
            <a:r>
              <a:rPr lang="en-US" sz="1800" dirty="0" smtClean="0">
                <a:latin typeface="Arial"/>
                <a:cs typeface="Arial"/>
              </a:rPr>
              <a:t>For simple animations at home, try making a flipbook! Or if you want a challenge, play around with Adobe After Effects, </a:t>
            </a:r>
            <a:r>
              <a:rPr lang="en-US" sz="1800" dirty="0" err="1" smtClean="0">
                <a:latin typeface="Arial"/>
                <a:cs typeface="Arial"/>
              </a:rPr>
              <a:t>photoshop</a:t>
            </a:r>
            <a:r>
              <a:rPr lang="en-US" sz="1800" dirty="0" smtClean="0">
                <a:latin typeface="Arial"/>
                <a:cs typeface="Arial"/>
              </a:rPr>
              <a:t> or PowerPoint.</a:t>
            </a:r>
          </a:p>
        </p:txBody>
      </p:sp>
      <p:sp>
        <p:nvSpPr>
          <p:cNvPr id="5" name="Right Arrow 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latin typeface="Arial"/>
                <a:cs typeface="Arial"/>
              </a:rPr>
              <a:t>Animation can be challenging to consider when developing multimedia. Yes, it is the medium in which </a:t>
            </a:r>
            <a:r>
              <a:rPr lang="en-US" sz="1800" dirty="0" err="1" smtClean="0">
                <a:latin typeface="Arial"/>
                <a:cs typeface="Arial"/>
              </a:rPr>
              <a:t>Pixar</a:t>
            </a:r>
            <a:r>
              <a:rPr lang="en-US" sz="1800" dirty="0" smtClean="0">
                <a:latin typeface="Arial"/>
                <a:cs typeface="Arial"/>
              </a:rPr>
              <a:t> and </a:t>
            </a:r>
            <a:r>
              <a:rPr lang="en-US" sz="1800" dirty="0" err="1" smtClean="0">
                <a:latin typeface="Arial"/>
                <a:cs typeface="Arial"/>
              </a:rPr>
              <a:t>Dreamworks</a:t>
            </a:r>
            <a:r>
              <a:rPr lang="en-US" sz="1800" dirty="0" smtClean="0">
                <a:latin typeface="Arial"/>
                <a:cs typeface="Arial"/>
              </a:rPr>
              <a:t> perform their magic, but animation is more than rendered characters. For a computer interface, animation can show that the system is loading or ready for input. It can provide a visual cue between screen changes. It can provide a hint by casting a glow on a navigation element. The key with animation is to exercise restraint. Subtle is almost always better than flamboyant.</a:t>
            </a:r>
            <a:endParaRPr lang="en-US" sz="1800"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Interactive Multimedia</a:t>
            </a:r>
            <a:endParaRPr lang="en-US" dirty="0">
              <a:latin typeface="Arial"/>
              <a:cs typeface="Arial"/>
            </a:endParaRPr>
          </a:p>
        </p:txBody>
      </p:sp>
      <p:sp>
        <p:nvSpPr>
          <p:cNvPr id="3" name="Content Placeholder 2"/>
          <p:cNvSpPr>
            <a:spLocks noGrp="1"/>
          </p:cNvSpPr>
          <p:nvPr>
            <p:ph idx="1"/>
          </p:nvPr>
        </p:nvSpPr>
        <p:spPr>
          <a:xfrm>
            <a:off x="457200" y="2362200"/>
            <a:ext cx="7770813" cy="4257022"/>
          </a:xfrm>
        </p:spPr>
        <p:txBody>
          <a:bodyPr>
            <a:normAutofit/>
          </a:bodyPr>
          <a:lstStyle/>
          <a:p>
            <a:pPr>
              <a:buNone/>
            </a:pPr>
            <a:r>
              <a:rPr lang="en-US" sz="1800" dirty="0" smtClean="0"/>
              <a:t>     </a:t>
            </a:r>
            <a:r>
              <a:rPr lang="en-US" sz="1800" dirty="0" smtClean="0">
                <a:latin typeface="Arial"/>
                <a:cs typeface="Arial"/>
              </a:rPr>
              <a:t>Are the same 5 elements combined in such a creative way, that a viewer or user will experience heightened excitement or gratification due to the hands-on experience.</a:t>
            </a:r>
          </a:p>
          <a:p>
            <a:pPr>
              <a:buNone/>
            </a:pPr>
            <a:r>
              <a:rPr lang="en-US" sz="1800" dirty="0" smtClean="0">
                <a:latin typeface="Arial"/>
                <a:cs typeface="Arial"/>
              </a:rPr>
              <a:t>The main goal is to get across an overall message to a viewer or audience. These elements combined can do extraordinary things emotionally for a project and the viewer</a:t>
            </a:r>
            <a:r>
              <a:rPr lang="en-US" sz="1800" dirty="0" smtClean="0">
                <a:latin typeface="Arial"/>
                <a:cs typeface="Arial"/>
              </a:rPr>
              <a:t>.</a:t>
            </a:r>
          </a:p>
          <a:p>
            <a:pPr>
              <a:buNone/>
            </a:pPr>
            <a:r>
              <a:rPr lang="en-US" sz="1800" dirty="0" smtClean="0">
                <a:latin typeface="Arial"/>
                <a:cs typeface="Arial"/>
              </a:rPr>
              <a:t>When designing multimedia, as the designer you weave these many elements together into a complex tapestry of sights and sounds. Choosing the best way to give the viewer control over their experience is a challenge, but very rewarding.</a:t>
            </a:r>
            <a:endParaRPr lang="en-US" sz="1800" dirty="0" smtClean="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Hound Dog.mov">
            <a:hlinkClick r:id="" action="ppaction://media"/>
          </p:cNvPr>
          <p:cNvPicPr/>
          <p:nvPr>
            <a:videoFile r:link="rId1"/>
          </p:nvPr>
        </p:nvPicPr>
        <p:blipFill>
          <a:blip r:embed="rId3"/>
          <a:stretch>
            <a:fillRect/>
          </a:stretch>
        </p:blipFill>
        <p:spPr>
          <a:xfrm>
            <a:off x="838200" y="571500"/>
            <a:ext cx="7391400" cy="5543550"/>
          </a:xfrm>
          <a:prstGeom prst="rect">
            <a:avLst/>
          </a:prstGeom>
        </p:spPr>
      </p:pic>
      <p:sp>
        <p:nvSpPr>
          <p:cNvPr id="5" name="TextBox 4"/>
          <p:cNvSpPr txBox="1"/>
          <p:nvPr/>
        </p:nvSpPr>
        <p:spPr>
          <a:xfrm>
            <a:off x="2625525" y="6304002"/>
            <a:ext cx="3828392" cy="553998"/>
          </a:xfrm>
          <a:prstGeom prst="rect">
            <a:avLst/>
          </a:prstGeom>
          <a:noFill/>
        </p:spPr>
        <p:txBody>
          <a:bodyPr wrap="none" rtlCol="0">
            <a:spAutoFit/>
          </a:bodyPr>
          <a:lstStyle/>
          <a:p>
            <a:r>
              <a:rPr lang="en-US" sz="1200" dirty="0" smtClean="0">
                <a:latin typeface="Arial"/>
                <a:cs typeface="Arial"/>
              </a:rPr>
              <a:t>This animation is an original work done by </a:t>
            </a:r>
            <a:r>
              <a:rPr lang="en-US" sz="1200" dirty="0" err="1" smtClean="0">
                <a:latin typeface="Arial"/>
                <a:cs typeface="Arial"/>
              </a:rPr>
              <a:t>Evin</a:t>
            </a:r>
            <a:r>
              <a:rPr lang="en-US" sz="1200" dirty="0" smtClean="0">
                <a:latin typeface="Arial"/>
                <a:cs typeface="Arial"/>
              </a:rPr>
              <a:t> White</a:t>
            </a:r>
          </a:p>
          <a:p>
            <a:endParaRPr lang="en-US" dirty="0"/>
          </a:p>
        </p:txBody>
      </p:sp>
      <p:sp>
        <p:nvSpPr>
          <p:cNvPr id="6" name="Right Arrow 5">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rId4"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 Love NYC.mov">
            <a:hlinkClick r:id="" action="ppaction://media"/>
          </p:cNvPr>
          <p:cNvPicPr/>
          <p:nvPr>
            <p:ph idx="1"/>
            <a:videoFile r:link="rId1"/>
          </p:nvPr>
        </p:nvPicPr>
        <p:blipFill>
          <a:blip r:embed="rId3"/>
          <a:stretch>
            <a:fillRect/>
          </a:stretch>
        </p:blipFill>
        <p:spPr>
          <a:xfrm>
            <a:off x="762000" y="889000"/>
            <a:ext cx="7620001" cy="5080000"/>
          </a:xfrm>
        </p:spPr>
      </p:pic>
      <p:sp>
        <p:nvSpPr>
          <p:cNvPr id="5" name="TextBox 4"/>
          <p:cNvSpPr txBox="1"/>
          <p:nvPr/>
        </p:nvSpPr>
        <p:spPr>
          <a:xfrm>
            <a:off x="2648608" y="6380202"/>
            <a:ext cx="3828392" cy="553998"/>
          </a:xfrm>
          <a:prstGeom prst="rect">
            <a:avLst/>
          </a:prstGeom>
          <a:noFill/>
        </p:spPr>
        <p:txBody>
          <a:bodyPr wrap="none" rtlCol="0">
            <a:spAutoFit/>
          </a:bodyPr>
          <a:lstStyle/>
          <a:p>
            <a:r>
              <a:rPr lang="en-US" sz="1200" dirty="0" smtClean="0">
                <a:latin typeface="Arial"/>
                <a:cs typeface="Arial"/>
              </a:rPr>
              <a:t>This animation is an original work done by </a:t>
            </a:r>
            <a:r>
              <a:rPr lang="en-US" sz="1200" dirty="0" err="1" smtClean="0">
                <a:latin typeface="Arial"/>
                <a:cs typeface="Arial"/>
              </a:rPr>
              <a:t>Evin</a:t>
            </a:r>
            <a:r>
              <a:rPr lang="en-US" sz="1200" dirty="0" smtClean="0">
                <a:latin typeface="Arial"/>
                <a:cs typeface="Arial"/>
              </a:rPr>
              <a:t> White</a:t>
            </a:r>
          </a:p>
          <a:p>
            <a:endParaRPr lang="en-US" dirty="0"/>
          </a:p>
        </p:txBody>
      </p:sp>
      <p:sp>
        <p:nvSpPr>
          <p:cNvPr id="6" name="Right Arrow 5">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Home 7">
            <a:hlinkClick r:id="rId4"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Video</a:t>
            </a:r>
            <a:endParaRPr lang="en-US" dirty="0">
              <a:latin typeface="Arial"/>
              <a:cs typeface="Arial"/>
            </a:endParaRPr>
          </a:p>
        </p:txBody>
      </p:sp>
      <p:sp>
        <p:nvSpPr>
          <p:cNvPr id="3" name="Content Placeholder 2"/>
          <p:cNvSpPr>
            <a:spLocks noGrp="1"/>
          </p:cNvSpPr>
          <p:nvPr>
            <p:ph idx="1"/>
          </p:nvPr>
        </p:nvSpPr>
        <p:spPr/>
        <p:txBody>
          <a:bodyPr>
            <a:normAutofit fontScale="92500"/>
          </a:bodyPr>
          <a:lstStyle/>
          <a:p>
            <a:r>
              <a:rPr lang="en-US" sz="1800" dirty="0" smtClean="0">
                <a:latin typeface="Arial"/>
                <a:cs typeface="Arial"/>
              </a:rPr>
              <a:t>Is the most powerful and engaging  of all the multimedia venues. It brings computer users closer to reality. For example, most people will feel heightened excitement watching a video of a vacation because they can connect a memory or emotion to the experience. </a:t>
            </a:r>
          </a:p>
          <a:p>
            <a:r>
              <a:rPr lang="en-US" sz="1800" dirty="0" smtClean="0">
                <a:latin typeface="Arial"/>
                <a:cs typeface="Arial"/>
              </a:rPr>
              <a:t>If your creative, you can do some pretty amazing things with video. One of my favorite illusionists to watch on </a:t>
            </a:r>
            <a:r>
              <a:rPr lang="en-US" sz="1800" dirty="0" err="1" smtClean="0">
                <a:latin typeface="Arial"/>
                <a:cs typeface="Arial"/>
              </a:rPr>
              <a:t>Youtube</a:t>
            </a:r>
            <a:r>
              <a:rPr lang="en-US" sz="1800" dirty="0" smtClean="0">
                <a:latin typeface="Arial"/>
                <a:cs typeface="Arial"/>
              </a:rPr>
              <a:t> is Zach King! He may spark some ideas for you. If you aren’t creative and you enjoy watching videos, still check out Zach’s page. It will guarantee a smile on your face every time!</a:t>
            </a:r>
          </a:p>
          <a:p>
            <a:r>
              <a:rPr lang="en-US" sz="1800" dirty="0" smtClean="0">
                <a:latin typeface="Arial"/>
                <a:cs typeface="Arial"/>
                <a:hlinkClick r:id="rId2"/>
              </a:rPr>
              <a:t>https://www.youtube.com/user/ZachKingVine</a:t>
            </a:r>
            <a:r>
              <a:rPr lang="en-US" sz="1800" dirty="0" smtClean="0">
                <a:latin typeface="Arial"/>
                <a:cs typeface="Arial"/>
              </a:rPr>
              <a:t> </a:t>
            </a:r>
          </a:p>
          <a:p>
            <a:r>
              <a:rPr lang="en-US" sz="1800" dirty="0" smtClean="0">
                <a:latin typeface="Arial"/>
                <a:cs typeface="Arial"/>
              </a:rPr>
              <a:t>There are computer programs like </a:t>
            </a:r>
            <a:r>
              <a:rPr lang="en-US" sz="1800" dirty="0" err="1" smtClean="0">
                <a:latin typeface="Arial"/>
                <a:cs typeface="Arial"/>
              </a:rPr>
              <a:t>Imovie</a:t>
            </a:r>
            <a:r>
              <a:rPr lang="en-US" sz="1800" dirty="0" smtClean="0">
                <a:latin typeface="Arial"/>
                <a:cs typeface="Arial"/>
              </a:rPr>
              <a:t>, Windows Movie Maker or Video Star that can help you create videos. Using a camcorder or any device that has a record feature will allow you to record a video of your own.</a:t>
            </a:r>
          </a:p>
          <a:p>
            <a:endParaRPr lang="en-US" sz="1800" dirty="0" smtClean="0"/>
          </a:p>
          <a:p>
            <a:endParaRPr lang="en-US" dirty="0"/>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latin typeface="Arial"/>
                <a:cs typeface="Arial"/>
              </a:rPr>
              <a:t>Video production is a field unto itself. Its use in professional and personal communication has exploded in recent years. Most computer systems ship with video cameras built in to the monitor bezels and all modern </a:t>
            </a:r>
            <a:r>
              <a:rPr lang="en-US" sz="1800" dirty="0" err="1" smtClean="0">
                <a:latin typeface="Arial"/>
                <a:cs typeface="Arial"/>
              </a:rPr>
              <a:t>smartphones</a:t>
            </a:r>
            <a:r>
              <a:rPr lang="en-US" sz="1800" dirty="0" smtClean="0">
                <a:latin typeface="Arial"/>
                <a:cs typeface="Arial"/>
              </a:rPr>
              <a:t> include video recording capability. Popular websites like </a:t>
            </a:r>
            <a:r>
              <a:rPr lang="en-US" sz="1800" dirty="0" err="1" smtClean="0">
                <a:latin typeface="Arial"/>
                <a:cs typeface="Arial"/>
              </a:rPr>
              <a:t>YouTube</a:t>
            </a:r>
            <a:r>
              <a:rPr lang="en-US" sz="1800" dirty="0" smtClean="0">
                <a:latin typeface="Arial"/>
                <a:cs typeface="Arial"/>
              </a:rPr>
              <a:t> and </a:t>
            </a:r>
            <a:r>
              <a:rPr lang="en-US" sz="1800" dirty="0" err="1" smtClean="0">
                <a:latin typeface="Arial"/>
                <a:cs typeface="Arial"/>
              </a:rPr>
              <a:t>Vimeo</a:t>
            </a:r>
            <a:r>
              <a:rPr lang="en-US" sz="1800" dirty="0" smtClean="0">
                <a:latin typeface="Arial"/>
                <a:cs typeface="Arial"/>
              </a:rPr>
              <a:t> have democratized the video distribution process, allowing</a:t>
            </a:r>
            <a:r>
              <a:rPr lang="en-US" sz="1800" dirty="0" smtClean="0">
                <a:latin typeface="Arial"/>
                <a:cs typeface="Arial"/>
              </a:rPr>
              <a:t> amateur </a:t>
            </a:r>
            <a:r>
              <a:rPr lang="en-US" sz="1800" dirty="0" smtClean="0">
                <a:latin typeface="Arial"/>
                <a:cs typeface="Arial"/>
              </a:rPr>
              <a:t>video producers to share their efforts with the world. The technical challenge with video is the sheer amount of data that is necessary to render video smoothly. The challenge of the technical multimedia producer is to maintain the highest clarity with the lowest data rate possible for the delivery system.  To accomplish this it is necessary to render the video in different compressed formats and to test which give the best throughput while maintaining a smooth </a:t>
            </a:r>
            <a:r>
              <a:rPr lang="en-US" sz="1800" dirty="0" err="1" smtClean="0">
                <a:latin typeface="Arial"/>
                <a:cs typeface="Arial"/>
              </a:rPr>
              <a:t>framerate</a:t>
            </a:r>
            <a:r>
              <a:rPr lang="en-US" sz="1800" dirty="0" smtClean="0">
                <a:latin typeface="Arial"/>
                <a:cs typeface="Arial"/>
              </a:rPr>
              <a:t>.</a:t>
            </a:r>
            <a:endParaRPr lang="en-US" sz="1800"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Video</a:t>
            </a:r>
            <a:endParaRPr lang="en-US" dirty="0">
              <a:latin typeface="Arial"/>
              <a:cs typeface="Arial"/>
            </a:endParaRPr>
          </a:p>
        </p:txBody>
      </p:sp>
      <p:pic>
        <p:nvPicPr>
          <p:cNvPr id="6" name="Fiya (Official) copy.mov">
            <a:hlinkClick r:id="" action="ppaction://media"/>
          </p:cNvPr>
          <p:cNvPicPr/>
          <p:nvPr>
            <p:ph idx="1"/>
            <a:videoFile r:link="rId1"/>
          </p:nvPr>
        </p:nvPicPr>
        <p:blipFill>
          <a:blip r:embed="rId3"/>
          <a:stretch>
            <a:fillRect/>
          </a:stretch>
        </p:blipFill>
        <p:spPr>
          <a:xfrm>
            <a:off x="786606" y="1868488"/>
            <a:ext cx="7569200" cy="4257675"/>
          </a:xfrm>
        </p:spPr>
      </p:pic>
      <p:sp>
        <p:nvSpPr>
          <p:cNvPr id="8" name="TextBox 7"/>
          <p:cNvSpPr txBox="1"/>
          <p:nvPr/>
        </p:nvSpPr>
        <p:spPr>
          <a:xfrm>
            <a:off x="2366667" y="6400800"/>
            <a:ext cx="4491333" cy="276999"/>
          </a:xfrm>
          <a:prstGeom prst="rect">
            <a:avLst/>
          </a:prstGeom>
          <a:noFill/>
        </p:spPr>
        <p:txBody>
          <a:bodyPr wrap="none" rtlCol="0">
            <a:spAutoFit/>
          </a:bodyPr>
          <a:lstStyle/>
          <a:p>
            <a:r>
              <a:rPr lang="en-US" sz="1200" dirty="0" smtClean="0">
                <a:latin typeface="Arial"/>
                <a:cs typeface="Arial"/>
              </a:rPr>
              <a:t>All music and production are original works done by </a:t>
            </a:r>
            <a:r>
              <a:rPr lang="en-US" sz="1200" dirty="0" err="1" smtClean="0">
                <a:latin typeface="Arial"/>
                <a:cs typeface="Arial"/>
              </a:rPr>
              <a:t>Evin</a:t>
            </a:r>
            <a:r>
              <a:rPr lang="en-US" sz="1200" dirty="0" smtClean="0">
                <a:latin typeface="Arial"/>
                <a:cs typeface="Arial"/>
              </a:rPr>
              <a:t> White</a:t>
            </a:r>
            <a:endParaRPr lang="en-US" sz="1200" dirty="0">
              <a:latin typeface="Arial"/>
              <a:cs typeface="Arial"/>
            </a:endParaRPr>
          </a:p>
        </p:txBody>
      </p:sp>
      <p:sp>
        <p:nvSpPr>
          <p:cNvPr id="9" name="Right Arrow 8">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Home 10">
            <a:hlinkClick r:id="rId4"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lusion.mov">
            <a:hlinkClick r:id="" action="ppaction://media"/>
          </p:cNvPr>
          <p:cNvPicPr/>
          <p:nvPr>
            <p:ph idx="1"/>
            <a:videoFile r:link="rId1"/>
          </p:nvPr>
        </p:nvPicPr>
        <p:blipFill>
          <a:blip r:embed="rId3"/>
          <a:stretch>
            <a:fillRect/>
          </a:stretch>
        </p:blipFill>
        <p:spPr>
          <a:xfrm>
            <a:off x="629443" y="1211312"/>
            <a:ext cx="7885114" cy="4435376"/>
          </a:xfrm>
        </p:spPr>
      </p:pic>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4"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86000" y="6276201"/>
            <a:ext cx="4491333" cy="276999"/>
          </a:xfrm>
          <a:prstGeom prst="rect">
            <a:avLst/>
          </a:prstGeom>
          <a:noFill/>
        </p:spPr>
        <p:txBody>
          <a:bodyPr wrap="none" rtlCol="0">
            <a:spAutoFit/>
          </a:bodyPr>
          <a:lstStyle/>
          <a:p>
            <a:r>
              <a:rPr lang="en-US" sz="1200" dirty="0" smtClean="0">
                <a:latin typeface="Arial"/>
                <a:cs typeface="Arial"/>
              </a:rPr>
              <a:t>All music and production are original works done by </a:t>
            </a:r>
            <a:r>
              <a:rPr lang="en-US" sz="1200" dirty="0" err="1" smtClean="0">
                <a:latin typeface="Arial"/>
                <a:cs typeface="Arial"/>
              </a:rPr>
              <a:t>Evin</a:t>
            </a:r>
            <a:r>
              <a:rPr lang="en-US" sz="1200" dirty="0" smtClean="0">
                <a:latin typeface="Arial"/>
                <a:cs typeface="Arial"/>
              </a:rPr>
              <a:t> White</a:t>
            </a:r>
            <a:endParaRPr lang="en-US" sz="1200" dirty="0">
              <a:latin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All these elements can really give a “WOW” factor when used appropriately. Try creating a campaign or video that uses these elements and see who you can wow with the interactivity of your project.</a:t>
            </a:r>
            <a:endParaRPr lang="en-US" dirty="0"/>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Vaughn, </a:t>
            </a:r>
            <a:r>
              <a:rPr lang="en-US" dirty="0" err="1" smtClean="0"/>
              <a:t>Tay</a:t>
            </a:r>
            <a:r>
              <a:rPr lang="en-US" dirty="0" smtClean="0"/>
              <a:t>. </a:t>
            </a:r>
            <a:r>
              <a:rPr lang="en-US" i="1" dirty="0" smtClean="0">
                <a:latin typeface="Arial"/>
                <a:cs typeface="Arial"/>
              </a:rPr>
              <a:t>Multimedia: Making It Work, Ninth Edition</a:t>
            </a:r>
            <a:r>
              <a:rPr lang="en-US" dirty="0" smtClean="0"/>
              <a:t>. USA: </a:t>
            </a:r>
            <a:r>
              <a:rPr lang="en-US" dirty="0" err="1" smtClean="0"/>
              <a:t>Cenveo</a:t>
            </a:r>
            <a:r>
              <a:rPr lang="en-US" dirty="0" smtClean="0"/>
              <a:t> Publishing Services, 2014. Print</a:t>
            </a:r>
          </a:p>
          <a:p>
            <a:r>
              <a:rPr lang="en-US" dirty="0" smtClean="0"/>
              <a:t>Zach King. “Zach King’s Vine Videos.” </a:t>
            </a:r>
            <a:r>
              <a:rPr lang="en-US" dirty="0" err="1" smtClean="0"/>
              <a:t>Youtube.com</a:t>
            </a:r>
            <a:r>
              <a:rPr lang="en-US" dirty="0" smtClean="0"/>
              <a:t>. https://</a:t>
            </a:r>
            <a:r>
              <a:rPr lang="en-US" dirty="0" err="1" smtClean="0"/>
              <a:t>www.youtube.com/user/ZachKingVine</a:t>
            </a:r>
            <a:endParaRPr lang="en-US" dirty="0" smtClean="0"/>
          </a:p>
          <a:p>
            <a:endParaRPr lang="en-US" dirty="0"/>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Text</a:t>
            </a:r>
            <a:endParaRPr lang="en-US" dirty="0">
              <a:latin typeface="Arial"/>
              <a:cs typeface="Arial"/>
            </a:endParaRPr>
          </a:p>
        </p:txBody>
      </p:sp>
      <p:sp>
        <p:nvSpPr>
          <p:cNvPr id="3" name="Content Placeholder 2"/>
          <p:cNvSpPr>
            <a:spLocks noGrp="1"/>
          </p:cNvSpPr>
          <p:nvPr>
            <p:ph idx="1"/>
          </p:nvPr>
        </p:nvSpPr>
        <p:spPr>
          <a:xfrm>
            <a:off x="685800" y="1550894"/>
            <a:ext cx="7770813" cy="4257022"/>
          </a:xfrm>
        </p:spPr>
        <p:txBody>
          <a:bodyPr>
            <a:normAutofit/>
          </a:bodyPr>
          <a:lstStyle/>
          <a:p>
            <a:r>
              <a:rPr lang="en-US" sz="1800" dirty="0" smtClean="0">
                <a:latin typeface="Arial"/>
                <a:cs typeface="Arial"/>
              </a:rPr>
              <a:t>Are letters and symbols we use to communicate</a:t>
            </a:r>
          </a:p>
          <a:p>
            <a:r>
              <a:rPr lang="en-US" sz="1800" dirty="0" smtClean="0">
                <a:latin typeface="Arial"/>
                <a:cs typeface="Arial"/>
              </a:rPr>
              <a:t>Text lives all around us! TV, books, posters, computers, phones </a:t>
            </a:r>
            <a:r>
              <a:rPr lang="en-US" sz="1800" dirty="0" err="1" smtClean="0">
                <a:latin typeface="Arial"/>
                <a:cs typeface="Arial"/>
              </a:rPr>
              <a:t>ect</a:t>
            </a:r>
            <a:r>
              <a:rPr lang="en-US" sz="1800" dirty="0" smtClean="0">
                <a:latin typeface="Arial"/>
                <a:cs typeface="Arial"/>
              </a:rPr>
              <a:t>… You may also refer to them as words on a medium</a:t>
            </a:r>
            <a:r>
              <a:rPr lang="en-US" sz="1800" dirty="0" smtClean="0"/>
              <a:t>. </a:t>
            </a:r>
            <a:r>
              <a:rPr lang="en-US" sz="1800" dirty="0" smtClean="0">
                <a:latin typeface="Arial"/>
                <a:cs typeface="Arial"/>
              </a:rPr>
              <a:t>It's prevalence prevents us from realizing it's importance in conveying information and providing easy to use navigation. Also, it is important to remember that text has technical concerns as well.</a:t>
            </a:r>
          </a:p>
          <a:p>
            <a:endParaRPr lang="en-US" sz="1800" dirty="0">
              <a:latin typeface="Arial"/>
              <a:cs typeface="Arial"/>
            </a:endParaRPr>
          </a:p>
        </p:txBody>
      </p:sp>
      <p:sp>
        <p:nvSpPr>
          <p:cNvPr id="65" name="Rectangle 64"/>
          <p:cNvSpPr/>
          <p:nvPr/>
        </p:nvSpPr>
        <p:spPr>
          <a:xfrm>
            <a:off x="4572000" y="3810000"/>
            <a:ext cx="1828800" cy="2362200"/>
          </a:xfrm>
          <a:prstGeom prst="rect">
            <a:avLst/>
          </a:prstGeom>
          <a:gradFill flip="none" rotWithShape="1">
            <a:gsLst>
              <a:gs pos="0">
                <a:srgbClr val="404040"/>
              </a:gs>
              <a:gs pos="28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hlinkClick r:id="" action="ppaction://hlinkshowjump?jump=previousslide"/>
          </p:cNvPr>
          <p:cNvSpPr/>
          <p:nvPr/>
        </p:nvSpPr>
        <p:spPr>
          <a:xfrm rot="10800000">
            <a:off x="2743200" y="3810000"/>
            <a:ext cx="1828800" cy="2362200"/>
          </a:xfrm>
          <a:prstGeom prst="rect">
            <a:avLst/>
          </a:prstGeom>
          <a:gradFill flip="none" rotWithShape="1">
            <a:gsLst>
              <a:gs pos="0">
                <a:srgbClr val="404040"/>
              </a:gs>
              <a:gs pos="28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hlinkClick r:id="" action="ppaction://hlinkshowjump?jump=nextslide"/>
          </p:cNvPr>
          <p:cNvSpPr/>
          <p:nvPr/>
        </p:nvSpPr>
        <p:spPr>
          <a:xfrm>
            <a:off x="4572000" y="3810000"/>
            <a:ext cx="1752600" cy="2362200"/>
          </a:xfrm>
          <a:prstGeom prst="rect">
            <a:avLst/>
          </a:prstGeom>
          <a:gradFill flip="none" rotWithShape="1">
            <a:gsLst>
              <a:gs pos="0">
                <a:srgbClr val="404040"/>
              </a:gs>
              <a:gs pos="28000">
                <a:srgbClr val="FFFFFF"/>
              </a:gs>
            </a:gsLst>
            <a:lin ang="0" scaled="1"/>
            <a:tileRec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Pentagon 68"/>
          <p:cNvSpPr/>
          <p:nvPr/>
        </p:nvSpPr>
        <p:spPr>
          <a:xfrm rot="5400000">
            <a:off x="3619500" y="4991100"/>
            <a:ext cx="2514600" cy="152400"/>
          </a:xfrm>
          <a:prstGeom prst="homePlat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743199" y="4116288"/>
            <a:ext cx="1723549" cy="307777"/>
          </a:xfrm>
          <a:prstGeom prst="rect">
            <a:avLst/>
          </a:prstGeom>
          <a:noFill/>
        </p:spPr>
        <p:txBody>
          <a:bodyPr wrap="none" rtlCol="0">
            <a:spAutoFit/>
          </a:bodyPr>
          <a:lstStyle/>
          <a:p>
            <a:r>
              <a:rPr lang="en-US" sz="1400" dirty="0" smtClean="0">
                <a:solidFill>
                  <a:srgbClr val="404040"/>
                </a:solidFill>
              </a:rPr>
              <a:t>Once upon a time…</a:t>
            </a:r>
            <a:endParaRPr lang="en-US" sz="1400" dirty="0">
              <a:solidFill>
                <a:srgbClr val="404040"/>
              </a:solidFill>
            </a:endParaRPr>
          </a:p>
        </p:txBody>
      </p:sp>
      <p:sp>
        <p:nvSpPr>
          <p:cNvPr id="71" name="Right Arrow 70">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ight Arrow 71">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Action Button: Home 72">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smtClean="0">
                <a:latin typeface="Arial"/>
                <a:cs typeface="Arial"/>
              </a:rPr>
              <a:t>When using text as navigation, it is important to consider your audience. Choose words that will clearly indicate where links lead and use those same terms as the headings for the screens they lead to.</a:t>
            </a:r>
          </a:p>
          <a:p>
            <a:r>
              <a:rPr lang="en-US" sz="1800" dirty="0" smtClean="0">
                <a:latin typeface="Arial"/>
                <a:cs typeface="Arial"/>
              </a:rPr>
              <a:t>For example, the buttons on this page. The one on the left is to go to the previous page. The arrow on the right is to go to the next page and the icon of the house is to go to the home (or main) page.</a:t>
            </a:r>
          </a:p>
          <a:p>
            <a:r>
              <a:rPr lang="en-US" sz="1800" dirty="0" err="1" smtClean="0">
                <a:latin typeface="Arial"/>
                <a:cs typeface="Arial"/>
              </a:rPr>
              <a:t>Reserachers</a:t>
            </a:r>
            <a:r>
              <a:rPr lang="en-US" sz="1800" dirty="0" smtClean="0">
                <a:latin typeface="Arial"/>
                <a:cs typeface="Arial"/>
              </a:rPr>
              <a:t> have shown that when reading on screen your reading screen is slower than off of paper. It is important to write concisely when developing screen based media. Emphasize </a:t>
            </a:r>
            <a:r>
              <a:rPr lang="en-US" sz="1800" dirty="0" err="1" smtClean="0">
                <a:latin typeface="Arial"/>
                <a:cs typeface="Arial"/>
              </a:rPr>
              <a:t>breifness</a:t>
            </a:r>
            <a:r>
              <a:rPr lang="en-US" sz="1800" dirty="0" smtClean="0">
                <a:latin typeface="Arial"/>
                <a:cs typeface="Arial"/>
              </a:rPr>
              <a:t> and clarity</a:t>
            </a:r>
            <a:endParaRPr lang="en-US" sz="1800" dirty="0" smtClean="0"/>
          </a:p>
          <a:p>
            <a:endParaRPr lang="en-US" sz="1800" dirty="0">
              <a:latin typeface="Arial"/>
              <a:cs typeface="Arial"/>
            </a:endParaRP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a:cs typeface="Arial"/>
              </a:rPr>
              <a:t>ASCII</a:t>
            </a:r>
            <a:endParaRPr lang="en-US" sz="3200" dirty="0">
              <a:latin typeface="Arial"/>
              <a:cs typeface="Arial"/>
            </a:endParaRPr>
          </a:p>
        </p:txBody>
      </p:sp>
      <p:sp>
        <p:nvSpPr>
          <p:cNvPr id="3" name="Content Placeholder 2"/>
          <p:cNvSpPr>
            <a:spLocks noGrp="1"/>
          </p:cNvSpPr>
          <p:nvPr>
            <p:ph idx="1"/>
          </p:nvPr>
        </p:nvSpPr>
        <p:spPr/>
        <p:txBody>
          <a:bodyPr>
            <a:normAutofit/>
          </a:bodyPr>
          <a:lstStyle/>
          <a:p>
            <a:r>
              <a:rPr lang="en-US" sz="1800" dirty="0" smtClean="0">
                <a:latin typeface="Arial"/>
                <a:cs typeface="Arial"/>
              </a:rPr>
              <a:t>To a computer, text is a series of numeric codes. The two major encoding schemes are ASCII and Unicode. ASCII was developed before Unicode and is only suitable for display characters in English and some Western languages. Unicode is the new dominant form and allows typefaces to encode characters from every language on earth.</a:t>
            </a:r>
            <a:endParaRPr lang="en-US" sz="1800" dirty="0">
              <a:latin typeface="Arial"/>
              <a:cs typeface="Arial"/>
            </a:endParaRPr>
          </a:p>
        </p:txBody>
      </p:sp>
      <p:sp>
        <p:nvSpPr>
          <p:cNvPr id="4" name="TextBox 3"/>
          <p:cNvSpPr txBox="1"/>
          <p:nvPr/>
        </p:nvSpPr>
        <p:spPr>
          <a:xfrm>
            <a:off x="1066800" y="3657600"/>
            <a:ext cx="7654660" cy="1107996"/>
          </a:xfrm>
          <a:prstGeom prst="rect">
            <a:avLst/>
          </a:prstGeom>
          <a:noFill/>
        </p:spPr>
        <p:txBody>
          <a:bodyPr wrap="none" rtlCol="0">
            <a:spAutoFit/>
          </a:bodyPr>
          <a:lstStyle/>
          <a:p>
            <a:r>
              <a:rPr lang="en-US" sz="1600" dirty="0" smtClean="0">
                <a:latin typeface="Arial"/>
                <a:cs typeface="Arial"/>
              </a:rPr>
              <a:t>ASCII (American Standard Code for Information Interchange was created</a:t>
            </a:r>
          </a:p>
          <a:p>
            <a:r>
              <a:rPr lang="en-US" sz="1600" dirty="0" smtClean="0">
                <a:latin typeface="Arial"/>
                <a:cs typeface="Arial"/>
              </a:rPr>
              <a:t>before Unicode.  ASCII code numbers match up with a letter it represents from the</a:t>
            </a:r>
          </a:p>
          <a:p>
            <a:r>
              <a:rPr lang="en-US" sz="1600" dirty="0" err="1" smtClean="0">
                <a:latin typeface="Arial"/>
                <a:cs typeface="Arial"/>
              </a:rPr>
              <a:t>english</a:t>
            </a:r>
            <a:r>
              <a:rPr lang="en-US" sz="1600" dirty="0" smtClean="0">
                <a:latin typeface="Arial"/>
                <a:cs typeface="Arial"/>
              </a:rPr>
              <a:t> alphabet. It does this because this was the system used before. The digital</a:t>
            </a:r>
          </a:p>
          <a:p>
            <a:r>
              <a:rPr lang="en-US" sz="1600" dirty="0" smtClean="0">
                <a:latin typeface="Arial"/>
                <a:cs typeface="Arial"/>
              </a:rPr>
              <a:t>age began. The computer needed something to display</a:t>
            </a:r>
            <a:r>
              <a:rPr lang="en-US" dirty="0" smtClean="0"/>
              <a:t>.</a:t>
            </a:r>
            <a:endParaRPr lang="en-US" dirty="0"/>
          </a:p>
        </p:txBody>
      </p:sp>
      <p:sp>
        <p:nvSpPr>
          <p:cNvPr id="5" name="Right Arrow 4">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a:cs typeface="Arial"/>
              </a:rPr>
              <a:t>Unicode</a:t>
            </a:r>
            <a:endParaRPr lang="en-US" sz="3200" dirty="0">
              <a:latin typeface="Arial"/>
              <a:cs typeface="Arial"/>
            </a:endParaRPr>
          </a:p>
        </p:txBody>
      </p:sp>
      <p:sp>
        <p:nvSpPr>
          <p:cNvPr id="3" name="Content Placeholder 2"/>
          <p:cNvSpPr>
            <a:spLocks noGrp="1"/>
          </p:cNvSpPr>
          <p:nvPr>
            <p:ph idx="1"/>
          </p:nvPr>
        </p:nvSpPr>
        <p:spPr/>
        <p:txBody>
          <a:bodyPr>
            <a:normAutofit/>
          </a:bodyPr>
          <a:lstStyle/>
          <a:p>
            <a:r>
              <a:rPr lang="en-US" sz="1800" dirty="0" smtClean="0">
                <a:latin typeface="Arial"/>
                <a:cs typeface="Arial"/>
              </a:rPr>
              <a:t> The original version accommodated up to 65,000 characters which didn’t just include the English language but characters from all known languages and alphabets in the world.</a:t>
            </a:r>
          </a:p>
          <a:p>
            <a:r>
              <a:rPr lang="en-US" sz="1800" dirty="0" smtClean="0">
                <a:latin typeface="Arial"/>
                <a:cs typeface="Arial"/>
              </a:rPr>
              <a:t>Type is rendered by individual fonts that are on a computer. In order for your audience to be able to see the typeface you have chose you must either get permission to embed the typeface in your product, license the typeface for use or convert elements of your text to pixels, rendering it as an image.</a:t>
            </a:r>
          </a:p>
        </p:txBody>
      </p:sp>
      <p:sp>
        <p:nvSpPr>
          <p:cNvPr id="4" name="Right Arrow 3">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ome 5">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a:t>
            </a:r>
            <a:endParaRPr lang="en-US" dirty="0"/>
          </a:p>
        </p:txBody>
      </p:sp>
      <p:sp>
        <p:nvSpPr>
          <p:cNvPr id="3" name="Content Placeholder 2"/>
          <p:cNvSpPr>
            <a:spLocks noGrp="1"/>
          </p:cNvSpPr>
          <p:nvPr>
            <p:ph idx="1"/>
          </p:nvPr>
        </p:nvSpPr>
        <p:spPr>
          <a:xfrm>
            <a:off x="686593" y="1522510"/>
            <a:ext cx="7770813" cy="4257022"/>
          </a:xfrm>
        </p:spPr>
        <p:txBody>
          <a:bodyPr>
            <a:normAutofit lnSpcReduction="10000"/>
          </a:bodyPr>
          <a:lstStyle/>
          <a:p>
            <a:pPr>
              <a:buNone/>
            </a:pPr>
            <a:r>
              <a:rPr lang="en-US" sz="1800" dirty="0" smtClean="0">
                <a:latin typeface="Arial"/>
                <a:cs typeface="Arial"/>
              </a:rPr>
              <a:t>The typewriter is what most people used years ago when they needed to apply text to paper. </a:t>
            </a:r>
          </a:p>
          <a:p>
            <a:pPr>
              <a:buNone/>
            </a:pPr>
            <a:r>
              <a:rPr lang="en-US" sz="1800" dirty="0" smtClean="0">
                <a:latin typeface="Arial"/>
                <a:cs typeface="Arial"/>
              </a:rPr>
              <a:t>They have now been replaced by computers. They support word processing programs such as Microsoft Word, Note Pad, Text Edit and Pages. All of them will come with standard typefaces (fonts) that users can use to type letters, e-mails, statuses on social media or text messages etc… These typefaces can be changed to aid the clarity of the message being relayed to the viewer.</a:t>
            </a:r>
          </a:p>
          <a:p>
            <a:pPr>
              <a:buNone/>
            </a:pPr>
            <a:r>
              <a:rPr lang="en-US" sz="1800" dirty="0" smtClean="0">
                <a:latin typeface="Arial"/>
                <a:cs typeface="Arial"/>
              </a:rPr>
              <a:t>Text can be handwritten also. Many typeface designers draw their lettering by hand</a:t>
            </a:r>
            <a:r>
              <a:rPr lang="en-US" sz="1800" dirty="0" smtClean="0"/>
              <a:t>. </a:t>
            </a:r>
            <a:r>
              <a:rPr lang="en-US" sz="1800" dirty="0" smtClean="0">
                <a:solidFill>
                  <a:schemeClr val="accent1">
                    <a:lumMod val="60000"/>
                    <a:lumOff val="40000"/>
                  </a:schemeClr>
                </a:solidFill>
                <a:latin typeface="Didot"/>
                <a:cs typeface="Didot"/>
              </a:rPr>
              <a:t>Some are very elegant using serifs </a:t>
            </a:r>
            <a:r>
              <a:rPr lang="en-US" sz="1800" dirty="0" smtClean="0">
                <a:latin typeface="Arial"/>
                <a:cs typeface="Arial"/>
              </a:rPr>
              <a:t>(the little tails on the ends of the letters) </a:t>
            </a:r>
            <a:r>
              <a:rPr lang="en-US" sz="1800" dirty="0" smtClean="0">
                <a:solidFill>
                  <a:srgbClr val="6EB8EA"/>
                </a:solidFill>
                <a:latin typeface="Arial"/>
                <a:cs typeface="Arial"/>
              </a:rPr>
              <a:t>,some are simple san serifs </a:t>
            </a:r>
            <a:r>
              <a:rPr lang="en-US" sz="1800" dirty="0" smtClean="0">
                <a:latin typeface="Arial"/>
                <a:cs typeface="Arial"/>
              </a:rPr>
              <a:t>(letters without the little tails at the ends of the letters)</a:t>
            </a:r>
            <a:r>
              <a:rPr lang="en-US" sz="1800" dirty="0" smtClean="0"/>
              <a:t> </a:t>
            </a:r>
            <a:r>
              <a:rPr lang="en-US" sz="1800" dirty="0" smtClean="0">
                <a:solidFill>
                  <a:srgbClr val="6EB8EA"/>
                </a:solidFill>
                <a:latin typeface="Curlz MT"/>
                <a:cs typeface="Curlz MT"/>
              </a:rPr>
              <a:t>and some are decorative</a:t>
            </a:r>
            <a:r>
              <a:rPr lang="en-US" sz="1800" dirty="0" smtClean="0">
                <a:latin typeface="Curlz MT"/>
                <a:cs typeface="Curlz MT"/>
              </a:rPr>
              <a:t>. </a:t>
            </a:r>
            <a:r>
              <a:rPr lang="en-US" sz="1800" dirty="0" smtClean="0">
                <a:latin typeface="Arial"/>
                <a:cs typeface="Arial"/>
              </a:rPr>
              <a:t>There are also many kinds of pens and markers that can achieve a variety hand drawn letters.</a:t>
            </a:r>
          </a:p>
        </p:txBody>
      </p:sp>
      <p:sp>
        <p:nvSpPr>
          <p:cNvPr id="53" name="Right Arrow 52">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Arrow 53">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Action Button: Home 54">
            <a:hlinkClick r:id="rId2"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52400"/>
            <a:ext cx="7770813" cy="1429871"/>
          </a:xfrm>
        </p:spPr>
        <p:txBody>
          <a:bodyPr>
            <a:normAutofit fontScale="90000"/>
          </a:bodyPr>
          <a:lstStyle/>
          <a:p>
            <a:r>
              <a:rPr lang="en-US" sz="3556" dirty="0" smtClean="0">
                <a:latin typeface="Arial"/>
                <a:cs typeface="Arial"/>
              </a:rPr>
              <a:t>Typographical Bon </a:t>
            </a:r>
            <a:r>
              <a:rPr lang="en-US" sz="3556" dirty="0" err="1" smtClean="0">
                <a:latin typeface="Arial"/>
                <a:cs typeface="Arial"/>
              </a:rPr>
              <a:t>Jovi</a:t>
            </a:r>
            <a:r>
              <a:rPr lang="en-US" sz="3556" dirty="0" smtClean="0">
                <a:latin typeface="Arial"/>
                <a:cs typeface="Arial"/>
              </a:rPr>
              <a:t> poster series</a:t>
            </a:r>
            <a:r>
              <a:rPr lang="en-US" dirty="0" smtClean="0">
                <a:latin typeface="Arial"/>
                <a:cs typeface="Arial"/>
              </a:rPr>
              <a:t/>
            </a:r>
            <a:br>
              <a:rPr lang="en-US" dirty="0" smtClean="0">
                <a:latin typeface="Arial"/>
                <a:cs typeface="Arial"/>
              </a:rPr>
            </a:br>
            <a:endParaRPr lang="en-US" dirty="0">
              <a:latin typeface="Arial"/>
              <a:cs typeface="Arial"/>
            </a:endParaRPr>
          </a:p>
        </p:txBody>
      </p:sp>
      <p:pic>
        <p:nvPicPr>
          <p:cNvPr id="4" name="Content Placeholder 3" descr="Screen Shot 2015-03-12 at 10.42.22 PM.png"/>
          <p:cNvPicPr>
            <a:picLocks noGrp="1" noChangeAspect="1"/>
          </p:cNvPicPr>
          <p:nvPr>
            <p:ph idx="1"/>
          </p:nvPr>
        </p:nvPicPr>
        <p:blipFill>
          <a:blip r:embed="rId2"/>
          <a:srcRect l="-68115" r="-68115"/>
          <a:stretch>
            <a:fillRect/>
          </a:stretch>
        </p:blipFill>
        <p:spPr>
          <a:xfrm>
            <a:off x="-91549" y="1367411"/>
            <a:ext cx="9327098" cy="5109589"/>
          </a:xfrm>
        </p:spPr>
      </p:pic>
      <p:sp>
        <p:nvSpPr>
          <p:cNvPr id="6" name="TextBox 5"/>
          <p:cNvSpPr txBox="1"/>
          <p:nvPr/>
        </p:nvSpPr>
        <p:spPr>
          <a:xfrm>
            <a:off x="1520375" y="6477000"/>
            <a:ext cx="1818376" cy="276999"/>
          </a:xfrm>
          <a:prstGeom prst="rect">
            <a:avLst/>
          </a:prstGeom>
          <a:noFill/>
        </p:spPr>
        <p:txBody>
          <a:bodyPr wrap="none" rtlCol="0">
            <a:spAutoFit/>
          </a:bodyPr>
          <a:lstStyle/>
          <a:p>
            <a:r>
              <a:rPr lang="en-US" sz="1200" dirty="0" smtClean="0">
                <a:latin typeface="Arial"/>
                <a:cs typeface="Arial"/>
              </a:rPr>
              <a:t>Designed by </a:t>
            </a:r>
            <a:r>
              <a:rPr lang="en-US" sz="1200" dirty="0" err="1" smtClean="0">
                <a:latin typeface="Arial"/>
                <a:cs typeface="Arial"/>
              </a:rPr>
              <a:t>Evin</a:t>
            </a:r>
            <a:r>
              <a:rPr lang="en-US" sz="1200" dirty="0" smtClean="0">
                <a:latin typeface="Arial"/>
                <a:cs typeface="Arial"/>
              </a:rPr>
              <a:t> White</a:t>
            </a:r>
            <a:endParaRPr lang="en-US" sz="1200" dirty="0">
              <a:latin typeface="Arial"/>
              <a:cs typeface="Arial"/>
            </a:endParaRPr>
          </a:p>
        </p:txBody>
      </p:sp>
      <p:sp>
        <p:nvSpPr>
          <p:cNvPr id="7" name="Right Arrow 6">
            <a:hlinkClick r:id="" action="ppaction://hlinkshowjump?jump=nextslide"/>
          </p:cNvPr>
          <p:cNvSpPr/>
          <p:nvPr/>
        </p:nvSpPr>
        <p:spPr>
          <a:xfrm>
            <a:off x="8189913"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a:hlinkClick r:id="" action="ppaction://hlinkshowjump?jump=previousslide"/>
          </p:cNvPr>
          <p:cNvSpPr/>
          <p:nvPr/>
        </p:nvSpPr>
        <p:spPr>
          <a:xfrm rot="10800000">
            <a:off x="419100" y="6126163"/>
            <a:ext cx="5334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Home 8">
            <a:hlinkClick r:id="rId3" action="ppaction://hlinksldjump"/>
          </p:cNvPr>
          <p:cNvSpPr/>
          <p:nvPr/>
        </p:nvSpPr>
        <p:spPr>
          <a:xfrm>
            <a:off x="227013" y="121023"/>
            <a:ext cx="458787" cy="458787"/>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11605</TotalTime>
  <Words>1945</Words>
  <Application>Microsoft Macintosh PowerPoint</Application>
  <PresentationFormat>On-screen Show (4:3)</PresentationFormat>
  <Paragraphs>115</Paragraphs>
  <Slides>37</Slides>
  <Notes>8</Notes>
  <HiddenSlides>0</HiddenSlides>
  <MMClips>5</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Story</vt:lpstr>
      <vt:lpstr>Understanding Multimedia on a college level </vt:lpstr>
      <vt:lpstr>Multimedia</vt:lpstr>
      <vt:lpstr>Interactive Multimedia</vt:lpstr>
      <vt:lpstr>Text</vt:lpstr>
      <vt:lpstr>Slide 5</vt:lpstr>
      <vt:lpstr>ASCII</vt:lpstr>
      <vt:lpstr>Unicode</vt:lpstr>
      <vt:lpstr>Text</vt:lpstr>
      <vt:lpstr>Typographical Bon Jovi poster series </vt:lpstr>
      <vt:lpstr>Slide 10</vt:lpstr>
      <vt:lpstr>Slide 11</vt:lpstr>
      <vt:lpstr>Slide 12</vt:lpstr>
      <vt:lpstr>Ever sent a text message?</vt:lpstr>
      <vt:lpstr>Images</vt:lpstr>
      <vt:lpstr>Slide 15</vt:lpstr>
      <vt:lpstr>Images</vt:lpstr>
      <vt:lpstr>Slide 17</vt:lpstr>
      <vt:lpstr>Slide 18</vt:lpstr>
      <vt:lpstr>Slide 19</vt:lpstr>
      <vt:lpstr>Slide 20</vt:lpstr>
      <vt:lpstr>Slide 21</vt:lpstr>
      <vt:lpstr>Slide 22</vt:lpstr>
      <vt:lpstr>Slide 23</vt:lpstr>
      <vt:lpstr>Slide 24</vt:lpstr>
      <vt:lpstr>Audio</vt:lpstr>
      <vt:lpstr>Slide 26</vt:lpstr>
      <vt:lpstr>Audio</vt:lpstr>
      <vt:lpstr>Animation</vt:lpstr>
      <vt:lpstr>Slide 29</vt:lpstr>
      <vt:lpstr>Slide 30</vt:lpstr>
      <vt:lpstr>Slide 31</vt:lpstr>
      <vt:lpstr>Video</vt:lpstr>
      <vt:lpstr>Slide 33</vt:lpstr>
      <vt:lpstr>Video</vt:lpstr>
      <vt:lpstr>Slide 35</vt:lpstr>
      <vt:lpstr>Slide 36</vt:lpstr>
      <vt:lpstr>Slide 37</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Multimedia </dc:title>
  <dc:creator>Michele Baldwin</dc:creator>
  <cp:lastModifiedBy>Michele Baldwin</cp:lastModifiedBy>
  <cp:revision>38</cp:revision>
  <dcterms:created xsi:type="dcterms:W3CDTF">2015-03-31T01:25:21Z</dcterms:created>
  <dcterms:modified xsi:type="dcterms:W3CDTF">2015-03-31T02:00:50Z</dcterms:modified>
</cp:coreProperties>
</file>