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5143500" cx="9144000"/>
  <p:notesSz cx="6858000" cy="9144000"/>
  <p:embeddedFontLst>
    <p:embeddedFont>
      <p:font typeface="Quattrocento Sans"/>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QuattrocentoSans-italic.fntdata"/><Relationship Id="rId11" Type="http://schemas.openxmlformats.org/officeDocument/2006/relationships/slide" Target="slides/slide6.xml"/><Relationship Id="rId10" Type="http://schemas.openxmlformats.org/officeDocument/2006/relationships/slide" Target="slides/slide5.xml"/><Relationship Id="rId21" Type="http://schemas.openxmlformats.org/officeDocument/2006/relationships/font" Target="fonts/QuattrocentoSans-bold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QuattrocentoSans-bold.fntdata"/><Relationship Id="rId6" Type="http://schemas.openxmlformats.org/officeDocument/2006/relationships/slide" Target="slides/slide1.xml"/><Relationship Id="rId18" Type="http://schemas.openxmlformats.org/officeDocument/2006/relationships/font" Target="fonts/QuattrocentoSans-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Shape 10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6" name="Shape 10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Shape 11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2" name="Shape 11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Shape 12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6" name="Shape 12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Shape 6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4" name="Shape 6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0" name="Shape 7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Shape 7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6" name="Shape 7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Shape 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2" name="Shape 8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Shape 8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8" name="Shape 8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Shape 9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4" name="Shape 9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Shape 9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0" name="Shape 10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1600"/>
              </a:spcBef>
              <a:spcAft>
                <a:spcPts val="0"/>
              </a:spcAft>
              <a:buClr>
                <a:schemeClr val="dk1"/>
              </a:buClr>
              <a:buSzPts val="1400"/>
              <a:buChar char="○"/>
              <a:defRPr>
                <a:solidFill>
                  <a:schemeClr val="dk1"/>
                </a:solidFill>
              </a:defRPr>
            </a:lvl2pPr>
            <a:lvl3pPr indent="-317500" lvl="2" marL="1371600">
              <a:spcBef>
                <a:spcPts val="1600"/>
              </a:spcBef>
              <a:spcAft>
                <a:spcPts val="0"/>
              </a:spcAft>
              <a:buClr>
                <a:schemeClr val="dk1"/>
              </a:buClr>
              <a:buSzPts val="1400"/>
              <a:buChar char="■"/>
              <a:defRPr>
                <a:solidFill>
                  <a:schemeClr val="dk1"/>
                </a:solidFill>
              </a:defRPr>
            </a:lvl3pPr>
            <a:lvl4pPr indent="-317500" lvl="3" marL="1828800">
              <a:spcBef>
                <a:spcPts val="1600"/>
              </a:spcBef>
              <a:spcAft>
                <a:spcPts val="0"/>
              </a:spcAft>
              <a:buClr>
                <a:schemeClr val="dk1"/>
              </a:buClr>
              <a:buSzPts val="1400"/>
              <a:buChar char="●"/>
              <a:defRPr>
                <a:solidFill>
                  <a:schemeClr val="dk1"/>
                </a:solidFill>
              </a:defRPr>
            </a:lvl4pPr>
            <a:lvl5pPr indent="-317500" lvl="4" marL="2286000">
              <a:spcBef>
                <a:spcPts val="1600"/>
              </a:spcBef>
              <a:spcAft>
                <a:spcPts val="0"/>
              </a:spcAft>
              <a:buClr>
                <a:schemeClr val="dk1"/>
              </a:buClr>
              <a:buSzPts val="1400"/>
              <a:buChar char="○"/>
              <a:defRPr>
                <a:solidFill>
                  <a:schemeClr val="dk1"/>
                </a:solidFill>
              </a:defRPr>
            </a:lvl5pPr>
            <a:lvl6pPr indent="-317500" lvl="5" marL="2743200">
              <a:spcBef>
                <a:spcPts val="1600"/>
              </a:spcBef>
              <a:spcAft>
                <a:spcPts val="0"/>
              </a:spcAft>
              <a:buClr>
                <a:schemeClr val="dk1"/>
              </a:buClr>
              <a:buSzPts val="1400"/>
              <a:buChar char="■"/>
              <a:defRPr>
                <a:solidFill>
                  <a:schemeClr val="dk1"/>
                </a:solidFill>
              </a:defRPr>
            </a:lvl6pPr>
            <a:lvl7pPr indent="-317500" lvl="6" marL="3200400">
              <a:spcBef>
                <a:spcPts val="1600"/>
              </a:spcBef>
              <a:spcAft>
                <a:spcPts val="0"/>
              </a:spcAft>
              <a:buClr>
                <a:schemeClr val="dk1"/>
              </a:buClr>
              <a:buSzPts val="1400"/>
              <a:buChar char="●"/>
              <a:defRPr>
                <a:solidFill>
                  <a:schemeClr val="dk1"/>
                </a:solidFill>
              </a:defRPr>
            </a:lvl7pPr>
            <a:lvl8pPr indent="-317500" lvl="7" marL="3657600">
              <a:spcBef>
                <a:spcPts val="1600"/>
              </a:spcBef>
              <a:spcAft>
                <a:spcPts val="0"/>
              </a:spcAft>
              <a:buClr>
                <a:schemeClr val="dk1"/>
              </a:buClr>
              <a:buSzPts val="1400"/>
              <a:buChar char="○"/>
              <a:defRPr>
                <a:solidFill>
                  <a:schemeClr val="dk1"/>
                </a:solidFill>
              </a:defRPr>
            </a:lvl8pPr>
            <a:lvl9pPr indent="-317500" lvl="8" marL="4114800">
              <a:spcBef>
                <a:spcPts val="1600"/>
              </a:spcBef>
              <a:spcAft>
                <a:spcPts val="1600"/>
              </a:spcAft>
              <a:buClr>
                <a:schemeClr val="dk1"/>
              </a:buClr>
              <a:buSzPts val="1400"/>
              <a:buChar char="■"/>
              <a:defRPr>
                <a:solidFill>
                  <a:schemeClr val="dk1"/>
                </a:solidFill>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dark-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lt2"/>
              </a:buClr>
              <a:buSzPts val="1800"/>
              <a:buChar char="●"/>
              <a:defRPr sz="1800">
                <a:solidFill>
                  <a:schemeClr val="lt2"/>
                </a:solidFill>
              </a:defRPr>
            </a:lvl1pPr>
            <a:lvl2pPr indent="-317500" lvl="1" marL="914400">
              <a:lnSpc>
                <a:spcPct val="115000"/>
              </a:lnSpc>
              <a:spcBef>
                <a:spcPts val="1600"/>
              </a:spcBef>
              <a:spcAft>
                <a:spcPts val="0"/>
              </a:spcAft>
              <a:buClr>
                <a:schemeClr val="lt2"/>
              </a:buClr>
              <a:buSzPts val="1400"/>
              <a:buChar char="○"/>
              <a:defRPr>
                <a:solidFill>
                  <a:schemeClr val="lt2"/>
                </a:solidFill>
              </a:defRPr>
            </a:lvl2pPr>
            <a:lvl3pPr indent="-317500" lvl="2" marL="1371600">
              <a:lnSpc>
                <a:spcPct val="115000"/>
              </a:lnSpc>
              <a:spcBef>
                <a:spcPts val="1600"/>
              </a:spcBef>
              <a:spcAft>
                <a:spcPts val="0"/>
              </a:spcAft>
              <a:buClr>
                <a:schemeClr val="lt2"/>
              </a:buClr>
              <a:buSzPts val="1400"/>
              <a:buChar char="■"/>
              <a:defRPr>
                <a:solidFill>
                  <a:schemeClr val="lt2"/>
                </a:solidFill>
              </a:defRPr>
            </a:lvl3pPr>
            <a:lvl4pPr indent="-317500" lvl="3" marL="1828800">
              <a:lnSpc>
                <a:spcPct val="115000"/>
              </a:lnSpc>
              <a:spcBef>
                <a:spcPts val="1600"/>
              </a:spcBef>
              <a:spcAft>
                <a:spcPts val="0"/>
              </a:spcAft>
              <a:buClr>
                <a:schemeClr val="lt2"/>
              </a:buClr>
              <a:buSzPts val="1400"/>
              <a:buChar char="●"/>
              <a:defRPr>
                <a:solidFill>
                  <a:schemeClr val="lt2"/>
                </a:solidFill>
              </a:defRPr>
            </a:lvl4pPr>
            <a:lvl5pPr indent="-317500" lvl="4" marL="2286000">
              <a:lnSpc>
                <a:spcPct val="115000"/>
              </a:lnSpc>
              <a:spcBef>
                <a:spcPts val="1600"/>
              </a:spcBef>
              <a:spcAft>
                <a:spcPts val="0"/>
              </a:spcAft>
              <a:buClr>
                <a:schemeClr val="lt2"/>
              </a:buClr>
              <a:buSzPts val="1400"/>
              <a:buChar char="○"/>
              <a:defRPr>
                <a:solidFill>
                  <a:schemeClr val="lt2"/>
                </a:solidFill>
              </a:defRPr>
            </a:lvl5pPr>
            <a:lvl6pPr indent="-317500" lvl="5" marL="2743200">
              <a:lnSpc>
                <a:spcPct val="115000"/>
              </a:lnSpc>
              <a:spcBef>
                <a:spcPts val="1600"/>
              </a:spcBef>
              <a:spcAft>
                <a:spcPts val="0"/>
              </a:spcAft>
              <a:buClr>
                <a:schemeClr val="lt2"/>
              </a:buClr>
              <a:buSzPts val="1400"/>
              <a:buChar char="■"/>
              <a:defRPr>
                <a:solidFill>
                  <a:schemeClr val="lt2"/>
                </a:solidFill>
              </a:defRPr>
            </a:lvl6pPr>
            <a:lvl7pPr indent="-317500" lvl="6" marL="3200400">
              <a:lnSpc>
                <a:spcPct val="115000"/>
              </a:lnSpc>
              <a:spcBef>
                <a:spcPts val="1600"/>
              </a:spcBef>
              <a:spcAft>
                <a:spcPts val="0"/>
              </a:spcAft>
              <a:buClr>
                <a:schemeClr val="lt2"/>
              </a:buClr>
              <a:buSzPts val="1400"/>
              <a:buChar char="●"/>
              <a:defRPr>
                <a:solidFill>
                  <a:schemeClr val="lt2"/>
                </a:solidFill>
              </a:defRPr>
            </a:lvl7pPr>
            <a:lvl8pPr indent="-317500" lvl="7" marL="3657600">
              <a:lnSpc>
                <a:spcPct val="115000"/>
              </a:lnSpc>
              <a:spcBef>
                <a:spcPts val="1600"/>
              </a:spcBef>
              <a:spcAft>
                <a:spcPts val="0"/>
              </a:spcAft>
              <a:buClr>
                <a:schemeClr val="lt2"/>
              </a:buClr>
              <a:buSzPts val="1400"/>
              <a:buChar char="○"/>
              <a:defRPr>
                <a:solidFill>
                  <a:schemeClr val="lt2"/>
                </a:solidFill>
              </a:defRPr>
            </a:lvl8pPr>
            <a:lvl9pPr indent="-317500" lvl="8" marL="4114800">
              <a:lnSpc>
                <a:spcPct val="115000"/>
              </a:lnSpc>
              <a:spcBef>
                <a:spcPts val="1600"/>
              </a:spcBef>
              <a:spcAft>
                <a:spcPts val="1600"/>
              </a:spcAft>
              <a:buClr>
                <a:schemeClr val="lt2"/>
              </a:buClr>
              <a:buSzPts val="1400"/>
              <a:buChar char="■"/>
              <a:defRPr>
                <a:solidFill>
                  <a:schemeClr val="lt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Shape 54"/>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t>Sakai’s Facelift</a:t>
            </a:r>
            <a:endParaRPr/>
          </a:p>
        </p:txBody>
      </p:sp>
      <p:sp>
        <p:nvSpPr>
          <p:cNvPr id="55" name="Shape 55"/>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Calvin, Sujay, and Von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Shape 10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LOGO</a:t>
            </a:r>
            <a:endParaRPr/>
          </a:p>
        </p:txBody>
      </p:sp>
      <p:pic>
        <p:nvPicPr>
          <p:cNvPr id="109" name="Shape 109"/>
          <p:cNvPicPr preferRelativeResize="0"/>
          <p:nvPr/>
        </p:nvPicPr>
        <p:blipFill>
          <a:blip r:embed="rId3">
            <a:alphaModFix/>
          </a:blip>
          <a:stretch>
            <a:fillRect/>
          </a:stretch>
        </p:blipFill>
        <p:spPr>
          <a:xfrm>
            <a:off x="835950" y="1376575"/>
            <a:ext cx="2058475" cy="10073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Shape 114"/>
          <p:cNvSpPr/>
          <p:nvPr/>
        </p:nvSpPr>
        <p:spPr>
          <a:xfrm>
            <a:off x="0" y="-1"/>
            <a:ext cx="9144000" cy="1015200"/>
          </a:xfrm>
          <a:prstGeom prst="rect">
            <a:avLst/>
          </a:prstGeom>
          <a:solidFill>
            <a:srgbClr val="920808"/>
          </a:solidFill>
          <a:ln cap="flat" cmpd="sng" w="12700">
            <a:solidFill>
              <a:srgbClr val="B0181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115" name="Shape 115"/>
          <p:cNvSpPr/>
          <p:nvPr/>
        </p:nvSpPr>
        <p:spPr>
          <a:xfrm>
            <a:off x="0" y="964474"/>
            <a:ext cx="9144000" cy="380700"/>
          </a:xfrm>
          <a:prstGeom prst="rect">
            <a:avLst/>
          </a:prstGeom>
          <a:solidFill>
            <a:srgbClr val="3A3838"/>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116" name="Shape 116"/>
          <p:cNvSpPr/>
          <p:nvPr/>
        </p:nvSpPr>
        <p:spPr>
          <a:xfrm>
            <a:off x="0" y="1345163"/>
            <a:ext cx="1649100" cy="3743400"/>
          </a:xfrm>
          <a:prstGeom prst="rect">
            <a:avLst/>
          </a:prstGeom>
          <a:solidFill>
            <a:srgbClr val="BFBFBF"/>
          </a:solidFill>
          <a:ln cap="flat" cmpd="sng" w="12700">
            <a:solidFill>
              <a:srgbClr val="A5A5A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 sz="1800" u="none" cap="none" strike="noStrike">
                <a:solidFill>
                  <a:srgbClr val="FFFFFF"/>
                </a:solidFill>
                <a:latin typeface="Calibri"/>
                <a:ea typeface="Calibri"/>
                <a:cs typeface="Calibri"/>
                <a:sym typeface="Calibri"/>
              </a:rPr>
              <a:t>MENU FOR ACCOUNT CHANGES</a:t>
            </a:r>
            <a:endParaRPr/>
          </a:p>
        </p:txBody>
      </p:sp>
      <p:sp>
        <p:nvSpPr>
          <p:cNvPr id="117" name="Shape 117"/>
          <p:cNvSpPr/>
          <p:nvPr/>
        </p:nvSpPr>
        <p:spPr>
          <a:xfrm>
            <a:off x="2520617" y="1763972"/>
            <a:ext cx="6180900" cy="3248700"/>
          </a:xfrm>
          <a:prstGeom prst="rect">
            <a:avLst/>
          </a:prstGeom>
          <a:solidFill>
            <a:srgbClr val="AEABAB"/>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800" u="none" cap="none" strike="noStrike">
                <a:solidFill>
                  <a:srgbClr val="000000"/>
                </a:solidFill>
                <a:latin typeface="Calibri"/>
                <a:ea typeface="Calibri"/>
                <a:cs typeface="Calibri"/>
                <a:sym typeface="Calibri"/>
              </a:rPr>
              <a:t>COLORS SCHEME CSS:</a:t>
            </a:r>
            <a:endParaRPr/>
          </a:p>
          <a:p>
            <a:pPr indent="0" lvl="0" marL="0" marR="0" rtl="0" algn="ctr">
              <a:spcBef>
                <a:spcPts val="0"/>
              </a:spcBef>
              <a:spcAft>
                <a:spcPts val="0"/>
              </a:spcAft>
              <a:buNone/>
            </a:pPr>
            <a:r>
              <a:rPr b="1" i="0" lang="en" sz="1800" u="none" cap="none" strike="noStrike">
                <a:solidFill>
                  <a:srgbClr val="000000"/>
                </a:solidFill>
                <a:latin typeface="Calibri"/>
                <a:ea typeface="Calibri"/>
                <a:cs typeface="Calibri"/>
                <a:sym typeface="Calibri"/>
              </a:rPr>
              <a:t>Red</a:t>
            </a:r>
            <a:r>
              <a:rPr b="0" i="0" lang="en" sz="1800" u="none" cap="none" strike="noStrike">
                <a:solidFill>
                  <a:srgbClr val="000000"/>
                </a:solidFill>
                <a:latin typeface="Calibri"/>
                <a:ea typeface="Calibri"/>
                <a:cs typeface="Calibri"/>
                <a:sym typeface="Calibri"/>
              </a:rPr>
              <a:t>: linear-gradient(</a:t>
            </a:r>
            <a:r>
              <a:rPr b="0" i="0" lang="en" sz="1800" u="none" cap="none" strike="noStrike">
                <a:solidFill>
                  <a:srgbClr val="C00000"/>
                </a:solidFill>
                <a:latin typeface="Calibri"/>
                <a:ea typeface="Calibri"/>
                <a:cs typeface="Calibri"/>
                <a:sym typeface="Calibri"/>
              </a:rPr>
              <a:t>top</a:t>
            </a:r>
            <a:r>
              <a:rPr b="0" i="0" lang="en" sz="1800" u="none" cap="none" strike="noStrike">
                <a:solidFill>
                  <a:srgbClr val="000000"/>
                </a:solidFill>
                <a:latin typeface="Calibri"/>
                <a:ea typeface="Calibri"/>
                <a:cs typeface="Calibri"/>
                <a:sym typeface="Calibri"/>
              </a:rPr>
              <a:t>, #d21034 0%, </a:t>
            </a:r>
            <a:r>
              <a:rPr b="0" i="0" lang="en" sz="1800" u="none" cap="none" strike="noStrike">
                <a:solidFill>
                  <a:srgbClr val="920808"/>
                </a:solidFill>
                <a:latin typeface="Calibri"/>
                <a:ea typeface="Calibri"/>
                <a:cs typeface="Calibri"/>
                <a:sym typeface="Calibri"/>
              </a:rPr>
              <a:t>#b20e2c </a:t>
            </a:r>
            <a:r>
              <a:rPr b="0" i="0" lang="en" sz="1800" u="none" cap="none" strike="noStrike">
                <a:solidFill>
                  <a:srgbClr val="000000"/>
                </a:solidFill>
                <a:latin typeface="Calibri"/>
                <a:ea typeface="Calibri"/>
                <a:cs typeface="Calibri"/>
                <a:sym typeface="Calibri"/>
              </a:rPr>
              <a:t>100%)</a:t>
            </a:r>
            <a:endParaRPr/>
          </a:p>
          <a:p>
            <a:pPr indent="0" lvl="0" marL="0" marR="0" rtl="0" algn="ctr">
              <a:spcBef>
                <a:spcPts val="0"/>
              </a:spcBef>
              <a:spcAft>
                <a:spcPts val="0"/>
              </a:spcAft>
              <a:buNone/>
            </a:pPr>
            <a:r>
              <a:rPr b="1" i="0" lang="en" sz="1800" u="none" cap="none" strike="noStrike">
                <a:solidFill>
                  <a:srgbClr val="000000"/>
                </a:solidFill>
                <a:latin typeface="Calibri"/>
                <a:ea typeface="Calibri"/>
                <a:cs typeface="Calibri"/>
                <a:sym typeface="Calibri"/>
              </a:rPr>
              <a:t>Grey</a:t>
            </a:r>
            <a:r>
              <a:rPr b="0" i="0" lang="en" sz="1800" u="none" cap="none" strike="noStrike">
                <a:solidFill>
                  <a:srgbClr val="000000"/>
                </a:solidFill>
                <a:latin typeface="Calibri"/>
                <a:ea typeface="Calibri"/>
                <a:cs typeface="Calibri"/>
                <a:sym typeface="Calibri"/>
              </a:rPr>
              <a:t>: color: #414141;</a:t>
            </a:r>
            <a:endParaRPr/>
          </a:p>
          <a:p>
            <a:pPr indent="0" lvl="0" marL="0" marR="0" rtl="0" algn="ctr">
              <a:spcBef>
                <a:spcPts val="0"/>
              </a:spcBef>
              <a:spcAft>
                <a:spcPts val="0"/>
              </a:spcAft>
              <a:buNone/>
            </a:pPr>
            <a:r>
              <a:rPr b="1" i="0" lang="en" sz="1800" u="none" cap="none" strike="noStrike">
                <a:solidFill>
                  <a:srgbClr val="000000"/>
                </a:solidFill>
                <a:latin typeface="Calibri"/>
                <a:ea typeface="Calibri"/>
                <a:cs typeface="Calibri"/>
                <a:sym typeface="Calibri"/>
              </a:rPr>
              <a:t>Body</a:t>
            </a:r>
            <a:r>
              <a:rPr b="0" i="0" lang="en" sz="1800" u="none" cap="none" strike="noStrike">
                <a:solidFill>
                  <a:srgbClr val="000000"/>
                </a:solidFill>
                <a:latin typeface="Calibri"/>
                <a:ea typeface="Calibri"/>
                <a:cs typeface="Calibri"/>
                <a:sym typeface="Calibri"/>
              </a:rPr>
              <a:t>: background: #fff; </a:t>
            </a:r>
            <a:endParaRPr/>
          </a:p>
          <a:p>
            <a:pPr indent="0" lvl="0" marL="0" marR="0" rtl="0" algn="ctr">
              <a:spcBef>
                <a:spcPts val="0"/>
              </a:spcBef>
              <a:spcAft>
                <a:spcPts val="0"/>
              </a:spcAft>
              <a:buNone/>
            </a:pPr>
            <a:r>
              <a:rPr b="1" i="0" lang="en" sz="1800" u="none" cap="none" strike="noStrike">
                <a:solidFill>
                  <a:srgbClr val="000000"/>
                </a:solidFill>
                <a:latin typeface="Calibri"/>
                <a:ea typeface="Calibri"/>
                <a:cs typeface="Calibri"/>
                <a:sym typeface="Calibri"/>
              </a:rPr>
              <a:t>Light Grey</a:t>
            </a:r>
            <a:r>
              <a:rPr b="0" i="0" lang="en" sz="1800" u="none" cap="none" strike="noStrike">
                <a:solidFill>
                  <a:srgbClr val="000000"/>
                </a:solidFill>
                <a:latin typeface="Calibri"/>
                <a:ea typeface="Calibri"/>
                <a:cs typeface="Calibri"/>
                <a:sym typeface="Calibri"/>
              </a:rPr>
              <a:t>: Color: #212121</a:t>
            </a:r>
            <a:r>
              <a:rPr b="0" i="0" lang="en" sz="1800" u="none" cap="none" strike="noStrike">
                <a:solidFill>
                  <a:srgbClr val="FFFFFF"/>
                </a:solidFill>
                <a:latin typeface="Calibri"/>
                <a:ea typeface="Calibri"/>
                <a:cs typeface="Calibri"/>
                <a:sym typeface="Calibri"/>
              </a:rPr>
              <a:t>;</a:t>
            </a:r>
            <a:br>
              <a:rPr b="0" i="0" lang="en" sz="1800" u="none" cap="none" strike="sngStrike">
                <a:solidFill>
                  <a:srgbClr val="FFFFFF"/>
                </a:solidFill>
                <a:latin typeface="Calibri"/>
                <a:ea typeface="Calibri"/>
                <a:cs typeface="Calibri"/>
                <a:sym typeface="Calibri"/>
              </a:rPr>
            </a:br>
            <a:r>
              <a:rPr b="1" i="0" lang="en" sz="1800" u="none" cap="none" strike="noStrike">
                <a:solidFill>
                  <a:srgbClr val="000000"/>
                </a:solidFill>
                <a:latin typeface="Calibri"/>
                <a:ea typeface="Calibri"/>
                <a:cs typeface="Calibri"/>
                <a:sym typeface="Calibri"/>
              </a:rPr>
              <a:t>TypeFace</a:t>
            </a:r>
            <a:r>
              <a:rPr b="0" i="0" lang="en" sz="1800" u="none" cap="none" strike="noStrike">
                <a:solidFill>
                  <a:srgbClr val="000000"/>
                </a:solidFill>
                <a:latin typeface="Calibri"/>
                <a:ea typeface="Calibri"/>
                <a:cs typeface="Calibri"/>
                <a:sym typeface="Calibri"/>
              </a:rPr>
              <a:t>: sans, sans serif;</a:t>
            </a:r>
            <a:endParaRPr/>
          </a:p>
          <a:p>
            <a:pPr indent="0" lvl="0" marL="0" marR="0" rtl="0" algn="ctr">
              <a:spcBef>
                <a:spcPts val="0"/>
              </a:spcBef>
              <a:spcAft>
                <a:spcPts val="0"/>
              </a:spcAft>
              <a:buNone/>
            </a:pPr>
            <a:r>
              <a:rPr b="0" i="0" lang="en" sz="1800" u="none" cap="none" strike="noStrike">
                <a:solidFill>
                  <a:srgbClr val="FFFFFF"/>
                </a:solidFill>
                <a:latin typeface="Calibri"/>
                <a:ea typeface="Calibri"/>
                <a:cs typeface="Calibri"/>
                <a:sym typeface="Calibri"/>
              </a:rPr>
              <a:t>INFORMATION REGARDING CLASS </a:t>
            </a:r>
            <a:r>
              <a:rPr lang="en" sz="1800">
                <a:solidFill>
                  <a:srgbClr val="FFFFFF"/>
                </a:solidFill>
                <a:latin typeface="Calibri"/>
                <a:ea typeface="Calibri"/>
                <a:cs typeface="Calibri"/>
                <a:sym typeface="Calibri"/>
              </a:rPr>
              <a:t>ANNOUNCEMENTS</a:t>
            </a:r>
            <a:endParaRPr/>
          </a:p>
        </p:txBody>
      </p:sp>
      <p:sp>
        <p:nvSpPr>
          <p:cNvPr id="118" name="Shape 118"/>
          <p:cNvSpPr/>
          <p:nvPr/>
        </p:nvSpPr>
        <p:spPr>
          <a:xfrm>
            <a:off x="1448014" y="799497"/>
            <a:ext cx="1072800" cy="165000"/>
          </a:xfrm>
          <a:prstGeom prst="rect">
            <a:avLst/>
          </a:prstGeom>
          <a:solidFill>
            <a:srgbClr val="F22222"/>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 sz="1800" u="none" cap="none" strike="noStrike">
                <a:solidFill>
                  <a:srgbClr val="FFFFFF"/>
                </a:solidFill>
                <a:latin typeface="Calibri"/>
                <a:ea typeface="Calibri"/>
                <a:cs typeface="Calibri"/>
                <a:sym typeface="Calibri"/>
              </a:rPr>
              <a:t>CLASS</a:t>
            </a:r>
            <a:endParaRPr/>
          </a:p>
        </p:txBody>
      </p:sp>
      <p:sp>
        <p:nvSpPr>
          <p:cNvPr id="119" name="Shape 119"/>
          <p:cNvSpPr/>
          <p:nvPr/>
        </p:nvSpPr>
        <p:spPr>
          <a:xfrm>
            <a:off x="2735137" y="799497"/>
            <a:ext cx="1072800" cy="165000"/>
          </a:xfrm>
          <a:prstGeom prst="rect">
            <a:avLst/>
          </a:prstGeom>
          <a:solidFill>
            <a:srgbClr val="F22222"/>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 sz="1800" u="none" cap="none" strike="noStrike">
                <a:solidFill>
                  <a:srgbClr val="FFFFFF"/>
                </a:solidFill>
                <a:latin typeface="Calibri"/>
                <a:ea typeface="Calibri"/>
                <a:cs typeface="Calibri"/>
                <a:sym typeface="Calibri"/>
              </a:rPr>
              <a:t>CLASS</a:t>
            </a:r>
            <a:endParaRPr/>
          </a:p>
        </p:txBody>
      </p:sp>
      <p:sp>
        <p:nvSpPr>
          <p:cNvPr id="120" name="Shape 120"/>
          <p:cNvSpPr/>
          <p:nvPr/>
        </p:nvSpPr>
        <p:spPr>
          <a:xfrm>
            <a:off x="4062483" y="799497"/>
            <a:ext cx="1072800" cy="165000"/>
          </a:xfrm>
          <a:prstGeom prst="rect">
            <a:avLst/>
          </a:prstGeom>
          <a:solidFill>
            <a:srgbClr val="F22222"/>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 sz="1800" u="none" cap="none" strike="noStrike">
                <a:solidFill>
                  <a:srgbClr val="FFFFFF"/>
                </a:solidFill>
                <a:latin typeface="Calibri"/>
                <a:ea typeface="Calibri"/>
                <a:cs typeface="Calibri"/>
                <a:sym typeface="Calibri"/>
              </a:rPr>
              <a:t>CLASS</a:t>
            </a:r>
            <a:endParaRPr/>
          </a:p>
        </p:txBody>
      </p:sp>
      <p:sp>
        <p:nvSpPr>
          <p:cNvPr id="121" name="Shape 121"/>
          <p:cNvSpPr/>
          <p:nvPr/>
        </p:nvSpPr>
        <p:spPr>
          <a:xfrm>
            <a:off x="5389829" y="799497"/>
            <a:ext cx="1072800" cy="165000"/>
          </a:xfrm>
          <a:prstGeom prst="rect">
            <a:avLst/>
          </a:prstGeom>
          <a:solidFill>
            <a:srgbClr val="F22222"/>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 sz="1800" u="none" cap="none" strike="noStrike">
                <a:solidFill>
                  <a:srgbClr val="FFFFFF"/>
                </a:solidFill>
                <a:latin typeface="Calibri"/>
                <a:ea typeface="Calibri"/>
                <a:cs typeface="Calibri"/>
                <a:sym typeface="Calibri"/>
              </a:rPr>
              <a:t>CLASS</a:t>
            </a:r>
            <a:endParaRPr/>
          </a:p>
        </p:txBody>
      </p:sp>
      <p:sp>
        <p:nvSpPr>
          <p:cNvPr id="122" name="Shape 122"/>
          <p:cNvSpPr/>
          <p:nvPr/>
        </p:nvSpPr>
        <p:spPr>
          <a:xfrm>
            <a:off x="134075" y="104695"/>
            <a:ext cx="2628000" cy="590400"/>
          </a:xfrm>
          <a:prstGeom prst="rect">
            <a:avLst/>
          </a:prstGeom>
          <a:solidFill>
            <a:srgbClr val="F22222"/>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2400" u="none" cap="none" strike="noStrike">
                <a:solidFill>
                  <a:srgbClr val="FFFFFF"/>
                </a:solidFill>
                <a:latin typeface="Quattrocento Sans"/>
                <a:ea typeface="Quattrocento Sans"/>
                <a:cs typeface="Quattrocento Sans"/>
                <a:sym typeface="Quattrocento Sans"/>
              </a:rPr>
              <a:t>RUTGERS          SAKAI</a:t>
            </a:r>
            <a:endParaRPr/>
          </a:p>
        </p:txBody>
      </p:sp>
      <p:sp>
        <p:nvSpPr>
          <p:cNvPr id="123" name="Shape 123"/>
          <p:cNvSpPr/>
          <p:nvPr/>
        </p:nvSpPr>
        <p:spPr>
          <a:xfrm>
            <a:off x="2520617" y="1763972"/>
            <a:ext cx="2185200" cy="647400"/>
          </a:xfrm>
          <a:prstGeom prst="rect">
            <a:avLst/>
          </a:prstGeom>
          <a:solidFill>
            <a:srgbClr val="FFFFFF"/>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 sz="1800" u="none" cap="none" strike="noStrike">
                <a:solidFill>
                  <a:srgbClr val="920808"/>
                </a:solidFill>
                <a:latin typeface="Calibri"/>
                <a:ea typeface="Calibri"/>
                <a:cs typeface="Calibri"/>
                <a:sym typeface="Calibri"/>
              </a:rPr>
              <a:t>COLOR AND TYPEFACE:</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sp>
        <p:nvSpPr>
          <p:cNvPr id="128" name="Shape 128"/>
          <p:cNvSpPr txBox="1"/>
          <p:nvPr/>
        </p:nvSpPr>
        <p:spPr>
          <a:xfrm>
            <a:off x="107122" y="3"/>
            <a:ext cx="8869800" cy="1154100"/>
          </a:xfrm>
          <a:prstGeom prst="rect">
            <a:avLst/>
          </a:prstGeom>
          <a:noFill/>
          <a:ln>
            <a:noFill/>
          </a:ln>
        </p:spPr>
        <p:txBody>
          <a:bodyPr anchorCtr="0" anchor="ctr" bIns="45700" lIns="91425" spcFirstLastPara="1" rIns="91425" wrap="square" tIns="45700">
            <a:noAutofit/>
          </a:bodyPr>
          <a:lstStyle/>
          <a:p>
            <a:pPr indent="0" lvl="0" marL="0" rtl="0">
              <a:lnSpc>
                <a:spcPct val="90000"/>
              </a:lnSpc>
              <a:spcBef>
                <a:spcPts val="0"/>
              </a:spcBef>
              <a:spcAft>
                <a:spcPts val="0"/>
              </a:spcAft>
              <a:buNone/>
            </a:pPr>
            <a:r>
              <a:rPr b="1" lang="en" sz="4400">
                <a:solidFill>
                  <a:srgbClr val="C00000"/>
                </a:solidFill>
                <a:latin typeface="Calibri"/>
                <a:ea typeface="Calibri"/>
                <a:cs typeface="Calibri"/>
                <a:sym typeface="Calibri"/>
              </a:rPr>
              <a:t>TypeFace: Sans, Sans Serif</a:t>
            </a:r>
            <a:endParaRPr sz="4400">
              <a:solidFill>
                <a:srgbClr val="000000"/>
              </a:solidFill>
              <a:latin typeface="Calibri"/>
              <a:ea typeface="Calibri"/>
              <a:cs typeface="Calibri"/>
              <a:sym typeface="Calibri"/>
            </a:endParaRPr>
          </a:p>
        </p:txBody>
      </p:sp>
      <p:sp>
        <p:nvSpPr>
          <p:cNvPr id="129" name="Shape 129"/>
          <p:cNvSpPr/>
          <p:nvPr/>
        </p:nvSpPr>
        <p:spPr>
          <a:xfrm>
            <a:off x="0" y="1032306"/>
            <a:ext cx="9084000" cy="4111200"/>
          </a:xfrm>
          <a:prstGeom prst="rect">
            <a:avLst/>
          </a:prstGeom>
          <a:solidFill>
            <a:srgbClr val="AEABAB"/>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 sz="5400" u="none" cap="none" strike="noStrike">
                <a:solidFill>
                  <a:srgbClr val="FFFFFF"/>
                </a:solidFill>
                <a:latin typeface="Calibri"/>
                <a:ea typeface="Calibri"/>
                <a:cs typeface="Calibri"/>
                <a:sym typeface="Calibri"/>
              </a:rPr>
              <a:t>Typeface</a:t>
            </a:r>
            <a:endParaRPr/>
          </a:p>
          <a:p>
            <a:pPr indent="0" lvl="0" marL="0" marR="0" rtl="0" algn="ctr">
              <a:spcBef>
                <a:spcPts val="0"/>
              </a:spcBef>
              <a:spcAft>
                <a:spcPts val="0"/>
              </a:spcAft>
              <a:buNone/>
            </a:pPr>
            <a:r>
              <a:rPr b="0" i="0" lang="en" sz="5400" u="none" cap="none" strike="noStrike">
                <a:solidFill>
                  <a:srgbClr val="000000"/>
                </a:solidFill>
                <a:latin typeface="Calibri"/>
                <a:ea typeface="Calibri"/>
                <a:cs typeface="Calibri"/>
                <a:sym typeface="Calibri"/>
              </a:rPr>
              <a:t>Typeface</a:t>
            </a:r>
            <a:endParaRPr/>
          </a:p>
          <a:p>
            <a:pPr indent="0" lvl="0" marL="0" marR="0" rtl="0" algn="ctr">
              <a:spcBef>
                <a:spcPts val="0"/>
              </a:spcBef>
              <a:spcAft>
                <a:spcPts val="0"/>
              </a:spcAft>
              <a:buNone/>
            </a:pPr>
            <a:r>
              <a:rPr b="1" i="0" lang="en" sz="5400" u="none" cap="none" strike="noStrike">
                <a:solidFill>
                  <a:srgbClr val="000000"/>
                </a:solidFill>
                <a:latin typeface="Calibri"/>
                <a:ea typeface="Calibri"/>
                <a:cs typeface="Calibri"/>
                <a:sym typeface="Calibri"/>
              </a:rPr>
              <a:t>Typeface</a:t>
            </a:r>
            <a:endParaRPr/>
          </a:p>
          <a:p>
            <a:pPr indent="0" lvl="0" marL="0" marR="0" rtl="0" algn="ctr">
              <a:spcBef>
                <a:spcPts val="0"/>
              </a:spcBef>
              <a:spcAft>
                <a:spcPts val="0"/>
              </a:spcAft>
              <a:buNone/>
            </a:pPr>
            <a:r>
              <a:rPr b="0" i="0" lang="en" sz="5400" u="none" cap="none" strike="noStrike">
                <a:solidFill>
                  <a:srgbClr val="FF0000"/>
                </a:solidFill>
                <a:latin typeface="Calibri"/>
                <a:ea typeface="Calibri"/>
                <a:cs typeface="Calibri"/>
                <a:sym typeface="Calibri"/>
              </a:rPr>
              <a:t>Typeface</a:t>
            </a:r>
            <a:endParaRPr/>
          </a:p>
          <a:p>
            <a:pPr indent="0" lvl="0" marL="0" marR="0" rtl="0" algn="ctr">
              <a:spcBef>
                <a:spcPts val="0"/>
              </a:spcBef>
              <a:spcAft>
                <a:spcPts val="0"/>
              </a:spcAft>
              <a:buNone/>
            </a:pPr>
            <a:r>
              <a:t/>
            </a:r>
            <a:endParaRPr b="0" i="0" sz="5400" u="none" cap="none" strike="noStrike">
              <a:solidFill>
                <a:srgbClr val="000000"/>
              </a:solidFill>
              <a:latin typeface="Calibri"/>
              <a:ea typeface="Calibri"/>
              <a:cs typeface="Calibri"/>
              <a:sym typeface="Calibri"/>
            </a:endParaRPr>
          </a:p>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Shape 6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Professor Persona</a:t>
            </a:r>
            <a:endParaRPr/>
          </a:p>
        </p:txBody>
      </p:sp>
      <p:sp>
        <p:nvSpPr>
          <p:cNvPr id="61" name="Shape 6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a:spcBef>
                <a:spcPts val="0"/>
              </a:spcBef>
              <a:spcAft>
                <a:spcPts val="1600"/>
              </a:spcAft>
              <a:buNone/>
            </a:pPr>
            <a:r>
              <a:rPr lang="en"/>
              <a:t>Jeremy Smith is a professor of Computer Science at Rutgers University. He is 35 years old, married and lives in a small suburb 10 minutes away from the university with his wife and two children. He graduated with a Bachelor’s Degree in Computer Science from Rowan University when he was 22 and proceeded to continue his students at a Master’s program at Princeton University. Jeremy spends a lot of time grading exams and creating material for his students. He also needs to attend office hours and help students. Jeremy Smith needs a </a:t>
            </a:r>
            <a:r>
              <a:rPr lang="en"/>
              <a:t>seamless</a:t>
            </a:r>
            <a:r>
              <a:rPr lang="en"/>
              <a:t> web service for his students in order to upload projects and look at </a:t>
            </a:r>
            <a:r>
              <a:rPr lang="en"/>
              <a:t>announcements</a:t>
            </a:r>
            <a:r>
              <a:rPr lang="en"/>
              <a:t>. It needs to be easy and quick for him to navigate the website to keep up with his busy life.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Shape 66"/>
          <p:cNvSpPr txBox="1"/>
          <p:nvPr>
            <p:ph type="title"/>
          </p:nvPr>
        </p:nvSpPr>
        <p:spPr>
          <a:xfrm>
            <a:off x="311700" y="179475"/>
            <a:ext cx="8520600" cy="572700"/>
          </a:xfrm>
          <a:prstGeom prst="rect">
            <a:avLst/>
          </a:prstGeom>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None/>
            </a:pPr>
            <a:r>
              <a:rPr lang="en"/>
              <a:t>Student</a:t>
            </a:r>
            <a:r>
              <a:rPr lang="en" sz="4400"/>
              <a:t> </a:t>
            </a:r>
            <a:r>
              <a:rPr lang="en"/>
              <a:t>Persona</a:t>
            </a:r>
            <a:endParaRPr/>
          </a:p>
        </p:txBody>
      </p:sp>
      <p:sp>
        <p:nvSpPr>
          <p:cNvPr id="67" name="Shape 67"/>
          <p:cNvSpPr txBox="1"/>
          <p:nvPr>
            <p:ph idx="1" type="body"/>
          </p:nvPr>
        </p:nvSpPr>
        <p:spPr>
          <a:xfrm>
            <a:off x="262525" y="1467175"/>
            <a:ext cx="8520600" cy="3416400"/>
          </a:xfrm>
          <a:prstGeom prst="rect">
            <a:avLst/>
          </a:prstGeom>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100"/>
              <a:buFont typeface="Arial"/>
              <a:buNone/>
            </a:pPr>
            <a:r>
              <a:rPr lang="en"/>
              <a:t>Jim Jones is 19 year old sophomore at Rutgers University. He is a Computer Science major and spends his free time playing guitar and video games. Most of Jim’s professors use Sakai for their classes and Jim spends a lot of time using the web tool to submit assignments, access class documents, and interact in discussions with other students. He needs Sakai to be easy to use and reliable to ensure that he is able to keep up with his assignments and any obstacles that may arise.</a:t>
            </a:r>
            <a:endParaRPr/>
          </a:p>
          <a:p>
            <a:pPr indent="0" lvl="0" marL="0">
              <a:spcBef>
                <a:spcPts val="1600"/>
              </a:spcBef>
              <a:spcAft>
                <a:spcPts val="16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Shape 72"/>
          <p:cNvSpPr txBox="1"/>
          <p:nvPr>
            <p:ph type="title"/>
          </p:nvPr>
        </p:nvSpPr>
        <p:spPr>
          <a:xfrm>
            <a:off x="311700" y="3073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rPr lang="en"/>
              <a:t>Alumni</a:t>
            </a:r>
            <a:r>
              <a:rPr lang="en"/>
              <a:t> Persona</a:t>
            </a:r>
            <a:endParaRPr/>
          </a:p>
          <a:p>
            <a:pPr indent="0" lvl="0" marL="0">
              <a:spcBef>
                <a:spcPts val="0"/>
              </a:spcBef>
              <a:spcAft>
                <a:spcPts val="0"/>
              </a:spcAft>
              <a:buNone/>
            </a:pPr>
            <a:r>
              <a:t/>
            </a:r>
            <a:endParaRPr/>
          </a:p>
        </p:txBody>
      </p:sp>
      <p:sp>
        <p:nvSpPr>
          <p:cNvPr id="73" name="Shape 7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228600" rtl="0">
              <a:lnSpc>
                <a:spcPct val="90000"/>
              </a:lnSpc>
              <a:spcBef>
                <a:spcPts val="0"/>
              </a:spcBef>
              <a:spcAft>
                <a:spcPts val="0"/>
              </a:spcAft>
              <a:buNone/>
            </a:pPr>
            <a:r>
              <a:rPr lang="en"/>
              <a:t>Oprah Wishfield is a Rutgers Alumni. She is 27 years old and graduated in 2013 with a BS in Engineering and Information Technology. After she graduated in 2013, she has been working full time for a large </a:t>
            </a:r>
            <a:r>
              <a:rPr lang="en"/>
              <a:t>corporation.</a:t>
            </a:r>
            <a:r>
              <a:rPr lang="en"/>
              <a:t> Because of this, her time is scarce. Technology is constantly changing and she often forgets terms, syntax, and formats. Sakai has been her go-to for refreshers and reviews from her old courses because she can view assignments and notes her professors provided. She often forgets how to use the website and navigates it slowly from time to time to understand it. She needs a website that will be quick and to the point.  Because of her lack of time and infrequent visits to the site, she needs Sakai to be easy to use and quick to access.</a:t>
            </a:r>
            <a:endParaRPr/>
          </a:p>
          <a:p>
            <a:pPr indent="0" lvl="0" marL="228600" rtl="0">
              <a:lnSpc>
                <a:spcPct val="90000"/>
              </a:lnSpc>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Shape 7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4400"/>
              <a:t>Anatomy</a:t>
            </a:r>
            <a:endParaRPr/>
          </a:p>
        </p:txBody>
      </p:sp>
      <p:sp>
        <p:nvSpPr>
          <p:cNvPr id="79" name="Shape 7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nSpc>
                <a:spcPct val="90000"/>
              </a:lnSpc>
              <a:spcBef>
                <a:spcPts val="1000"/>
              </a:spcBef>
              <a:spcAft>
                <a:spcPts val="0"/>
              </a:spcAft>
              <a:buClr>
                <a:schemeClr val="dk1"/>
              </a:buClr>
              <a:buSzPts val="1100"/>
              <a:buFont typeface="Arial"/>
              <a:buNone/>
            </a:pPr>
            <a:r>
              <a:rPr lang="en"/>
              <a:t>•The idea for the redesign of Sakai is to keep a similar layout with a focus on having important and relevant information provided to the user easily.</a:t>
            </a:r>
            <a:endParaRPr/>
          </a:p>
          <a:p>
            <a:pPr indent="0" lvl="0" marL="0" rtl="0">
              <a:lnSpc>
                <a:spcPct val="90000"/>
              </a:lnSpc>
              <a:spcBef>
                <a:spcPts val="1000"/>
              </a:spcBef>
              <a:spcAft>
                <a:spcPts val="0"/>
              </a:spcAft>
              <a:buClr>
                <a:schemeClr val="dk1"/>
              </a:buClr>
              <a:buSzPts val="1100"/>
              <a:buFont typeface="Arial"/>
              <a:buNone/>
            </a:pPr>
            <a:r>
              <a:rPr lang="en"/>
              <a:t>•By keeping the same styling across the website we can provide users with the ease of knowing exactly where something is without having to think.</a:t>
            </a:r>
            <a:endParaRPr/>
          </a:p>
          <a:p>
            <a:pPr indent="0" lvl="0" marL="0" rtl="0">
              <a:lnSpc>
                <a:spcPct val="90000"/>
              </a:lnSpc>
              <a:spcBef>
                <a:spcPts val="1000"/>
              </a:spcBef>
              <a:spcAft>
                <a:spcPts val="0"/>
              </a:spcAft>
              <a:buClr>
                <a:schemeClr val="dk1"/>
              </a:buClr>
              <a:buSzPts val="1100"/>
              <a:buFont typeface="Arial"/>
              <a:buNone/>
            </a:pPr>
            <a:r>
              <a:rPr lang="en"/>
              <a:t>•The landing page is now just a simple login screen.</a:t>
            </a:r>
            <a:endParaRPr/>
          </a:p>
          <a:p>
            <a:pPr indent="0" lvl="0" marL="0" rtl="0">
              <a:lnSpc>
                <a:spcPct val="90000"/>
              </a:lnSpc>
              <a:spcBef>
                <a:spcPts val="1000"/>
              </a:spcBef>
              <a:spcAft>
                <a:spcPts val="0"/>
              </a:spcAft>
              <a:buClr>
                <a:schemeClr val="dk1"/>
              </a:buClr>
              <a:buSzPts val="1100"/>
              <a:buFont typeface="Arial"/>
              <a:buNone/>
            </a:pPr>
            <a:r>
              <a:rPr lang="en"/>
              <a:t>•Class tabs are used for current semester classes and have an additional drop down that allows users to find previous semester classes.</a:t>
            </a:r>
            <a:endParaRPr/>
          </a:p>
          <a:p>
            <a:pPr indent="0" lvl="0" marL="0" rtl="0">
              <a:lnSpc>
                <a:spcPct val="90000"/>
              </a:lnSpc>
              <a:spcBef>
                <a:spcPts val="1000"/>
              </a:spcBef>
              <a:spcAft>
                <a:spcPts val="0"/>
              </a:spcAft>
              <a:buClr>
                <a:schemeClr val="dk1"/>
              </a:buClr>
              <a:buSzPts val="1100"/>
              <a:buFont typeface="Arial"/>
              <a:buNone/>
            </a:pPr>
            <a:r>
              <a:rPr lang="en"/>
              <a:t>•The navigation bar on the left of the screen shows different elements that enabled by the professor for each class.</a:t>
            </a:r>
            <a:endParaRPr/>
          </a:p>
          <a:p>
            <a:pPr indent="0" lvl="0" marL="0" rtl="0">
              <a:lnSpc>
                <a:spcPct val="90000"/>
              </a:lnSpc>
              <a:spcBef>
                <a:spcPts val="500"/>
              </a:spcBef>
              <a:spcAft>
                <a:spcPts val="0"/>
              </a:spcAft>
              <a:buClr>
                <a:schemeClr val="dk1"/>
              </a:buClr>
              <a:buSzPts val="1100"/>
              <a:buFont typeface="Arial"/>
              <a:buNone/>
            </a:pPr>
            <a:r>
              <a:rPr lang="en"/>
              <a:t>•The navigation bar on the homepage provides users with an overview of all current semester classes.</a:t>
            </a:r>
            <a:endParaRPr/>
          </a:p>
          <a:p>
            <a:pPr indent="0" lvl="0" marL="0">
              <a:spcBef>
                <a:spcPts val="0"/>
              </a:spcBef>
              <a:spcAft>
                <a:spcPts val="16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sp>
        <p:nvSpPr>
          <p:cNvPr id="84" name="Shape 8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Wireframe: Login - Landing Page</a:t>
            </a:r>
            <a:endParaRPr/>
          </a:p>
          <a:p>
            <a:pPr indent="0" lvl="0" marL="0">
              <a:spcBef>
                <a:spcPts val="0"/>
              </a:spcBef>
              <a:spcAft>
                <a:spcPts val="0"/>
              </a:spcAft>
              <a:buNone/>
            </a:pPr>
            <a:r>
              <a:t/>
            </a:r>
            <a:endParaRPr/>
          </a:p>
        </p:txBody>
      </p:sp>
      <p:pic>
        <p:nvPicPr>
          <p:cNvPr id="85" name="Shape 85"/>
          <p:cNvPicPr preferRelativeResize="0"/>
          <p:nvPr/>
        </p:nvPicPr>
        <p:blipFill>
          <a:blip r:embed="rId3">
            <a:alphaModFix/>
          </a:blip>
          <a:stretch>
            <a:fillRect/>
          </a:stretch>
        </p:blipFill>
        <p:spPr>
          <a:xfrm>
            <a:off x="1175575" y="1054650"/>
            <a:ext cx="6792844" cy="38209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Shape 9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Wireframe: </a:t>
            </a:r>
            <a:r>
              <a:rPr lang="en"/>
              <a:t>Homepage</a:t>
            </a:r>
            <a:endParaRPr/>
          </a:p>
        </p:txBody>
      </p:sp>
      <p:pic>
        <p:nvPicPr>
          <p:cNvPr id="91" name="Shape 91"/>
          <p:cNvPicPr preferRelativeResize="0"/>
          <p:nvPr/>
        </p:nvPicPr>
        <p:blipFill>
          <a:blip r:embed="rId3">
            <a:alphaModFix/>
          </a:blip>
          <a:stretch>
            <a:fillRect/>
          </a:stretch>
        </p:blipFill>
        <p:spPr>
          <a:xfrm>
            <a:off x="1175575" y="1054650"/>
            <a:ext cx="6792844" cy="38209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Shape 9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Wireframe: Class Page</a:t>
            </a:r>
            <a:endParaRPr/>
          </a:p>
        </p:txBody>
      </p:sp>
      <p:pic>
        <p:nvPicPr>
          <p:cNvPr id="97" name="Shape 97"/>
          <p:cNvPicPr preferRelativeResize="0"/>
          <p:nvPr/>
        </p:nvPicPr>
        <p:blipFill>
          <a:blip r:embed="rId3">
            <a:alphaModFix/>
          </a:blip>
          <a:stretch>
            <a:fillRect/>
          </a:stretch>
        </p:blipFill>
        <p:spPr>
          <a:xfrm>
            <a:off x="1175575" y="1099075"/>
            <a:ext cx="6792844" cy="38209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Shape 10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Wireframe: </a:t>
            </a:r>
            <a:endParaRPr/>
          </a:p>
        </p:txBody>
      </p:sp>
      <p:pic>
        <p:nvPicPr>
          <p:cNvPr id="103" name="Shape 103"/>
          <p:cNvPicPr preferRelativeResize="0"/>
          <p:nvPr/>
        </p:nvPicPr>
        <p:blipFill>
          <a:blip r:embed="rId3">
            <a:alphaModFix/>
          </a:blip>
          <a:stretch>
            <a:fillRect/>
          </a:stretch>
        </p:blipFill>
        <p:spPr>
          <a:xfrm>
            <a:off x="1175575" y="1099050"/>
            <a:ext cx="6792844" cy="38209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