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Ubuntu"/>
      <p:regular r:id="rId13"/>
      <p:bold r:id="rId14"/>
      <p:italic r:id="rId15"/>
      <p:boldItalic r:id="rId16"/>
    </p:embeddedFont>
    <p:embeddedFont>
      <p:font typeface="Montserrat"/>
      <p:regular r:id="rId17"/>
      <p:bold r:id="rId18"/>
      <p:italic r:id="rId19"/>
      <p:boldItalic r:id="rId20"/>
    </p:embeddedFont>
    <p:embeddedFont>
      <p:font typeface="Candara"/>
      <p:regular r:id="rId21"/>
      <p:bold r:id="rId22"/>
      <p:italic r:id="rId23"/>
      <p:boldItalic r:id="rId24"/>
    </p:embeddedFont>
    <p:embeddedFont>
      <p:font typeface="Quattrocento Sans"/>
      <p:regular r:id="rId25"/>
      <p:bold r:id="rId26"/>
      <p:italic r:id="rId27"/>
      <p:boldItalic r:id="rId28"/>
    </p:embeddedFont>
    <p:embeddedFont>
      <p:font typeface="Helvetica Neue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boldItalic.fntdata"/><Relationship Id="rId22" Type="http://schemas.openxmlformats.org/officeDocument/2006/relationships/font" Target="fonts/Candara-bold.fntdata"/><Relationship Id="rId21" Type="http://schemas.openxmlformats.org/officeDocument/2006/relationships/font" Target="fonts/Candara-regular.fntdata"/><Relationship Id="rId24" Type="http://schemas.openxmlformats.org/officeDocument/2006/relationships/font" Target="fonts/Candara-boldItalic.fntdata"/><Relationship Id="rId23" Type="http://schemas.openxmlformats.org/officeDocument/2006/relationships/font" Target="fonts/Candara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QuattrocentoSans-bold.fntdata"/><Relationship Id="rId25" Type="http://schemas.openxmlformats.org/officeDocument/2006/relationships/font" Target="fonts/QuattrocentoSans-regular.fntdata"/><Relationship Id="rId28" Type="http://schemas.openxmlformats.org/officeDocument/2006/relationships/font" Target="fonts/QuattrocentoSans-boldItalic.fntdata"/><Relationship Id="rId27" Type="http://schemas.openxmlformats.org/officeDocument/2006/relationships/font" Target="fonts/Quattrocento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HelveticaNeue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HelveticaNeue-italic.fntdata"/><Relationship Id="rId30" Type="http://schemas.openxmlformats.org/officeDocument/2006/relationships/font" Target="fonts/HelveticaNeue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HelveticaNeue-boldItalic.fntdata"/><Relationship Id="rId13" Type="http://schemas.openxmlformats.org/officeDocument/2006/relationships/font" Target="fonts/Ubuntu-regular.fntdata"/><Relationship Id="rId12" Type="http://schemas.openxmlformats.org/officeDocument/2006/relationships/slide" Target="slides/slide7.xml"/><Relationship Id="rId15" Type="http://schemas.openxmlformats.org/officeDocument/2006/relationships/font" Target="fonts/Ubuntu-italic.fntdata"/><Relationship Id="rId14" Type="http://schemas.openxmlformats.org/officeDocument/2006/relationships/font" Target="fonts/Ubuntu-bold.fntdata"/><Relationship Id="rId17" Type="http://schemas.openxmlformats.org/officeDocument/2006/relationships/font" Target="fonts/Montserrat-regular.fntdata"/><Relationship Id="rId16" Type="http://schemas.openxmlformats.org/officeDocument/2006/relationships/font" Target="fonts/Ubuntu-boldItalic.fntdata"/><Relationship Id="rId19" Type="http://schemas.openxmlformats.org/officeDocument/2006/relationships/font" Target="fonts/Montserrat-italic.fntdata"/><Relationship Id="rId18" Type="http://schemas.openxmlformats.org/officeDocument/2006/relationships/font" Target="fonts/Montserrat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d63a4eacd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d63a4eacd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d63a4eacd_2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d63a4eacd_2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d63a4eacd_2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d63a4eacd_2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d63a4eacd_6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d63a4eacd_6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d63a4eacd_6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d63a4eacd_6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d63a4eacd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d63a4eacd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7.jpg"/><Relationship Id="rId5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ww.google.com/url?sa=i&amp;rct=j&amp;q=&amp;esrc=s&amp;source=images&amp;cd=&amp;cad=rja&amp;uact=8&amp;ved=2ahUKEwi9o7P0vMzcAhVlx1kKHePbBxEQjRx6BAgBEAU&amp;url=https%3A%2F%2Fwww.amazon.ca%2FInch-Compass-Rose-Wall-Stencil%2Fdp%2FB01N6OIYT6&amp;psig=AOvVaw180VhSR_bBSYrwFQ-bIk6r&amp;ust=1533233239867149" TargetMode="External"/><Relationship Id="rId4" Type="http://schemas.openxmlformats.org/officeDocument/2006/relationships/hyperlink" Target="https://www.homedepot.com/p/Designer-Stencils-Compass-Rose-Wall-Stencil-FS040/304226316" TargetMode="External"/><Relationship Id="rId5" Type="http://schemas.openxmlformats.org/officeDocument/2006/relationships/hyperlink" Target="https://www.iconfinder.com/icons/280822/design_electric_energy_game_magnet_magnetic_play_power_resource_icon" TargetMode="External"/><Relationship Id="rId6" Type="http://schemas.openxmlformats.org/officeDocument/2006/relationships/hyperlink" Target="https://www.reddit.com/r/secretsanta/duplicates/eco8x/here_are_the_most_requested_highres_redditgif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-51175" y="0"/>
            <a:ext cx="9195300" cy="5143500"/>
          </a:xfrm>
          <a:prstGeom prst="rect">
            <a:avLst/>
          </a:prstGeom>
          <a:solidFill>
            <a:srgbClr val="D25A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6694050" y="625650"/>
            <a:ext cx="16845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Style Guide</a:t>
            </a:r>
            <a:endParaRPr sz="200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715950" y="3110900"/>
            <a:ext cx="3969900" cy="6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FFFFFF"/>
                </a:solidFill>
              </a:rPr>
              <a:t>Sentimit</a:t>
            </a:r>
            <a:endParaRPr sz="6000">
              <a:solidFill>
                <a:srgbClr val="FFFFFF"/>
              </a:solidFill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750" y="2771950"/>
            <a:ext cx="1811550" cy="181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/>
        </p:nvSpPr>
        <p:spPr>
          <a:xfrm>
            <a:off x="189175" y="153975"/>
            <a:ext cx="1026300" cy="3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D25A32"/>
                </a:solidFill>
                <a:latin typeface="Verdana"/>
                <a:ea typeface="Verdana"/>
                <a:cs typeface="Verdana"/>
                <a:sym typeface="Verdana"/>
              </a:rPr>
              <a:t>Logo</a:t>
            </a:r>
            <a:endParaRPr b="1">
              <a:solidFill>
                <a:srgbClr val="D25A3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458150" y="711575"/>
            <a:ext cx="3492000" cy="41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The main logo, shown to the right, is a compass. Like a compass the logo stands as a symbol of guidance to the </a:t>
            </a:r>
            <a:r>
              <a:rPr lang="en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Sentimit</a:t>
            </a: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 users. It represents and encaptures the morality of the subreddit. With is simple and clean design, the logo must adhere to _____ to denote its integrity as a while.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It is the primary element of Sentimit and must appear on all Sentimit operated</a:t>
            </a:r>
            <a:endParaRPr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systems. It may not be modified in any way.</a:t>
            </a:r>
            <a:endParaRPr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This Sentimit logotype is the preferred visual representation of Sentimit.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It is suggested that the image be placed on a background with slight transparent hues of light. 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02550" y="152400"/>
            <a:ext cx="483870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/>
          <p:nvPr/>
        </p:nvSpPr>
        <p:spPr>
          <a:xfrm>
            <a:off x="0" y="3072750"/>
            <a:ext cx="9144000" cy="2070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5"/>
          <p:cNvSpPr txBox="1"/>
          <p:nvPr/>
        </p:nvSpPr>
        <p:spPr>
          <a:xfrm>
            <a:off x="322175" y="368150"/>
            <a:ext cx="3105000" cy="4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D25A32"/>
                </a:solidFill>
                <a:latin typeface="Verdana"/>
                <a:ea typeface="Verdana"/>
                <a:cs typeface="Verdana"/>
                <a:sym typeface="Verdana"/>
              </a:rPr>
              <a:t>PRIMARY COLORS</a:t>
            </a:r>
            <a:endParaRPr b="1">
              <a:solidFill>
                <a:srgbClr val="D25A3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1" name="Google Shape;71;p15"/>
          <p:cNvSpPr txBox="1"/>
          <p:nvPr/>
        </p:nvSpPr>
        <p:spPr>
          <a:xfrm>
            <a:off x="326425" y="692750"/>
            <a:ext cx="2855700" cy="22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Verdana"/>
                <a:ea typeface="Verdana"/>
                <a:cs typeface="Verdana"/>
                <a:sym typeface="Verdana"/>
              </a:rPr>
              <a:t>The primary colors for </a:t>
            </a:r>
            <a:r>
              <a:rPr lang="en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Sentimit </a:t>
            </a:r>
            <a:r>
              <a:rPr lang="en" sz="1100">
                <a:latin typeface="Verdana"/>
                <a:ea typeface="Verdana"/>
                <a:cs typeface="Verdana"/>
                <a:sym typeface="Verdana"/>
              </a:rPr>
              <a:t>Visuals are PANTONE® 7579, </a:t>
            </a:r>
            <a:r>
              <a:rPr lang="en" sz="11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PANTONE® 7451, and PANTONE ® neutral black. Equivalent color formulas are provided below.</a:t>
            </a:r>
            <a:endParaRPr sz="11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While the preferred color treatment for the (company name)logotype and signature are PANTONE® 7579 and PANTONE® 7451, black and white may also be used.</a:t>
            </a:r>
            <a:endParaRPr sz="11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72" name="Google Shape;72;p15"/>
          <p:cNvGrpSpPr/>
          <p:nvPr/>
        </p:nvGrpSpPr>
        <p:grpSpPr>
          <a:xfrm>
            <a:off x="894625" y="3145025"/>
            <a:ext cx="7067775" cy="1608275"/>
            <a:chOff x="437425" y="3145025"/>
            <a:chExt cx="7067775" cy="1608275"/>
          </a:xfrm>
        </p:grpSpPr>
        <p:sp>
          <p:nvSpPr>
            <p:cNvPr id="73" name="Google Shape;73;p15"/>
            <p:cNvSpPr txBox="1"/>
            <p:nvPr/>
          </p:nvSpPr>
          <p:spPr>
            <a:xfrm>
              <a:off x="1860350" y="3898325"/>
              <a:ext cx="11070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CYMK (0, 57, 76, 18)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74" name="Google Shape;74;p15"/>
            <p:cNvSpPr txBox="1"/>
            <p:nvPr/>
          </p:nvSpPr>
          <p:spPr>
            <a:xfrm>
              <a:off x="2967322" y="3884500"/>
              <a:ext cx="10869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CYMK (0, 0, 0, 0)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75" name="Google Shape;75;p15"/>
            <p:cNvSpPr txBox="1"/>
            <p:nvPr/>
          </p:nvSpPr>
          <p:spPr>
            <a:xfrm>
              <a:off x="4074300" y="3897850"/>
              <a:ext cx="1136100" cy="260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0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CYMK (0, 0, 0, 0)</a:t>
              </a:r>
              <a:endParaRPr sz="1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76" name="Google Shape;76;p15"/>
            <p:cNvSpPr/>
            <p:nvPr/>
          </p:nvSpPr>
          <p:spPr>
            <a:xfrm>
              <a:off x="1860350" y="3145025"/>
              <a:ext cx="1086900" cy="349800"/>
            </a:xfrm>
            <a:prstGeom prst="rect">
              <a:avLst/>
            </a:prstGeom>
            <a:solidFill>
              <a:srgbClr val="D25A3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D25A32"/>
                </a:solidFill>
              </a:endParaRPr>
            </a:p>
          </p:txBody>
        </p:sp>
        <p:sp>
          <p:nvSpPr>
            <p:cNvPr id="77" name="Google Shape;77;p15"/>
            <p:cNvSpPr/>
            <p:nvPr/>
          </p:nvSpPr>
          <p:spPr>
            <a:xfrm>
              <a:off x="4074300" y="3145027"/>
              <a:ext cx="1086900" cy="349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15"/>
            <p:cNvSpPr txBox="1"/>
            <p:nvPr/>
          </p:nvSpPr>
          <p:spPr>
            <a:xfrm>
              <a:off x="1875350" y="4293150"/>
              <a:ext cx="1077000" cy="40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rgb(210, 90, 50)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#D25A32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79" name="Google Shape;79;p15"/>
            <p:cNvSpPr txBox="1"/>
            <p:nvPr/>
          </p:nvSpPr>
          <p:spPr>
            <a:xfrm>
              <a:off x="2967350" y="4293150"/>
              <a:ext cx="1183800" cy="42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rgb(255, 255, 255)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#</a:t>
              </a: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ffffff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80" name="Google Shape;80;p15"/>
            <p:cNvSpPr txBox="1"/>
            <p:nvPr/>
          </p:nvSpPr>
          <p:spPr>
            <a:xfrm>
              <a:off x="4076850" y="4293150"/>
              <a:ext cx="1086900" cy="40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rgb(0, 0 , 0, 0)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#000000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cxnSp>
          <p:nvCxnSpPr>
            <p:cNvPr id="81" name="Google Shape;81;p15"/>
            <p:cNvCxnSpPr/>
            <p:nvPr/>
          </p:nvCxnSpPr>
          <p:spPr>
            <a:xfrm>
              <a:off x="1762225" y="3530800"/>
              <a:ext cx="0" cy="12225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82" name="Google Shape;82;p15"/>
            <p:cNvSpPr txBox="1"/>
            <p:nvPr/>
          </p:nvSpPr>
          <p:spPr>
            <a:xfrm>
              <a:off x="437425" y="3503500"/>
              <a:ext cx="13374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Verdana"/>
                  <a:ea typeface="Verdana"/>
                  <a:cs typeface="Verdana"/>
                  <a:sym typeface="Verdana"/>
                </a:rPr>
                <a:t>Print (Pantone </a:t>
              </a:r>
              <a:endParaRPr sz="1000">
                <a:latin typeface="Verdana"/>
                <a:ea typeface="Verdana"/>
                <a:cs typeface="Verdana"/>
                <a:sym typeface="Verdana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Verdana"/>
                  <a:ea typeface="Verdana"/>
                  <a:cs typeface="Verdana"/>
                  <a:sym typeface="Verdana"/>
                </a:rPr>
                <a:t>Matching System)</a:t>
              </a:r>
              <a:endParaRPr sz="1000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3" name="Google Shape;83;p15"/>
            <p:cNvSpPr txBox="1"/>
            <p:nvPr/>
          </p:nvSpPr>
          <p:spPr>
            <a:xfrm>
              <a:off x="437425" y="3927950"/>
              <a:ext cx="12510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Verdana"/>
                  <a:ea typeface="Verdana"/>
                  <a:cs typeface="Verdana"/>
                  <a:sym typeface="Verdana"/>
                </a:rPr>
                <a:t>Print (Four Color </a:t>
              </a:r>
              <a:endParaRPr sz="1000">
                <a:latin typeface="Verdana"/>
                <a:ea typeface="Verdana"/>
                <a:cs typeface="Verdana"/>
                <a:sym typeface="Verdana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Verdana"/>
                  <a:ea typeface="Verdana"/>
                  <a:cs typeface="Verdana"/>
                  <a:sym typeface="Verdana"/>
                </a:rPr>
                <a:t>Process)</a:t>
              </a:r>
              <a:endParaRPr sz="1000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4" name="Google Shape;84;p15"/>
            <p:cNvSpPr txBox="1"/>
            <p:nvPr/>
          </p:nvSpPr>
          <p:spPr>
            <a:xfrm>
              <a:off x="437425" y="4319325"/>
              <a:ext cx="12510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Verdana"/>
                  <a:ea typeface="Verdana"/>
                  <a:cs typeface="Verdana"/>
                  <a:sym typeface="Verdana"/>
                </a:rPr>
                <a:t>Electronic(Web/</a:t>
              </a:r>
              <a:endParaRPr sz="1000">
                <a:latin typeface="Verdana"/>
                <a:ea typeface="Verdana"/>
                <a:cs typeface="Verdana"/>
                <a:sym typeface="Verdana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Verdana"/>
                  <a:ea typeface="Verdana"/>
                  <a:cs typeface="Verdana"/>
                  <a:sym typeface="Verdana"/>
                </a:rPr>
                <a:t>Video Usage)</a:t>
              </a:r>
              <a:endParaRPr sz="1000"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5" name="Google Shape;85;p15"/>
            <p:cNvSpPr/>
            <p:nvPr/>
          </p:nvSpPr>
          <p:spPr>
            <a:xfrm>
              <a:off x="6288250" y="3145027"/>
              <a:ext cx="1086900" cy="349800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15"/>
            <p:cNvSpPr/>
            <p:nvPr/>
          </p:nvSpPr>
          <p:spPr>
            <a:xfrm>
              <a:off x="5181275" y="3145027"/>
              <a:ext cx="1086900" cy="349800"/>
            </a:xfrm>
            <a:prstGeom prst="rect">
              <a:avLst/>
            </a:prstGeom>
            <a:solidFill>
              <a:srgbClr val="8CB3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15"/>
            <p:cNvSpPr/>
            <p:nvPr/>
          </p:nvSpPr>
          <p:spPr>
            <a:xfrm>
              <a:off x="2967325" y="3150577"/>
              <a:ext cx="1086900" cy="349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15"/>
            <p:cNvSpPr txBox="1"/>
            <p:nvPr/>
          </p:nvSpPr>
          <p:spPr>
            <a:xfrm>
              <a:off x="5171225" y="3898325"/>
              <a:ext cx="11838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CYMK (35, 18, 0 ,15)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89" name="Google Shape;89;p15"/>
            <p:cNvSpPr txBox="1"/>
            <p:nvPr/>
          </p:nvSpPr>
          <p:spPr>
            <a:xfrm>
              <a:off x="5187500" y="4293150"/>
              <a:ext cx="1077000" cy="40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rgb(140, 179,217)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#8CB3D9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0" name="Google Shape;90;p15"/>
            <p:cNvSpPr txBox="1"/>
            <p:nvPr/>
          </p:nvSpPr>
          <p:spPr>
            <a:xfrm>
              <a:off x="6278200" y="3898325"/>
              <a:ext cx="12270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CYMK (0, 0, 0, 85)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1" name="Google Shape;91;p15"/>
            <p:cNvSpPr txBox="1"/>
            <p:nvPr/>
          </p:nvSpPr>
          <p:spPr>
            <a:xfrm>
              <a:off x="6288250" y="4293150"/>
              <a:ext cx="1077000" cy="40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rgb(38, 38, 38)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Quattrocento Sans"/>
                  <a:ea typeface="Quattrocento Sans"/>
                  <a:cs typeface="Quattrocento Sans"/>
                  <a:sym typeface="Quattrocento Sans"/>
                </a:rPr>
                <a:t>#</a:t>
              </a:r>
              <a:r>
                <a:rPr lang="en" sz="10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262626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2" name="Google Shape;92;p15"/>
            <p:cNvSpPr txBox="1"/>
            <p:nvPr/>
          </p:nvSpPr>
          <p:spPr>
            <a:xfrm>
              <a:off x="6288250" y="3548498"/>
              <a:ext cx="1086900" cy="24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0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PANTONE® Neutral Black 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3" name="Google Shape;93;p15"/>
            <p:cNvSpPr txBox="1"/>
            <p:nvPr/>
          </p:nvSpPr>
          <p:spPr>
            <a:xfrm>
              <a:off x="5181275" y="3548498"/>
              <a:ext cx="1086900" cy="24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0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PANTON</a:t>
              </a:r>
              <a:r>
                <a:rPr lang="en" sz="10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E</a:t>
              </a:r>
              <a:r>
                <a:rPr lang="en" sz="10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® 7451 C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4" name="Google Shape;94;p15"/>
            <p:cNvSpPr txBox="1"/>
            <p:nvPr/>
          </p:nvSpPr>
          <p:spPr>
            <a:xfrm>
              <a:off x="4074300" y="3548500"/>
              <a:ext cx="1086900" cy="24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PANTONE® BLACK C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5" name="Google Shape;95;p15"/>
            <p:cNvSpPr txBox="1"/>
            <p:nvPr/>
          </p:nvSpPr>
          <p:spPr>
            <a:xfrm>
              <a:off x="2967325" y="3548500"/>
              <a:ext cx="1086900" cy="24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PANTONE® WHITE C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96" name="Google Shape;96;p15"/>
            <p:cNvSpPr txBox="1"/>
            <p:nvPr/>
          </p:nvSpPr>
          <p:spPr>
            <a:xfrm>
              <a:off x="1860350" y="3548498"/>
              <a:ext cx="1086900" cy="24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0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PANTONE® 7579 C</a:t>
              </a:r>
              <a:endParaRPr sz="1000"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pic>
        <p:nvPicPr>
          <p:cNvPr id="97" name="Google Shape;9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5425" y="568825"/>
            <a:ext cx="1935100" cy="193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"/>
          <p:cNvSpPr txBox="1"/>
          <p:nvPr/>
        </p:nvSpPr>
        <p:spPr>
          <a:xfrm>
            <a:off x="484325" y="1349000"/>
            <a:ext cx="2658900" cy="3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Verdana"/>
                <a:ea typeface="Verdana"/>
                <a:cs typeface="Verdana"/>
                <a:sym typeface="Verdana"/>
              </a:rPr>
              <a:t>Our main header font is represented by Verdana.</a:t>
            </a:r>
            <a:endParaRPr sz="11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Verdana"/>
                <a:ea typeface="Verdana"/>
                <a:cs typeface="Verdana"/>
                <a:sym typeface="Verdana"/>
              </a:rPr>
              <a:t>This is to create a simple and elegant way of representing what Rutger’s education demonstrates; straight and to the point.</a:t>
            </a:r>
            <a:endParaRPr sz="11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Verdana"/>
                <a:ea typeface="Verdana"/>
                <a:cs typeface="Verdana"/>
                <a:sym typeface="Verdana"/>
              </a:rPr>
              <a:t>Any remaining body of context will be shown in Ubuntu, Quattrocento Sans, Candara, Helvetica Neue</a:t>
            </a:r>
            <a:r>
              <a:rPr lang="en" sz="1100"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" sz="1100">
                <a:latin typeface="Verdana"/>
                <a:ea typeface="Verdana"/>
                <a:cs typeface="Verdana"/>
                <a:sym typeface="Verdana"/>
              </a:rPr>
              <a:t>and sans-serif.</a:t>
            </a:r>
            <a:endParaRPr sz="11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3" name="Google Shape;103;p16"/>
          <p:cNvSpPr/>
          <p:nvPr/>
        </p:nvSpPr>
        <p:spPr>
          <a:xfrm>
            <a:off x="5613300" y="2591975"/>
            <a:ext cx="2809200" cy="204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6"/>
          <p:cNvSpPr/>
          <p:nvPr/>
        </p:nvSpPr>
        <p:spPr>
          <a:xfrm>
            <a:off x="5613300" y="382625"/>
            <a:ext cx="2809200" cy="204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6"/>
          <p:cNvSpPr txBox="1"/>
          <p:nvPr>
            <p:ph type="title"/>
          </p:nvPr>
        </p:nvSpPr>
        <p:spPr>
          <a:xfrm>
            <a:off x="394050" y="256125"/>
            <a:ext cx="2749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D25A32"/>
                </a:solidFill>
              </a:rPr>
              <a:t>Typography</a:t>
            </a:r>
            <a:endParaRPr sz="1800">
              <a:solidFill>
                <a:srgbClr val="D25A32"/>
              </a:solidFill>
            </a:endParaRPr>
          </a:p>
        </p:txBody>
      </p:sp>
      <p:sp>
        <p:nvSpPr>
          <p:cNvPr id="106" name="Google Shape;106;p16"/>
          <p:cNvSpPr txBox="1"/>
          <p:nvPr>
            <p:ph type="title"/>
          </p:nvPr>
        </p:nvSpPr>
        <p:spPr>
          <a:xfrm>
            <a:off x="784725" y="781350"/>
            <a:ext cx="1854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TypeFace</a:t>
            </a:r>
            <a:endParaRPr b="1"/>
          </a:p>
        </p:txBody>
      </p:sp>
      <p:sp>
        <p:nvSpPr>
          <p:cNvPr id="107" name="Google Shape;107;p16"/>
          <p:cNvSpPr txBox="1"/>
          <p:nvPr/>
        </p:nvSpPr>
        <p:spPr>
          <a:xfrm>
            <a:off x="5654875" y="382625"/>
            <a:ext cx="2146500" cy="10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Verdana"/>
                <a:ea typeface="Verdana"/>
                <a:cs typeface="Verdana"/>
                <a:sym typeface="Verdana"/>
              </a:rPr>
              <a:t>Verdana</a:t>
            </a:r>
            <a:endParaRPr sz="26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8" name="Google Shape;108;p16"/>
          <p:cNvSpPr txBox="1"/>
          <p:nvPr/>
        </p:nvSpPr>
        <p:spPr>
          <a:xfrm>
            <a:off x="7801250" y="518875"/>
            <a:ext cx="621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Verdana"/>
                <a:ea typeface="Verdana"/>
                <a:cs typeface="Verdana"/>
                <a:sym typeface="Verdana"/>
              </a:rPr>
              <a:t>26 </a:t>
            </a:r>
            <a:endParaRPr sz="26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9" name="Google Shape;109;p16"/>
          <p:cNvSpPr txBox="1"/>
          <p:nvPr/>
        </p:nvSpPr>
        <p:spPr>
          <a:xfrm>
            <a:off x="5784225" y="3170250"/>
            <a:ext cx="2171400" cy="3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Ubuntu"/>
                <a:ea typeface="Ubuntu"/>
                <a:cs typeface="Ubuntu"/>
                <a:sym typeface="Ubuntu"/>
              </a:rPr>
              <a:t>Ubuntu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10" name="Google Shape;110;p16"/>
          <p:cNvSpPr/>
          <p:nvPr/>
        </p:nvSpPr>
        <p:spPr>
          <a:xfrm>
            <a:off x="5784225" y="1091575"/>
            <a:ext cx="2272200" cy="77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6"/>
          <p:cNvSpPr/>
          <p:nvPr/>
        </p:nvSpPr>
        <p:spPr>
          <a:xfrm>
            <a:off x="5784225" y="1249900"/>
            <a:ext cx="1854600" cy="77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6"/>
          <p:cNvSpPr/>
          <p:nvPr/>
        </p:nvSpPr>
        <p:spPr>
          <a:xfrm>
            <a:off x="5784225" y="1408225"/>
            <a:ext cx="2272200" cy="77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6"/>
          <p:cNvSpPr/>
          <p:nvPr/>
        </p:nvSpPr>
        <p:spPr>
          <a:xfrm>
            <a:off x="5784225" y="1566550"/>
            <a:ext cx="1738200" cy="77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6"/>
          <p:cNvSpPr/>
          <p:nvPr/>
        </p:nvSpPr>
        <p:spPr>
          <a:xfrm>
            <a:off x="5784225" y="1735100"/>
            <a:ext cx="2272200" cy="77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6"/>
          <p:cNvSpPr/>
          <p:nvPr/>
        </p:nvSpPr>
        <p:spPr>
          <a:xfrm>
            <a:off x="5784225" y="1893425"/>
            <a:ext cx="1854600" cy="77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6"/>
          <p:cNvSpPr/>
          <p:nvPr/>
        </p:nvSpPr>
        <p:spPr>
          <a:xfrm>
            <a:off x="5784225" y="2051750"/>
            <a:ext cx="2272200" cy="77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6"/>
          <p:cNvSpPr/>
          <p:nvPr/>
        </p:nvSpPr>
        <p:spPr>
          <a:xfrm>
            <a:off x="5784225" y="2210075"/>
            <a:ext cx="1738200" cy="77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6"/>
          <p:cNvSpPr/>
          <p:nvPr/>
        </p:nvSpPr>
        <p:spPr>
          <a:xfrm>
            <a:off x="5784225" y="2821100"/>
            <a:ext cx="2307600" cy="25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6"/>
          <p:cNvSpPr txBox="1"/>
          <p:nvPr/>
        </p:nvSpPr>
        <p:spPr>
          <a:xfrm>
            <a:off x="5784225" y="3453725"/>
            <a:ext cx="2171400" cy="3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D25A3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Quattrocento </a:t>
            </a:r>
            <a:endParaRPr sz="1600">
              <a:solidFill>
                <a:srgbClr val="D25A3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20" name="Google Shape;120;p16"/>
          <p:cNvSpPr txBox="1"/>
          <p:nvPr/>
        </p:nvSpPr>
        <p:spPr>
          <a:xfrm>
            <a:off x="5784225" y="3718300"/>
            <a:ext cx="2171400" cy="3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Candara</a:t>
            </a:r>
            <a:endParaRPr sz="1600">
              <a:solidFill>
                <a:srgbClr val="FFFFFF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21" name="Google Shape;121;p16"/>
          <p:cNvSpPr txBox="1"/>
          <p:nvPr/>
        </p:nvSpPr>
        <p:spPr>
          <a:xfrm>
            <a:off x="7801250" y="3999450"/>
            <a:ext cx="621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Montserrat"/>
                <a:ea typeface="Montserrat"/>
                <a:cs typeface="Montserrat"/>
                <a:sym typeface="Montserrat"/>
              </a:rPr>
              <a:t>16</a:t>
            </a:r>
            <a:r>
              <a:rPr lang="en" sz="2600"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26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2" name="Google Shape;122;p16"/>
          <p:cNvSpPr txBox="1"/>
          <p:nvPr/>
        </p:nvSpPr>
        <p:spPr>
          <a:xfrm>
            <a:off x="5784225" y="3956525"/>
            <a:ext cx="2171400" cy="3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8CB3D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Helvetica Neue</a:t>
            </a:r>
            <a:endParaRPr sz="1600">
              <a:solidFill>
                <a:srgbClr val="8CB3D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 txBox="1"/>
          <p:nvPr/>
        </p:nvSpPr>
        <p:spPr>
          <a:xfrm>
            <a:off x="352450" y="176025"/>
            <a:ext cx="3191700" cy="6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0033"/>
                </a:solidFill>
                <a:latin typeface="Palatino"/>
                <a:ea typeface="Palatino"/>
                <a:cs typeface="Palatino"/>
                <a:sym typeface="Palatino"/>
              </a:rPr>
              <a:t>Anatomy (template)</a:t>
            </a:r>
            <a:endParaRPr>
              <a:solidFill>
                <a:srgbClr val="CC0033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28" name="Google Shape;128;p17"/>
          <p:cNvSpPr/>
          <p:nvPr/>
        </p:nvSpPr>
        <p:spPr>
          <a:xfrm>
            <a:off x="745325" y="1425900"/>
            <a:ext cx="4814100" cy="24279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7"/>
          <p:cNvSpPr/>
          <p:nvPr/>
        </p:nvSpPr>
        <p:spPr>
          <a:xfrm>
            <a:off x="2083200" y="1812888"/>
            <a:ext cx="1914000" cy="15177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7"/>
          <p:cNvSpPr txBox="1"/>
          <p:nvPr/>
        </p:nvSpPr>
        <p:spPr>
          <a:xfrm>
            <a:off x="6006750" y="581500"/>
            <a:ext cx="2793600" cy="15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Palatino"/>
                <a:ea typeface="Palatino"/>
                <a:cs typeface="Palatino"/>
                <a:sym typeface="Palatino"/>
              </a:rPr>
              <a:t>When you are using the logo with other graphic elements, it is important to give the logo some space (padding). The empty space around the logo should be about 180% of the width of the logo. This will ensure that the logo maintains its visual impact. The logo itself should not be any smaller than 100px.</a:t>
            </a:r>
            <a:endParaRPr sz="1000">
              <a:latin typeface="Palatino"/>
              <a:ea typeface="Palatino"/>
              <a:cs typeface="Palatino"/>
              <a:sym typeface="Palatino"/>
            </a:endParaRPr>
          </a:p>
        </p:txBody>
      </p:sp>
      <p:cxnSp>
        <p:nvCxnSpPr>
          <p:cNvPr id="131" name="Google Shape;131;p17"/>
          <p:cNvCxnSpPr/>
          <p:nvPr/>
        </p:nvCxnSpPr>
        <p:spPr>
          <a:xfrm flipH="1" rot="10800000">
            <a:off x="1586875" y="1644350"/>
            <a:ext cx="1307100" cy="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2" name="Google Shape;132;p17"/>
          <p:cNvSpPr txBox="1"/>
          <p:nvPr/>
        </p:nvSpPr>
        <p:spPr>
          <a:xfrm>
            <a:off x="2792675" y="1425900"/>
            <a:ext cx="719400" cy="2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latino"/>
                <a:ea typeface="Palatino"/>
                <a:cs typeface="Palatino"/>
                <a:sym typeface="Palatino"/>
              </a:rPr>
              <a:t>100%</a:t>
            </a:r>
            <a:endParaRPr>
              <a:latin typeface="Palatino"/>
              <a:ea typeface="Palatino"/>
              <a:cs typeface="Palatino"/>
              <a:sym typeface="Palatino"/>
            </a:endParaRPr>
          </a:p>
        </p:txBody>
      </p:sp>
      <p:cxnSp>
        <p:nvCxnSpPr>
          <p:cNvPr id="133" name="Google Shape;133;p17"/>
          <p:cNvCxnSpPr/>
          <p:nvPr/>
        </p:nvCxnSpPr>
        <p:spPr>
          <a:xfrm>
            <a:off x="3309125" y="1644300"/>
            <a:ext cx="1422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4" name="Google Shape;134;p17"/>
          <p:cNvCxnSpPr/>
          <p:nvPr/>
        </p:nvCxnSpPr>
        <p:spPr>
          <a:xfrm flipH="1">
            <a:off x="782675" y="3611375"/>
            <a:ext cx="1974900" cy="8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5" name="Google Shape;135;p17"/>
          <p:cNvCxnSpPr/>
          <p:nvPr/>
        </p:nvCxnSpPr>
        <p:spPr>
          <a:xfrm>
            <a:off x="3464975" y="3599375"/>
            <a:ext cx="2005500" cy="8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6" name="Google Shape;136;p17"/>
          <p:cNvSpPr txBox="1"/>
          <p:nvPr/>
        </p:nvSpPr>
        <p:spPr>
          <a:xfrm>
            <a:off x="2834375" y="3379400"/>
            <a:ext cx="636000" cy="2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latino"/>
                <a:ea typeface="Palatino"/>
                <a:cs typeface="Palatino"/>
                <a:sym typeface="Palatino"/>
              </a:rPr>
              <a:t>180%</a:t>
            </a:r>
            <a:endParaRPr>
              <a:latin typeface="Palatino"/>
              <a:ea typeface="Palatino"/>
              <a:cs typeface="Palatino"/>
              <a:sym typeface="Palatino"/>
            </a:endParaRPr>
          </a:p>
        </p:txBody>
      </p:sp>
      <p:cxnSp>
        <p:nvCxnSpPr>
          <p:cNvPr id="137" name="Google Shape;137;p17"/>
          <p:cNvCxnSpPr/>
          <p:nvPr/>
        </p:nvCxnSpPr>
        <p:spPr>
          <a:xfrm>
            <a:off x="1584800" y="1589550"/>
            <a:ext cx="0" cy="120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8" name="Google Shape;138;p17"/>
          <p:cNvCxnSpPr/>
          <p:nvPr/>
        </p:nvCxnSpPr>
        <p:spPr>
          <a:xfrm>
            <a:off x="4735325" y="1584800"/>
            <a:ext cx="0" cy="118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39" name="Google Shape;13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1350" y="1812900"/>
            <a:ext cx="1517700" cy="151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3805825" y="675926"/>
            <a:ext cx="1215000" cy="12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8"/>
          <p:cNvSpPr/>
          <p:nvPr/>
        </p:nvSpPr>
        <p:spPr>
          <a:xfrm>
            <a:off x="3324775" y="742975"/>
            <a:ext cx="2177100" cy="12150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8"/>
          <p:cNvSpPr/>
          <p:nvPr/>
        </p:nvSpPr>
        <p:spPr>
          <a:xfrm flipH="1">
            <a:off x="3404925" y="3677125"/>
            <a:ext cx="2177100" cy="12150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reflection blurRad="0" dir="0" dist="0" endA="0" endPos="31000" fadeDir="5400012" kx="0" rotWithShape="0" algn="bl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7" name="Google Shape;14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2100" y="756525"/>
            <a:ext cx="1215000" cy="12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1175" y="756525"/>
            <a:ext cx="1215000" cy="12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8"/>
          <p:cNvSpPr/>
          <p:nvPr/>
        </p:nvSpPr>
        <p:spPr>
          <a:xfrm>
            <a:off x="541025" y="737600"/>
            <a:ext cx="2177100" cy="11955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8"/>
          <p:cNvSpPr txBox="1"/>
          <p:nvPr/>
        </p:nvSpPr>
        <p:spPr>
          <a:xfrm>
            <a:off x="352450" y="176025"/>
            <a:ext cx="3191700" cy="6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0033"/>
                </a:solidFill>
                <a:latin typeface="Palatino"/>
                <a:ea typeface="Palatino"/>
                <a:cs typeface="Palatino"/>
                <a:sym typeface="Palatino"/>
              </a:rPr>
              <a:t>Anatomy (template) </a:t>
            </a:r>
            <a:r>
              <a:rPr i="1" lang="en" sz="1200">
                <a:solidFill>
                  <a:srgbClr val="666666"/>
                </a:solidFill>
                <a:latin typeface="Palatino"/>
                <a:ea typeface="Palatino"/>
                <a:cs typeface="Palatino"/>
                <a:sym typeface="Palatino"/>
              </a:rPr>
              <a:t>continued</a:t>
            </a:r>
            <a:endParaRPr i="1" sz="1200">
              <a:solidFill>
                <a:srgbClr val="666666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51" name="Google Shape;151;p18"/>
          <p:cNvSpPr txBox="1"/>
          <p:nvPr/>
        </p:nvSpPr>
        <p:spPr>
          <a:xfrm>
            <a:off x="5826000" y="1012550"/>
            <a:ext cx="1742400" cy="26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Font typeface="Palatino"/>
              <a:buAutoNum type="arabicPeriod"/>
            </a:pPr>
            <a:r>
              <a:rPr lang="en" sz="900">
                <a:solidFill>
                  <a:srgbClr val="D25A32"/>
                </a:solidFill>
                <a:latin typeface="Palatino"/>
                <a:ea typeface="Palatino"/>
                <a:cs typeface="Palatino"/>
                <a:sym typeface="Palatino"/>
              </a:rPr>
              <a:t>Do not</a:t>
            </a:r>
            <a:r>
              <a:rPr lang="en" sz="900">
                <a:latin typeface="Palatino"/>
                <a:ea typeface="Palatino"/>
                <a:cs typeface="Palatino"/>
                <a:sym typeface="Palatino"/>
              </a:rPr>
              <a:t> stack or duplicate the logo within a given layer.</a:t>
            </a:r>
            <a:endParaRPr sz="900">
              <a:latin typeface="Palatino"/>
              <a:ea typeface="Palatino"/>
              <a:cs typeface="Palatino"/>
              <a:sym typeface="Palatino"/>
            </a:endParaRPr>
          </a:p>
          <a:p>
            <a:pPr indent="-2857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Font typeface="Palatino"/>
              <a:buAutoNum type="arabicPeriod"/>
            </a:pPr>
            <a:r>
              <a:rPr lang="en" sz="900">
                <a:solidFill>
                  <a:srgbClr val="D25A32"/>
                </a:solidFill>
                <a:latin typeface="Palatino"/>
                <a:ea typeface="Palatino"/>
                <a:cs typeface="Palatino"/>
                <a:sym typeface="Palatino"/>
              </a:rPr>
              <a:t>Do not</a:t>
            </a:r>
            <a:r>
              <a:rPr lang="en" sz="900">
                <a:latin typeface="Palatino"/>
                <a:ea typeface="Palatino"/>
                <a:cs typeface="Palatino"/>
                <a:sym typeface="Palatino"/>
              </a:rPr>
              <a:t> add foreign mascots. </a:t>
            </a:r>
            <a:endParaRPr sz="900">
              <a:latin typeface="Palatino"/>
              <a:ea typeface="Palatino"/>
              <a:cs typeface="Palatino"/>
              <a:sym typeface="Palatino"/>
            </a:endParaRPr>
          </a:p>
          <a:p>
            <a:pPr indent="-2857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Font typeface="Palatino"/>
              <a:buAutoNum type="arabicPeriod"/>
            </a:pPr>
            <a:r>
              <a:rPr lang="en" sz="900">
                <a:solidFill>
                  <a:srgbClr val="D25A32"/>
                </a:solidFill>
                <a:latin typeface="Palatino"/>
                <a:ea typeface="Palatino"/>
                <a:cs typeface="Palatino"/>
                <a:sym typeface="Palatino"/>
              </a:rPr>
              <a:t>Do not</a:t>
            </a:r>
            <a:r>
              <a:rPr lang="en" sz="900">
                <a:latin typeface="Palatino"/>
                <a:ea typeface="Palatino"/>
                <a:cs typeface="Palatino"/>
                <a:sym typeface="Palatino"/>
              </a:rPr>
              <a:t> place logo in a shape.</a:t>
            </a:r>
            <a:endParaRPr sz="900">
              <a:latin typeface="Palatino"/>
              <a:ea typeface="Palatino"/>
              <a:cs typeface="Palatino"/>
              <a:sym typeface="Palatino"/>
            </a:endParaRPr>
          </a:p>
          <a:p>
            <a:pPr indent="-2857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Font typeface="Palatino"/>
              <a:buAutoNum type="arabicPeriod"/>
            </a:pPr>
            <a:r>
              <a:rPr lang="en" sz="900">
                <a:solidFill>
                  <a:srgbClr val="D25A32"/>
                </a:solidFill>
                <a:latin typeface="Palatino"/>
                <a:ea typeface="Palatino"/>
                <a:cs typeface="Palatino"/>
                <a:sym typeface="Palatino"/>
              </a:rPr>
              <a:t>Do not</a:t>
            </a:r>
            <a:r>
              <a:rPr lang="en" sz="90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rPr>
              <a:t> rotate any degree from 180º axis.</a:t>
            </a:r>
            <a:endParaRPr sz="900">
              <a:solidFill>
                <a:schemeClr val="dk1"/>
              </a:solidFill>
              <a:latin typeface="Palatino"/>
              <a:ea typeface="Palatino"/>
              <a:cs typeface="Palatino"/>
              <a:sym typeface="Palatino"/>
            </a:endParaRPr>
          </a:p>
          <a:p>
            <a:pPr indent="-2857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Palatino"/>
              <a:buAutoNum type="arabicPeriod"/>
            </a:pPr>
            <a:r>
              <a:rPr lang="en" sz="900">
                <a:solidFill>
                  <a:srgbClr val="D25A32"/>
                </a:solidFill>
                <a:latin typeface="Palatino"/>
                <a:ea typeface="Palatino"/>
                <a:cs typeface="Palatino"/>
                <a:sym typeface="Palatino"/>
              </a:rPr>
              <a:t>Do not</a:t>
            </a:r>
            <a:r>
              <a:rPr lang="en" sz="90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rPr>
              <a:t> redesign logo</a:t>
            </a:r>
            <a:endParaRPr sz="900">
              <a:solidFill>
                <a:schemeClr val="dk1"/>
              </a:solidFill>
              <a:latin typeface="Palatino"/>
              <a:ea typeface="Palatino"/>
              <a:cs typeface="Palatino"/>
              <a:sym typeface="Palatino"/>
            </a:endParaRPr>
          </a:p>
          <a:p>
            <a:pPr indent="-2857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Palatino"/>
              <a:buAutoNum type="arabicPeriod"/>
            </a:pPr>
            <a:r>
              <a:rPr lang="en" sz="900">
                <a:solidFill>
                  <a:srgbClr val="D25A32"/>
                </a:solidFill>
                <a:latin typeface="Palatino"/>
                <a:ea typeface="Palatino"/>
                <a:cs typeface="Palatino"/>
                <a:sym typeface="Palatino"/>
              </a:rPr>
              <a:t>Do not</a:t>
            </a:r>
            <a:r>
              <a:rPr lang="en" sz="900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rPr>
              <a:t> add reflections, even if you like it.</a:t>
            </a:r>
            <a:endParaRPr sz="900">
              <a:solidFill>
                <a:schemeClr val="dk1"/>
              </a:solidFill>
              <a:latin typeface="Palatino"/>
              <a:ea typeface="Palatino"/>
              <a:cs typeface="Palatino"/>
              <a:sym typeface="Palatino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pic>
        <p:nvPicPr>
          <p:cNvPr descr="Image result for compass" id="152" name="Google Shape;15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89983" y="2254758"/>
            <a:ext cx="1058525" cy="105855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8"/>
          <p:cNvSpPr txBox="1"/>
          <p:nvPr/>
        </p:nvSpPr>
        <p:spPr>
          <a:xfrm>
            <a:off x="5719775" y="742975"/>
            <a:ext cx="1742400" cy="2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D25A32"/>
                </a:solidFill>
                <a:latin typeface="Palatino"/>
                <a:ea typeface="Palatino"/>
                <a:cs typeface="Palatino"/>
                <a:sym typeface="Palatino"/>
              </a:rPr>
              <a:t>Unacceptable</a:t>
            </a:r>
            <a:r>
              <a:rPr lang="en">
                <a:solidFill>
                  <a:srgbClr val="D25A32"/>
                </a:solidFill>
              </a:rPr>
              <a:t> Uses</a:t>
            </a:r>
            <a:endParaRPr>
              <a:solidFill>
                <a:srgbClr val="D25A32"/>
              </a:solidFill>
            </a:endParaRPr>
          </a:p>
        </p:txBody>
      </p:sp>
      <p:sp>
        <p:nvSpPr>
          <p:cNvPr id="154" name="Google Shape;154;p18"/>
          <p:cNvSpPr/>
          <p:nvPr/>
        </p:nvSpPr>
        <p:spPr>
          <a:xfrm>
            <a:off x="539422" y="2149900"/>
            <a:ext cx="2172900" cy="12129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5" name="Google Shape;155;p18"/>
          <p:cNvCxnSpPr/>
          <p:nvPr/>
        </p:nvCxnSpPr>
        <p:spPr>
          <a:xfrm flipH="1" rot="10800000">
            <a:off x="3333750" y="752300"/>
            <a:ext cx="2171700" cy="1205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6" name="Google Shape;156;p18"/>
          <p:cNvCxnSpPr/>
          <p:nvPr/>
        </p:nvCxnSpPr>
        <p:spPr>
          <a:xfrm flipH="1" rot="10800000">
            <a:off x="552825" y="788075"/>
            <a:ext cx="2154900" cy="1127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7" name="Google Shape;157;p18"/>
          <p:cNvCxnSpPr>
            <a:stCxn id="158" idx="5"/>
          </p:cNvCxnSpPr>
          <p:nvPr/>
        </p:nvCxnSpPr>
        <p:spPr>
          <a:xfrm>
            <a:off x="601968" y="855403"/>
            <a:ext cx="2121900" cy="107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59" name="Google Shape;15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11725" y="2199650"/>
            <a:ext cx="682381" cy="10998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0" name="Google Shape;160;p18"/>
          <p:cNvCxnSpPr/>
          <p:nvPr/>
        </p:nvCxnSpPr>
        <p:spPr>
          <a:xfrm>
            <a:off x="3333075" y="761325"/>
            <a:ext cx="2172300" cy="1191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61" name="Google Shape;16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7250" y="2205738"/>
            <a:ext cx="1215000" cy="1215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2" name="Google Shape;162;p18"/>
          <p:cNvCxnSpPr/>
          <p:nvPr/>
        </p:nvCxnSpPr>
        <p:spPr>
          <a:xfrm>
            <a:off x="564407" y="2194556"/>
            <a:ext cx="2147700" cy="1160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8" name="Google Shape;158;p18"/>
          <p:cNvSpPr/>
          <p:nvPr/>
        </p:nvSpPr>
        <p:spPr>
          <a:xfrm>
            <a:off x="418625" y="681022"/>
            <a:ext cx="214800" cy="2043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Quattrocento Sans"/>
                <a:ea typeface="Quattrocento Sans"/>
                <a:cs typeface="Quattrocento Sans"/>
                <a:sym typeface="Quattrocento Sans"/>
              </a:rPr>
              <a:t>1</a:t>
            </a:r>
            <a:endParaRPr sz="6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63" name="Google Shape;163;p18"/>
          <p:cNvSpPr/>
          <p:nvPr/>
        </p:nvSpPr>
        <p:spPr>
          <a:xfrm>
            <a:off x="418625" y="2048172"/>
            <a:ext cx="214800" cy="2043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Quattrocento Sans"/>
                <a:ea typeface="Quattrocento Sans"/>
                <a:cs typeface="Quattrocento Sans"/>
                <a:sym typeface="Quattrocento Sans"/>
              </a:rPr>
              <a:t>2</a:t>
            </a:r>
            <a:endParaRPr sz="6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64" name="Google Shape;164;p18"/>
          <p:cNvSpPr/>
          <p:nvPr/>
        </p:nvSpPr>
        <p:spPr>
          <a:xfrm>
            <a:off x="3290050" y="642922"/>
            <a:ext cx="214800" cy="2043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Quattrocento Sans"/>
                <a:ea typeface="Quattrocento Sans"/>
                <a:cs typeface="Quattrocento Sans"/>
                <a:sym typeface="Quattrocento Sans"/>
              </a:rPr>
              <a:t>4</a:t>
            </a:r>
            <a:endParaRPr sz="6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165" name="Google Shape;165;p18"/>
          <p:cNvCxnSpPr/>
          <p:nvPr/>
        </p:nvCxnSpPr>
        <p:spPr>
          <a:xfrm flipH="1" rot="10800000">
            <a:off x="564407" y="2152748"/>
            <a:ext cx="2147700" cy="1214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6" name="Google Shape;166;p18"/>
          <p:cNvSpPr/>
          <p:nvPr/>
        </p:nvSpPr>
        <p:spPr>
          <a:xfrm>
            <a:off x="532475" y="3654950"/>
            <a:ext cx="2177100" cy="12150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8"/>
          <p:cNvSpPr/>
          <p:nvPr/>
        </p:nvSpPr>
        <p:spPr>
          <a:xfrm>
            <a:off x="3324800" y="2142213"/>
            <a:ext cx="2177100" cy="12150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68" name="Google Shape;168;p18"/>
          <p:cNvCxnSpPr/>
          <p:nvPr/>
        </p:nvCxnSpPr>
        <p:spPr>
          <a:xfrm>
            <a:off x="3345100" y="2166238"/>
            <a:ext cx="2158200" cy="1187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9" name="Google Shape;169;p18"/>
          <p:cNvCxnSpPr/>
          <p:nvPr/>
        </p:nvCxnSpPr>
        <p:spPr>
          <a:xfrm flipH="1" rot="10800000">
            <a:off x="3345100" y="2163988"/>
            <a:ext cx="2151000" cy="1189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0" name="Google Shape;170;p18"/>
          <p:cNvSpPr/>
          <p:nvPr/>
        </p:nvSpPr>
        <p:spPr>
          <a:xfrm>
            <a:off x="418625" y="3541172"/>
            <a:ext cx="214800" cy="2043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Quattrocento Sans"/>
                <a:ea typeface="Quattrocento Sans"/>
                <a:cs typeface="Quattrocento Sans"/>
                <a:sym typeface="Quattrocento Sans"/>
              </a:rPr>
              <a:t>3</a:t>
            </a:r>
            <a:endParaRPr sz="6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71" name="Google Shape;171;p18"/>
          <p:cNvSpPr/>
          <p:nvPr/>
        </p:nvSpPr>
        <p:spPr>
          <a:xfrm>
            <a:off x="3290050" y="3541447"/>
            <a:ext cx="214800" cy="2043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Quattrocento Sans"/>
                <a:ea typeface="Quattrocento Sans"/>
                <a:cs typeface="Quattrocento Sans"/>
                <a:sym typeface="Quattrocento Sans"/>
              </a:rPr>
              <a:t>6</a:t>
            </a:r>
            <a:endParaRPr sz="6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172" name="Google Shape;17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4500" y="3677125"/>
            <a:ext cx="1215000" cy="1128000"/>
          </a:xfrm>
          <a:prstGeom prst="rect">
            <a:avLst/>
          </a:prstGeom>
          <a:noFill/>
          <a:ln>
            <a:noFill/>
          </a:ln>
          <a:effectLst>
            <a:reflection blurRad="0" dir="0" dist="0" endA="0" endPos="30000" fadeDir="5400012" kx="0" rotWithShape="0" algn="bl" stPos="0" sy="-100000" ky="0"/>
          </a:effectLst>
        </p:spPr>
      </p:pic>
      <p:sp>
        <p:nvSpPr>
          <p:cNvPr id="173" name="Google Shape;173;p18"/>
          <p:cNvSpPr/>
          <p:nvPr/>
        </p:nvSpPr>
        <p:spPr>
          <a:xfrm>
            <a:off x="3205613" y="2060034"/>
            <a:ext cx="214800" cy="2043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Quattrocento Sans"/>
                <a:ea typeface="Quattrocento Sans"/>
                <a:cs typeface="Quattrocento Sans"/>
                <a:sym typeface="Quattrocento Sans"/>
              </a:rPr>
              <a:t>5</a:t>
            </a:r>
            <a:endParaRPr sz="6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174" name="Google Shape;174;p18"/>
          <p:cNvCxnSpPr/>
          <p:nvPr/>
        </p:nvCxnSpPr>
        <p:spPr>
          <a:xfrm flipH="1">
            <a:off x="3389350" y="3680000"/>
            <a:ext cx="2194800" cy="1177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5" name="Google Shape;175;p18"/>
          <p:cNvSpPr/>
          <p:nvPr/>
        </p:nvSpPr>
        <p:spPr>
          <a:xfrm>
            <a:off x="1003400" y="3745475"/>
            <a:ext cx="1322700" cy="971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6" name="Google Shape;17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6575" y="3654975"/>
            <a:ext cx="1215000" cy="1215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7" name="Google Shape;177;p18"/>
          <p:cNvCxnSpPr/>
          <p:nvPr/>
        </p:nvCxnSpPr>
        <p:spPr>
          <a:xfrm rot="10800000">
            <a:off x="3420425" y="3745750"/>
            <a:ext cx="2147700" cy="112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8" name="Google Shape;178;p18"/>
          <p:cNvCxnSpPr/>
          <p:nvPr/>
        </p:nvCxnSpPr>
        <p:spPr>
          <a:xfrm flipH="1" rot="10800000">
            <a:off x="538175" y="3657675"/>
            <a:ext cx="2170500" cy="120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9" name="Google Shape;179;p18"/>
          <p:cNvCxnSpPr>
            <a:endCxn id="170" idx="5"/>
          </p:cNvCxnSpPr>
          <p:nvPr/>
        </p:nvCxnSpPr>
        <p:spPr>
          <a:xfrm rot="10800000">
            <a:off x="601968" y="3715553"/>
            <a:ext cx="2104200" cy="1148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latino"/>
                <a:ea typeface="Palatino"/>
                <a:cs typeface="Palatino"/>
                <a:sym typeface="Palatino"/>
              </a:rPr>
              <a:t>References</a:t>
            </a:r>
            <a:endParaRPr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185" name="Google Shape;185;p19"/>
          <p:cNvSpPr txBox="1"/>
          <p:nvPr>
            <p:ph idx="1" type="body"/>
          </p:nvPr>
        </p:nvSpPr>
        <p:spPr>
          <a:xfrm>
            <a:off x="311700" y="11242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latin typeface="Quattrocento Sans"/>
                <a:ea typeface="Quattrocento Sans"/>
                <a:cs typeface="Quattrocento Sans"/>
                <a:sym typeface="Quattrocento Sans"/>
                <a:hlinkClick r:id="rId3"/>
              </a:rPr>
              <a:t>https://www.google.com/url?sa=i&amp;rct=j&amp;q=&amp;esrc=s&amp;source=images&amp;cd=&amp;cad=rja&amp;uact=8&amp;ved=2ahUKEwi9o7P0vMzcAhVlx1kKHePbBxEQjRx6BAgBEAU&amp;url=https%3A%2F%2Fwww.amazon.ca%2FInch-Compass-Rose-Wall-Stencil%2Fdp%2FB01N6OIYT6&amp;psig=AOvVaw180VhSR_bBSYrwFQ-bIk6r&amp;ust=1533233239867149</a:t>
            </a:r>
            <a:r>
              <a:rPr lang="en" sz="1200"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endParaRPr sz="12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latin typeface="Quattrocento Sans"/>
                <a:ea typeface="Quattrocento Sans"/>
                <a:cs typeface="Quattrocento Sans"/>
                <a:sym typeface="Quattrocento Sans"/>
                <a:hlinkClick r:id="rId4"/>
              </a:rPr>
              <a:t>https://www.homedepot.com/p/Designer-Stencils-Compass-Rose-Wall-Stencil-FS040/304226316</a:t>
            </a:r>
            <a:endParaRPr sz="12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latin typeface="Quattrocento Sans"/>
                <a:ea typeface="Quattrocento Sans"/>
                <a:cs typeface="Quattrocento Sans"/>
                <a:sym typeface="Quattrocento Sans"/>
                <a:hlinkClick r:id="rId5"/>
              </a:rPr>
              <a:t>https://www.iconfinder.com/icons/280822/design_electric_energy_game_magnet_magnetic_play_power_resource_icon</a:t>
            </a:r>
            <a:endParaRPr sz="12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latin typeface="Quattrocento Sans"/>
                <a:ea typeface="Quattrocento Sans"/>
                <a:cs typeface="Quattrocento Sans"/>
                <a:sym typeface="Quattrocento Sans"/>
                <a:hlinkClick r:id="rId6"/>
              </a:rPr>
              <a:t>https://www.reddit.com/r/secretsanta/duplicates/eco8x/here_are_the_most_requested_highres_redditgifts/</a:t>
            </a:r>
            <a:endParaRPr sz="12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2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