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3dde7d10f4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dde7d10f4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3dde7d10f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dde7d10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3dde7d10f4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dde7d10f4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p:nvPr/>
        </p:nvSpPr>
        <p:spPr>
          <a:xfrm>
            <a:off x="-57500"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55" name="Google Shape;55;p13"/>
          <p:cNvSpPr txBox="1"/>
          <p:nvPr/>
        </p:nvSpPr>
        <p:spPr>
          <a:xfrm>
            <a:off x="2300725" y="3618450"/>
            <a:ext cx="12564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34</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Psychiatrist</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Married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Milwaukee, WI</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56" name="Google Shape;56;p13"/>
          <p:cNvSpPr txBox="1"/>
          <p:nvPr/>
        </p:nvSpPr>
        <p:spPr>
          <a:xfrm>
            <a:off x="1033563" y="361845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D25A2D"/>
                </a:solidFill>
                <a:latin typeface="Palatino"/>
                <a:ea typeface="Palatino"/>
                <a:cs typeface="Palatino"/>
                <a:sym typeface="Palatino"/>
              </a:rPr>
              <a:t>Age</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Occupation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Status</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Location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Tier</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t/>
            </a:r>
            <a:endParaRPr b="1" sz="1200">
              <a:solidFill>
                <a:srgbClr val="D25A2D"/>
              </a:solidFill>
              <a:latin typeface="Palatino"/>
              <a:ea typeface="Palatino"/>
              <a:cs typeface="Palatino"/>
              <a:sym typeface="Palatino"/>
            </a:endParaRPr>
          </a:p>
        </p:txBody>
      </p:sp>
      <p:sp>
        <p:nvSpPr>
          <p:cNvPr id="57" name="Google Shape;57;p13"/>
          <p:cNvSpPr txBox="1"/>
          <p:nvPr/>
        </p:nvSpPr>
        <p:spPr>
          <a:xfrm>
            <a:off x="38054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D25A2D"/>
                </a:solidFill>
                <a:latin typeface="Palatino"/>
                <a:ea typeface="Palatino"/>
                <a:cs typeface="Palatino"/>
                <a:sym typeface="Palatino"/>
              </a:rPr>
              <a:t>Goals</a:t>
            </a:r>
            <a:endParaRPr sz="1300">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58" name="Google Shape;58;p13"/>
          <p:cNvSpPr txBox="1"/>
          <p:nvPr/>
        </p:nvSpPr>
        <p:spPr>
          <a:xfrm>
            <a:off x="39127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Access information quickly</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Easy to use sites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Learn More &amp; educate others</a:t>
            </a:r>
            <a:endParaRPr sz="1200">
              <a:latin typeface="Palatino"/>
              <a:ea typeface="Palatino"/>
              <a:cs typeface="Palatino"/>
              <a:sym typeface="Palatino"/>
            </a:endParaRPr>
          </a:p>
        </p:txBody>
      </p:sp>
      <p:sp>
        <p:nvSpPr>
          <p:cNvPr id="59" name="Google Shape;59;p13"/>
          <p:cNvSpPr/>
          <p:nvPr/>
        </p:nvSpPr>
        <p:spPr>
          <a:xfrm>
            <a:off x="7622300" y="260802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0" name="Google Shape;60;p13"/>
          <p:cNvSpPr/>
          <p:nvPr/>
        </p:nvSpPr>
        <p:spPr>
          <a:xfrm>
            <a:off x="7622300" y="292587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1" name="Google Shape;61;p13"/>
          <p:cNvSpPr/>
          <p:nvPr/>
        </p:nvSpPr>
        <p:spPr>
          <a:xfrm>
            <a:off x="6606875" y="324327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2" name="Google Shape;62;p13"/>
          <p:cNvSpPr/>
          <p:nvPr/>
        </p:nvSpPr>
        <p:spPr>
          <a:xfrm>
            <a:off x="6606875" y="355932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3" name="Google Shape;63;p13"/>
          <p:cNvSpPr txBox="1"/>
          <p:nvPr/>
        </p:nvSpPr>
        <p:spPr>
          <a:xfrm>
            <a:off x="6724900" y="22337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D25A2D"/>
                </a:solidFill>
                <a:latin typeface="Palatino"/>
                <a:ea typeface="Palatino"/>
                <a:cs typeface="Palatino"/>
                <a:sym typeface="Palatino"/>
              </a:rPr>
              <a:t>PERSONALITY</a:t>
            </a:r>
            <a:endParaRPr b="1">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64" name="Google Shape;64;p13"/>
          <p:cNvSpPr txBox="1"/>
          <p:nvPr/>
        </p:nvSpPr>
        <p:spPr>
          <a:xfrm>
            <a:off x="6723500" y="2590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65" name="Google Shape;65;p13"/>
          <p:cNvCxnSpPr/>
          <p:nvPr/>
        </p:nvCxnSpPr>
        <p:spPr>
          <a:xfrm flipH="1">
            <a:off x="7515200" y="26669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66" name="Google Shape;66;p13"/>
          <p:cNvSpPr txBox="1"/>
          <p:nvPr/>
        </p:nvSpPr>
        <p:spPr>
          <a:xfrm>
            <a:off x="6723500" y="2895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67" name="Google Shape;67;p13"/>
          <p:cNvSpPr txBox="1"/>
          <p:nvPr/>
        </p:nvSpPr>
        <p:spPr>
          <a:xfrm>
            <a:off x="6723500" y="3200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68" name="Google Shape;68;p13"/>
          <p:cNvSpPr txBox="1"/>
          <p:nvPr/>
        </p:nvSpPr>
        <p:spPr>
          <a:xfrm>
            <a:off x="6759275" y="3505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cxnSp>
        <p:nvCxnSpPr>
          <p:cNvPr id="69" name="Google Shape;69;p13"/>
          <p:cNvCxnSpPr/>
          <p:nvPr/>
        </p:nvCxnSpPr>
        <p:spPr>
          <a:xfrm>
            <a:off x="2876500" y="818525"/>
            <a:ext cx="6267600" cy="23400"/>
          </a:xfrm>
          <a:prstGeom prst="straightConnector1">
            <a:avLst/>
          </a:prstGeom>
          <a:noFill/>
          <a:ln cap="flat" cmpd="sng" w="28575">
            <a:solidFill>
              <a:schemeClr val="dk2"/>
            </a:solidFill>
            <a:prstDash val="solid"/>
            <a:round/>
            <a:headEnd len="med" w="med" type="none"/>
            <a:tailEnd len="med" w="med" type="none"/>
          </a:ln>
        </p:spPr>
      </p:cxnSp>
      <p:sp>
        <p:nvSpPr>
          <p:cNvPr id="70" name="Google Shape;70;p13"/>
          <p:cNvSpPr txBox="1"/>
          <p:nvPr/>
        </p:nvSpPr>
        <p:spPr>
          <a:xfrm>
            <a:off x="3234175" y="119700"/>
            <a:ext cx="55170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Michelle Carraro</a:t>
            </a:r>
            <a:endParaRPr b="1" sz="5000">
              <a:latin typeface="Palatino"/>
              <a:ea typeface="Palatino"/>
              <a:cs typeface="Palatino"/>
              <a:sym typeface="Palatino"/>
            </a:endParaRPr>
          </a:p>
        </p:txBody>
      </p:sp>
      <p:sp>
        <p:nvSpPr>
          <p:cNvPr id="71" name="Google Shape;71;p13"/>
          <p:cNvSpPr txBox="1"/>
          <p:nvPr/>
        </p:nvSpPr>
        <p:spPr>
          <a:xfrm>
            <a:off x="3848775" y="30308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Pains</a:t>
            </a:r>
            <a:endParaRPr>
              <a:solidFill>
                <a:srgbClr val="D25A2D"/>
              </a:solidFill>
              <a:latin typeface="Palatino"/>
              <a:ea typeface="Palatino"/>
              <a:cs typeface="Palatino"/>
              <a:sym typeface="Palatino"/>
            </a:endParaRPr>
          </a:p>
        </p:txBody>
      </p:sp>
      <p:sp>
        <p:nvSpPr>
          <p:cNvPr id="72" name="Google Shape;72;p13"/>
          <p:cNvSpPr/>
          <p:nvPr/>
        </p:nvSpPr>
        <p:spPr>
          <a:xfrm>
            <a:off x="3912725" y="4307100"/>
            <a:ext cx="5231400" cy="486300"/>
          </a:xfrm>
          <a:prstGeom prst="rect">
            <a:avLst/>
          </a:prstGeom>
          <a:solidFill>
            <a:srgbClr val="F3F3F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Google Shape;73;p13"/>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Background</a:t>
            </a:r>
            <a:endParaRPr>
              <a:solidFill>
                <a:srgbClr val="D25A2D"/>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74" name="Google Shape;74;p13"/>
          <p:cNvSpPr txBox="1"/>
          <p:nvPr/>
        </p:nvSpPr>
        <p:spPr>
          <a:xfrm>
            <a:off x="3405725" y="1243050"/>
            <a:ext cx="5345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Michelle is a psychiatrist who spends a good chunk of her time looking at recent medical publications and resources.  She likes to answer questions other people may have concerning  topics in her field. Although she considers herself an expert on the human mind, she is far from tech savvy, and finds unorganized and misleading websites frustrating.</a:t>
            </a:r>
            <a:endParaRPr sz="1100">
              <a:solidFill>
                <a:srgbClr val="000000"/>
              </a:solidFill>
              <a:latin typeface="Palatino"/>
              <a:ea typeface="Palatino"/>
              <a:cs typeface="Palatino"/>
              <a:sym typeface="Palatino"/>
            </a:endParaRPr>
          </a:p>
        </p:txBody>
      </p:sp>
      <p:sp>
        <p:nvSpPr>
          <p:cNvPr id="75" name="Google Shape;75;p13"/>
          <p:cNvSpPr txBox="1"/>
          <p:nvPr/>
        </p:nvSpPr>
        <p:spPr>
          <a:xfrm>
            <a:off x="3912725" y="32629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Wasted time online</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Unreliable websites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Unorganized information</a:t>
            </a:r>
            <a:endParaRPr sz="1200">
              <a:latin typeface="Palatino"/>
              <a:ea typeface="Palatino"/>
              <a:cs typeface="Palatino"/>
              <a:sym typeface="Palatino"/>
            </a:endParaRPr>
          </a:p>
        </p:txBody>
      </p:sp>
      <p:pic>
        <p:nvPicPr>
          <p:cNvPr id="76" name="Google Shape;76;p13"/>
          <p:cNvPicPr preferRelativeResize="0"/>
          <p:nvPr/>
        </p:nvPicPr>
        <p:blipFill>
          <a:blip r:embed="rId3">
            <a:alphaModFix/>
          </a:blip>
          <a:stretch>
            <a:fillRect/>
          </a:stretch>
        </p:blipFill>
        <p:spPr>
          <a:xfrm>
            <a:off x="1425325" y="1353075"/>
            <a:ext cx="1750801" cy="1872619"/>
          </a:xfrm>
          <a:prstGeom prst="rect">
            <a:avLst/>
          </a:prstGeom>
          <a:noFill/>
          <a:ln>
            <a:noFill/>
          </a:ln>
        </p:spPr>
      </p:pic>
      <p:cxnSp>
        <p:nvCxnSpPr>
          <p:cNvPr id="77" name="Google Shape;77;p13"/>
          <p:cNvCxnSpPr>
            <a:stCxn id="76" idx="2"/>
          </p:cNvCxnSpPr>
          <p:nvPr/>
        </p:nvCxnSpPr>
        <p:spPr>
          <a:xfrm>
            <a:off x="2300726" y="3225694"/>
            <a:ext cx="0" cy="0"/>
          </a:xfrm>
          <a:prstGeom prst="straightConnector1">
            <a:avLst/>
          </a:prstGeom>
          <a:noFill/>
          <a:ln cap="flat" cmpd="sng" w="9525">
            <a:solidFill>
              <a:schemeClr val="dk2"/>
            </a:solidFill>
            <a:prstDash val="solid"/>
            <a:round/>
            <a:headEnd len="med" w="med" type="none"/>
            <a:tailEnd len="med" w="med" type="none"/>
          </a:ln>
        </p:spPr>
      </p:cxnSp>
      <p:sp>
        <p:nvSpPr>
          <p:cNvPr id="78" name="Google Shape;78;p13"/>
          <p:cNvSpPr txBox="1"/>
          <p:nvPr/>
        </p:nvSpPr>
        <p:spPr>
          <a:xfrm>
            <a:off x="4005475" y="4319825"/>
            <a:ext cx="4745700" cy="274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i="1" lang="en">
                <a:latin typeface="Palatino"/>
                <a:ea typeface="Palatino"/>
                <a:cs typeface="Palatino"/>
                <a:sym typeface="Palatino"/>
              </a:rPr>
              <a:t>“The brain is built to change in response to experience”</a:t>
            </a:r>
            <a:endParaRPr i="1">
              <a:latin typeface="Palatino"/>
              <a:ea typeface="Palatino"/>
              <a:cs typeface="Palatino"/>
              <a:sym typeface="Palatin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4"/>
          <p:cNvSpPr/>
          <p:nvPr/>
        </p:nvSpPr>
        <p:spPr>
          <a:xfrm>
            <a:off x="18700"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84" name="Google Shape;84;p14"/>
          <p:cNvPicPr preferRelativeResize="0"/>
          <p:nvPr/>
        </p:nvPicPr>
        <p:blipFill>
          <a:blip r:embed="rId3">
            <a:alphaModFix/>
          </a:blip>
          <a:stretch>
            <a:fillRect/>
          </a:stretch>
        </p:blipFill>
        <p:spPr>
          <a:xfrm>
            <a:off x="1284640" y="965525"/>
            <a:ext cx="1998322" cy="2040400"/>
          </a:xfrm>
          <a:prstGeom prst="rect">
            <a:avLst/>
          </a:prstGeom>
          <a:noFill/>
          <a:ln>
            <a:noFill/>
          </a:ln>
        </p:spPr>
      </p:pic>
      <p:sp>
        <p:nvSpPr>
          <p:cNvPr id="85" name="Google Shape;85;p14"/>
          <p:cNvSpPr txBox="1"/>
          <p:nvPr/>
        </p:nvSpPr>
        <p:spPr>
          <a:xfrm>
            <a:off x="3418125" y="119700"/>
            <a:ext cx="49974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Isaiah Villarreal</a:t>
            </a:r>
            <a:endParaRPr b="1" sz="5000">
              <a:latin typeface="Palatino"/>
              <a:ea typeface="Palatino"/>
              <a:cs typeface="Palatino"/>
              <a:sym typeface="Palatino"/>
            </a:endParaRPr>
          </a:p>
        </p:txBody>
      </p:sp>
      <p:cxnSp>
        <p:nvCxnSpPr>
          <p:cNvPr id="86" name="Google Shape;86;p14"/>
          <p:cNvCxnSpPr/>
          <p:nvPr/>
        </p:nvCxnSpPr>
        <p:spPr>
          <a:xfrm>
            <a:off x="2951200" y="822125"/>
            <a:ext cx="6239700" cy="21000"/>
          </a:xfrm>
          <a:prstGeom prst="straightConnector1">
            <a:avLst/>
          </a:prstGeom>
          <a:noFill/>
          <a:ln cap="flat" cmpd="sng" w="28575">
            <a:solidFill>
              <a:schemeClr val="dk2"/>
            </a:solidFill>
            <a:prstDash val="solid"/>
            <a:round/>
            <a:headEnd len="med" w="med" type="none"/>
            <a:tailEnd len="med" w="med" type="none"/>
          </a:ln>
        </p:spPr>
      </p:cxnSp>
      <p:sp>
        <p:nvSpPr>
          <p:cNvPr id="87" name="Google Shape;87;p14"/>
          <p:cNvSpPr txBox="1"/>
          <p:nvPr/>
        </p:nvSpPr>
        <p:spPr>
          <a:xfrm>
            <a:off x="2412100" y="3669575"/>
            <a:ext cx="17508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19</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Student </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Not sure</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Oakland, CA</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High School Senior</a:t>
            </a:r>
            <a:endParaRPr sz="1200">
              <a:latin typeface="Palatino"/>
              <a:ea typeface="Palatino"/>
              <a:cs typeface="Palatino"/>
              <a:sym typeface="Palatino"/>
            </a:endParaRPr>
          </a:p>
        </p:txBody>
      </p:sp>
      <p:sp>
        <p:nvSpPr>
          <p:cNvPr id="88" name="Google Shape;88;p14"/>
          <p:cNvSpPr txBox="1"/>
          <p:nvPr/>
        </p:nvSpPr>
        <p:spPr>
          <a:xfrm>
            <a:off x="1143000" y="36922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72B3D9"/>
                </a:solidFill>
                <a:latin typeface="Palatino"/>
                <a:ea typeface="Palatino"/>
                <a:cs typeface="Palatino"/>
                <a:sym typeface="Palatino"/>
              </a:rPr>
              <a:t>Age</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Occupation</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Status</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Location</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Tier</a:t>
            </a:r>
            <a:endParaRPr b="1" sz="1200">
              <a:solidFill>
                <a:srgbClr val="72B3D9"/>
              </a:solidFill>
              <a:latin typeface="Palatino"/>
              <a:ea typeface="Palatino"/>
              <a:cs typeface="Palatino"/>
              <a:sym typeface="Palatino"/>
            </a:endParaRPr>
          </a:p>
        </p:txBody>
      </p:sp>
      <p:sp>
        <p:nvSpPr>
          <p:cNvPr id="89" name="Google Shape;89;p14"/>
          <p:cNvSpPr/>
          <p:nvPr/>
        </p:nvSpPr>
        <p:spPr>
          <a:xfrm>
            <a:off x="6375450" y="294187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0" name="Google Shape;90;p14"/>
          <p:cNvSpPr/>
          <p:nvPr/>
        </p:nvSpPr>
        <p:spPr>
          <a:xfrm>
            <a:off x="6375450" y="322352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1" name="Google Shape;91;p14"/>
          <p:cNvSpPr/>
          <p:nvPr/>
        </p:nvSpPr>
        <p:spPr>
          <a:xfrm>
            <a:off x="7378900" y="359337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 name="Google Shape;92;p14"/>
          <p:cNvSpPr/>
          <p:nvPr/>
        </p:nvSpPr>
        <p:spPr>
          <a:xfrm>
            <a:off x="7378900" y="265172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3" name="Google Shape;93;p14"/>
          <p:cNvSpPr txBox="1"/>
          <p:nvPr/>
        </p:nvSpPr>
        <p:spPr>
          <a:xfrm>
            <a:off x="6328750" y="22582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72B3D9"/>
                </a:solidFill>
                <a:latin typeface="Palatino"/>
                <a:ea typeface="Palatino"/>
                <a:cs typeface="Palatino"/>
                <a:sym typeface="Palatino"/>
              </a:rPr>
              <a:t>PERSONALITY</a:t>
            </a:r>
            <a:endParaRPr b="1">
              <a:solidFill>
                <a:srgbClr val="72B3D9"/>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94" name="Google Shape;94;p14"/>
          <p:cNvSpPr txBox="1"/>
          <p:nvPr/>
        </p:nvSpPr>
        <p:spPr>
          <a:xfrm>
            <a:off x="6494900" y="2590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95" name="Google Shape;95;p14"/>
          <p:cNvCxnSpPr/>
          <p:nvPr/>
        </p:nvCxnSpPr>
        <p:spPr>
          <a:xfrm flipH="1">
            <a:off x="7286600" y="26669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96" name="Google Shape;96;p14"/>
          <p:cNvSpPr txBox="1"/>
          <p:nvPr/>
        </p:nvSpPr>
        <p:spPr>
          <a:xfrm>
            <a:off x="6494900" y="2895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97" name="Google Shape;97;p14"/>
          <p:cNvSpPr txBox="1"/>
          <p:nvPr/>
        </p:nvSpPr>
        <p:spPr>
          <a:xfrm>
            <a:off x="6480100" y="3200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98" name="Google Shape;98;p14"/>
          <p:cNvSpPr txBox="1"/>
          <p:nvPr/>
        </p:nvSpPr>
        <p:spPr>
          <a:xfrm>
            <a:off x="6494900" y="3505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
        <p:nvSpPr>
          <p:cNvPr id="99" name="Google Shape;99;p14"/>
          <p:cNvSpPr txBox="1"/>
          <p:nvPr/>
        </p:nvSpPr>
        <p:spPr>
          <a:xfrm>
            <a:off x="37292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72B3D9"/>
                </a:solidFill>
                <a:latin typeface="Palatino"/>
                <a:ea typeface="Palatino"/>
                <a:cs typeface="Palatino"/>
                <a:sym typeface="Palatino"/>
              </a:rPr>
              <a:t>Goals</a:t>
            </a:r>
            <a:endParaRPr sz="1300">
              <a:solidFill>
                <a:srgbClr val="72B3D9"/>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00" name="Google Shape;100;p14"/>
          <p:cNvSpPr txBox="1"/>
          <p:nvPr/>
        </p:nvSpPr>
        <p:spPr>
          <a:xfrm>
            <a:off x="38365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Explore his creativity</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Stay on trend</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Learn f</a:t>
            </a:r>
            <a:r>
              <a:rPr lang="en" sz="1200">
                <a:latin typeface="Palatino"/>
                <a:ea typeface="Palatino"/>
                <a:cs typeface="Palatino"/>
                <a:sym typeface="Palatino"/>
              </a:rPr>
              <a:t>rom others</a:t>
            </a:r>
            <a:endParaRPr sz="1200">
              <a:latin typeface="Palatino"/>
              <a:ea typeface="Palatino"/>
              <a:cs typeface="Palatino"/>
              <a:sym typeface="Palatino"/>
            </a:endParaRPr>
          </a:p>
        </p:txBody>
      </p:sp>
      <p:sp>
        <p:nvSpPr>
          <p:cNvPr id="101" name="Google Shape;101;p14"/>
          <p:cNvSpPr txBox="1"/>
          <p:nvPr/>
        </p:nvSpPr>
        <p:spPr>
          <a:xfrm>
            <a:off x="3772575" y="29546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72B3D9"/>
                </a:solidFill>
                <a:latin typeface="Palatino"/>
                <a:ea typeface="Palatino"/>
                <a:cs typeface="Palatino"/>
                <a:sym typeface="Palatino"/>
              </a:rPr>
              <a:t>Pains</a:t>
            </a:r>
            <a:endParaRPr>
              <a:solidFill>
                <a:srgbClr val="72B3D9"/>
              </a:solidFill>
              <a:latin typeface="Palatino"/>
              <a:ea typeface="Palatino"/>
              <a:cs typeface="Palatino"/>
              <a:sym typeface="Palatino"/>
            </a:endParaRPr>
          </a:p>
        </p:txBody>
      </p:sp>
      <p:sp>
        <p:nvSpPr>
          <p:cNvPr id="102" name="Google Shape;102;p14"/>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72B3D9"/>
                </a:solidFill>
                <a:latin typeface="Palatino"/>
                <a:ea typeface="Palatino"/>
                <a:cs typeface="Palatino"/>
                <a:sym typeface="Palatino"/>
              </a:rPr>
              <a:t>Background</a:t>
            </a:r>
            <a:endParaRPr>
              <a:solidFill>
                <a:srgbClr val="72B3D9"/>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103" name="Google Shape;103;p14"/>
          <p:cNvSpPr txBox="1"/>
          <p:nvPr/>
        </p:nvSpPr>
        <p:spPr>
          <a:xfrm>
            <a:off x="3505000" y="1220000"/>
            <a:ext cx="5231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Isaiah is a high school senior, who spends most of his time  on social media. He likes to keep up with what is on trend. Isaiah is constantly looking for ways to make his instagram and himself stand out. Isaiah is very creative and doesn’t mind spending countless hours getting lost on the web. </a:t>
            </a:r>
            <a:endParaRPr sz="1100">
              <a:solidFill>
                <a:srgbClr val="000000"/>
              </a:solidFill>
              <a:latin typeface="Palatino"/>
              <a:ea typeface="Palatino"/>
              <a:cs typeface="Palatino"/>
              <a:sym typeface="Palatino"/>
            </a:endParaRPr>
          </a:p>
        </p:txBody>
      </p:sp>
      <p:sp>
        <p:nvSpPr>
          <p:cNvPr id="104" name="Google Shape;104;p14"/>
          <p:cNvSpPr txBox="1"/>
          <p:nvPr/>
        </p:nvSpPr>
        <p:spPr>
          <a:xfrm>
            <a:off x="3836525" y="31867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Cluttered information</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Boring designs</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Unable to find what he needs </a:t>
            </a:r>
            <a:endParaRPr sz="1200">
              <a:latin typeface="Palatino"/>
              <a:ea typeface="Palatino"/>
              <a:cs typeface="Palatino"/>
              <a:sym typeface="Palatino"/>
            </a:endParaRPr>
          </a:p>
        </p:txBody>
      </p:sp>
      <p:sp>
        <p:nvSpPr>
          <p:cNvPr id="105" name="Google Shape;105;p14"/>
          <p:cNvSpPr/>
          <p:nvPr/>
        </p:nvSpPr>
        <p:spPr>
          <a:xfrm>
            <a:off x="3912725" y="4307100"/>
            <a:ext cx="5231400" cy="537300"/>
          </a:xfrm>
          <a:prstGeom prst="rect">
            <a:avLst/>
          </a:prstGeom>
          <a:solidFill>
            <a:srgbClr val="F3F3F3"/>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i="1">
              <a:latin typeface="Palatino"/>
              <a:ea typeface="Palatino"/>
              <a:cs typeface="Palatino"/>
              <a:sym typeface="Palatino"/>
            </a:endParaRPr>
          </a:p>
        </p:txBody>
      </p:sp>
      <p:sp>
        <p:nvSpPr>
          <p:cNvPr id="106" name="Google Shape;106;p14"/>
          <p:cNvSpPr txBox="1"/>
          <p:nvPr/>
        </p:nvSpPr>
        <p:spPr>
          <a:xfrm>
            <a:off x="3881675" y="4352325"/>
            <a:ext cx="5338800" cy="24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en">
                <a:solidFill>
                  <a:schemeClr val="dk1"/>
                </a:solidFill>
                <a:latin typeface="Palatino"/>
                <a:ea typeface="Palatino"/>
                <a:cs typeface="Palatino"/>
                <a:sym typeface="Palatino"/>
              </a:rPr>
              <a:t>“I dont think outside the box, I think about what I can do with the box”</a:t>
            </a:r>
            <a:endParaRPr i="1">
              <a:solidFill>
                <a:schemeClr val="dk1"/>
              </a:solidFill>
              <a:latin typeface="Palatino"/>
              <a:ea typeface="Palatino"/>
              <a:cs typeface="Palatino"/>
              <a:sym typeface="Palatino"/>
            </a:endParaRPr>
          </a:p>
          <a:p>
            <a:pPr indent="0" lvl="0" mar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15"/>
          <p:cNvSpPr/>
          <p:nvPr/>
        </p:nvSpPr>
        <p:spPr>
          <a:xfrm>
            <a:off x="-92575"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112" name="Google Shape;112;p15"/>
          <p:cNvPicPr preferRelativeResize="0"/>
          <p:nvPr/>
        </p:nvPicPr>
        <p:blipFill>
          <a:blip r:embed="rId3">
            <a:alphaModFix/>
          </a:blip>
          <a:stretch>
            <a:fillRect/>
          </a:stretch>
        </p:blipFill>
        <p:spPr>
          <a:xfrm>
            <a:off x="1028150" y="964725"/>
            <a:ext cx="2056837" cy="2142275"/>
          </a:xfrm>
          <a:prstGeom prst="rect">
            <a:avLst/>
          </a:prstGeom>
          <a:noFill/>
          <a:ln>
            <a:noFill/>
          </a:ln>
        </p:spPr>
      </p:pic>
      <p:sp>
        <p:nvSpPr>
          <p:cNvPr id="113" name="Google Shape;113;p15"/>
          <p:cNvSpPr txBox="1"/>
          <p:nvPr/>
        </p:nvSpPr>
        <p:spPr>
          <a:xfrm>
            <a:off x="3365350" y="136050"/>
            <a:ext cx="55728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William Widerski</a:t>
            </a:r>
            <a:endParaRPr b="1" sz="5000">
              <a:latin typeface="Palatino"/>
              <a:ea typeface="Palatino"/>
              <a:cs typeface="Palatino"/>
              <a:sym typeface="Palatino"/>
            </a:endParaRPr>
          </a:p>
        </p:txBody>
      </p:sp>
      <p:cxnSp>
        <p:nvCxnSpPr>
          <p:cNvPr id="114" name="Google Shape;114;p15"/>
          <p:cNvCxnSpPr/>
          <p:nvPr/>
        </p:nvCxnSpPr>
        <p:spPr>
          <a:xfrm>
            <a:off x="2899875" y="841900"/>
            <a:ext cx="6283500" cy="8100"/>
          </a:xfrm>
          <a:prstGeom prst="straightConnector1">
            <a:avLst/>
          </a:prstGeom>
          <a:noFill/>
          <a:ln cap="flat" cmpd="sng" w="28575">
            <a:solidFill>
              <a:schemeClr val="dk2"/>
            </a:solidFill>
            <a:prstDash val="solid"/>
            <a:round/>
            <a:headEnd len="med" w="med" type="none"/>
            <a:tailEnd len="med" w="med" type="none"/>
          </a:ln>
        </p:spPr>
      </p:cxnSp>
      <p:sp>
        <p:nvSpPr>
          <p:cNvPr id="115" name="Google Shape;115;p15"/>
          <p:cNvSpPr txBox="1"/>
          <p:nvPr/>
        </p:nvSpPr>
        <p:spPr>
          <a:xfrm>
            <a:off x="2245500" y="3751150"/>
            <a:ext cx="16467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37</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Landscape Architect</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Engaged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Norfolk, VA</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116" name="Google Shape;116;p15"/>
          <p:cNvSpPr txBox="1"/>
          <p:nvPr/>
        </p:nvSpPr>
        <p:spPr>
          <a:xfrm>
            <a:off x="990600" y="37684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D25A2D"/>
                </a:solidFill>
                <a:latin typeface="Palatino"/>
                <a:ea typeface="Palatino"/>
                <a:cs typeface="Palatino"/>
                <a:sym typeface="Palatino"/>
              </a:rPr>
              <a:t>Age</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Occupation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Status</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Location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Tier</a:t>
            </a:r>
            <a:endParaRPr b="1" sz="1200">
              <a:solidFill>
                <a:srgbClr val="D25A2D"/>
              </a:solidFill>
              <a:latin typeface="Palatino"/>
              <a:ea typeface="Palatino"/>
              <a:cs typeface="Palatino"/>
              <a:sym typeface="Palatino"/>
            </a:endParaRPr>
          </a:p>
        </p:txBody>
      </p:sp>
      <p:sp>
        <p:nvSpPr>
          <p:cNvPr id="117" name="Google Shape;117;p15"/>
          <p:cNvSpPr/>
          <p:nvPr/>
        </p:nvSpPr>
        <p:spPr>
          <a:xfrm>
            <a:off x="6906150" y="272192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18" name="Google Shape;118;p15"/>
          <p:cNvSpPr/>
          <p:nvPr/>
        </p:nvSpPr>
        <p:spPr>
          <a:xfrm>
            <a:off x="6906150" y="303055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19" name="Google Shape;119;p15"/>
          <p:cNvSpPr/>
          <p:nvPr/>
        </p:nvSpPr>
        <p:spPr>
          <a:xfrm>
            <a:off x="6906150" y="333917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20" name="Google Shape;120;p15"/>
          <p:cNvSpPr/>
          <p:nvPr/>
        </p:nvSpPr>
        <p:spPr>
          <a:xfrm>
            <a:off x="6906150" y="364780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21" name="Google Shape;121;p15"/>
          <p:cNvSpPr txBox="1"/>
          <p:nvPr/>
        </p:nvSpPr>
        <p:spPr>
          <a:xfrm>
            <a:off x="7151300" y="232660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D25A2D"/>
                </a:solidFill>
                <a:latin typeface="Palatino"/>
                <a:ea typeface="Palatino"/>
                <a:cs typeface="Palatino"/>
                <a:sym typeface="Palatino"/>
              </a:rPr>
              <a:t>PERSONALITY</a:t>
            </a:r>
            <a:endParaRPr b="1">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122" name="Google Shape;122;p15"/>
          <p:cNvSpPr txBox="1"/>
          <p:nvPr/>
        </p:nvSpPr>
        <p:spPr>
          <a:xfrm>
            <a:off x="7028300" y="26669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123" name="Google Shape;123;p15"/>
          <p:cNvCxnSpPr/>
          <p:nvPr/>
        </p:nvCxnSpPr>
        <p:spPr>
          <a:xfrm flipH="1">
            <a:off x="7820000" y="27431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124" name="Google Shape;124;p15"/>
          <p:cNvSpPr txBox="1"/>
          <p:nvPr/>
        </p:nvSpPr>
        <p:spPr>
          <a:xfrm>
            <a:off x="7028300" y="2971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125" name="Google Shape;125;p15"/>
          <p:cNvSpPr txBox="1"/>
          <p:nvPr/>
        </p:nvSpPr>
        <p:spPr>
          <a:xfrm>
            <a:off x="7028300" y="3276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126" name="Google Shape;126;p15"/>
          <p:cNvSpPr txBox="1"/>
          <p:nvPr/>
        </p:nvSpPr>
        <p:spPr>
          <a:xfrm>
            <a:off x="7028300" y="35813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
        <p:nvSpPr>
          <p:cNvPr id="127" name="Google Shape;127;p15"/>
          <p:cNvSpPr txBox="1"/>
          <p:nvPr/>
        </p:nvSpPr>
        <p:spPr>
          <a:xfrm>
            <a:off x="38054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D25A2D"/>
                </a:solidFill>
                <a:latin typeface="Palatino"/>
                <a:ea typeface="Palatino"/>
                <a:cs typeface="Palatino"/>
                <a:sym typeface="Palatino"/>
              </a:rPr>
              <a:t>Goals</a:t>
            </a:r>
            <a:endParaRPr sz="1300">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28" name="Google Shape;128;p15"/>
          <p:cNvSpPr txBox="1"/>
          <p:nvPr/>
        </p:nvSpPr>
        <p:spPr>
          <a:xfrm>
            <a:off x="39127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Create unique but simple designs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Inspire young artists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Learn from others</a:t>
            </a:r>
            <a:endParaRPr sz="1200">
              <a:latin typeface="Palatino"/>
              <a:ea typeface="Palatino"/>
              <a:cs typeface="Palatino"/>
              <a:sym typeface="Palatino"/>
            </a:endParaRPr>
          </a:p>
        </p:txBody>
      </p:sp>
      <p:sp>
        <p:nvSpPr>
          <p:cNvPr id="129" name="Google Shape;129;p15"/>
          <p:cNvSpPr txBox="1"/>
          <p:nvPr/>
        </p:nvSpPr>
        <p:spPr>
          <a:xfrm>
            <a:off x="3848775" y="31070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Pains</a:t>
            </a:r>
            <a:endParaRPr>
              <a:solidFill>
                <a:srgbClr val="D25A2D"/>
              </a:solidFill>
              <a:latin typeface="Palatino"/>
              <a:ea typeface="Palatino"/>
              <a:cs typeface="Palatino"/>
              <a:sym typeface="Palatino"/>
            </a:endParaRPr>
          </a:p>
        </p:txBody>
      </p:sp>
      <p:sp>
        <p:nvSpPr>
          <p:cNvPr id="130" name="Google Shape;130;p15"/>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Background</a:t>
            </a:r>
            <a:endParaRPr>
              <a:solidFill>
                <a:srgbClr val="D25A2D"/>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131" name="Google Shape;131;p15"/>
          <p:cNvSpPr txBox="1"/>
          <p:nvPr/>
        </p:nvSpPr>
        <p:spPr>
          <a:xfrm>
            <a:off x="3405725" y="1243050"/>
            <a:ext cx="5345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William is a landscape architect who enjoys outdoor activities and testing his limits. William has an eye for details and is well known for his creative and bold designs. He spends countless hours outside trying to find inspiration. While he uses nature as his muse, William also spends a great deal of time online combining his ideas with those of other visionaries.</a:t>
            </a:r>
            <a:endParaRPr sz="1100">
              <a:solidFill>
                <a:srgbClr val="000000"/>
              </a:solidFill>
              <a:latin typeface="Palatino"/>
              <a:ea typeface="Palatino"/>
              <a:cs typeface="Palatino"/>
              <a:sym typeface="Palatino"/>
            </a:endParaRPr>
          </a:p>
        </p:txBody>
      </p:sp>
      <p:sp>
        <p:nvSpPr>
          <p:cNvPr id="132" name="Google Shape;132;p15"/>
          <p:cNvSpPr txBox="1"/>
          <p:nvPr/>
        </p:nvSpPr>
        <p:spPr>
          <a:xfrm>
            <a:off x="3912725" y="33391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Mundane design</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Clutter/mess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Being in a creative funk</a:t>
            </a:r>
            <a:endParaRPr sz="1200">
              <a:latin typeface="Palatino"/>
              <a:ea typeface="Palatino"/>
              <a:cs typeface="Palatino"/>
              <a:sym typeface="Palatino"/>
            </a:endParaRPr>
          </a:p>
        </p:txBody>
      </p:sp>
      <p:sp>
        <p:nvSpPr>
          <p:cNvPr id="133" name="Google Shape;133;p15"/>
          <p:cNvSpPr/>
          <p:nvPr/>
        </p:nvSpPr>
        <p:spPr>
          <a:xfrm>
            <a:off x="3912725" y="4307100"/>
            <a:ext cx="5231400" cy="486600"/>
          </a:xfrm>
          <a:prstGeom prst="rect">
            <a:avLst/>
          </a:prstGeom>
          <a:solidFill>
            <a:srgbClr val="F3F3F3"/>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34" name="Google Shape;134;p15"/>
          <p:cNvSpPr txBox="1"/>
          <p:nvPr/>
        </p:nvSpPr>
        <p:spPr>
          <a:xfrm>
            <a:off x="3892200" y="4230900"/>
            <a:ext cx="5231400" cy="24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300">
                <a:solidFill>
                  <a:schemeClr val="dk1"/>
                </a:solidFill>
                <a:latin typeface="Palatino"/>
                <a:ea typeface="Palatino"/>
                <a:cs typeface="Palatino"/>
                <a:sym typeface="Palatino"/>
              </a:rPr>
              <a:t>“If there is one thing I know, it is that I don’t know everything. I’m working on that.”</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