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Montserrat"/>
      <p:regular r:id="rId13"/>
      <p:bold r:id="rId14"/>
      <p:italic r:id="rId15"/>
      <p:boldItalic r:id="rId16"/>
    </p:embeddedFont>
    <p:embeddedFont>
      <p:font typeface="Quattrocento Sans"/>
      <p:regular r:id="rId17"/>
      <p:bold r:id="rId18"/>
      <p:italic r:id="rId19"/>
      <p:boldItalic r:id="rId20"/>
    </p:embeddedFont>
    <p:embeddedFont>
      <p:font typeface="Helvetica Neue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QuattrocentoSans-boldItalic.fntdata"/><Relationship Id="rId11" Type="http://schemas.openxmlformats.org/officeDocument/2006/relationships/slide" Target="slides/slide6.xml"/><Relationship Id="rId22" Type="http://schemas.openxmlformats.org/officeDocument/2006/relationships/font" Target="fonts/HelveticaNeue-bold.fntdata"/><Relationship Id="rId10" Type="http://schemas.openxmlformats.org/officeDocument/2006/relationships/slide" Target="slides/slide5.xml"/><Relationship Id="rId21" Type="http://schemas.openxmlformats.org/officeDocument/2006/relationships/font" Target="fonts/HelveticaNeue-regular.fntdata"/><Relationship Id="rId13" Type="http://schemas.openxmlformats.org/officeDocument/2006/relationships/font" Target="fonts/Montserrat-regular.fntdata"/><Relationship Id="rId24" Type="http://schemas.openxmlformats.org/officeDocument/2006/relationships/font" Target="fonts/HelveticaNeue-boldItalic.fntdata"/><Relationship Id="rId12" Type="http://schemas.openxmlformats.org/officeDocument/2006/relationships/slide" Target="slides/slide7.xml"/><Relationship Id="rId23" Type="http://schemas.openxmlformats.org/officeDocument/2006/relationships/font" Target="fonts/HelveticaNeue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Montserrat-italic.fntdata"/><Relationship Id="rId14" Type="http://schemas.openxmlformats.org/officeDocument/2006/relationships/font" Target="fonts/Montserrat-bold.fntdata"/><Relationship Id="rId17" Type="http://schemas.openxmlformats.org/officeDocument/2006/relationships/font" Target="fonts/QuattrocentoSans-regular.fntdata"/><Relationship Id="rId16" Type="http://schemas.openxmlformats.org/officeDocument/2006/relationships/font" Target="fonts/Montserrat-boldItalic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QuattrocentoSans-italic.fntdata"/><Relationship Id="rId6" Type="http://schemas.openxmlformats.org/officeDocument/2006/relationships/slide" Target="slides/slide1.xml"/><Relationship Id="rId18" Type="http://schemas.openxmlformats.org/officeDocument/2006/relationships/font" Target="fonts/QuattrocentoSans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d63a4eacd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d63a4eacd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3d63a4eacd_2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3d63a4eacd_2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d63a4eacd_2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d63a4eacd_2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3d63a4eacd_6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3d63a4eacd_6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d63a4eacd_6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3d63a4eacd_6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3d63a4eacd_3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3d63a4eacd_3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image" Target="../media/image2.jpg"/><Relationship Id="rId5" Type="http://schemas.openxmlformats.org/officeDocument/2006/relationships/image" Target="../media/image7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www.google.com/url?sa=i&amp;rct=j&amp;q=&amp;esrc=s&amp;source=images&amp;cd=&amp;cad=rja&amp;uact=8&amp;ved=2ahUKEwi9o7P0vMzcAhVlx1kKHePbBxEQjRx6BAgBEAU&amp;url=https%3A%2F%2Fwww.amazon.ca%2FInch-Compass-Rose-Wall-Stencil%2Fdp%2FB01N6OIYT6&amp;psig=AOvVaw180VhSR_bBSYrwFQ-bIk6r&amp;ust=1533233239867149" TargetMode="External"/><Relationship Id="rId4" Type="http://schemas.openxmlformats.org/officeDocument/2006/relationships/hyperlink" Target="https://www.homedepot.com/p/Designer-Stencils-Compass-Rose-Wall-Stencil-FS040/304226316" TargetMode="External"/><Relationship Id="rId5" Type="http://schemas.openxmlformats.org/officeDocument/2006/relationships/hyperlink" Target="https://www.iconfinder.com/icons/280822/design_electric_energy_game_magnet_magnetic_play_power_resource_icon" TargetMode="External"/><Relationship Id="rId6" Type="http://schemas.openxmlformats.org/officeDocument/2006/relationships/hyperlink" Target="https://www.reddit.com/r/secretsanta/duplicates/eco8x/here_are_the_most_requested_highres_redditgift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>
            <a:off x="-51175" y="0"/>
            <a:ext cx="9195300" cy="5143500"/>
          </a:xfrm>
          <a:prstGeom prst="rect">
            <a:avLst/>
          </a:prstGeom>
          <a:solidFill>
            <a:srgbClr val="D25A3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3"/>
          <p:cNvSpPr txBox="1"/>
          <p:nvPr/>
        </p:nvSpPr>
        <p:spPr>
          <a:xfrm>
            <a:off x="6694050" y="625650"/>
            <a:ext cx="1684500" cy="45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Style Guide</a:t>
            </a:r>
            <a:endParaRPr sz="2000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1715950" y="3110900"/>
            <a:ext cx="3969900" cy="69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>
                <a:solidFill>
                  <a:srgbClr val="FFFFFF"/>
                </a:solidFill>
              </a:rPr>
              <a:t>Sentimit</a:t>
            </a:r>
            <a:endParaRPr sz="6000">
              <a:solidFill>
                <a:srgbClr val="FFFFFF"/>
              </a:solidFill>
            </a:endParaRPr>
          </a:p>
        </p:txBody>
      </p:sp>
      <p:pic>
        <p:nvPicPr>
          <p:cNvPr id="57" name="Google Shape;57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4750" y="2771950"/>
            <a:ext cx="1811550" cy="181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/>
          <p:nvPr/>
        </p:nvSpPr>
        <p:spPr>
          <a:xfrm>
            <a:off x="189175" y="153975"/>
            <a:ext cx="1026300" cy="33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D25A32"/>
                </a:solidFill>
                <a:latin typeface="Verdana"/>
                <a:ea typeface="Verdana"/>
                <a:cs typeface="Verdana"/>
                <a:sym typeface="Verdana"/>
              </a:rPr>
              <a:t>Logo</a:t>
            </a:r>
            <a:endParaRPr b="1">
              <a:solidFill>
                <a:srgbClr val="D25A32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458150" y="711575"/>
            <a:ext cx="3492000" cy="418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The main logo, shown to the right, is a compass. Like a compass the logo stands as a symbol of guidance to the </a:t>
            </a:r>
            <a:r>
              <a:rPr lang="en" sz="1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Sentimit</a:t>
            </a: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 users. It represents and encaptures the morality of the subreddit. With is simple and clean design, the logo must adhere to _____ to denote its integrity as a while.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It is the primary element of Sentimit and must appear on all Sentimit operated</a:t>
            </a:r>
            <a:endParaRPr sz="12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systems. It may not be modified in any way.</a:t>
            </a:r>
            <a:endParaRPr sz="12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This Sentimit logotype is the preferred visual representation of Sentimit.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It is suggested that the image be placed on a background with slight transparent hues of light. 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Verdana"/>
              <a:ea typeface="Verdana"/>
              <a:cs typeface="Verdana"/>
              <a:sym typeface="Verdana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64" name="Google Shape;6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92675" y="152400"/>
            <a:ext cx="4838700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/>
          <p:nvPr/>
        </p:nvSpPr>
        <p:spPr>
          <a:xfrm>
            <a:off x="0" y="3072750"/>
            <a:ext cx="9144000" cy="2070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15"/>
          <p:cNvSpPr/>
          <p:nvPr/>
        </p:nvSpPr>
        <p:spPr>
          <a:xfrm>
            <a:off x="0" y="2937050"/>
            <a:ext cx="9144000" cy="2206500"/>
          </a:xfrm>
          <a:prstGeom prst="rect">
            <a:avLst/>
          </a:prstGeom>
          <a:solidFill>
            <a:srgbClr val="99999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15"/>
          <p:cNvSpPr txBox="1"/>
          <p:nvPr/>
        </p:nvSpPr>
        <p:spPr>
          <a:xfrm>
            <a:off x="322175" y="368150"/>
            <a:ext cx="3105000" cy="4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D25A32"/>
                </a:solidFill>
                <a:latin typeface="Verdana"/>
                <a:ea typeface="Verdana"/>
                <a:cs typeface="Verdana"/>
                <a:sym typeface="Verdana"/>
              </a:rPr>
              <a:t>PRIMARY COLORS</a:t>
            </a:r>
            <a:endParaRPr b="1">
              <a:solidFill>
                <a:srgbClr val="D25A32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72" name="Google Shape;72;p15"/>
          <p:cNvSpPr txBox="1"/>
          <p:nvPr/>
        </p:nvSpPr>
        <p:spPr>
          <a:xfrm>
            <a:off x="326425" y="692750"/>
            <a:ext cx="2855700" cy="224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Verdana"/>
                <a:ea typeface="Verdana"/>
                <a:cs typeface="Verdana"/>
                <a:sym typeface="Verdana"/>
              </a:rPr>
              <a:t>The primary colors for </a:t>
            </a:r>
            <a:r>
              <a:rPr lang="en" sz="1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Sentimit </a:t>
            </a:r>
            <a:r>
              <a:rPr lang="en" sz="1100">
                <a:latin typeface="Verdana"/>
                <a:ea typeface="Verdana"/>
                <a:cs typeface="Verdana"/>
                <a:sym typeface="Verdana"/>
              </a:rPr>
              <a:t>Visuals are PANTONE® 7579, </a:t>
            </a:r>
            <a:r>
              <a:rPr lang="en" sz="11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PANTONE® 7451, and PANTONE ® neutral black. Equivalent color formulas are provided below.</a:t>
            </a:r>
            <a:endParaRPr sz="11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While the preferred color treatment for the (company name)logotype and signature are PANTONE® 7579 and PANTONE® 7451, black and white may also be used.</a:t>
            </a:r>
            <a:endParaRPr sz="11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73" name="Google Shape;73;p15"/>
          <p:cNvGrpSpPr/>
          <p:nvPr/>
        </p:nvGrpSpPr>
        <p:grpSpPr>
          <a:xfrm>
            <a:off x="894625" y="3145025"/>
            <a:ext cx="7067775" cy="1608275"/>
            <a:chOff x="437425" y="3145025"/>
            <a:chExt cx="7067775" cy="1608275"/>
          </a:xfrm>
        </p:grpSpPr>
        <p:sp>
          <p:nvSpPr>
            <p:cNvPr id="74" name="Google Shape;74;p15"/>
            <p:cNvSpPr txBox="1"/>
            <p:nvPr/>
          </p:nvSpPr>
          <p:spPr>
            <a:xfrm>
              <a:off x="1860350" y="3898325"/>
              <a:ext cx="1107000" cy="28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latin typeface="Quattrocento Sans"/>
                  <a:ea typeface="Quattrocento Sans"/>
                  <a:cs typeface="Quattrocento Sans"/>
                  <a:sym typeface="Quattrocento Sans"/>
                </a:rPr>
                <a:t>CYMK (0, 57, 76, 18)</a:t>
              </a:r>
              <a:endParaRPr sz="1000"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75" name="Google Shape;75;p15"/>
            <p:cNvSpPr txBox="1"/>
            <p:nvPr/>
          </p:nvSpPr>
          <p:spPr>
            <a:xfrm>
              <a:off x="2967322" y="3884500"/>
              <a:ext cx="1086900" cy="28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latin typeface="Quattrocento Sans"/>
                  <a:ea typeface="Quattrocento Sans"/>
                  <a:cs typeface="Quattrocento Sans"/>
                  <a:sym typeface="Quattrocento Sans"/>
                </a:rPr>
                <a:t>CYMK (0, 0, 0, 0)</a:t>
              </a:r>
              <a:endParaRPr sz="1000"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76" name="Google Shape;76;p15"/>
            <p:cNvSpPr txBox="1"/>
            <p:nvPr/>
          </p:nvSpPr>
          <p:spPr>
            <a:xfrm>
              <a:off x="4074300" y="3897850"/>
              <a:ext cx="1136100" cy="260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000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CYMK (0, 0, 0, 0)</a:t>
              </a:r>
              <a:endPara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000"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77" name="Google Shape;77;p15"/>
            <p:cNvSpPr/>
            <p:nvPr/>
          </p:nvSpPr>
          <p:spPr>
            <a:xfrm>
              <a:off x="1860350" y="3145025"/>
              <a:ext cx="1086900" cy="349800"/>
            </a:xfrm>
            <a:prstGeom prst="rect">
              <a:avLst/>
            </a:prstGeom>
            <a:solidFill>
              <a:srgbClr val="D25A3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D25A32"/>
                </a:solidFill>
              </a:endParaRPr>
            </a:p>
          </p:txBody>
        </p:sp>
        <p:sp>
          <p:nvSpPr>
            <p:cNvPr id="78" name="Google Shape;78;p15"/>
            <p:cNvSpPr/>
            <p:nvPr/>
          </p:nvSpPr>
          <p:spPr>
            <a:xfrm>
              <a:off x="4074300" y="3145027"/>
              <a:ext cx="1086900" cy="3498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" name="Google Shape;79;p15"/>
            <p:cNvSpPr txBox="1"/>
            <p:nvPr/>
          </p:nvSpPr>
          <p:spPr>
            <a:xfrm>
              <a:off x="1875350" y="4293150"/>
              <a:ext cx="1077000" cy="400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latin typeface="Quattrocento Sans"/>
                  <a:ea typeface="Quattrocento Sans"/>
                  <a:cs typeface="Quattrocento Sans"/>
                  <a:sym typeface="Quattrocento Sans"/>
                </a:rPr>
                <a:t>rgb(210, 90, 50)</a:t>
              </a:r>
              <a:endParaRPr sz="1000">
                <a:latin typeface="Quattrocento Sans"/>
                <a:ea typeface="Quattrocento Sans"/>
                <a:cs typeface="Quattrocento Sans"/>
                <a:sym typeface="Quattrocento Sans"/>
              </a:endParaRPr>
            </a:p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latin typeface="Quattrocento Sans"/>
                  <a:ea typeface="Quattrocento Sans"/>
                  <a:cs typeface="Quattrocento Sans"/>
                  <a:sym typeface="Quattrocento Sans"/>
                </a:rPr>
                <a:t>#D25A32</a:t>
              </a:r>
              <a:endParaRPr sz="1000">
                <a:latin typeface="Quattrocento Sans"/>
                <a:ea typeface="Quattrocento Sans"/>
                <a:cs typeface="Quattrocento Sans"/>
                <a:sym typeface="Quattrocento Sans"/>
              </a:endParaRPr>
            </a:p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000"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80" name="Google Shape;80;p15"/>
            <p:cNvSpPr txBox="1"/>
            <p:nvPr/>
          </p:nvSpPr>
          <p:spPr>
            <a:xfrm>
              <a:off x="2967350" y="4293150"/>
              <a:ext cx="1183800" cy="42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latin typeface="Quattrocento Sans"/>
                  <a:ea typeface="Quattrocento Sans"/>
                  <a:cs typeface="Quattrocento Sans"/>
                  <a:sym typeface="Quattrocento Sans"/>
                </a:rPr>
                <a:t>rgb(255, 255, 255)</a:t>
              </a:r>
              <a:endParaRPr sz="1000">
                <a:latin typeface="Quattrocento Sans"/>
                <a:ea typeface="Quattrocento Sans"/>
                <a:cs typeface="Quattrocento Sans"/>
                <a:sym typeface="Quattrocento Sans"/>
              </a:endParaRPr>
            </a:p>
            <a:p>
              <a:pPr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latin typeface="Quattrocento Sans"/>
                  <a:ea typeface="Quattrocento Sans"/>
                  <a:cs typeface="Quattrocento Sans"/>
                  <a:sym typeface="Quattrocento Sans"/>
                </a:rPr>
                <a:t>#</a:t>
              </a:r>
              <a:r>
                <a:rPr lang="en" sz="1000">
                  <a:latin typeface="Quattrocento Sans"/>
                  <a:ea typeface="Quattrocento Sans"/>
                  <a:cs typeface="Quattrocento Sans"/>
                  <a:sym typeface="Quattrocento Sans"/>
                </a:rPr>
                <a:t>ffffff</a:t>
              </a:r>
              <a:endParaRPr sz="1000">
                <a:latin typeface="Quattrocento Sans"/>
                <a:ea typeface="Quattrocento Sans"/>
                <a:cs typeface="Quattrocento Sans"/>
                <a:sym typeface="Quattrocento Sans"/>
              </a:endParaRPr>
            </a:p>
            <a:p>
              <a:pPr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000"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81" name="Google Shape;81;p15"/>
            <p:cNvSpPr txBox="1"/>
            <p:nvPr/>
          </p:nvSpPr>
          <p:spPr>
            <a:xfrm>
              <a:off x="4076850" y="4293150"/>
              <a:ext cx="1086900" cy="400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latin typeface="Quattrocento Sans"/>
                  <a:ea typeface="Quattrocento Sans"/>
                  <a:cs typeface="Quattrocento Sans"/>
                  <a:sym typeface="Quattrocento Sans"/>
                </a:rPr>
                <a:t>rgb(0, 0 , 0, 0)</a:t>
              </a:r>
              <a:endParaRPr sz="1000">
                <a:latin typeface="Quattrocento Sans"/>
                <a:ea typeface="Quattrocento Sans"/>
                <a:cs typeface="Quattrocento Sans"/>
                <a:sym typeface="Quattrocento Sans"/>
              </a:endParaRPr>
            </a:p>
            <a:p>
              <a:pPr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latin typeface="Quattrocento Sans"/>
                  <a:ea typeface="Quattrocento Sans"/>
                  <a:cs typeface="Quattrocento Sans"/>
                  <a:sym typeface="Quattrocento Sans"/>
                </a:rPr>
                <a:t>#000000</a:t>
              </a:r>
              <a:endParaRPr sz="1000">
                <a:latin typeface="Quattrocento Sans"/>
                <a:ea typeface="Quattrocento Sans"/>
                <a:cs typeface="Quattrocento Sans"/>
                <a:sym typeface="Quattrocento Sans"/>
              </a:endParaRPr>
            </a:p>
            <a:p>
              <a:pPr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000"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cxnSp>
          <p:nvCxnSpPr>
            <p:cNvPr id="82" name="Google Shape;82;p15"/>
            <p:cNvCxnSpPr/>
            <p:nvPr/>
          </p:nvCxnSpPr>
          <p:spPr>
            <a:xfrm>
              <a:off x="1762225" y="3530800"/>
              <a:ext cx="0" cy="12225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83" name="Google Shape;83;p15"/>
            <p:cNvSpPr txBox="1"/>
            <p:nvPr/>
          </p:nvSpPr>
          <p:spPr>
            <a:xfrm>
              <a:off x="437425" y="3503500"/>
              <a:ext cx="1337400" cy="28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latin typeface="Verdana"/>
                  <a:ea typeface="Verdana"/>
                  <a:cs typeface="Verdana"/>
                  <a:sym typeface="Verdana"/>
                </a:rPr>
                <a:t>Print (Pantone </a:t>
              </a:r>
              <a:endParaRPr sz="1000">
                <a:latin typeface="Verdana"/>
                <a:ea typeface="Verdana"/>
                <a:cs typeface="Verdana"/>
                <a:sym typeface="Verdana"/>
              </a:endParaRPr>
            </a:p>
            <a:p>
              <a:pPr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latin typeface="Verdana"/>
                  <a:ea typeface="Verdana"/>
                  <a:cs typeface="Verdana"/>
                  <a:sym typeface="Verdana"/>
                </a:rPr>
                <a:t>Matching System)</a:t>
              </a:r>
              <a:endParaRPr sz="1000"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84" name="Google Shape;84;p15"/>
            <p:cNvSpPr txBox="1"/>
            <p:nvPr/>
          </p:nvSpPr>
          <p:spPr>
            <a:xfrm>
              <a:off x="437425" y="3927950"/>
              <a:ext cx="1251000" cy="28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latin typeface="Verdana"/>
                  <a:ea typeface="Verdana"/>
                  <a:cs typeface="Verdana"/>
                  <a:sym typeface="Verdana"/>
                </a:rPr>
                <a:t>Print (Four Color </a:t>
              </a:r>
              <a:endParaRPr sz="1000">
                <a:latin typeface="Verdana"/>
                <a:ea typeface="Verdana"/>
                <a:cs typeface="Verdana"/>
                <a:sym typeface="Verdana"/>
              </a:endParaRPr>
            </a:p>
            <a:p>
              <a:pPr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latin typeface="Verdana"/>
                  <a:ea typeface="Verdana"/>
                  <a:cs typeface="Verdana"/>
                  <a:sym typeface="Verdana"/>
                </a:rPr>
                <a:t>Process)</a:t>
              </a:r>
              <a:endParaRPr sz="1000"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85" name="Google Shape;85;p15"/>
            <p:cNvSpPr txBox="1"/>
            <p:nvPr/>
          </p:nvSpPr>
          <p:spPr>
            <a:xfrm>
              <a:off x="437425" y="4319325"/>
              <a:ext cx="1251000" cy="28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latin typeface="Verdana"/>
                  <a:ea typeface="Verdana"/>
                  <a:cs typeface="Verdana"/>
                  <a:sym typeface="Verdana"/>
                </a:rPr>
                <a:t>Electronic(Web/</a:t>
              </a:r>
              <a:endParaRPr sz="1000">
                <a:latin typeface="Verdana"/>
                <a:ea typeface="Verdana"/>
                <a:cs typeface="Verdana"/>
                <a:sym typeface="Verdana"/>
              </a:endParaRPr>
            </a:p>
            <a:p>
              <a:pPr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latin typeface="Verdana"/>
                  <a:ea typeface="Verdana"/>
                  <a:cs typeface="Verdana"/>
                  <a:sym typeface="Verdana"/>
                </a:rPr>
                <a:t>Video Usage)</a:t>
              </a:r>
              <a:endParaRPr sz="1000"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86" name="Google Shape;86;p15"/>
            <p:cNvSpPr/>
            <p:nvPr/>
          </p:nvSpPr>
          <p:spPr>
            <a:xfrm>
              <a:off x="6288250" y="3145027"/>
              <a:ext cx="1086900" cy="349800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15"/>
            <p:cNvSpPr/>
            <p:nvPr/>
          </p:nvSpPr>
          <p:spPr>
            <a:xfrm>
              <a:off x="5181275" y="3145027"/>
              <a:ext cx="1086900" cy="349800"/>
            </a:xfrm>
            <a:prstGeom prst="rect">
              <a:avLst/>
            </a:prstGeom>
            <a:solidFill>
              <a:srgbClr val="8CB3D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15"/>
            <p:cNvSpPr/>
            <p:nvPr/>
          </p:nvSpPr>
          <p:spPr>
            <a:xfrm>
              <a:off x="2967325" y="3150577"/>
              <a:ext cx="1086900" cy="349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" name="Google Shape;89;p15"/>
            <p:cNvSpPr txBox="1"/>
            <p:nvPr/>
          </p:nvSpPr>
          <p:spPr>
            <a:xfrm>
              <a:off x="5171225" y="3898325"/>
              <a:ext cx="1183800" cy="28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latin typeface="Quattrocento Sans"/>
                  <a:ea typeface="Quattrocento Sans"/>
                  <a:cs typeface="Quattrocento Sans"/>
                  <a:sym typeface="Quattrocento Sans"/>
                </a:rPr>
                <a:t>CYMK (35, 18, 0 ,15)</a:t>
              </a:r>
              <a:endParaRPr sz="1000"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90" name="Google Shape;90;p15"/>
            <p:cNvSpPr txBox="1"/>
            <p:nvPr/>
          </p:nvSpPr>
          <p:spPr>
            <a:xfrm>
              <a:off x="5187500" y="4293150"/>
              <a:ext cx="1077000" cy="400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latin typeface="Quattrocento Sans"/>
                  <a:ea typeface="Quattrocento Sans"/>
                  <a:cs typeface="Quattrocento Sans"/>
                  <a:sym typeface="Quattrocento Sans"/>
                </a:rPr>
                <a:t>rgb(140, 179,217)</a:t>
              </a:r>
              <a:endParaRPr sz="1000">
                <a:latin typeface="Quattrocento Sans"/>
                <a:ea typeface="Quattrocento Sans"/>
                <a:cs typeface="Quattrocento Sans"/>
                <a:sym typeface="Quattrocento Sans"/>
              </a:endParaRPr>
            </a:p>
            <a:p>
              <a:pPr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latin typeface="Quattrocento Sans"/>
                  <a:ea typeface="Quattrocento Sans"/>
                  <a:cs typeface="Quattrocento Sans"/>
                  <a:sym typeface="Quattrocento Sans"/>
                </a:rPr>
                <a:t>#8CB3D9</a:t>
              </a:r>
              <a:endParaRPr sz="1000">
                <a:latin typeface="Quattrocento Sans"/>
                <a:ea typeface="Quattrocento Sans"/>
                <a:cs typeface="Quattrocento Sans"/>
                <a:sym typeface="Quattrocento Sans"/>
              </a:endParaRPr>
            </a:p>
            <a:p>
              <a:pPr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000"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91" name="Google Shape;91;p15"/>
            <p:cNvSpPr txBox="1"/>
            <p:nvPr/>
          </p:nvSpPr>
          <p:spPr>
            <a:xfrm>
              <a:off x="6278200" y="3898325"/>
              <a:ext cx="1227000" cy="28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latin typeface="Quattrocento Sans"/>
                  <a:ea typeface="Quattrocento Sans"/>
                  <a:cs typeface="Quattrocento Sans"/>
                  <a:sym typeface="Quattrocento Sans"/>
                </a:rPr>
                <a:t>CYMK (0, 0, 0, 85)</a:t>
              </a:r>
              <a:endParaRPr sz="1000"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92" name="Google Shape;92;p15"/>
            <p:cNvSpPr txBox="1"/>
            <p:nvPr/>
          </p:nvSpPr>
          <p:spPr>
            <a:xfrm>
              <a:off x="6288250" y="4293150"/>
              <a:ext cx="1077000" cy="400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latin typeface="Quattrocento Sans"/>
                  <a:ea typeface="Quattrocento Sans"/>
                  <a:cs typeface="Quattrocento Sans"/>
                  <a:sym typeface="Quattrocento Sans"/>
                </a:rPr>
                <a:t>rgb(38, 38, 38)</a:t>
              </a:r>
              <a:endParaRPr sz="1000">
                <a:latin typeface="Quattrocento Sans"/>
                <a:ea typeface="Quattrocento Sans"/>
                <a:cs typeface="Quattrocento Sans"/>
                <a:sym typeface="Quattrocento Sans"/>
              </a:endParaRPr>
            </a:p>
            <a:p>
              <a:pPr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latin typeface="Quattrocento Sans"/>
                  <a:ea typeface="Quattrocento Sans"/>
                  <a:cs typeface="Quattrocento Sans"/>
                  <a:sym typeface="Quattrocento Sans"/>
                </a:rPr>
                <a:t>#</a:t>
              </a:r>
              <a:r>
                <a:rPr lang="en" sz="1000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262626</a:t>
              </a:r>
              <a:endParaRPr sz="1000">
                <a:latin typeface="Quattrocento Sans"/>
                <a:ea typeface="Quattrocento Sans"/>
                <a:cs typeface="Quattrocento Sans"/>
                <a:sym typeface="Quattrocento Sans"/>
              </a:endParaRPr>
            </a:p>
            <a:p>
              <a:pPr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000"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93" name="Google Shape;93;p15"/>
            <p:cNvSpPr txBox="1"/>
            <p:nvPr/>
          </p:nvSpPr>
          <p:spPr>
            <a:xfrm>
              <a:off x="6288250" y="3548498"/>
              <a:ext cx="1086900" cy="242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000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PANTONE® Neutral Black </a:t>
              </a:r>
              <a:endParaRPr sz="1000"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94" name="Google Shape;94;p15"/>
            <p:cNvSpPr txBox="1"/>
            <p:nvPr/>
          </p:nvSpPr>
          <p:spPr>
            <a:xfrm>
              <a:off x="5181275" y="3548498"/>
              <a:ext cx="1086900" cy="242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000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PANTON</a:t>
              </a:r>
              <a:r>
                <a:rPr lang="en" sz="1000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E</a:t>
              </a:r>
              <a:r>
                <a:rPr lang="en" sz="1000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® 7451 C</a:t>
              </a:r>
              <a:endParaRPr sz="1000"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95" name="Google Shape;95;p15"/>
            <p:cNvSpPr txBox="1"/>
            <p:nvPr/>
          </p:nvSpPr>
          <p:spPr>
            <a:xfrm>
              <a:off x="4074300" y="3548500"/>
              <a:ext cx="1086900" cy="242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PANTONE® BLACK C</a:t>
              </a:r>
              <a:endParaRPr sz="1000"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96" name="Google Shape;96;p15"/>
            <p:cNvSpPr txBox="1"/>
            <p:nvPr/>
          </p:nvSpPr>
          <p:spPr>
            <a:xfrm>
              <a:off x="2967325" y="3548500"/>
              <a:ext cx="1086900" cy="242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PANTONE® WHITE C</a:t>
              </a:r>
              <a:endParaRPr sz="1000"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97" name="Google Shape;97;p15"/>
            <p:cNvSpPr txBox="1"/>
            <p:nvPr/>
          </p:nvSpPr>
          <p:spPr>
            <a:xfrm>
              <a:off x="1860350" y="3548498"/>
              <a:ext cx="1086900" cy="242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000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PANTONE® 7579 C</a:t>
              </a:r>
              <a:endParaRPr sz="1000"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pic>
        <p:nvPicPr>
          <p:cNvPr id="98" name="Google Shape;9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61425" y="506350"/>
            <a:ext cx="1935100" cy="1935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6"/>
          <p:cNvSpPr txBox="1"/>
          <p:nvPr/>
        </p:nvSpPr>
        <p:spPr>
          <a:xfrm>
            <a:off x="484325" y="1349000"/>
            <a:ext cx="2658900" cy="351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Verdana"/>
                <a:ea typeface="Verdana"/>
                <a:cs typeface="Verdana"/>
                <a:sym typeface="Verdana"/>
              </a:rPr>
              <a:t>Our main header font is represented by Verdana.</a:t>
            </a:r>
            <a:endParaRPr sz="11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Verdana"/>
                <a:ea typeface="Verdana"/>
                <a:cs typeface="Verdana"/>
                <a:sym typeface="Verdana"/>
              </a:rPr>
              <a:t>This is to create a simple and elegant way of representing what Rutger’s education demonstrates; straight and to the point.</a:t>
            </a:r>
            <a:endParaRPr sz="11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Verdana"/>
                <a:ea typeface="Verdana"/>
                <a:cs typeface="Verdana"/>
                <a:sym typeface="Verdana"/>
              </a:rPr>
              <a:t>Any remaining body of context will be shown in Verdana, Geneva, and sans-serif.</a:t>
            </a:r>
            <a:endParaRPr sz="11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04" name="Google Shape;104;p16"/>
          <p:cNvSpPr/>
          <p:nvPr/>
        </p:nvSpPr>
        <p:spPr>
          <a:xfrm>
            <a:off x="5613300" y="2591975"/>
            <a:ext cx="2809200" cy="204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6"/>
          <p:cNvSpPr/>
          <p:nvPr/>
        </p:nvSpPr>
        <p:spPr>
          <a:xfrm>
            <a:off x="5613300" y="382625"/>
            <a:ext cx="2809200" cy="204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6"/>
          <p:cNvSpPr txBox="1"/>
          <p:nvPr>
            <p:ph type="title"/>
          </p:nvPr>
        </p:nvSpPr>
        <p:spPr>
          <a:xfrm>
            <a:off x="394050" y="256125"/>
            <a:ext cx="2749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D25A32"/>
                </a:solidFill>
              </a:rPr>
              <a:t>Typography</a:t>
            </a:r>
            <a:endParaRPr sz="1800">
              <a:solidFill>
                <a:srgbClr val="D25A32"/>
              </a:solidFill>
            </a:endParaRPr>
          </a:p>
        </p:txBody>
      </p:sp>
      <p:sp>
        <p:nvSpPr>
          <p:cNvPr id="107" name="Google Shape;107;p16"/>
          <p:cNvSpPr txBox="1"/>
          <p:nvPr>
            <p:ph type="title"/>
          </p:nvPr>
        </p:nvSpPr>
        <p:spPr>
          <a:xfrm>
            <a:off x="784725" y="781350"/>
            <a:ext cx="1854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TypeFace</a:t>
            </a:r>
            <a:endParaRPr b="1"/>
          </a:p>
        </p:txBody>
      </p:sp>
      <p:sp>
        <p:nvSpPr>
          <p:cNvPr id="108" name="Google Shape;108;p16"/>
          <p:cNvSpPr txBox="1"/>
          <p:nvPr/>
        </p:nvSpPr>
        <p:spPr>
          <a:xfrm>
            <a:off x="5654875" y="382625"/>
            <a:ext cx="2146500" cy="102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latin typeface="Verdana"/>
                <a:ea typeface="Verdana"/>
                <a:cs typeface="Verdana"/>
                <a:sym typeface="Verdana"/>
              </a:rPr>
              <a:t>Verdana</a:t>
            </a:r>
            <a:endParaRPr sz="26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09" name="Google Shape;109;p16"/>
          <p:cNvSpPr txBox="1"/>
          <p:nvPr/>
        </p:nvSpPr>
        <p:spPr>
          <a:xfrm>
            <a:off x="7801250" y="518875"/>
            <a:ext cx="621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latin typeface="Verdana"/>
                <a:ea typeface="Verdana"/>
                <a:cs typeface="Verdana"/>
                <a:sym typeface="Verdana"/>
              </a:rPr>
              <a:t>26 </a:t>
            </a:r>
            <a:endParaRPr sz="26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10" name="Google Shape;110;p16"/>
          <p:cNvSpPr txBox="1"/>
          <p:nvPr/>
        </p:nvSpPr>
        <p:spPr>
          <a:xfrm>
            <a:off x="5784225" y="3170250"/>
            <a:ext cx="2171400" cy="37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Verdana"/>
                <a:ea typeface="Verdana"/>
                <a:cs typeface="Verdana"/>
                <a:sym typeface="Verdana"/>
              </a:rPr>
              <a:t>Verdana</a:t>
            </a:r>
            <a:endParaRPr sz="16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11" name="Google Shape;111;p16"/>
          <p:cNvSpPr/>
          <p:nvPr/>
        </p:nvSpPr>
        <p:spPr>
          <a:xfrm>
            <a:off x="5784225" y="1091575"/>
            <a:ext cx="2272200" cy="77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16"/>
          <p:cNvSpPr/>
          <p:nvPr/>
        </p:nvSpPr>
        <p:spPr>
          <a:xfrm>
            <a:off x="5784225" y="1249900"/>
            <a:ext cx="1854600" cy="77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16"/>
          <p:cNvSpPr/>
          <p:nvPr/>
        </p:nvSpPr>
        <p:spPr>
          <a:xfrm>
            <a:off x="5784225" y="1408225"/>
            <a:ext cx="2272200" cy="77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16"/>
          <p:cNvSpPr/>
          <p:nvPr/>
        </p:nvSpPr>
        <p:spPr>
          <a:xfrm>
            <a:off x="5784225" y="1566550"/>
            <a:ext cx="1738200" cy="77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16"/>
          <p:cNvSpPr/>
          <p:nvPr/>
        </p:nvSpPr>
        <p:spPr>
          <a:xfrm>
            <a:off x="5784225" y="1735100"/>
            <a:ext cx="2272200" cy="77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16"/>
          <p:cNvSpPr/>
          <p:nvPr/>
        </p:nvSpPr>
        <p:spPr>
          <a:xfrm>
            <a:off x="5784225" y="1893425"/>
            <a:ext cx="1854600" cy="77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16"/>
          <p:cNvSpPr/>
          <p:nvPr/>
        </p:nvSpPr>
        <p:spPr>
          <a:xfrm>
            <a:off x="5784225" y="2051750"/>
            <a:ext cx="2272200" cy="77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16"/>
          <p:cNvSpPr/>
          <p:nvPr/>
        </p:nvSpPr>
        <p:spPr>
          <a:xfrm>
            <a:off x="5784225" y="2210075"/>
            <a:ext cx="1738200" cy="77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16"/>
          <p:cNvSpPr/>
          <p:nvPr/>
        </p:nvSpPr>
        <p:spPr>
          <a:xfrm>
            <a:off x="5784225" y="2821100"/>
            <a:ext cx="2307600" cy="251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16"/>
          <p:cNvSpPr txBox="1"/>
          <p:nvPr/>
        </p:nvSpPr>
        <p:spPr>
          <a:xfrm>
            <a:off x="5784225" y="3453725"/>
            <a:ext cx="2171400" cy="37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D25A32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Geneva</a:t>
            </a:r>
            <a:endParaRPr sz="1600">
              <a:solidFill>
                <a:srgbClr val="D25A32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21" name="Google Shape;121;p16"/>
          <p:cNvSpPr txBox="1"/>
          <p:nvPr/>
        </p:nvSpPr>
        <p:spPr>
          <a:xfrm>
            <a:off x="7801250" y="3999450"/>
            <a:ext cx="621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latin typeface="Montserrat"/>
                <a:ea typeface="Montserrat"/>
                <a:cs typeface="Montserrat"/>
                <a:sym typeface="Montserrat"/>
              </a:rPr>
              <a:t>16</a:t>
            </a:r>
            <a:r>
              <a:rPr lang="en" sz="2600">
                <a:latin typeface="Montserrat"/>
                <a:ea typeface="Montserrat"/>
                <a:cs typeface="Montserrat"/>
                <a:sym typeface="Montserrat"/>
              </a:rPr>
              <a:t> </a:t>
            </a:r>
            <a:endParaRPr sz="26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22" name="Google Shape;122;p16"/>
          <p:cNvSpPr txBox="1"/>
          <p:nvPr/>
        </p:nvSpPr>
        <p:spPr>
          <a:xfrm>
            <a:off x="5784225" y="3751325"/>
            <a:ext cx="2171400" cy="37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8CB3D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sans-serif</a:t>
            </a:r>
            <a:endParaRPr sz="1600">
              <a:solidFill>
                <a:srgbClr val="8CB3D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7"/>
          <p:cNvSpPr txBox="1"/>
          <p:nvPr/>
        </p:nvSpPr>
        <p:spPr>
          <a:xfrm>
            <a:off x="352450" y="176025"/>
            <a:ext cx="3191700" cy="60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CC0033"/>
                </a:solidFill>
                <a:latin typeface="Palatino"/>
                <a:ea typeface="Palatino"/>
                <a:cs typeface="Palatino"/>
                <a:sym typeface="Palatino"/>
              </a:rPr>
              <a:t>Anatomy (template)</a:t>
            </a:r>
            <a:endParaRPr>
              <a:solidFill>
                <a:srgbClr val="CC0033"/>
              </a:solidFill>
              <a:latin typeface="Palatino"/>
              <a:ea typeface="Palatino"/>
              <a:cs typeface="Palatino"/>
              <a:sym typeface="Palatino"/>
            </a:endParaRPr>
          </a:p>
        </p:txBody>
      </p:sp>
      <p:sp>
        <p:nvSpPr>
          <p:cNvPr id="128" name="Google Shape;128;p17"/>
          <p:cNvSpPr/>
          <p:nvPr/>
        </p:nvSpPr>
        <p:spPr>
          <a:xfrm>
            <a:off x="745325" y="1425900"/>
            <a:ext cx="4814100" cy="24279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17"/>
          <p:cNvSpPr/>
          <p:nvPr/>
        </p:nvSpPr>
        <p:spPr>
          <a:xfrm>
            <a:off x="2083200" y="1812888"/>
            <a:ext cx="1914000" cy="15177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17"/>
          <p:cNvSpPr txBox="1"/>
          <p:nvPr/>
        </p:nvSpPr>
        <p:spPr>
          <a:xfrm>
            <a:off x="6006750" y="581500"/>
            <a:ext cx="2793600" cy="1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Palatino"/>
                <a:ea typeface="Palatino"/>
                <a:cs typeface="Palatino"/>
                <a:sym typeface="Palatino"/>
              </a:rPr>
              <a:t>When you are using the logo with other graphic elements, it is important to give the logo some space (padding). The empty space around the logo should be about 180% of the width of the logo. This will ensure that the logo maintains its visual impact. The logo itself should not be any smaller than 100px.</a:t>
            </a:r>
            <a:endParaRPr sz="1000">
              <a:latin typeface="Palatino"/>
              <a:ea typeface="Palatino"/>
              <a:cs typeface="Palatino"/>
              <a:sym typeface="Palatino"/>
            </a:endParaRPr>
          </a:p>
        </p:txBody>
      </p:sp>
      <p:cxnSp>
        <p:nvCxnSpPr>
          <p:cNvPr id="131" name="Google Shape;131;p17"/>
          <p:cNvCxnSpPr/>
          <p:nvPr/>
        </p:nvCxnSpPr>
        <p:spPr>
          <a:xfrm flipH="1" rot="10800000">
            <a:off x="1586875" y="1644350"/>
            <a:ext cx="1307100" cy="4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2" name="Google Shape;132;p17"/>
          <p:cNvSpPr txBox="1"/>
          <p:nvPr/>
        </p:nvSpPr>
        <p:spPr>
          <a:xfrm>
            <a:off x="2792675" y="1425900"/>
            <a:ext cx="719400" cy="21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latino"/>
                <a:ea typeface="Palatino"/>
                <a:cs typeface="Palatino"/>
                <a:sym typeface="Palatino"/>
              </a:rPr>
              <a:t>100%</a:t>
            </a:r>
            <a:endParaRPr>
              <a:latin typeface="Palatino"/>
              <a:ea typeface="Palatino"/>
              <a:cs typeface="Palatino"/>
              <a:sym typeface="Palatino"/>
            </a:endParaRPr>
          </a:p>
        </p:txBody>
      </p:sp>
      <p:cxnSp>
        <p:nvCxnSpPr>
          <p:cNvPr id="133" name="Google Shape;133;p17"/>
          <p:cNvCxnSpPr/>
          <p:nvPr/>
        </p:nvCxnSpPr>
        <p:spPr>
          <a:xfrm>
            <a:off x="3309125" y="1644300"/>
            <a:ext cx="1422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4" name="Google Shape;134;p17"/>
          <p:cNvCxnSpPr/>
          <p:nvPr/>
        </p:nvCxnSpPr>
        <p:spPr>
          <a:xfrm flipH="1">
            <a:off x="782675" y="3611375"/>
            <a:ext cx="1974900" cy="8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5" name="Google Shape;135;p17"/>
          <p:cNvCxnSpPr/>
          <p:nvPr/>
        </p:nvCxnSpPr>
        <p:spPr>
          <a:xfrm>
            <a:off x="3464975" y="3599375"/>
            <a:ext cx="2005500" cy="8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36" name="Google Shape;136;p17"/>
          <p:cNvSpPr txBox="1"/>
          <p:nvPr/>
        </p:nvSpPr>
        <p:spPr>
          <a:xfrm>
            <a:off x="2834375" y="3379400"/>
            <a:ext cx="636000" cy="21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latino"/>
                <a:ea typeface="Palatino"/>
                <a:cs typeface="Palatino"/>
                <a:sym typeface="Palatino"/>
              </a:rPr>
              <a:t>180%</a:t>
            </a:r>
            <a:endParaRPr>
              <a:latin typeface="Palatino"/>
              <a:ea typeface="Palatino"/>
              <a:cs typeface="Palatino"/>
              <a:sym typeface="Palatino"/>
            </a:endParaRPr>
          </a:p>
        </p:txBody>
      </p:sp>
      <p:cxnSp>
        <p:nvCxnSpPr>
          <p:cNvPr id="137" name="Google Shape;137;p17"/>
          <p:cNvCxnSpPr/>
          <p:nvPr/>
        </p:nvCxnSpPr>
        <p:spPr>
          <a:xfrm>
            <a:off x="1584800" y="1589550"/>
            <a:ext cx="0" cy="120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8" name="Google Shape;138;p17"/>
          <p:cNvCxnSpPr/>
          <p:nvPr/>
        </p:nvCxnSpPr>
        <p:spPr>
          <a:xfrm>
            <a:off x="4735325" y="1584800"/>
            <a:ext cx="0" cy="118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39" name="Google Shape;13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1350" y="1812900"/>
            <a:ext cx="1517700" cy="1517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Google Shape;14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3805825" y="675926"/>
            <a:ext cx="1215000" cy="1215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18"/>
          <p:cNvSpPr/>
          <p:nvPr/>
        </p:nvSpPr>
        <p:spPr>
          <a:xfrm>
            <a:off x="3324775" y="742975"/>
            <a:ext cx="2177100" cy="1215000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18"/>
          <p:cNvSpPr/>
          <p:nvPr/>
        </p:nvSpPr>
        <p:spPr>
          <a:xfrm flipH="1">
            <a:off x="3404925" y="3677125"/>
            <a:ext cx="2177100" cy="1215000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reflection blurRad="0" dir="0" dist="0" endA="0" endPos="31000" fadeDir="5400012" kx="0" rotWithShape="0" algn="bl" stPos="0" sy="-100000" ky="0"/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47" name="Google Shape;14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2100" y="756525"/>
            <a:ext cx="1215000" cy="121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91175" y="756525"/>
            <a:ext cx="1215000" cy="1215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18"/>
          <p:cNvSpPr/>
          <p:nvPr/>
        </p:nvSpPr>
        <p:spPr>
          <a:xfrm>
            <a:off x="541025" y="737600"/>
            <a:ext cx="2177100" cy="1195500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18"/>
          <p:cNvSpPr txBox="1"/>
          <p:nvPr/>
        </p:nvSpPr>
        <p:spPr>
          <a:xfrm>
            <a:off x="352450" y="176025"/>
            <a:ext cx="3191700" cy="60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CC0033"/>
                </a:solidFill>
                <a:latin typeface="Palatino"/>
                <a:ea typeface="Palatino"/>
                <a:cs typeface="Palatino"/>
                <a:sym typeface="Palatino"/>
              </a:rPr>
              <a:t>Anatomy (template) </a:t>
            </a:r>
            <a:r>
              <a:rPr i="1" lang="en" sz="1200">
                <a:solidFill>
                  <a:srgbClr val="666666"/>
                </a:solidFill>
                <a:latin typeface="Palatino"/>
                <a:ea typeface="Palatino"/>
                <a:cs typeface="Palatino"/>
                <a:sym typeface="Palatino"/>
              </a:rPr>
              <a:t>continued</a:t>
            </a:r>
            <a:endParaRPr i="1" sz="1200">
              <a:solidFill>
                <a:srgbClr val="666666"/>
              </a:solidFill>
              <a:latin typeface="Palatino"/>
              <a:ea typeface="Palatino"/>
              <a:cs typeface="Palatino"/>
              <a:sym typeface="Palatino"/>
            </a:endParaRPr>
          </a:p>
        </p:txBody>
      </p:sp>
      <p:sp>
        <p:nvSpPr>
          <p:cNvPr id="151" name="Google Shape;151;p18"/>
          <p:cNvSpPr txBox="1"/>
          <p:nvPr/>
        </p:nvSpPr>
        <p:spPr>
          <a:xfrm>
            <a:off x="5826000" y="1012550"/>
            <a:ext cx="1742400" cy="26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8575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900"/>
              <a:buFont typeface="Palatino"/>
              <a:buAutoNum type="arabicPeriod"/>
            </a:pPr>
            <a:r>
              <a:rPr lang="en" sz="900">
                <a:solidFill>
                  <a:srgbClr val="D25A32"/>
                </a:solidFill>
                <a:latin typeface="Palatino"/>
                <a:ea typeface="Palatino"/>
                <a:cs typeface="Palatino"/>
                <a:sym typeface="Palatino"/>
              </a:rPr>
              <a:t>Do not</a:t>
            </a:r>
            <a:r>
              <a:rPr lang="en" sz="900">
                <a:latin typeface="Palatino"/>
                <a:ea typeface="Palatino"/>
                <a:cs typeface="Palatino"/>
                <a:sym typeface="Palatino"/>
              </a:rPr>
              <a:t> stack or duplicate the logo within a given layer.</a:t>
            </a:r>
            <a:endParaRPr sz="900">
              <a:latin typeface="Palatino"/>
              <a:ea typeface="Palatino"/>
              <a:cs typeface="Palatino"/>
              <a:sym typeface="Palatino"/>
            </a:endParaRPr>
          </a:p>
          <a:p>
            <a:pPr indent="-28575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900"/>
              <a:buFont typeface="Palatino"/>
              <a:buAutoNum type="arabicPeriod"/>
            </a:pPr>
            <a:r>
              <a:rPr lang="en" sz="900">
                <a:solidFill>
                  <a:srgbClr val="D25A32"/>
                </a:solidFill>
                <a:latin typeface="Palatino"/>
                <a:ea typeface="Palatino"/>
                <a:cs typeface="Palatino"/>
                <a:sym typeface="Palatino"/>
              </a:rPr>
              <a:t>Do not</a:t>
            </a:r>
            <a:r>
              <a:rPr lang="en" sz="900">
                <a:latin typeface="Palatino"/>
                <a:ea typeface="Palatino"/>
                <a:cs typeface="Palatino"/>
                <a:sym typeface="Palatino"/>
              </a:rPr>
              <a:t> add foreign mascots. </a:t>
            </a:r>
            <a:endParaRPr sz="900">
              <a:latin typeface="Palatino"/>
              <a:ea typeface="Palatino"/>
              <a:cs typeface="Palatino"/>
              <a:sym typeface="Palatino"/>
            </a:endParaRPr>
          </a:p>
          <a:p>
            <a:pPr indent="-28575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900"/>
              <a:buFont typeface="Palatino"/>
              <a:buAutoNum type="arabicPeriod"/>
            </a:pPr>
            <a:r>
              <a:rPr lang="en" sz="900">
                <a:solidFill>
                  <a:srgbClr val="D25A32"/>
                </a:solidFill>
                <a:latin typeface="Palatino"/>
                <a:ea typeface="Palatino"/>
                <a:cs typeface="Palatino"/>
                <a:sym typeface="Palatino"/>
              </a:rPr>
              <a:t>Do not</a:t>
            </a:r>
            <a:r>
              <a:rPr lang="en" sz="900">
                <a:latin typeface="Palatino"/>
                <a:ea typeface="Palatino"/>
                <a:cs typeface="Palatino"/>
                <a:sym typeface="Palatino"/>
              </a:rPr>
              <a:t> place logo in a shape.</a:t>
            </a:r>
            <a:endParaRPr sz="900">
              <a:latin typeface="Palatino"/>
              <a:ea typeface="Palatino"/>
              <a:cs typeface="Palatino"/>
              <a:sym typeface="Palatino"/>
            </a:endParaRPr>
          </a:p>
          <a:p>
            <a:pPr indent="-28575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900"/>
              <a:buFont typeface="Palatino"/>
              <a:buAutoNum type="arabicPeriod"/>
            </a:pPr>
            <a:r>
              <a:rPr lang="en" sz="900">
                <a:solidFill>
                  <a:srgbClr val="D25A32"/>
                </a:solidFill>
                <a:latin typeface="Palatino"/>
                <a:ea typeface="Palatino"/>
                <a:cs typeface="Palatino"/>
                <a:sym typeface="Palatino"/>
              </a:rPr>
              <a:t>Do not</a:t>
            </a:r>
            <a:r>
              <a:rPr lang="en" sz="900">
                <a:solidFill>
                  <a:schemeClr val="dk1"/>
                </a:solidFill>
                <a:latin typeface="Palatino"/>
                <a:ea typeface="Palatino"/>
                <a:cs typeface="Palatino"/>
                <a:sym typeface="Palatino"/>
              </a:rPr>
              <a:t> rotate any degree from 180º axis.</a:t>
            </a:r>
            <a:endParaRPr sz="900">
              <a:solidFill>
                <a:schemeClr val="dk1"/>
              </a:solidFill>
              <a:latin typeface="Palatino"/>
              <a:ea typeface="Palatino"/>
              <a:cs typeface="Palatino"/>
              <a:sym typeface="Palatino"/>
            </a:endParaRPr>
          </a:p>
          <a:p>
            <a:pPr indent="-28575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Palatino"/>
              <a:buAutoNum type="arabicPeriod"/>
            </a:pPr>
            <a:r>
              <a:rPr lang="en" sz="900">
                <a:solidFill>
                  <a:srgbClr val="D25A32"/>
                </a:solidFill>
                <a:latin typeface="Palatino"/>
                <a:ea typeface="Palatino"/>
                <a:cs typeface="Palatino"/>
                <a:sym typeface="Palatino"/>
              </a:rPr>
              <a:t>Do not</a:t>
            </a:r>
            <a:r>
              <a:rPr lang="en" sz="900">
                <a:solidFill>
                  <a:schemeClr val="dk1"/>
                </a:solidFill>
                <a:latin typeface="Palatino"/>
                <a:ea typeface="Palatino"/>
                <a:cs typeface="Palatino"/>
                <a:sym typeface="Palatino"/>
              </a:rPr>
              <a:t> redesign logo</a:t>
            </a:r>
            <a:endParaRPr sz="900">
              <a:solidFill>
                <a:schemeClr val="dk1"/>
              </a:solidFill>
              <a:latin typeface="Palatino"/>
              <a:ea typeface="Palatino"/>
              <a:cs typeface="Palatino"/>
              <a:sym typeface="Palatino"/>
            </a:endParaRPr>
          </a:p>
          <a:p>
            <a:pPr indent="-28575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Palatino"/>
              <a:buAutoNum type="arabicPeriod"/>
            </a:pPr>
            <a:r>
              <a:rPr lang="en" sz="900">
                <a:solidFill>
                  <a:srgbClr val="D25A32"/>
                </a:solidFill>
                <a:latin typeface="Palatino"/>
                <a:ea typeface="Palatino"/>
                <a:cs typeface="Palatino"/>
                <a:sym typeface="Palatino"/>
              </a:rPr>
              <a:t>Do not</a:t>
            </a:r>
            <a:r>
              <a:rPr lang="en" sz="900">
                <a:solidFill>
                  <a:schemeClr val="dk1"/>
                </a:solidFill>
                <a:latin typeface="Palatino"/>
                <a:ea typeface="Palatino"/>
                <a:cs typeface="Palatino"/>
                <a:sym typeface="Palatino"/>
              </a:rPr>
              <a:t> add reflections, even if you like it.</a:t>
            </a:r>
            <a:endParaRPr sz="900">
              <a:solidFill>
                <a:schemeClr val="dk1"/>
              </a:solidFill>
              <a:latin typeface="Palatino"/>
              <a:ea typeface="Palatino"/>
              <a:cs typeface="Palatino"/>
              <a:sym typeface="Palatino"/>
            </a:endParaRPr>
          </a:p>
          <a:p>
            <a:pPr indent="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Palatino"/>
              <a:ea typeface="Palatino"/>
              <a:cs typeface="Palatino"/>
              <a:sym typeface="Palatino"/>
            </a:endParaRPr>
          </a:p>
        </p:txBody>
      </p:sp>
      <p:pic>
        <p:nvPicPr>
          <p:cNvPr descr="Image result for compass" id="152" name="Google Shape;152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89983" y="2254758"/>
            <a:ext cx="1058525" cy="1058550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18"/>
          <p:cNvSpPr txBox="1"/>
          <p:nvPr/>
        </p:nvSpPr>
        <p:spPr>
          <a:xfrm>
            <a:off x="5719775" y="742975"/>
            <a:ext cx="1742400" cy="2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D25A32"/>
                </a:solidFill>
                <a:latin typeface="Palatino"/>
                <a:ea typeface="Palatino"/>
                <a:cs typeface="Palatino"/>
                <a:sym typeface="Palatino"/>
              </a:rPr>
              <a:t>Unacceptable</a:t>
            </a:r>
            <a:r>
              <a:rPr lang="en">
                <a:solidFill>
                  <a:srgbClr val="D25A32"/>
                </a:solidFill>
              </a:rPr>
              <a:t> Uses</a:t>
            </a:r>
            <a:endParaRPr>
              <a:solidFill>
                <a:srgbClr val="D25A32"/>
              </a:solidFill>
            </a:endParaRPr>
          </a:p>
        </p:txBody>
      </p:sp>
      <p:sp>
        <p:nvSpPr>
          <p:cNvPr id="154" name="Google Shape;154;p18"/>
          <p:cNvSpPr/>
          <p:nvPr/>
        </p:nvSpPr>
        <p:spPr>
          <a:xfrm>
            <a:off x="539422" y="2149900"/>
            <a:ext cx="2172900" cy="1212900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55" name="Google Shape;155;p18"/>
          <p:cNvCxnSpPr/>
          <p:nvPr/>
        </p:nvCxnSpPr>
        <p:spPr>
          <a:xfrm flipH="1" rot="10800000">
            <a:off x="3333750" y="752300"/>
            <a:ext cx="2171700" cy="12051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56" name="Google Shape;156;p18"/>
          <p:cNvCxnSpPr/>
          <p:nvPr/>
        </p:nvCxnSpPr>
        <p:spPr>
          <a:xfrm flipH="1" rot="10800000">
            <a:off x="552825" y="788075"/>
            <a:ext cx="2154900" cy="11271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57" name="Google Shape;157;p18"/>
          <p:cNvCxnSpPr>
            <a:stCxn id="158" idx="5"/>
          </p:cNvCxnSpPr>
          <p:nvPr/>
        </p:nvCxnSpPr>
        <p:spPr>
          <a:xfrm>
            <a:off x="601968" y="855403"/>
            <a:ext cx="2121900" cy="1075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59" name="Google Shape;159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911725" y="2199650"/>
            <a:ext cx="682381" cy="10998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0" name="Google Shape;160;p18"/>
          <p:cNvCxnSpPr/>
          <p:nvPr/>
        </p:nvCxnSpPr>
        <p:spPr>
          <a:xfrm>
            <a:off x="3333075" y="761325"/>
            <a:ext cx="2172300" cy="1191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61" name="Google Shape;16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57250" y="2205738"/>
            <a:ext cx="1215000" cy="1215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2" name="Google Shape;162;p18"/>
          <p:cNvCxnSpPr/>
          <p:nvPr/>
        </p:nvCxnSpPr>
        <p:spPr>
          <a:xfrm>
            <a:off x="564407" y="2194556"/>
            <a:ext cx="2147700" cy="11607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58" name="Google Shape;158;p18"/>
          <p:cNvSpPr/>
          <p:nvPr/>
        </p:nvSpPr>
        <p:spPr>
          <a:xfrm>
            <a:off x="418625" y="681022"/>
            <a:ext cx="214800" cy="204300"/>
          </a:xfrm>
          <a:prstGeom prst="ellipse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latin typeface="Quattrocento Sans"/>
                <a:ea typeface="Quattrocento Sans"/>
                <a:cs typeface="Quattrocento Sans"/>
                <a:sym typeface="Quattrocento Sans"/>
              </a:rPr>
              <a:t>1</a:t>
            </a:r>
            <a:endParaRPr sz="6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63" name="Google Shape;163;p18"/>
          <p:cNvSpPr/>
          <p:nvPr/>
        </p:nvSpPr>
        <p:spPr>
          <a:xfrm>
            <a:off x="418625" y="2048172"/>
            <a:ext cx="214800" cy="204300"/>
          </a:xfrm>
          <a:prstGeom prst="ellipse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latin typeface="Quattrocento Sans"/>
                <a:ea typeface="Quattrocento Sans"/>
                <a:cs typeface="Quattrocento Sans"/>
                <a:sym typeface="Quattrocento Sans"/>
              </a:rPr>
              <a:t>2</a:t>
            </a:r>
            <a:endParaRPr sz="6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64" name="Google Shape;164;p18"/>
          <p:cNvSpPr/>
          <p:nvPr/>
        </p:nvSpPr>
        <p:spPr>
          <a:xfrm>
            <a:off x="3290050" y="642922"/>
            <a:ext cx="214800" cy="204300"/>
          </a:xfrm>
          <a:prstGeom prst="ellipse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latin typeface="Quattrocento Sans"/>
                <a:ea typeface="Quattrocento Sans"/>
                <a:cs typeface="Quattrocento Sans"/>
                <a:sym typeface="Quattrocento Sans"/>
              </a:rPr>
              <a:t>4</a:t>
            </a:r>
            <a:endParaRPr sz="6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cxnSp>
        <p:nvCxnSpPr>
          <p:cNvPr id="165" name="Google Shape;165;p18"/>
          <p:cNvCxnSpPr/>
          <p:nvPr/>
        </p:nvCxnSpPr>
        <p:spPr>
          <a:xfrm flipH="1" rot="10800000">
            <a:off x="564407" y="2152748"/>
            <a:ext cx="2147700" cy="12141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66" name="Google Shape;166;p18"/>
          <p:cNvSpPr/>
          <p:nvPr/>
        </p:nvSpPr>
        <p:spPr>
          <a:xfrm>
            <a:off x="532475" y="3654950"/>
            <a:ext cx="2177100" cy="1215000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18"/>
          <p:cNvSpPr/>
          <p:nvPr/>
        </p:nvSpPr>
        <p:spPr>
          <a:xfrm>
            <a:off x="3324800" y="2142213"/>
            <a:ext cx="2177100" cy="1215000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68" name="Google Shape;168;p18"/>
          <p:cNvCxnSpPr/>
          <p:nvPr/>
        </p:nvCxnSpPr>
        <p:spPr>
          <a:xfrm>
            <a:off x="3345100" y="2166238"/>
            <a:ext cx="2158200" cy="11871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69" name="Google Shape;169;p18"/>
          <p:cNvCxnSpPr/>
          <p:nvPr/>
        </p:nvCxnSpPr>
        <p:spPr>
          <a:xfrm flipH="1" rot="10800000">
            <a:off x="3345100" y="2163988"/>
            <a:ext cx="2151000" cy="1189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70" name="Google Shape;170;p18"/>
          <p:cNvSpPr/>
          <p:nvPr/>
        </p:nvSpPr>
        <p:spPr>
          <a:xfrm>
            <a:off x="418625" y="3541172"/>
            <a:ext cx="214800" cy="204300"/>
          </a:xfrm>
          <a:prstGeom prst="ellipse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latin typeface="Quattrocento Sans"/>
                <a:ea typeface="Quattrocento Sans"/>
                <a:cs typeface="Quattrocento Sans"/>
                <a:sym typeface="Quattrocento Sans"/>
              </a:rPr>
              <a:t>3</a:t>
            </a:r>
            <a:endParaRPr sz="6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71" name="Google Shape;171;p18"/>
          <p:cNvSpPr/>
          <p:nvPr/>
        </p:nvSpPr>
        <p:spPr>
          <a:xfrm>
            <a:off x="3290050" y="3541447"/>
            <a:ext cx="214800" cy="204300"/>
          </a:xfrm>
          <a:prstGeom prst="ellipse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latin typeface="Quattrocento Sans"/>
                <a:ea typeface="Quattrocento Sans"/>
                <a:cs typeface="Quattrocento Sans"/>
                <a:sym typeface="Quattrocento Sans"/>
              </a:rPr>
              <a:t>6</a:t>
            </a:r>
            <a:endParaRPr sz="6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pic>
        <p:nvPicPr>
          <p:cNvPr id="172" name="Google Shape;17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64500" y="3677125"/>
            <a:ext cx="1215000" cy="1128000"/>
          </a:xfrm>
          <a:prstGeom prst="rect">
            <a:avLst/>
          </a:prstGeom>
          <a:noFill/>
          <a:ln>
            <a:noFill/>
          </a:ln>
          <a:effectLst>
            <a:reflection blurRad="0" dir="0" dist="0" endA="0" endPos="30000" fadeDir="5400012" kx="0" rotWithShape="0" algn="bl" stPos="0" sy="-100000" ky="0"/>
          </a:effectLst>
        </p:spPr>
      </p:pic>
      <p:sp>
        <p:nvSpPr>
          <p:cNvPr id="173" name="Google Shape;173;p18"/>
          <p:cNvSpPr/>
          <p:nvPr/>
        </p:nvSpPr>
        <p:spPr>
          <a:xfrm>
            <a:off x="3205613" y="2060034"/>
            <a:ext cx="214800" cy="204300"/>
          </a:xfrm>
          <a:prstGeom prst="ellipse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latin typeface="Quattrocento Sans"/>
                <a:ea typeface="Quattrocento Sans"/>
                <a:cs typeface="Quattrocento Sans"/>
                <a:sym typeface="Quattrocento Sans"/>
              </a:rPr>
              <a:t>5</a:t>
            </a:r>
            <a:endParaRPr sz="6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cxnSp>
        <p:nvCxnSpPr>
          <p:cNvPr id="174" name="Google Shape;174;p18"/>
          <p:cNvCxnSpPr/>
          <p:nvPr/>
        </p:nvCxnSpPr>
        <p:spPr>
          <a:xfrm flipH="1">
            <a:off x="3389350" y="3680000"/>
            <a:ext cx="2194800" cy="1177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75" name="Google Shape;175;p18"/>
          <p:cNvSpPr/>
          <p:nvPr/>
        </p:nvSpPr>
        <p:spPr>
          <a:xfrm>
            <a:off x="1003400" y="3745475"/>
            <a:ext cx="1322700" cy="9714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76" name="Google Shape;176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46575" y="3654975"/>
            <a:ext cx="1215000" cy="1215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7" name="Google Shape;177;p18"/>
          <p:cNvCxnSpPr/>
          <p:nvPr/>
        </p:nvCxnSpPr>
        <p:spPr>
          <a:xfrm rot="10800000">
            <a:off x="3420425" y="3745750"/>
            <a:ext cx="2147700" cy="112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8" name="Google Shape;178;p18"/>
          <p:cNvCxnSpPr/>
          <p:nvPr/>
        </p:nvCxnSpPr>
        <p:spPr>
          <a:xfrm flipH="1" rot="10800000">
            <a:off x="538175" y="3657675"/>
            <a:ext cx="2170500" cy="12084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9" name="Google Shape;179;p18"/>
          <p:cNvCxnSpPr>
            <a:endCxn id="170" idx="5"/>
          </p:cNvCxnSpPr>
          <p:nvPr/>
        </p:nvCxnSpPr>
        <p:spPr>
          <a:xfrm rot="10800000">
            <a:off x="601968" y="3715553"/>
            <a:ext cx="2104200" cy="11481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latino"/>
                <a:ea typeface="Palatino"/>
                <a:cs typeface="Palatino"/>
                <a:sym typeface="Palatino"/>
              </a:rPr>
              <a:t>References</a:t>
            </a:r>
            <a:endParaRPr>
              <a:latin typeface="Palatino"/>
              <a:ea typeface="Palatino"/>
              <a:cs typeface="Palatino"/>
              <a:sym typeface="Palatino"/>
            </a:endParaRPr>
          </a:p>
        </p:txBody>
      </p:sp>
      <p:sp>
        <p:nvSpPr>
          <p:cNvPr id="185" name="Google Shape;185;p19"/>
          <p:cNvSpPr txBox="1"/>
          <p:nvPr>
            <p:ph idx="1" type="body"/>
          </p:nvPr>
        </p:nvSpPr>
        <p:spPr>
          <a:xfrm>
            <a:off x="311700" y="112425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u="sng">
                <a:solidFill>
                  <a:schemeClr val="hlink"/>
                </a:solidFill>
                <a:latin typeface="Quattrocento Sans"/>
                <a:ea typeface="Quattrocento Sans"/>
                <a:cs typeface="Quattrocento Sans"/>
                <a:sym typeface="Quattrocento Sans"/>
                <a:hlinkClick r:id="rId3"/>
              </a:rPr>
              <a:t>https://www.google.com/url?sa=i&amp;rct=j&amp;q=&amp;esrc=s&amp;source=images&amp;cd=&amp;cad=rja&amp;uact=8&amp;ved=2ahUKEwi9o7P0vMzcAhVlx1kKHePbBxEQjRx6BAgBEAU&amp;url=https%3A%2F%2Fwww.amazon.ca%2FInch-Compass-Rose-Wall-Stencil%2Fdp%2FB01N6OIYT6&amp;psig=AOvVaw180VhSR_bBSYrwFQ-bIk6r&amp;ust=1533233239867149</a:t>
            </a:r>
            <a:r>
              <a:rPr lang="en" sz="1200">
                <a:latin typeface="Quattrocento Sans"/>
                <a:ea typeface="Quattrocento Sans"/>
                <a:cs typeface="Quattrocento Sans"/>
                <a:sym typeface="Quattrocento Sans"/>
              </a:rPr>
              <a:t> </a:t>
            </a:r>
            <a:endParaRPr sz="12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200" u="sng">
                <a:solidFill>
                  <a:schemeClr val="hlink"/>
                </a:solidFill>
                <a:latin typeface="Quattrocento Sans"/>
                <a:ea typeface="Quattrocento Sans"/>
                <a:cs typeface="Quattrocento Sans"/>
                <a:sym typeface="Quattrocento Sans"/>
                <a:hlinkClick r:id="rId4"/>
              </a:rPr>
              <a:t>https://www.homedepot.com/p/Designer-Stencils-Compass-Rose-Wall-Stencil-FS040/304226316</a:t>
            </a:r>
            <a:endParaRPr sz="12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200" u="sng">
                <a:solidFill>
                  <a:schemeClr val="hlink"/>
                </a:solidFill>
                <a:latin typeface="Quattrocento Sans"/>
                <a:ea typeface="Quattrocento Sans"/>
                <a:cs typeface="Quattrocento Sans"/>
                <a:sym typeface="Quattrocento Sans"/>
                <a:hlinkClick r:id="rId5"/>
              </a:rPr>
              <a:t>https://www.iconfinder.com/icons/280822/design_electric_energy_game_magnet_magnetic_play_power_resource_icon</a:t>
            </a:r>
            <a:endParaRPr sz="12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200" u="sng">
                <a:solidFill>
                  <a:schemeClr val="hlink"/>
                </a:solidFill>
                <a:latin typeface="Quattrocento Sans"/>
                <a:ea typeface="Quattrocento Sans"/>
                <a:cs typeface="Quattrocento Sans"/>
                <a:sym typeface="Quattrocento Sans"/>
                <a:hlinkClick r:id="rId6"/>
              </a:rPr>
              <a:t>https://www.reddit.com/r/secretsanta/duplicates/eco8x/here_are_the_most_requested_highres_redditgifts/</a:t>
            </a:r>
            <a:endParaRPr sz="12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rt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2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