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2" marL="1371600" rtl="0">
              <a:lnSpc>
                <a:spcPct val="115000"/>
              </a:lnSpc>
              <a:spcBef>
                <a:spcPts val="0"/>
              </a:spcBef>
              <a:spcAft>
                <a:spcPts val="0"/>
              </a:spcAft>
              <a:buClr>
                <a:schemeClr val="dk1"/>
              </a:buClr>
              <a:buSzPts val="1200"/>
              <a:buChar char="■"/>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p:nvPr/>
        </p:nvSpPr>
        <p:spPr>
          <a:xfrm>
            <a:off x="6985050" y="3703875"/>
            <a:ext cx="852000" cy="241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 name="Shape 55"/>
          <p:cNvSpPr/>
          <p:nvPr/>
        </p:nvSpPr>
        <p:spPr>
          <a:xfrm>
            <a:off x="6985050" y="3985525"/>
            <a:ext cx="852000" cy="241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 name="Shape 56"/>
          <p:cNvSpPr/>
          <p:nvPr/>
        </p:nvSpPr>
        <p:spPr>
          <a:xfrm>
            <a:off x="7988500" y="4355375"/>
            <a:ext cx="852000" cy="241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7" name="Shape 57"/>
          <p:cNvSpPr/>
          <p:nvPr/>
        </p:nvSpPr>
        <p:spPr>
          <a:xfrm>
            <a:off x="7988500" y="3413725"/>
            <a:ext cx="852000" cy="241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8" name="Shape 58"/>
          <p:cNvSpPr/>
          <p:nvPr/>
        </p:nvSpPr>
        <p:spPr>
          <a:xfrm>
            <a:off x="0" y="0"/>
            <a:ext cx="9144000" cy="889500"/>
          </a:xfrm>
          <a:prstGeom prst="rect">
            <a:avLst/>
          </a:prstGeom>
          <a:solidFill>
            <a:srgbClr val="0B539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descr="Image result for eric gonzalez" id="59" name="Shape 59"/>
          <p:cNvPicPr preferRelativeResize="0"/>
          <p:nvPr/>
        </p:nvPicPr>
        <p:blipFill>
          <a:blip r:embed="rId3">
            <a:alphaModFix/>
          </a:blip>
          <a:stretch>
            <a:fillRect/>
          </a:stretch>
        </p:blipFill>
        <p:spPr>
          <a:xfrm>
            <a:off x="308675" y="496400"/>
            <a:ext cx="2546425" cy="2657700"/>
          </a:xfrm>
          <a:prstGeom prst="rect">
            <a:avLst/>
          </a:prstGeom>
          <a:noFill/>
          <a:ln>
            <a:noFill/>
          </a:ln>
        </p:spPr>
      </p:pic>
      <p:sp>
        <p:nvSpPr>
          <p:cNvPr id="60" name="Shape 60"/>
          <p:cNvSpPr txBox="1"/>
          <p:nvPr/>
        </p:nvSpPr>
        <p:spPr>
          <a:xfrm>
            <a:off x="3234175" y="195900"/>
            <a:ext cx="4726200" cy="61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5000">
                <a:solidFill>
                  <a:srgbClr val="FFFFFF"/>
                </a:solidFill>
                <a:latin typeface="Palatino"/>
                <a:ea typeface="Palatino"/>
                <a:cs typeface="Palatino"/>
                <a:sym typeface="Palatino"/>
              </a:rPr>
              <a:t>Eric </a:t>
            </a:r>
            <a:r>
              <a:rPr lang="en" sz="5000">
                <a:solidFill>
                  <a:srgbClr val="FFFFFF"/>
                </a:solidFill>
                <a:latin typeface="Palatino"/>
                <a:ea typeface="Palatino"/>
                <a:cs typeface="Palatino"/>
                <a:sym typeface="Palatino"/>
              </a:rPr>
              <a:t>Gonzalez</a:t>
            </a:r>
            <a:r>
              <a:rPr b="1" lang="en" sz="5000">
                <a:solidFill>
                  <a:srgbClr val="FFFFFF"/>
                </a:solidFill>
                <a:latin typeface="Palatino"/>
                <a:ea typeface="Palatino"/>
                <a:cs typeface="Palatino"/>
                <a:sym typeface="Palatino"/>
              </a:rPr>
              <a:t> </a:t>
            </a:r>
            <a:endParaRPr b="1" sz="5000">
              <a:solidFill>
                <a:srgbClr val="FFFFFF"/>
              </a:solidFill>
              <a:latin typeface="Palatino"/>
              <a:ea typeface="Palatino"/>
              <a:cs typeface="Palatino"/>
              <a:sym typeface="Palatino"/>
            </a:endParaRPr>
          </a:p>
        </p:txBody>
      </p:sp>
      <p:sp>
        <p:nvSpPr>
          <p:cNvPr id="61" name="Shape 61"/>
          <p:cNvSpPr txBox="1"/>
          <p:nvPr/>
        </p:nvSpPr>
        <p:spPr>
          <a:xfrm>
            <a:off x="1331100" y="3674950"/>
            <a:ext cx="1750800" cy="1174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200">
                <a:latin typeface="Palatino"/>
                <a:ea typeface="Palatino"/>
                <a:cs typeface="Palatino"/>
                <a:sym typeface="Palatino"/>
              </a:rPr>
              <a:t>18</a:t>
            </a:r>
            <a:endParaRPr sz="1200">
              <a:latin typeface="Palatino"/>
              <a:ea typeface="Palatino"/>
              <a:cs typeface="Palatino"/>
              <a:sym typeface="Palatino"/>
            </a:endParaRPr>
          </a:p>
          <a:p>
            <a:pPr indent="0" lvl="0" marL="0">
              <a:spcBef>
                <a:spcPts val="0"/>
              </a:spcBef>
              <a:spcAft>
                <a:spcPts val="0"/>
              </a:spcAft>
              <a:buNone/>
            </a:pPr>
            <a:r>
              <a:rPr lang="en" sz="1200">
                <a:latin typeface="Palatino"/>
                <a:ea typeface="Palatino"/>
                <a:cs typeface="Palatino"/>
                <a:sym typeface="Palatino"/>
              </a:rPr>
              <a:t>Student </a:t>
            </a:r>
            <a:endParaRPr sz="1200">
              <a:latin typeface="Palatino"/>
              <a:ea typeface="Palatino"/>
              <a:cs typeface="Palatino"/>
              <a:sym typeface="Palatino"/>
            </a:endParaRPr>
          </a:p>
          <a:p>
            <a:pPr indent="0" lvl="0" marL="0">
              <a:spcBef>
                <a:spcPts val="0"/>
              </a:spcBef>
              <a:spcAft>
                <a:spcPts val="0"/>
              </a:spcAft>
              <a:buNone/>
            </a:pPr>
            <a:r>
              <a:rPr lang="en" sz="1200">
                <a:latin typeface="Palatino"/>
                <a:ea typeface="Palatino"/>
                <a:cs typeface="Palatino"/>
                <a:sym typeface="Palatino"/>
              </a:rPr>
              <a:t>Single</a:t>
            </a:r>
            <a:endParaRPr sz="1200">
              <a:latin typeface="Palatino"/>
              <a:ea typeface="Palatino"/>
              <a:cs typeface="Palatino"/>
              <a:sym typeface="Palatino"/>
            </a:endParaRPr>
          </a:p>
          <a:p>
            <a:pPr indent="0" lvl="0" marL="0">
              <a:spcBef>
                <a:spcPts val="0"/>
              </a:spcBef>
              <a:spcAft>
                <a:spcPts val="0"/>
              </a:spcAft>
              <a:buNone/>
            </a:pPr>
            <a:r>
              <a:rPr lang="en" sz="1200">
                <a:latin typeface="Palatino"/>
                <a:ea typeface="Palatino"/>
                <a:cs typeface="Palatino"/>
                <a:sym typeface="Palatino"/>
              </a:rPr>
              <a:t>East Brunswick, NJ</a:t>
            </a:r>
            <a:endParaRPr sz="1200">
              <a:latin typeface="Palatino"/>
              <a:ea typeface="Palatino"/>
              <a:cs typeface="Palatino"/>
              <a:sym typeface="Palatino"/>
            </a:endParaRPr>
          </a:p>
          <a:p>
            <a:pPr indent="0" lvl="0" marL="0">
              <a:spcBef>
                <a:spcPts val="0"/>
              </a:spcBef>
              <a:spcAft>
                <a:spcPts val="0"/>
              </a:spcAft>
              <a:buNone/>
            </a:pPr>
            <a:r>
              <a:rPr lang="en" sz="1200">
                <a:latin typeface="Palatino"/>
                <a:ea typeface="Palatino"/>
                <a:cs typeface="Palatino"/>
                <a:sym typeface="Palatino"/>
              </a:rPr>
              <a:t>Undergraduate</a:t>
            </a:r>
            <a:endParaRPr sz="1200">
              <a:latin typeface="Palatino"/>
              <a:ea typeface="Palatino"/>
              <a:cs typeface="Palatino"/>
              <a:sym typeface="Palatino"/>
            </a:endParaRPr>
          </a:p>
        </p:txBody>
      </p:sp>
      <p:sp>
        <p:nvSpPr>
          <p:cNvPr id="62" name="Shape 62"/>
          <p:cNvSpPr txBox="1"/>
          <p:nvPr/>
        </p:nvSpPr>
        <p:spPr>
          <a:xfrm>
            <a:off x="0" y="3692200"/>
            <a:ext cx="1331100" cy="1755600"/>
          </a:xfrm>
          <a:prstGeom prst="rect">
            <a:avLst/>
          </a:prstGeom>
          <a:noFill/>
          <a:ln>
            <a:noFill/>
          </a:ln>
        </p:spPr>
        <p:txBody>
          <a:bodyPr anchorCtr="0" anchor="t" bIns="91425" lIns="91425" spcFirstLastPara="1" rIns="91425" wrap="square" tIns="91425">
            <a:noAutofit/>
          </a:bodyPr>
          <a:lstStyle/>
          <a:p>
            <a:pPr indent="0" lvl="0" marL="0" algn="r">
              <a:spcBef>
                <a:spcPts val="0"/>
              </a:spcBef>
              <a:spcAft>
                <a:spcPts val="0"/>
              </a:spcAft>
              <a:buNone/>
            </a:pPr>
            <a:r>
              <a:rPr b="1" lang="en" sz="1200">
                <a:solidFill>
                  <a:srgbClr val="0B5394"/>
                </a:solidFill>
                <a:latin typeface="Palatino"/>
                <a:ea typeface="Palatino"/>
                <a:cs typeface="Palatino"/>
                <a:sym typeface="Palatino"/>
              </a:rPr>
              <a:t>Age</a:t>
            </a:r>
            <a:endParaRPr b="1" sz="1200">
              <a:solidFill>
                <a:srgbClr val="0B5394"/>
              </a:solidFill>
              <a:latin typeface="Palatino"/>
              <a:ea typeface="Palatino"/>
              <a:cs typeface="Palatino"/>
              <a:sym typeface="Palatino"/>
            </a:endParaRPr>
          </a:p>
          <a:p>
            <a:pPr indent="0" lvl="0" marL="0" algn="r">
              <a:spcBef>
                <a:spcPts val="0"/>
              </a:spcBef>
              <a:spcAft>
                <a:spcPts val="0"/>
              </a:spcAft>
              <a:buNone/>
            </a:pPr>
            <a:r>
              <a:rPr b="1" lang="en" sz="1200">
                <a:solidFill>
                  <a:srgbClr val="0B5394"/>
                </a:solidFill>
                <a:latin typeface="Palatino"/>
                <a:ea typeface="Palatino"/>
                <a:cs typeface="Palatino"/>
                <a:sym typeface="Palatino"/>
              </a:rPr>
              <a:t>Occupation</a:t>
            </a:r>
            <a:endParaRPr b="1" sz="1200">
              <a:solidFill>
                <a:srgbClr val="0B5394"/>
              </a:solidFill>
              <a:latin typeface="Palatino"/>
              <a:ea typeface="Palatino"/>
              <a:cs typeface="Palatino"/>
              <a:sym typeface="Palatino"/>
            </a:endParaRPr>
          </a:p>
          <a:p>
            <a:pPr indent="0" lvl="0" marL="0" algn="r">
              <a:spcBef>
                <a:spcPts val="0"/>
              </a:spcBef>
              <a:spcAft>
                <a:spcPts val="0"/>
              </a:spcAft>
              <a:buNone/>
            </a:pPr>
            <a:r>
              <a:rPr b="1" lang="en" sz="1200">
                <a:solidFill>
                  <a:srgbClr val="0B5394"/>
                </a:solidFill>
                <a:latin typeface="Palatino"/>
                <a:ea typeface="Palatino"/>
                <a:cs typeface="Palatino"/>
                <a:sym typeface="Palatino"/>
              </a:rPr>
              <a:t>Status</a:t>
            </a:r>
            <a:endParaRPr b="1" sz="1200">
              <a:solidFill>
                <a:srgbClr val="0B5394"/>
              </a:solidFill>
              <a:latin typeface="Palatino"/>
              <a:ea typeface="Palatino"/>
              <a:cs typeface="Palatino"/>
              <a:sym typeface="Palatino"/>
            </a:endParaRPr>
          </a:p>
          <a:p>
            <a:pPr indent="0" lvl="0" marL="0" algn="r">
              <a:spcBef>
                <a:spcPts val="0"/>
              </a:spcBef>
              <a:spcAft>
                <a:spcPts val="0"/>
              </a:spcAft>
              <a:buNone/>
            </a:pPr>
            <a:r>
              <a:rPr b="1" lang="en" sz="1200">
                <a:solidFill>
                  <a:srgbClr val="0B5394"/>
                </a:solidFill>
                <a:latin typeface="Palatino"/>
                <a:ea typeface="Palatino"/>
                <a:cs typeface="Palatino"/>
                <a:sym typeface="Palatino"/>
              </a:rPr>
              <a:t>Location</a:t>
            </a:r>
            <a:endParaRPr b="1" sz="1200">
              <a:solidFill>
                <a:srgbClr val="0B5394"/>
              </a:solidFill>
              <a:latin typeface="Palatino"/>
              <a:ea typeface="Palatino"/>
              <a:cs typeface="Palatino"/>
              <a:sym typeface="Palatino"/>
            </a:endParaRPr>
          </a:p>
          <a:p>
            <a:pPr indent="0" lvl="0" marL="0" algn="r">
              <a:spcBef>
                <a:spcPts val="0"/>
              </a:spcBef>
              <a:spcAft>
                <a:spcPts val="0"/>
              </a:spcAft>
              <a:buNone/>
            </a:pPr>
            <a:r>
              <a:rPr b="1" lang="en" sz="1200">
                <a:solidFill>
                  <a:srgbClr val="0B5394"/>
                </a:solidFill>
                <a:latin typeface="Palatino"/>
                <a:ea typeface="Palatino"/>
                <a:cs typeface="Palatino"/>
                <a:sym typeface="Palatino"/>
              </a:rPr>
              <a:t>Tier</a:t>
            </a:r>
            <a:endParaRPr b="1" sz="1200">
              <a:solidFill>
                <a:srgbClr val="0B5394"/>
              </a:solidFill>
              <a:latin typeface="Palatino"/>
              <a:ea typeface="Palatino"/>
              <a:cs typeface="Palatino"/>
              <a:sym typeface="Palatino"/>
            </a:endParaRPr>
          </a:p>
        </p:txBody>
      </p:sp>
      <p:sp>
        <p:nvSpPr>
          <p:cNvPr id="63" name="Shape 63"/>
          <p:cNvSpPr/>
          <p:nvPr/>
        </p:nvSpPr>
        <p:spPr>
          <a:xfrm>
            <a:off x="308700" y="2965800"/>
            <a:ext cx="2546400" cy="555000"/>
          </a:xfrm>
          <a:prstGeom prst="rect">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4" name="Shape 64"/>
          <p:cNvSpPr txBox="1"/>
          <p:nvPr/>
        </p:nvSpPr>
        <p:spPr>
          <a:xfrm>
            <a:off x="3137250" y="99202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B5394"/>
                </a:solidFill>
                <a:latin typeface="Palatino"/>
                <a:ea typeface="Palatino"/>
                <a:cs typeface="Palatino"/>
                <a:sym typeface="Palatino"/>
              </a:rPr>
              <a:t>GOALS</a:t>
            </a:r>
            <a:endParaRPr b="1">
              <a:solidFill>
                <a:srgbClr val="0B539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65" name="Shape 65"/>
          <p:cNvSpPr txBox="1"/>
          <p:nvPr/>
        </p:nvSpPr>
        <p:spPr>
          <a:xfrm>
            <a:off x="3137250" y="219075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B5394"/>
                </a:solidFill>
                <a:latin typeface="Palatino"/>
                <a:ea typeface="Palatino"/>
                <a:cs typeface="Palatino"/>
                <a:sym typeface="Palatino"/>
              </a:rPr>
              <a:t>FRUSTRATIONS</a:t>
            </a:r>
            <a:endParaRPr>
              <a:solidFill>
                <a:srgbClr val="0B5394"/>
              </a:solidFill>
              <a:latin typeface="Palatino"/>
              <a:ea typeface="Palatino"/>
              <a:cs typeface="Palatino"/>
              <a:sym typeface="Palatino"/>
            </a:endParaRPr>
          </a:p>
        </p:txBody>
      </p:sp>
      <p:sp>
        <p:nvSpPr>
          <p:cNvPr id="66" name="Shape 66"/>
          <p:cNvSpPr txBox="1"/>
          <p:nvPr/>
        </p:nvSpPr>
        <p:spPr>
          <a:xfrm>
            <a:off x="3184050" y="3205138"/>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B5394"/>
                </a:solidFill>
                <a:latin typeface="Palatino"/>
                <a:ea typeface="Palatino"/>
                <a:cs typeface="Palatino"/>
                <a:sym typeface="Palatino"/>
              </a:rPr>
              <a:t>BIO</a:t>
            </a:r>
            <a:endParaRPr b="1">
              <a:solidFill>
                <a:srgbClr val="0B539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67" name="Shape 67"/>
          <p:cNvSpPr txBox="1"/>
          <p:nvPr/>
        </p:nvSpPr>
        <p:spPr>
          <a:xfrm>
            <a:off x="6877300" y="93755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B5394"/>
                </a:solidFill>
                <a:latin typeface="Palatino"/>
                <a:ea typeface="Palatino"/>
                <a:cs typeface="Palatino"/>
                <a:sym typeface="Palatino"/>
              </a:rPr>
              <a:t>TECHNOLOGY</a:t>
            </a:r>
            <a:endParaRPr b="1">
              <a:solidFill>
                <a:srgbClr val="0B539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68" name="Shape 68"/>
          <p:cNvSpPr txBox="1"/>
          <p:nvPr/>
        </p:nvSpPr>
        <p:spPr>
          <a:xfrm>
            <a:off x="6938350" y="30202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B5394"/>
                </a:solidFill>
                <a:latin typeface="Palatino"/>
                <a:ea typeface="Palatino"/>
                <a:cs typeface="Palatino"/>
                <a:sym typeface="Palatino"/>
              </a:rPr>
              <a:t>PERSONALITY</a:t>
            </a:r>
            <a:endParaRPr b="1">
              <a:solidFill>
                <a:srgbClr val="0B539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69" name="Shape 69"/>
          <p:cNvSpPr/>
          <p:nvPr/>
        </p:nvSpPr>
        <p:spPr>
          <a:xfrm>
            <a:off x="6953500" y="1494050"/>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0" name="Shape 70"/>
          <p:cNvSpPr/>
          <p:nvPr/>
        </p:nvSpPr>
        <p:spPr>
          <a:xfrm>
            <a:off x="6953500" y="1482100"/>
            <a:ext cx="789600" cy="142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1" name="Shape 71"/>
          <p:cNvSpPr/>
          <p:nvPr/>
        </p:nvSpPr>
        <p:spPr>
          <a:xfrm>
            <a:off x="6953500" y="1890789"/>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a:off x="6953500" y="1898425"/>
            <a:ext cx="291000" cy="142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Shape 73"/>
          <p:cNvSpPr/>
          <p:nvPr/>
        </p:nvSpPr>
        <p:spPr>
          <a:xfrm>
            <a:off x="6953500" y="2295153"/>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a:off x="6953500" y="2295050"/>
            <a:ext cx="991200" cy="142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solidFill>
                <a:schemeClr val="accent1"/>
              </a:solidFill>
            </a:endParaRPr>
          </a:p>
        </p:txBody>
      </p:sp>
      <p:sp>
        <p:nvSpPr>
          <p:cNvPr id="75" name="Shape 75"/>
          <p:cNvSpPr/>
          <p:nvPr/>
        </p:nvSpPr>
        <p:spPr>
          <a:xfrm>
            <a:off x="6953500" y="2691867"/>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 name="Shape 76"/>
          <p:cNvSpPr/>
          <p:nvPr/>
        </p:nvSpPr>
        <p:spPr>
          <a:xfrm>
            <a:off x="6953500" y="2691875"/>
            <a:ext cx="1489500" cy="1422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 name="Shape 77"/>
          <p:cNvSpPr txBox="1"/>
          <p:nvPr/>
        </p:nvSpPr>
        <p:spPr>
          <a:xfrm>
            <a:off x="6877300" y="1188092"/>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IT &amp; Internet</a:t>
            </a:r>
            <a:endParaRPr sz="1200">
              <a:solidFill>
                <a:srgbClr val="3D85C6"/>
              </a:solidFill>
              <a:latin typeface="Palatino"/>
              <a:ea typeface="Palatino"/>
              <a:cs typeface="Palatino"/>
              <a:sym typeface="Palatino"/>
            </a:endParaRPr>
          </a:p>
        </p:txBody>
      </p:sp>
      <p:sp>
        <p:nvSpPr>
          <p:cNvPr id="78" name="Shape 78"/>
          <p:cNvSpPr txBox="1"/>
          <p:nvPr/>
        </p:nvSpPr>
        <p:spPr>
          <a:xfrm>
            <a:off x="6877300" y="1587175"/>
            <a:ext cx="10842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Software</a:t>
            </a:r>
            <a:endParaRPr sz="1200">
              <a:solidFill>
                <a:srgbClr val="3D85C6"/>
              </a:solidFill>
              <a:latin typeface="Palatino"/>
              <a:ea typeface="Palatino"/>
              <a:cs typeface="Palatino"/>
              <a:sym typeface="Palatino"/>
            </a:endParaRPr>
          </a:p>
        </p:txBody>
      </p:sp>
      <p:sp>
        <p:nvSpPr>
          <p:cNvPr id="79" name="Shape 79"/>
          <p:cNvSpPr txBox="1"/>
          <p:nvPr/>
        </p:nvSpPr>
        <p:spPr>
          <a:xfrm>
            <a:off x="6877300" y="198628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Mobile Apps</a:t>
            </a:r>
            <a:endParaRPr sz="1200">
              <a:solidFill>
                <a:srgbClr val="3D85C6"/>
              </a:solidFill>
              <a:latin typeface="Palatino"/>
              <a:ea typeface="Palatino"/>
              <a:cs typeface="Palatino"/>
              <a:sym typeface="Palatino"/>
            </a:endParaRPr>
          </a:p>
        </p:txBody>
      </p:sp>
      <p:sp>
        <p:nvSpPr>
          <p:cNvPr id="80" name="Shape 80"/>
          <p:cNvSpPr txBox="1"/>
          <p:nvPr/>
        </p:nvSpPr>
        <p:spPr>
          <a:xfrm>
            <a:off x="6877300" y="23853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Social Networks</a:t>
            </a:r>
            <a:endParaRPr sz="1200">
              <a:solidFill>
                <a:srgbClr val="3D85C6"/>
              </a:solidFill>
              <a:latin typeface="Palatino"/>
              <a:ea typeface="Palatino"/>
              <a:cs typeface="Palatino"/>
              <a:sym typeface="Palatino"/>
            </a:endParaRPr>
          </a:p>
        </p:txBody>
      </p:sp>
      <p:sp>
        <p:nvSpPr>
          <p:cNvPr id="81" name="Shape 81"/>
          <p:cNvSpPr/>
          <p:nvPr/>
        </p:nvSpPr>
        <p:spPr>
          <a:xfrm>
            <a:off x="3265725" y="3520825"/>
            <a:ext cx="3535500" cy="11379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txBox="1"/>
          <p:nvPr/>
        </p:nvSpPr>
        <p:spPr>
          <a:xfrm>
            <a:off x="3321825" y="3520825"/>
            <a:ext cx="3535500" cy="889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100">
                <a:solidFill>
                  <a:schemeClr val="dk1"/>
                </a:solidFill>
                <a:latin typeface="Palatino"/>
                <a:ea typeface="Palatino"/>
                <a:cs typeface="Palatino"/>
                <a:sym typeface="Palatino"/>
              </a:rPr>
              <a:t>Eric is an impatient freshman Bio major who is not tech-savvy. He wants to stay informed about course material and exam dates. Because Eric loves to text during his Genetics lecture, he’ll need to review the lectures and resources online before his exam date. </a:t>
            </a:r>
            <a:endParaRPr sz="1100">
              <a:solidFill>
                <a:schemeClr val="dk1"/>
              </a:solidFill>
              <a:latin typeface="Palatino"/>
              <a:ea typeface="Palatino"/>
              <a:cs typeface="Palatino"/>
              <a:sym typeface="Palatino"/>
            </a:endParaRPr>
          </a:p>
          <a:p>
            <a:pPr indent="0" lvl="0" marL="0">
              <a:spcBef>
                <a:spcPts val="0"/>
              </a:spcBef>
              <a:spcAft>
                <a:spcPts val="0"/>
              </a:spcAft>
              <a:buNone/>
            </a:pPr>
            <a:r>
              <a:t/>
            </a:r>
            <a:endParaRPr>
              <a:latin typeface="Palatino"/>
              <a:ea typeface="Palatino"/>
              <a:cs typeface="Palatino"/>
              <a:sym typeface="Palatino"/>
            </a:endParaRPr>
          </a:p>
        </p:txBody>
      </p:sp>
      <p:sp>
        <p:nvSpPr>
          <p:cNvPr id="83" name="Shape 83"/>
          <p:cNvSpPr txBox="1"/>
          <p:nvPr/>
        </p:nvSpPr>
        <p:spPr>
          <a:xfrm>
            <a:off x="3318550" y="2419350"/>
            <a:ext cx="32775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Unnecessary information</a:t>
            </a:r>
            <a:endParaRPr sz="1200">
              <a:latin typeface="Palatino"/>
              <a:ea typeface="Palatino"/>
              <a:cs typeface="Palatino"/>
              <a:sym typeface="Palatino"/>
            </a:endParaRPr>
          </a:p>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Feeling incompetent</a:t>
            </a:r>
            <a:endParaRPr sz="1200">
              <a:latin typeface="Palatino"/>
              <a:ea typeface="Palatino"/>
              <a:cs typeface="Palatino"/>
              <a:sym typeface="Palatino"/>
            </a:endParaRPr>
          </a:p>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Wasting time trying to figure something out</a:t>
            </a:r>
            <a:endParaRPr sz="1200">
              <a:latin typeface="Palatino"/>
              <a:ea typeface="Palatino"/>
              <a:cs typeface="Palatino"/>
              <a:sym typeface="Palatino"/>
            </a:endParaRPr>
          </a:p>
        </p:txBody>
      </p:sp>
      <p:sp>
        <p:nvSpPr>
          <p:cNvPr id="84" name="Shape 84"/>
          <p:cNvSpPr txBox="1"/>
          <p:nvPr/>
        </p:nvSpPr>
        <p:spPr>
          <a:xfrm>
            <a:off x="3242350" y="1200150"/>
            <a:ext cx="32775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Pass classes </a:t>
            </a:r>
            <a:endParaRPr sz="1200">
              <a:latin typeface="Palatino"/>
              <a:ea typeface="Palatino"/>
              <a:cs typeface="Palatino"/>
              <a:sym typeface="Palatino"/>
            </a:endParaRPr>
          </a:p>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Find syllabus and course material with ease</a:t>
            </a:r>
            <a:endParaRPr sz="1200">
              <a:latin typeface="Palatino"/>
              <a:ea typeface="Palatino"/>
              <a:cs typeface="Palatino"/>
              <a:sym typeface="Palatino"/>
            </a:endParaRPr>
          </a:p>
          <a:p>
            <a:pPr indent="-304800" lvl="0" marL="457200" rtl="0">
              <a:spcBef>
                <a:spcPts val="0"/>
              </a:spcBef>
              <a:spcAft>
                <a:spcPts val="0"/>
              </a:spcAft>
              <a:buClr>
                <a:srgbClr val="93C47D"/>
              </a:buClr>
              <a:buSzPts val="1200"/>
              <a:buFont typeface="Palatino"/>
              <a:buChar char="❖"/>
            </a:pPr>
            <a:r>
              <a:rPr lang="en" sz="1200">
                <a:latin typeface="Palatino"/>
                <a:ea typeface="Palatino"/>
                <a:cs typeface="Palatino"/>
                <a:sym typeface="Palatino"/>
              </a:rPr>
              <a:t>Stay motivated</a:t>
            </a:r>
            <a:endParaRPr sz="1200">
              <a:latin typeface="Palatino"/>
              <a:ea typeface="Palatino"/>
              <a:cs typeface="Palatino"/>
              <a:sym typeface="Palatino"/>
            </a:endParaRPr>
          </a:p>
        </p:txBody>
      </p:sp>
      <p:sp>
        <p:nvSpPr>
          <p:cNvPr id="85" name="Shape 85"/>
          <p:cNvSpPr txBox="1"/>
          <p:nvPr/>
        </p:nvSpPr>
        <p:spPr>
          <a:xfrm>
            <a:off x="4404000" y="1950175"/>
            <a:ext cx="5230200" cy="610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 name="Shape 86"/>
          <p:cNvSpPr txBox="1"/>
          <p:nvPr/>
        </p:nvSpPr>
        <p:spPr>
          <a:xfrm>
            <a:off x="458100" y="2944050"/>
            <a:ext cx="2322600" cy="327900"/>
          </a:xfrm>
          <a:prstGeom prst="rect">
            <a:avLst/>
          </a:prstGeom>
          <a:noFill/>
          <a:ln>
            <a:noFill/>
          </a:ln>
        </p:spPr>
        <p:txBody>
          <a:bodyPr anchorCtr="0" anchor="t" bIns="91425" lIns="91425" spcFirstLastPara="1" rIns="91425" wrap="square" tIns="91425">
            <a:noAutofit/>
          </a:bodyPr>
          <a:lstStyle/>
          <a:p>
            <a:pPr indent="0" lvl="0" marL="0" algn="ctr">
              <a:spcBef>
                <a:spcPts val="0"/>
              </a:spcBef>
              <a:spcAft>
                <a:spcPts val="0"/>
              </a:spcAft>
              <a:buNone/>
            </a:pPr>
            <a:r>
              <a:rPr i="1" lang="en" sz="1100">
                <a:solidFill>
                  <a:srgbClr val="FFFFFF"/>
                </a:solidFill>
                <a:latin typeface="Palatino"/>
                <a:ea typeface="Palatino"/>
                <a:cs typeface="Palatino"/>
                <a:sym typeface="Palatino"/>
              </a:rPr>
              <a:t>“Accessing the information I need to succeed should not be difficult”</a:t>
            </a:r>
            <a:endParaRPr i="1" sz="1100">
              <a:solidFill>
                <a:srgbClr val="FFFFFF"/>
              </a:solidFill>
              <a:latin typeface="Palatino"/>
              <a:ea typeface="Palatino"/>
              <a:cs typeface="Palatino"/>
              <a:sym typeface="Palatino"/>
            </a:endParaRPr>
          </a:p>
        </p:txBody>
      </p:sp>
      <p:sp>
        <p:nvSpPr>
          <p:cNvPr id="87" name="Shape 87"/>
          <p:cNvSpPr txBox="1"/>
          <p:nvPr/>
        </p:nvSpPr>
        <p:spPr>
          <a:xfrm>
            <a:off x="7104500" y="3352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88" name="Shape 88"/>
          <p:cNvCxnSpPr/>
          <p:nvPr/>
        </p:nvCxnSpPr>
        <p:spPr>
          <a:xfrm flipH="1">
            <a:off x="7896200" y="3428975"/>
            <a:ext cx="7500" cy="1178100"/>
          </a:xfrm>
          <a:prstGeom prst="straightConnector1">
            <a:avLst/>
          </a:prstGeom>
          <a:noFill/>
          <a:ln cap="flat" cmpd="sng" w="9525">
            <a:solidFill>
              <a:schemeClr val="dk2"/>
            </a:solidFill>
            <a:prstDash val="solid"/>
            <a:round/>
            <a:headEnd len="med" w="med" type="none"/>
            <a:tailEnd len="med" w="med" type="none"/>
          </a:ln>
        </p:spPr>
      </p:cxnSp>
      <p:sp>
        <p:nvSpPr>
          <p:cNvPr id="89" name="Shape 89"/>
          <p:cNvSpPr txBox="1"/>
          <p:nvPr/>
        </p:nvSpPr>
        <p:spPr>
          <a:xfrm>
            <a:off x="7104500" y="3657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90" name="Shape 90"/>
          <p:cNvSpPr txBox="1"/>
          <p:nvPr/>
        </p:nvSpPr>
        <p:spPr>
          <a:xfrm>
            <a:off x="7089700" y="3962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91" name="Shape 91"/>
          <p:cNvSpPr txBox="1"/>
          <p:nvPr/>
        </p:nvSpPr>
        <p:spPr>
          <a:xfrm>
            <a:off x="7104500" y="4267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p:nvPr/>
        </p:nvSpPr>
        <p:spPr>
          <a:xfrm>
            <a:off x="8003300" y="3370025"/>
            <a:ext cx="852000" cy="241200"/>
          </a:xfrm>
          <a:prstGeom prst="rect">
            <a:avLst/>
          </a:prstGeom>
          <a:solidFill>
            <a:srgbClr val="EA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7" name="Shape 97"/>
          <p:cNvSpPr/>
          <p:nvPr/>
        </p:nvSpPr>
        <p:spPr>
          <a:xfrm>
            <a:off x="8003300" y="3687875"/>
            <a:ext cx="852000" cy="241200"/>
          </a:xfrm>
          <a:prstGeom prst="rect">
            <a:avLst/>
          </a:prstGeom>
          <a:solidFill>
            <a:srgbClr val="EA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8" name="Shape 98"/>
          <p:cNvSpPr/>
          <p:nvPr/>
        </p:nvSpPr>
        <p:spPr>
          <a:xfrm>
            <a:off x="6987875" y="4005275"/>
            <a:ext cx="852000" cy="241200"/>
          </a:xfrm>
          <a:prstGeom prst="rect">
            <a:avLst/>
          </a:prstGeom>
          <a:solidFill>
            <a:srgbClr val="EA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9" name="Shape 99"/>
          <p:cNvSpPr/>
          <p:nvPr/>
        </p:nvSpPr>
        <p:spPr>
          <a:xfrm>
            <a:off x="6987875" y="4321325"/>
            <a:ext cx="852000" cy="241200"/>
          </a:xfrm>
          <a:prstGeom prst="rect">
            <a:avLst/>
          </a:prstGeom>
          <a:solidFill>
            <a:srgbClr val="EA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0" name="Shape 100"/>
          <p:cNvSpPr/>
          <p:nvPr/>
        </p:nvSpPr>
        <p:spPr>
          <a:xfrm>
            <a:off x="0" y="0"/>
            <a:ext cx="9144000" cy="889500"/>
          </a:xfrm>
          <a:prstGeom prst="rect">
            <a:avLst/>
          </a:prstGeom>
          <a:solidFill>
            <a:srgbClr val="EA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txBox="1"/>
          <p:nvPr/>
        </p:nvSpPr>
        <p:spPr>
          <a:xfrm>
            <a:off x="3234175" y="195900"/>
            <a:ext cx="47262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solidFill>
                  <a:srgbClr val="FFFFFF"/>
                </a:solidFill>
                <a:latin typeface="Palatino"/>
                <a:ea typeface="Palatino"/>
                <a:cs typeface="Palatino"/>
                <a:sym typeface="Palatino"/>
              </a:rPr>
              <a:t>Dr.</a:t>
            </a:r>
            <a:r>
              <a:rPr b="1" lang="en" sz="5000">
                <a:solidFill>
                  <a:srgbClr val="FFFFFF"/>
                </a:solidFill>
                <a:latin typeface="Palatino"/>
                <a:ea typeface="Palatino"/>
                <a:cs typeface="Palatino"/>
                <a:sym typeface="Palatino"/>
              </a:rPr>
              <a:t> </a:t>
            </a:r>
            <a:r>
              <a:rPr lang="en" sz="5000">
                <a:solidFill>
                  <a:srgbClr val="FFFFFF"/>
                </a:solidFill>
                <a:latin typeface="Palatino"/>
                <a:ea typeface="Palatino"/>
                <a:cs typeface="Palatino"/>
                <a:sym typeface="Palatino"/>
              </a:rPr>
              <a:t>Erin Smith</a:t>
            </a:r>
            <a:endParaRPr b="1" sz="5000">
              <a:solidFill>
                <a:srgbClr val="FFFFFF"/>
              </a:solidFill>
              <a:latin typeface="Palatino"/>
              <a:ea typeface="Palatino"/>
              <a:cs typeface="Palatino"/>
              <a:sym typeface="Palatino"/>
            </a:endParaRPr>
          </a:p>
        </p:txBody>
      </p:sp>
      <p:sp>
        <p:nvSpPr>
          <p:cNvPr id="102" name="Shape 102"/>
          <p:cNvSpPr txBox="1"/>
          <p:nvPr/>
        </p:nvSpPr>
        <p:spPr>
          <a:xfrm>
            <a:off x="1331100" y="3446350"/>
            <a:ext cx="17508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59</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Professor </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Married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Princeton, NJ</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103" name="Shape 103"/>
          <p:cNvSpPr txBox="1"/>
          <p:nvPr/>
        </p:nvSpPr>
        <p:spPr>
          <a:xfrm>
            <a:off x="0" y="34636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CC0000"/>
                </a:solidFill>
                <a:latin typeface="Palatino"/>
                <a:ea typeface="Palatino"/>
                <a:cs typeface="Palatino"/>
                <a:sym typeface="Palatino"/>
              </a:rPr>
              <a:t>Age</a:t>
            </a:r>
            <a:endParaRPr b="1" sz="1200">
              <a:solidFill>
                <a:srgbClr val="CC0000"/>
              </a:solidFill>
              <a:latin typeface="Palatino"/>
              <a:ea typeface="Palatino"/>
              <a:cs typeface="Palatino"/>
              <a:sym typeface="Palatino"/>
            </a:endParaRPr>
          </a:p>
          <a:p>
            <a:pPr indent="0" lvl="0" marL="0" rtl="0" algn="r">
              <a:spcBef>
                <a:spcPts val="0"/>
              </a:spcBef>
              <a:spcAft>
                <a:spcPts val="0"/>
              </a:spcAft>
              <a:buNone/>
            </a:pPr>
            <a:r>
              <a:rPr b="1" lang="en" sz="1200">
                <a:solidFill>
                  <a:srgbClr val="CC0000"/>
                </a:solidFill>
                <a:latin typeface="Palatino"/>
                <a:ea typeface="Palatino"/>
                <a:cs typeface="Palatino"/>
                <a:sym typeface="Palatino"/>
              </a:rPr>
              <a:t>Occupation</a:t>
            </a:r>
            <a:endParaRPr b="1" sz="1200">
              <a:solidFill>
                <a:srgbClr val="CC0000"/>
              </a:solidFill>
              <a:latin typeface="Palatino"/>
              <a:ea typeface="Palatino"/>
              <a:cs typeface="Palatino"/>
              <a:sym typeface="Palatino"/>
            </a:endParaRPr>
          </a:p>
          <a:p>
            <a:pPr indent="0" lvl="0" marL="0" rtl="0" algn="r">
              <a:spcBef>
                <a:spcPts val="0"/>
              </a:spcBef>
              <a:spcAft>
                <a:spcPts val="0"/>
              </a:spcAft>
              <a:buNone/>
            </a:pPr>
            <a:r>
              <a:rPr b="1" lang="en" sz="1200">
                <a:solidFill>
                  <a:srgbClr val="CC0000"/>
                </a:solidFill>
                <a:latin typeface="Palatino"/>
                <a:ea typeface="Palatino"/>
                <a:cs typeface="Palatino"/>
                <a:sym typeface="Palatino"/>
              </a:rPr>
              <a:t>Status</a:t>
            </a:r>
            <a:endParaRPr b="1" sz="1200">
              <a:solidFill>
                <a:srgbClr val="CC0000"/>
              </a:solidFill>
              <a:latin typeface="Palatino"/>
              <a:ea typeface="Palatino"/>
              <a:cs typeface="Palatino"/>
              <a:sym typeface="Palatino"/>
            </a:endParaRPr>
          </a:p>
          <a:p>
            <a:pPr indent="0" lvl="0" marL="0" rtl="0" algn="r">
              <a:spcBef>
                <a:spcPts val="0"/>
              </a:spcBef>
              <a:spcAft>
                <a:spcPts val="0"/>
              </a:spcAft>
              <a:buNone/>
            </a:pPr>
            <a:r>
              <a:rPr b="1" lang="en" sz="1200">
                <a:solidFill>
                  <a:srgbClr val="CC0000"/>
                </a:solidFill>
                <a:latin typeface="Palatino"/>
                <a:ea typeface="Palatino"/>
                <a:cs typeface="Palatino"/>
                <a:sym typeface="Palatino"/>
              </a:rPr>
              <a:t>Location</a:t>
            </a:r>
            <a:endParaRPr b="1" sz="1200">
              <a:solidFill>
                <a:srgbClr val="CC0000"/>
              </a:solidFill>
              <a:latin typeface="Palatino"/>
              <a:ea typeface="Palatino"/>
              <a:cs typeface="Palatino"/>
              <a:sym typeface="Palatino"/>
            </a:endParaRPr>
          </a:p>
          <a:p>
            <a:pPr indent="0" lvl="0" marL="0" rtl="0" algn="r">
              <a:spcBef>
                <a:spcPts val="0"/>
              </a:spcBef>
              <a:spcAft>
                <a:spcPts val="0"/>
              </a:spcAft>
              <a:buNone/>
            </a:pPr>
            <a:r>
              <a:rPr b="1" lang="en" sz="1200">
                <a:solidFill>
                  <a:srgbClr val="CC0000"/>
                </a:solidFill>
                <a:latin typeface="Palatino"/>
                <a:ea typeface="Palatino"/>
                <a:cs typeface="Palatino"/>
                <a:sym typeface="Palatino"/>
              </a:rPr>
              <a:t>Tier</a:t>
            </a:r>
            <a:endParaRPr b="1" sz="1200">
              <a:solidFill>
                <a:srgbClr val="CC0000"/>
              </a:solidFill>
              <a:latin typeface="Palatino"/>
              <a:ea typeface="Palatino"/>
              <a:cs typeface="Palatino"/>
              <a:sym typeface="Palatino"/>
            </a:endParaRPr>
          </a:p>
          <a:p>
            <a:pPr indent="0" lvl="0" marL="0" rtl="0" algn="r">
              <a:spcBef>
                <a:spcPts val="0"/>
              </a:spcBef>
              <a:spcAft>
                <a:spcPts val="0"/>
              </a:spcAft>
              <a:buNone/>
            </a:pPr>
            <a:r>
              <a:t/>
            </a:r>
            <a:endParaRPr b="1" sz="1200">
              <a:solidFill>
                <a:srgbClr val="CC0000"/>
              </a:solidFill>
              <a:latin typeface="Palatino"/>
              <a:ea typeface="Palatino"/>
              <a:cs typeface="Palatino"/>
              <a:sym typeface="Palatino"/>
            </a:endParaRPr>
          </a:p>
        </p:txBody>
      </p:sp>
      <p:sp>
        <p:nvSpPr>
          <p:cNvPr id="104" name="Shape 104"/>
          <p:cNvSpPr txBox="1"/>
          <p:nvPr/>
        </p:nvSpPr>
        <p:spPr>
          <a:xfrm>
            <a:off x="3103950" y="10137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00"/>
                </a:solidFill>
                <a:latin typeface="Palatino"/>
                <a:ea typeface="Palatino"/>
                <a:cs typeface="Palatino"/>
                <a:sym typeface="Palatino"/>
              </a:rPr>
              <a:t>GOALS</a:t>
            </a:r>
            <a:endParaRPr b="1">
              <a:solidFill>
                <a:srgbClr val="CC0000"/>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05" name="Shape 105"/>
          <p:cNvSpPr txBox="1"/>
          <p:nvPr/>
        </p:nvSpPr>
        <p:spPr>
          <a:xfrm>
            <a:off x="3081900" y="2282938"/>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00"/>
                </a:solidFill>
                <a:latin typeface="Palatino"/>
                <a:ea typeface="Palatino"/>
                <a:cs typeface="Palatino"/>
                <a:sym typeface="Palatino"/>
              </a:rPr>
              <a:t>FRUSTRATIONS</a:t>
            </a:r>
            <a:endParaRPr>
              <a:solidFill>
                <a:srgbClr val="CC0000"/>
              </a:solidFill>
              <a:latin typeface="Palatino"/>
              <a:ea typeface="Palatino"/>
              <a:cs typeface="Palatino"/>
              <a:sym typeface="Palatino"/>
            </a:endParaRPr>
          </a:p>
        </p:txBody>
      </p:sp>
      <p:sp>
        <p:nvSpPr>
          <p:cNvPr id="106" name="Shape 106"/>
          <p:cNvSpPr txBox="1"/>
          <p:nvPr/>
        </p:nvSpPr>
        <p:spPr>
          <a:xfrm>
            <a:off x="7029700" y="951625"/>
            <a:ext cx="15906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00"/>
                </a:solidFill>
                <a:latin typeface="Palatino"/>
                <a:ea typeface="Palatino"/>
                <a:cs typeface="Palatino"/>
                <a:sym typeface="Palatino"/>
              </a:rPr>
              <a:t>TECHNOLOGY</a:t>
            </a:r>
            <a:endParaRPr b="1">
              <a:solidFill>
                <a:srgbClr val="CC0000"/>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07" name="Shape 107"/>
          <p:cNvSpPr txBox="1"/>
          <p:nvPr/>
        </p:nvSpPr>
        <p:spPr>
          <a:xfrm>
            <a:off x="7105900" y="29957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00"/>
                </a:solidFill>
                <a:latin typeface="Palatino"/>
                <a:ea typeface="Palatino"/>
                <a:cs typeface="Palatino"/>
                <a:sym typeface="Palatino"/>
              </a:rPr>
              <a:t>PERSONALITY</a:t>
            </a:r>
            <a:endParaRPr b="1">
              <a:solidFill>
                <a:srgbClr val="CC0000"/>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pic>
        <p:nvPicPr>
          <p:cNvPr descr="Image result for ERIN SMITH" id="108" name="Shape 108"/>
          <p:cNvPicPr preferRelativeResize="0"/>
          <p:nvPr/>
        </p:nvPicPr>
        <p:blipFill>
          <a:blip r:embed="rId3">
            <a:alphaModFix/>
          </a:blip>
          <a:stretch>
            <a:fillRect/>
          </a:stretch>
        </p:blipFill>
        <p:spPr>
          <a:xfrm>
            <a:off x="308700" y="529175"/>
            <a:ext cx="2546401" cy="2378990"/>
          </a:xfrm>
          <a:prstGeom prst="rect">
            <a:avLst/>
          </a:prstGeom>
          <a:noFill/>
          <a:ln>
            <a:noFill/>
          </a:ln>
        </p:spPr>
      </p:pic>
      <p:sp>
        <p:nvSpPr>
          <p:cNvPr id="109" name="Shape 109"/>
          <p:cNvSpPr/>
          <p:nvPr/>
        </p:nvSpPr>
        <p:spPr>
          <a:xfrm>
            <a:off x="308700" y="2785200"/>
            <a:ext cx="2546400" cy="617400"/>
          </a:xfrm>
          <a:prstGeom prst="rect">
            <a:avLst/>
          </a:prstGeom>
          <a:solidFill>
            <a:srgbClr val="93C47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nvSpPr>
        <p:spPr>
          <a:xfrm>
            <a:off x="7182100" y="1494050"/>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 name="Shape 111"/>
          <p:cNvSpPr/>
          <p:nvPr/>
        </p:nvSpPr>
        <p:spPr>
          <a:xfrm>
            <a:off x="7182100" y="1482100"/>
            <a:ext cx="402600" cy="142200"/>
          </a:xfrm>
          <a:prstGeom prst="rect">
            <a:avLst/>
          </a:prstGeom>
          <a:solidFill>
            <a:srgbClr val="93C47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 name="Shape 112"/>
          <p:cNvSpPr/>
          <p:nvPr/>
        </p:nvSpPr>
        <p:spPr>
          <a:xfrm>
            <a:off x="7182100" y="1890789"/>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 name="Shape 113"/>
          <p:cNvSpPr/>
          <p:nvPr/>
        </p:nvSpPr>
        <p:spPr>
          <a:xfrm>
            <a:off x="7182100" y="1898422"/>
            <a:ext cx="402600" cy="142200"/>
          </a:xfrm>
          <a:prstGeom prst="rect">
            <a:avLst/>
          </a:prstGeom>
          <a:solidFill>
            <a:srgbClr val="93C47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a:off x="7182100" y="2295153"/>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5" name="Shape 115"/>
          <p:cNvSpPr/>
          <p:nvPr/>
        </p:nvSpPr>
        <p:spPr>
          <a:xfrm>
            <a:off x="7182100" y="2314175"/>
            <a:ext cx="402600" cy="123000"/>
          </a:xfrm>
          <a:prstGeom prst="rect">
            <a:avLst/>
          </a:prstGeom>
          <a:solidFill>
            <a:srgbClr val="93C47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a:off x="7182100" y="2700017"/>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a:off x="7182100" y="2713250"/>
            <a:ext cx="523800" cy="142200"/>
          </a:xfrm>
          <a:prstGeom prst="rect">
            <a:avLst/>
          </a:prstGeom>
          <a:solidFill>
            <a:srgbClr val="93C47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txBox="1"/>
          <p:nvPr/>
        </p:nvSpPr>
        <p:spPr>
          <a:xfrm>
            <a:off x="7105900" y="1188088"/>
            <a:ext cx="1504800" cy="327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200">
                <a:solidFill>
                  <a:srgbClr val="EA9999"/>
                </a:solidFill>
                <a:latin typeface="Palatino"/>
                <a:ea typeface="Palatino"/>
                <a:cs typeface="Palatino"/>
                <a:sym typeface="Palatino"/>
              </a:rPr>
              <a:t>IT &amp; Internet</a:t>
            </a:r>
            <a:endParaRPr sz="1200">
              <a:solidFill>
                <a:srgbClr val="EA9999"/>
              </a:solidFill>
              <a:latin typeface="Palatino"/>
              <a:ea typeface="Palatino"/>
              <a:cs typeface="Palatino"/>
              <a:sym typeface="Palatino"/>
            </a:endParaRPr>
          </a:p>
        </p:txBody>
      </p:sp>
      <p:sp>
        <p:nvSpPr>
          <p:cNvPr id="119" name="Shape 119"/>
          <p:cNvSpPr txBox="1"/>
          <p:nvPr/>
        </p:nvSpPr>
        <p:spPr>
          <a:xfrm>
            <a:off x="7105900" y="1587184"/>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EA9999"/>
                </a:solidFill>
                <a:latin typeface="Palatino"/>
                <a:ea typeface="Palatino"/>
                <a:cs typeface="Palatino"/>
                <a:sym typeface="Palatino"/>
              </a:rPr>
              <a:t>Software</a:t>
            </a:r>
            <a:endParaRPr sz="1200">
              <a:solidFill>
                <a:srgbClr val="EA9999"/>
              </a:solidFill>
              <a:latin typeface="Palatino"/>
              <a:ea typeface="Palatino"/>
              <a:cs typeface="Palatino"/>
              <a:sym typeface="Palatino"/>
            </a:endParaRPr>
          </a:p>
        </p:txBody>
      </p:sp>
      <p:sp>
        <p:nvSpPr>
          <p:cNvPr id="120" name="Shape 120"/>
          <p:cNvSpPr txBox="1"/>
          <p:nvPr/>
        </p:nvSpPr>
        <p:spPr>
          <a:xfrm>
            <a:off x="7105900" y="198628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EA9999"/>
                </a:solidFill>
                <a:latin typeface="Palatino"/>
                <a:ea typeface="Palatino"/>
                <a:cs typeface="Palatino"/>
                <a:sym typeface="Palatino"/>
              </a:rPr>
              <a:t>Mobile Apps</a:t>
            </a:r>
            <a:endParaRPr sz="1200">
              <a:solidFill>
                <a:srgbClr val="EA9999"/>
              </a:solidFill>
              <a:latin typeface="Palatino"/>
              <a:ea typeface="Palatino"/>
              <a:cs typeface="Palatino"/>
              <a:sym typeface="Palatino"/>
            </a:endParaRPr>
          </a:p>
        </p:txBody>
      </p:sp>
      <p:sp>
        <p:nvSpPr>
          <p:cNvPr id="121" name="Shape 121"/>
          <p:cNvSpPr txBox="1"/>
          <p:nvPr/>
        </p:nvSpPr>
        <p:spPr>
          <a:xfrm>
            <a:off x="7105900" y="23853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EA9999"/>
                </a:solidFill>
                <a:latin typeface="Palatino"/>
                <a:ea typeface="Palatino"/>
                <a:cs typeface="Palatino"/>
                <a:sym typeface="Palatino"/>
              </a:rPr>
              <a:t>Social Networks</a:t>
            </a:r>
            <a:endParaRPr sz="1200">
              <a:solidFill>
                <a:srgbClr val="EA9999"/>
              </a:solidFill>
              <a:latin typeface="Palatino"/>
              <a:ea typeface="Palatino"/>
              <a:cs typeface="Palatino"/>
              <a:sym typeface="Palatino"/>
            </a:endParaRPr>
          </a:p>
        </p:txBody>
      </p:sp>
      <p:sp>
        <p:nvSpPr>
          <p:cNvPr id="122" name="Shape 122"/>
          <p:cNvSpPr txBox="1"/>
          <p:nvPr/>
        </p:nvSpPr>
        <p:spPr>
          <a:xfrm>
            <a:off x="3107850" y="3281338"/>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00"/>
                </a:solidFill>
                <a:latin typeface="Palatino"/>
                <a:ea typeface="Palatino"/>
                <a:cs typeface="Palatino"/>
                <a:sym typeface="Palatino"/>
              </a:rPr>
              <a:t>BIO</a:t>
            </a:r>
            <a:endParaRPr b="1">
              <a:solidFill>
                <a:srgbClr val="CC0000"/>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123" name="Shape 123"/>
          <p:cNvSpPr/>
          <p:nvPr/>
        </p:nvSpPr>
        <p:spPr>
          <a:xfrm>
            <a:off x="3189525" y="3597025"/>
            <a:ext cx="3639000" cy="11748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txBox="1"/>
          <p:nvPr/>
        </p:nvSpPr>
        <p:spPr>
          <a:xfrm>
            <a:off x="3256250" y="3583200"/>
            <a:ext cx="3675300" cy="889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100">
                <a:solidFill>
                  <a:schemeClr val="dk1"/>
                </a:solidFill>
                <a:latin typeface="Palatino"/>
                <a:ea typeface="Palatino"/>
                <a:cs typeface="Palatino"/>
                <a:sym typeface="Palatino"/>
              </a:rPr>
              <a:t>Dr. Erin is a tenured professor at Rutgers University. </a:t>
            </a:r>
            <a:endParaRPr sz="1100">
              <a:solidFill>
                <a:schemeClr val="dk1"/>
              </a:solidFill>
              <a:latin typeface="Palatino"/>
              <a:ea typeface="Palatino"/>
              <a:cs typeface="Palatino"/>
              <a:sym typeface="Palatino"/>
            </a:endParaRPr>
          </a:p>
          <a:p>
            <a:pPr indent="0" lvl="0" marL="0">
              <a:spcBef>
                <a:spcPts val="0"/>
              </a:spcBef>
              <a:spcAft>
                <a:spcPts val="0"/>
              </a:spcAft>
              <a:buClr>
                <a:schemeClr val="dk1"/>
              </a:buClr>
              <a:buSzPts val="1100"/>
              <a:buFont typeface="Arial"/>
              <a:buNone/>
            </a:pPr>
            <a:r>
              <a:rPr lang="en" sz="1100">
                <a:solidFill>
                  <a:schemeClr val="dk1"/>
                </a:solidFill>
                <a:latin typeface="Palatino"/>
                <a:ea typeface="Palatino"/>
                <a:cs typeface="Palatino"/>
                <a:sym typeface="Palatino"/>
              </a:rPr>
              <a:t>She has a strong dislike towards change. She finds new interactive sites intimidating.  Even in modern times, she still passes out handouts because she is a firm believer of educating students by printed paper. She often lectures her great distaste towards technology </a:t>
            </a:r>
            <a:endParaRPr sz="1100">
              <a:solidFill>
                <a:schemeClr val="dk1"/>
              </a:solidFill>
              <a:latin typeface="Palatino"/>
              <a:ea typeface="Palatino"/>
              <a:cs typeface="Palatino"/>
              <a:sym typeface="Palatino"/>
            </a:endParaRPr>
          </a:p>
          <a:p>
            <a:pPr indent="0" lvl="0" marL="0" rtl="0">
              <a:spcBef>
                <a:spcPts val="0"/>
              </a:spcBef>
              <a:spcAft>
                <a:spcPts val="0"/>
              </a:spcAft>
              <a:buNone/>
            </a:pPr>
            <a:r>
              <a:t/>
            </a:r>
            <a:endParaRPr sz="1100">
              <a:solidFill>
                <a:schemeClr val="dk1"/>
              </a:solidFill>
              <a:latin typeface="Palatino"/>
              <a:ea typeface="Palatino"/>
              <a:cs typeface="Palatino"/>
              <a:sym typeface="Palatino"/>
            </a:endParaRPr>
          </a:p>
        </p:txBody>
      </p:sp>
      <p:sp>
        <p:nvSpPr>
          <p:cNvPr id="125" name="Shape 125"/>
          <p:cNvSpPr txBox="1"/>
          <p:nvPr/>
        </p:nvSpPr>
        <p:spPr>
          <a:xfrm>
            <a:off x="446850" y="2875763"/>
            <a:ext cx="2270100" cy="526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100">
                <a:solidFill>
                  <a:srgbClr val="FFFFFF"/>
                </a:solidFill>
                <a:latin typeface="Palatino"/>
                <a:ea typeface="Palatino"/>
                <a:cs typeface="Palatino"/>
                <a:sym typeface="Palatino"/>
              </a:rPr>
              <a:t>“</a:t>
            </a:r>
            <a:r>
              <a:rPr i="1" lang="en" sz="1100">
                <a:solidFill>
                  <a:srgbClr val="FFFFFF"/>
                </a:solidFill>
                <a:latin typeface="Palatino"/>
                <a:ea typeface="Palatino"/>
                <a:cs typeface="Palatino"/>
                <a:sym typeface="Palatino"/>
              </a:rPr>
              <a:t>If something works, why change it?”</a:t>
            </a:r>
            <a:endParaRPr i="1" sz="1100">
              <a:solidFill>
                <a:srgbClr val="FFFFFF"/>
              </a:solidFill>
              <a:latin typeface="Palatino"/>
              <a:ea typeface="Palatino"/>
              <a:cs typeface="Palatino"/>
              <a:sym typeface="Palatino"/>
            </a:endParaRPr>
          </a:p>
        </p:txBody>
      </p:sp>
      <p:sp>
        <p:nvSpPr>
          <p:cNvPr id="126" name="Shape 126"/>
          <p:cNvSpPr txBox="1"/>
          <p:nvPr/>
        </p:nvSpPr>
        <p:spPr>
          <a:xfrm>
            <a:off x="3234175" y="1275925"/>
            <a:ext cx="32775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Educate her students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Make course material easily accessible to her</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Make students experience the best possible</a:t>
            </a:r>
            <a:endParaRPr sz="1200">
              <a:latin typeface="Palatino"/>
              <a:ea typeface="Palatino"/>
              <a:cs typeface="Palatino"/>
              <a:sym typeface="Palatino"/>
            </a:endParaRPr>
          </a:p>
        </p:txBody>
      </p:sp>
      <p:sp>
        <p:nvSpPr>
          <p:cNvPr id="127" name="Shape 127"/>
          <p:cNvSpPr txBox="1"/>
          <p:nvPr/>
        </p:nvSpPr>
        <p:spPr>
          <a:xfrm>
            <a:off x="3216400" y="2576188"/>
            <a:ext cx="32775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Being obligated to learn a new system</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Changing an old system that works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Having to depend on technology</a:t>
            </a:r>
            <a:endParaRPr sz="1200">
              <a:latin typeface="Palatino"/>
              <a:ea typeface="Palatino"/>
              <a:cs typeface="Palatino"/>
              <a:sym typeface="Palatino"/>
            </a:endParaRPr>
          </a:p>
        </p:txBody>
      </p:sp>
      <p:sp>
        <p:nvSpPr>
          <p:cNvPr id="128" name="Shape 128"/>
          <p:cNvSpPr txBox="1"/>
          <p:nvPr/>
        </p:nvSpPr>
        <p:spPr>
          <a:xfrm>
            <a:off x="7104500" y="3352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129" name="Shape 129"/>
          <p:cNvCxnSpPr/>
          <p:nvPr/>
        </p:nvCxnSpPr>
        <p:spPr>
          <a:xfrm flipH="1">
            <a:off x="7896200" y="3428975"/>
            <a:ext cx="7500" cy="1178100"/>
          </a:xfrm>
          <a:prstGeom prst="straightConnector1">
            <a:avLst/>
          </a:prstGeom>
          <a:noFill/>
          <a:ln cap="flat" cmpd="sng" w="9525">
            <a:solidFill>
              <a:schemeClr val="dk2"/>
            </a:solidFill>
            <a:prstDash val="solid"/>
            <a:round/>
            <a:headEnd len="med" w="med" type="none"/>
            <a:tailEnd len="med" w="med" type="none"/>
          </a:ln>
        </p:spPr>
      </p:cxnSp>
      <p:sp>
        <p:nvSpPr>
          <p:cNvPr id="130" name="Shape 130"/>
          <p:cNvSpPr txBox="1"/>
          <p:nvPr/>
        </p:nvSpPr>
        <p:spPr>
          <a:xfrm>
            <a:off x="7104500" y="3657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131" name="Shape 131"/>
          <p:cNvSpPr txBox="1"/>
          <p:nvPr/>
        </p:nvSpPr>
        <p:spPr>
          <a:xfrm>
            <a:off x="7104500" y="3962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132" name="Shape 132"/>
          <p:cNvSpPr txBox="1"/>
          <p:nvPr/>
        </p:nvSpPr>
        <p:spPr>
          <a:xfrm>
            <a:off x="7140275" y="4267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p:nvPr/>
        </p:nvSpPr>
        <p:spPr>
          <a:xfrm>
            <a:off x="6982350" y="340772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solidFill>
                <a:schemeClr val="accent3"/>
              </a:solidFill>
            </a:endParaRPr>
          </a:p>
        </p:txBody>
      </p:sp>
      <p:sp>
        <p:nvSpPr>
          <p:cNvPr id="138" name="Shape 138"/>
          <p:cNvSpPr/>
          <p:nvPr/>
        </p:nvSpPr>
        <p:spPr>
          <a:xfrm>
            <a:off x="6982350" y="371635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solidFill>
                <a:schemeClr val="accent3"/>
              </a:solidFill>
            </a:endParaRPr>
          </a:p>
        </p:txBody>
      </p:sp>
      <p:sp>
        <p:nvSpPr>
          <p:cNvPr id="139" name="Shape 139"/>
          <p:cNvSpPr/>
          <p:nvPr/>
        </p:nvSpPr>
        <p:spPr>
          <a:xfrm>
            <a:off x="6982350" y="402497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solidFill>
                <a:schemeClr val="accent3"/>
              </a:solidFill>
            </a:endParaRPr>
          </a:p>
        </p:txBody>
      </p:sp>
      <p:sp>
        <p:nvSpPr>
          <p:cNvPr id="140" name="Shape 140"/>
          <p:cNvSpPr/>
          <p:nvPr/>
        </p:nvSpPr>
        <p:spPr>
          <a:xfrm>
            <a:off x="6982350" y="433360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solidFill>
                <a:schemeClr val="accent3"/>
              </a:solidFill>
            </a:endParaRPr>
          </a:p>
        </p:txBody>
      </p:sp>
      <p:sp>
        <p:nvSpPr>
          <p:cNvPr id="141" name="Shape 141"/>
          <p:cNvSpPr/>
          <p:nvPr/>
        </p:nvSpPr>
        <p:spPr>
          <a:xfrm>
            <a:off x="0" y="0"/>
            <a:ext cx="9144000" cy="889500"/>
          </a:xfrm>
          <a:prstGeom prst="rect">
            <a:avLst/>
          </a:prstGeom>
          <a:solidFill>
            <a:srgbClr val="45818E"/>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2" name="Shape 142"/>
          <p:cNvSpPr txBox="1"/>
          <p:nvPr/>
        </p:nvSpPr>
        <p:spPr>
          <a:xfrm>
            <a:off x="3365350" y="212250"/>
            <a:ext cx="47262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solidFill>
                  <a:srgbClr val="FFFFFF"/>
                </a:solidFill>
                <a:latin typeface="Palatino"/>
                <a:ea typeface="Palatino"/>
                <a:cs typeface="Palatino"/>
                <a:sym typeface="Palatino"/>
              </a:rPr>
              <a:t>Tom Porcaro</a:t>
            </a:r>
            <a:endParaRPr b="1" sz="5000">
              <a:solidFill>
                <a:srgbClr val="FFFFFF"/>
              </a:solidFill>
              <a:latin typeface="Palatino"/>
              <a:ea typeface="Palatino"/>
              <a:cs typeface="Palatino"/>
              <a:sym typeface="Palatino"/>
            </a:endParaRPr>
          </a:p>
        </p:txBody>
      </p:sp>
      <p:sp>
        <p:nvSpPr>
          <p:cNvPr id="143" name="Shape 143"/>
          <p:cNvSpPr txBox="1"/>
          <p:nvPr/>
        </p:nvSpPr>
        <p:spPr>
          <a:xfrm>
            <a:off x="1331100" y="3751150"/>
            <a:ext cx="19050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35</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Freelance Developer</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It’s Complicated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East Brunswick, NJ</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144" name="Shape 144"/>
          <p:cNvSpPr txBox="1"/>
          <p:nvPr/>
        </p:nvSpPr>
        <p:spPr>
          <a:xfrm>
            <a:off x="0" y="37684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chemeClr val="accent4"/>
                </a:solidFill>
                <a:latin typeface="Palatino"/>
                <a:ea typeface="Palatino"/>
                <a:cs typeface="Palatino"/>
                <a:sym typeface="Palatino"/>
              </a:rPr>
              <a:t>Age</a:t>
            </a:r>
            <a:endParaRPr b="1" sz="1200">
              <a:solidFill>
                <a:schemeClr val="accent4"/>
              </a:solidFill>
              <a:latin typeface="Palatino"/>
              <a:ea typeface="Palatino"/>
              <a:cs typeface="Palatino"/>
              <a:sym typeface="Palatino"/>
            </a:endParaRPr>
          </a:p>
          <a:p>
            <a:pPr indent="0" lvl="0" marL="0" rtl="0" algn="r">
              <a:spcBef>
                <a:spcPts val="0"/>
              </a:spcBef>
              <a:spcAft>
                <a:spcPts val="0"/>
              </a:spcAft>
              <a:buNone/>
            </a:pPr>
            <a:r>
              <a:rPr b="1" lang="en" sz="1200">
                <a:solidFill>
                  <a:schemeClr val="accent4"/>
                </a:solidFill>
                <a:latin typeface="Palatino"/>
                <a:ea typeface="Palatino"/>
                <a:cs typeface="Palatino"/>
                <a:sym typeface="Palatino"/>
              </a:rPr>
              <a:t>Occupation</a:t>
            </a:r>
            <a:endParaRPr b="1" sz="1200">
              <a:solidFill>
                <a:schemeClr val="accent4"/>
              </a:solidFill>
              <a:latin typeface="Palatino"/>
              <a:ea typeface="Palatino"/>
              <a:cs typeface="Palatino"/>
              <a:sym typeface="Palatino"/>
            </a:endParaRPr>
          </a:p>
          <a:p>
            <a:pPr indent="0" lvl="0" marL="0" rtl="0" algn="r">
              <a:spcBef>
                <a:spcPts val="0"/>
              </a:spcBef>
              <a:spcAft>
                <a:spcPts val="0"/>
              </a:spcAft>
              <a:buNone/>
            </a:pPr>
            <a:r>
              <a:rPr b="1" lang="en" sz="1200">
                <a:solidFill>
                  <a:schemeClr val="accent4"/>
                </a:solidFill>
                <a:latin typeface="Palatino"/>
                <a:ea typeface="Palatino"/>
                <a:cs typeface="Palatino"/>
                <a:sym typeface="Palatino"/>
              </a:rPr>
              <a:t>Status</a:t>
            </a:r>
            <a:endParaRPr b="1" sz="1200">
              <a:solidFill>
                <a:schemeClr val="accent4"/>
              </a:solidFill>
              <a:latin typeface="Palatino"/>
              <a:ea typeface="Palatino"/>
              <a:cs typeface="Palatino"/>
              <a:sym typeface="Palatino"/>
            </a:endParaRPr>
          </a:p>
          <a:p>
            <a:pPr indent="0" lvl="0" marL="0" rtl="0" algn="r">
              <a:spcBef>
                <a:spcPts val="0"/>
              </a:spcBef>
              <a:spcAft>
                <a:spcPts val="0"/>
              </a:spcAft>
              <a:buNone/>
            </a:pPr>
            <a:r>
              <a:rPr b="1" lang="en" sz="1200">
                <a:solidFill>
                  <a:schemeClr val="accent4"/>
                </a:solidFill>
                <a:latin typeface="Palatino"/>
                <a:ea typeface="Palatino"/>
                <a:cs typeface="Palatino"/>
                <a:sym typeface="Palatino"/>
              </a:rPr>
              <a:t>Location</a:t>
            </a:r>
            <a:endParaRPr b="1" sz="1200">
              <a:solidFill>
                <a:schemeClr val="accent4"/>
              </a:solidFill>
              <a:latin typeface="Palatino"/>
              <a:ea typeface="Palatino"/>
              <a:cs typeface="Palatino"/>
              <a:sym typeface="Palatino"/>
            </a:endParaRPr>
          </a:p>
          <a:p>
            <a:pPr indent="0" lvl="0" marL="0" rtl="0" algn="r">
              <a:spcBef>
                <a:spcPts val="0"/>
              </a:spcBef>
              <a:spcAft>
                <a:spcPts val="0"/>
              </a:spcAft>
              <a:buNone/>
            </a:pPr>
            <a:r>
              <a:rPr b="1" lang="en" sz="1200">
                <a:solidFill>
                  <a:schemeClr val="accent4"/>
                </a:solidFill>
                <a:latin typeface="Palatino"/>
                <a:ea typeface="Palatino"/>
                <a:cs typeface="Palatino"/>
                <a:sym typeface="Palatino"/>
              </a:rPr>
              <a:t>Tier</a:t>
            </a:r>
            <a:endParaRPr b="1" sz="1200">
              <a:solidFill>
                <a:schemeClr val="accent4"/>
              </a:solidFill>
              <a:latin typeface="Palatino"/>
              <a:ea typeface="Palatino"/>
              <a:cs typeface="Palatino"/>
              <a:sym typeface="Palatino"/>
            </a:endParaRPr>
          </a:p>
        </p:txBody>
      </p:sp>
      <p:sp>
        <p:nvSpPr>
          <p:cNvPr id="145" name="Shape 145"/>
          <p:cNvSpPr txBox="1"/>
          <p:nvPr/>
        </p:nvSpPr>
        <p:spPr>
          <a:xfrm>
            <a:off x="3180150" y="9375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chemeClr val="accent4"/>
                </a:solidFill>
                <a:latin typeface="Palatino"/>
                <a:ea typeface="Palatino"/>
                <a:cs typeface="Palatino"/>
                <a:sym typeface="Palatino"/>
              </a:rPr>
              <a:t>GOALS</a:t>
            </a:r>
            <a:endParaRPr b="1">
              <a:solidFill>
                <a:schemeClr val="accent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46" name="Shape 146"/>
          <p:cNvSpPr txBox="1"/>
          <p:nvPr/>
        </p:nvSpPr>
        <p:spPr>
          <a:xfrm>
            <a:off x="3137250" y="2114550"/>
            <a:ext cx="19050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chemeClr val="accent1"/>
                </a:solidFill>
                <a:latin typeface="Palatino"/>
                <a:ea typeface="Palatino"/>
                <a:cs typeface="Palatino"/>
                <a:sym typeface="Palatino"/>
              </a:rPr>
              <a:t>FRUSTRATIONS</a:t>
            </a:r>
            <a:endParaRPr>
              <a:solidFill>
                <a:schemeClr val="accent1"/>
              </a:solidFill>
              <a:latin typeface="Palatino"/>
              <a:ea typeface="Palatino"/>
              <a:cs typeface="Palatino"/>
              <a:sym typeface="Palatino"/>
            </a:endParaRPr>
          </a:p>
        </p:txBody>
      </p:sp>
      <p:sp>
        <p:nvSpPr>
          <p:cNvPr id="147" name="Shape 147"/>
          <p:cNvSpPr txBox="1"/>
          <p:nvPr/>
        </p:nvSpPr>
        <p:spPr>
          <a:xfrm>
            <a:off x="3212950" y="30653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chemeClr val="accent4"/>
                </a:solidFill>
                <a:latin typeface="Palatino"/>
                <a:ea typeface="Palatino"/>
                <a:cs typeface="Palatino"/>
                <a:sym typeface="Palatino"/>
              </a:rPr>
              <a:t>BIO</a:t>
            </a:r>
            <a:endParaRPr b="1">
              <a:solidFill>
                <a:schemeClr val="accent4"/>
              </a:solidFill>
              <a:latin typeface="Palatino"/>
              <a:ea typeface="Palatino"/>
              <a:cs typeface="Palatino"/>
              <a:sym typeface="Palatino"/>
            </a:endParaRPr>
          </a:p>
          <a:p>
            <a:pPr indent="0" lvl="0" marL="0" rtl="0">
              <a:spcBef>
                <a:spcPts val="0"/>
              </a:spcBef>
              <a:spcAft>
                <a:spcPts val="0"/>
              </a:spcAft>
              <a:buNone/>
            </a:pPr>
            <a:r>
              <a:t/>
            </a:r>
            <a:endParaRPr>
              <a:solidFill>
                <a:schemeClr val="accent4"/>
              </a:solidFill>
            </a:endParaRPr>
          </a:p>
        </p:txBody>
      </p:sp>
      <p:pic>
        <p:nvPicPr>
          <p:cNvPr descr="Image result for john porcaro" id="148" name="Shape 148"/>
          <p:cNvPicPr preferRelativeResize="0"/>
          <p:nvPr/>
        </p:nvPicPr>
        <p:blipFill>
          <a:blip r:embed="rId3">
            <a:alphaModFix/>
          </a:blip>
          <a:stretch>
            <a:fillRect/>
          </a:stretch>
        </p:blipFill>
        <p:spPr>
          <a:xfrm>
            <a:off x="308700" y="646300"/>
            <a:ext cx="2546400" cy="2546400"/>
          </a:xfrm>
          <a:prstGeom prst="rect">
            <a:avLst/>
          </a:prstGeom>
          <a:noFill/>
          <a:ln>
            <a:noFill/>
          </a:ln>
        </p:spPr>
      </p:pic>
      <p:sp>
        <p:nvSpPr>
          <p:cNvPr id="149" name="Shape 149"/>
          <p:cNvSpPr txBox="1"/>
          <p:nvPr/>
        </p:nvSpPr>
        <p:spPr>
          <a:xfrm>
            <a:off x="6801100" y="101375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chemeClr val="accent4"/>
                </a:solidFill>
                <a:latin typeface="Palatino"/>
                <a:ea typeface="Palatino"/>
                <a:cs typeface="Palatino"/>
                <a:sym typeface="Palatino"/>
              </a:rPr>
              <a:t>TECHNOLOGY</a:t>
            </a:r>
            <a:endParaRPr b="1">
              <a:solidFill>
                <a:schemeClr val="accent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150" name="Shape 150"/>
          <p:cNvSpPr txBox="1"/>
          <p:nvPr/>
        </p:nvSpPr>
        <p:spPr>
          <a:xfrm>
            <a:off x="7227500" y="301240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chemeClr val="accent4"/>
                </a:solidFill>
                <a:latin typeface="Palatino"/>
                <a:ea typeface="Palatino"/>
                <a:cs typeface="Palatino"/>
                <a:sym typeface="Palatino"/>
              </a:rPr>
              <a:t>PERSONALITY</a:t>
            </a:r>
            <a:endParaRPr b="1">
              <a:solidFill>
                <a:schemeClr val="accent4"/>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151" name="Shape 151"/>
          <p:cNvSpPr/>
          <p:nvPr/>
        </p:nvSpPr>
        <p:spPr>
          <a:xfrm>
            <a:off x="308700" y="2823450"/>
            <a:ext cx="2546400" cy="798000"/>
          </a:xfrm>
          <a:prstGeom prst="rect">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nvSpPr>
        <p:spPr>
          <a:xfrm>
            <a:off x="6877300" y="1570250"/>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3" name="Shape 153"/>
          <p:cNvSpPr/>
          <p:nvPr/>
        </p:nvSpPr>
        <p:spPr>
          <a:xfrm>
            <a:off x="6877300" y="1558300"/>
            <a:ext cx="1532400" cy="142200"/>
          </a:xfrm>
          <a:prstGeom prst="rect">
            <a:avLst/>
          </a:prstGeom>
          <a:solidFill>
            <a:srgbClr val="CC000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4" name="Shape 154"/>
          <p:cNvSpPr/>
          <p:nvPr/>
        </p:nvSpPr>
        <p:spPr>
          <a:xfrm>
            <a:off x="6877300" y="1966989"/>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5" name="Shape 155"/>
          <p:cNvSpPr/>
          <p:nvPr/>
        </p:nvSpPr>
        <p:spPr>
          <a:xfrm>
            <a:off x="6877300" y="1974625"/>
            <a:ext cx="1123800" cy="142200"/>
          </a:xfrm>
          <a:prstGeom prst="rect">
            <a:avLst/>
          </a:prstGeom>
          <a:solidFill>
            <a:srgbClr val="CC000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6" name="Shape 156"/>
          <p:cNvSpPr/>
          <p:nvPr/>
        </p:nvSpPr>
        <p:spPr>
          <a:xfrm>
            <a:off x="6877300" y="2371353"/>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7" name="Shape 157"/>
          <p:cNvSpPr/>
          <p:nvPr/>
        </p:nvSpPr>
        <p:spPr>
          <a:xfrm>
            <a:off x="6877300" y="2371250"/>
            <a:ext cx="1221900" cy="142200"/>
          </a:xfrm>
          <a:prstGeom prst="rect">
            <a:avLst/>
          </a:prstGeom>
          <a:solidFill>
            <a:srgbClr val="CC0000"/>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chemeClr val="accent1"/>
              </a:solidFill>
            </a:endParaRPr>
          </a:p>
        </p:txBody>
      </p:sp>
      <p:sp>
        <p:nvSpPr>
          <p:cNvPr id="158" name="Shape 158"/>
          <p:cNvSpPr/>
          <p:nvPr/>
        </p:nvSpPr>
        <p:spPr>
          <a:xfrm>
            <a:off x="6877300" y="2768067"/>
            <a:ext cx="1750800" cy="1422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9" name="Shape 159"/>
          <p:cNvSpPr/>
          <p:nvPr/>
        </p:nvSpPr>
        <p:spPr>
          <a:xfrm>
            <a:off x="6877300" y="2768075"/>
            <a:ext cx="964800" cy="142200"/>
          </a:xfrm>
          <a:prstGeom prst="rect">
            <a:avLst/>
          </a:prstGeom>
          <a:solidFill>
            <a:srgbClr val="CC000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0" name="Shape 160"/>
          <p:cNvSpPr txBox="1"/>
          <p:nvPr/>
        </p:nvSpPr>
        <p:spPr>
          <a:xfrm>
            <a:off x="6801100" y="1264288"/>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IT &amp; Internet</a:t>
            </a:r>
            <a:endParaRPr sz="1200">
              <a:solidFill>
                <a:srgbClr val="3D85C6"/>
              </a:solidFill>
              <a:latin typeface="Palatino"/>
              <a:ea typeface="Palatino"/>
              <a:cs typeface="Palatino"/>
              <a:sym typeface="Palatino"/>
            </a:endParaRPr>
          </a:p>
        </p:txBody>
      </p:sp>
      <p:sp>
        <p:nvSpPr>
          <p:cNvPr id="161" name="Shape 161"/>
          <p:cNvSpPr txBox="1"/>
          <p:nvPr/>
        </p:nvSpPr>
        <p:spPr>
          <a:xfrm>
            <a:off x="6801100" y="1663375"/>
            <a:ext cx="10842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Software</a:t>
            </a:r>
            <a:endParaRPr sz="1200">
              <a:solidFill>
                <a:srgbClr val="3D85C6"/>
              </a:solidFill>
              <a:latin typeface="Palatino"/>
              <a:ea typeface="Palatino"/>
              <a:cs typeface="Palatino"/>
              <a:sym typeface="Palatino"/>
            </a:endParaRPr>
          </a:p>
        </p:txBody>
      </p:sp>
      <p:sp>
        <p:nvSpPr>
          <p:cNvPr id="162" name="Shape 162"/>
          <p:cNvSpPr txBox="1"/>
          <p:nvPr/>
        </p:nvSpPr>
        <p:spPr>
          <a:xfrm>
            <a:off x="6801100" y="206248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Mobile Apps</a:t>
            </a:r>
            <a:endParaRPr sz="1200">
              <a:solidFill>
                <a:srgbClr val="3D85C6"/>
              </a:solidFill>
              <a:latin typeface="Palatino"/>
              <a:ea typeface="Palatino"/>
              <a:cs typeface="Palatino"/>
              <a:sym typeface="Palatino"/>
            </a:endParaRPr>
          </a:p>
        </p:txBody>
      </p:sp>
      <p:sp>
        <p:nvSpPr>
          <p:cNvPr id="163" name="Shape 163"/>
          <p:cNvSpPr txBox="1"/>
          <p:nvPr/>
        </p:nvSpPr>
        <p:spPr>
          <a:xfrm>
            <a:off x="6801100" y="24615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3D85C6"/>
                </a:solidFill>
                <a:latin typeface="Palatino"/>
                <a:ea typeface="Palatino"/>
                <a:cs typeface="Palatino"/>
                <a:sym typeface="Palatino"/>
              </a:rPr>
              <a:t>Social Networks</a:t>
            </a:r>
            <a:endParaRPr sz="1200">
              <a:solidFill>
                <a:srgbClr val="3D85C6"/>
              </a:solidFill>
              <a:latin typeface="Palatino"/>
              <a:ea typeface="Palatino"/>
              <a:cs typeface="Palatino"/>
              <a:sym typeface="Palatino"/>
            </a:endParaRPr>
          </a:p>
        </p:txBody>
      </p:sp>
      <p:sp>
        <p:nvSpPr>
          <p:cNvPr id="164" name="Shape 164"/>
          <p:cNvSpPr txBox="1"/>
          <p:nvPr/>
        </p:nvSpPr>
        <p:spPr>
          <a:xfrm>
            <a:off x="423225" y="2967175"/>
            <a:ext cx="2355600" cy="508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i="1" lang="en" sz="1100">
                <a:solidFill>
                  <a:srgbClr val="FFFFFF"/>
                </a:solidFill>
                <a:latin typeface="Palatino"/>
                <a:ea typeface="Palatino"/>
                <a:cs typeface="Palatino"/>
                <a:sym typeface="Palatino"/>
              </a:rPr>
              <a:t>“Good design makes a product more desirable  and therefore promotes use”</a:t>
            </a:r>
            <a:endParaRPr i="1" sz="1100">
              <a:solidFill>
                <a:srgbClr val="FFFFFF"/>
              </a:solidFill>
              <a:latin typeface="Palatino"/>
              <a:ea typeface="Palatino"/>
              <a:cs typeface="Palatino"/>
              <a:sym typeface="Palatino"/>
            </a:endParaRPr>
          </a:p>
        </p:txBody>
      </p:sp>
      <p:sp>
        <p:nvSpPr>
          <p:cNvPr id="165" name="Shape 165"/>
          <p:cNvSpPr txBox="1"/>
          <p:nvPr/>
        </p:nvSpPr>
        <p:spPr>
          <a:xfrm>
            <a:off x="3060550" y="1189250"/>
            <a:ext cx="3535500" cy="943200"/>
          </a:xfrm>
          <a:prstGeom prst="rect">
            <a:avLst/>
          </a:prstGeom>
          <a:noFill/>
          <a:ln>
            <a:noFill/>
          </a:ln>
        </p:spPr>
        <p:txBody>
          <a:bodyPr anchorCtr="0" anchor="ctr" bIns="91425" lIns="91425" spcFirstLastPara="1" rIns="91425" wrap="square" tIns="91425">
            <a:noAutofit/>
          </a:bodyPr>
          <a:lstStyle/>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Obtain Masters in IT</a:t>
            </a:r>
            <a:endParaRPr sz="1200">
              <a:solidFill>
                <a:schemeClr val="dk1"/>
              </a:solidFill>
              <a:latin typeface="Palatino"/>
              <a:ea typeface="Palatino"/>
              <a:cs typeface="Palatino"/>
              <a:sym typeface="Palatino"/>
            </a:endParaRPr>
          </a:p>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Build a strong company</a:t>
            </a:r>
            <a:endParaRPr sz="1200">
              <a:solidFill>
                <a:schemeClr val="dk1"/>
              </a:solidFill>
              <a:latin typeface="Palatino"/>
              <a:ea typeface="Palatino"/>
              <a:cs typeface="Palatino"/>
              <a:sym typeface="Palatino"/>
            </a:endParaRPr>
          </a:p>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Get the most for his money and education</a:t>
            </a:r>
            <a:endParaRPr sz="1200">
              <a:solidFill>
                <a:schemeClr val="dk1"/>
              </a:solidFill>
              <a:latin typeface="Palatino"/>
              <a:ea typeface="Palatino"/>
              <a:cs typeface="Palatino"/>
              <a:sym typeface="Palatino"/>
            </a:endParaRPr>
          </a:p>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Maintain his reputation</a:t>
            </a:r>
            <a:endParaRPr sz="1200">
              <a:solidFill>
                <a:schemeClr val="dk1"/>
              </a:solidFill>
              <a:latin typeface="Palatino"/>
              <a:ea typeface="Palatino"/>
              <a:cs typeface="Palatino"/>
              <a:sym typeface="Palatino"/>
            </a:endParaRPr>
          </a:p>
        </p:txBody>
      </p:sp>
      <p:sp>
        <p:nvSpPr>
          <p:cNvPr id="166" name="Shape 166"/>
          <p:cNvSpPr txBox="1"/>
          <p:nvPr/>
        </p:nvSpPr>
        <p:spPr>
          <a:xfrm>
            <a:off x="3124200" y="2189825"/>
            <a:ext cx="3000000" cy="1038900"/>
          </a:xfrm>
          <a:prstGeom prst="rect">
            <a:avLst/>
          </a:prstGeom>
          <a:noFill/>
          <a:ln>
            <a:noFill/>
          </a:ln>
        </p:spPr>
        <p:txBody>
          <a:bodyPr anchorCtr="0" anchor="ctr" bIns="91425" lIns="91425" spcFirstLastPara="1" rIns="91425" wrap="square" tIns="91425">
            <a:noAutofit/>
          </a:bodyPr>
          <a:lstStyle/>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Sloppy Design</a:t>
            </a:r>
            <a:endParaRPr sz="1200">
              <a:solidFill>
                <a:schemeClr val="dk1"/>
              </a:solidFill>
              <a:latin typeface="Palatino"/>
              <a:ea typeface="Palatino"/>
              <a:cs typeface="Palatino"/>
              <a:sym typeface="Palatino"/>
            </a:endParaRPr>
          </a:p>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Lack of information</a:t>
            </a:r>
            <a:endParaRPr sz="1200">
              <a:solidFill>
                <a:schemeClr val="dk1"/>
              </a:solidFill>
              <a:latin typeface="Palatino"/>
              <a:ea typeface="Palatino"/>
              <a:cs typeface="Palatino"/>
              <a:sym typeface="Palatino"/>
            </a:endParaRPr>
          </a:p>
          <a:p>
            <a:pPr indent="-304800" lvl="0" marL="457200" rtl="0">
              <a:spcBef>
                <a:spcPts val="0"/>
              </a:spcBef>
              <a:spcAft>
                <a:spcPts val="0"/>
              </a:spcAft>
              <a:buClr>
                <a:srgbClr val="B3D8EA"/>
              </a:buClr>
              <a:buSzPts val="1200"/>
              <a:buFont typeface="Palatino"/>
              <a:buChar char="❖"/>
            </a:pPr>
            <a:r>
              <a:rPr lang="en" sz="1200">
                <a:solidFill>
                  <a:schemeClr val="dk1"/>
                </a:solidFill>
                <a:latin typeface="Palatino"/>
                <a:ea typeface="Palatino"/>
                <a:cs typeface="Palatino"/>
                <a:sym typeface="Palatino"/>
              </a:rPr>
              <a:t>Having to ask for help</a:t>
            </a:r>
            <a:endParaRPr sz="1200">
              <a:solidFill>
                <a:schemeClr val="dk1"/>
              </a:solidFill>
              <a:latin typeface="Palatino"/>
              <a:ea typeface="Palatino"/>
              <a:cs typeface="Palatino"/>
              <a:sym typeface="Palatino"/>
            </a:endParaRPr>
          </a:p>
        </p:txBody>
      </p:sp>
      <p:sp>
        <p:nvSpPr>
          <p:cNvPr id="167" name="Shape 167"/>
          <p:cNvSpPr/>
          <p:nvPr/>
        </p:nvSpPr>
        <p:spPr>
          <a:xfrm>
            <a:off x="3265725" y="3444625"/>
            <a:ext cx="3535500" cy="11379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8" name="Shape 168"/>
          <p:cNvSpPr txBox="1"/>
          <p:nvPr/>
        </p:nvSpPr>
        <p:spPr>
          <a:xfrm>
            <a:off x="3296200" y="3444625"/>
            <a:ext cx="3624300" cy="8895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100">
                <a:solidFill>
                  <a:schemeClr val="dk1"/>
                </a:solidFill>
                <a:latin typeface="Palatino"/>
                <a:ea typeface="Palatino"/>
                <a:cs typeface="Palatino"/>
                <a:sym typeface="Palatino"/>
              </a:rPr>
              <a:t>Steve is new to the Rutgers System. He is pursuing his Masters in IT after having received his Bachelors in IT from PSU. He is specializing in Web Design and User Experience. His flawless attention to detail makes him catch every mistake in the debugging process. </a:t>
            </a:r>
            <a:endParaRPr>
              <a:latin typeface="Palatino"/>
              <a:ea typeface="Palatino"/>
              <a:cs typeface="Palatino"/>
              <a:sym typeface="Palatino"/>
            </a:endParaRPr>
          </a:p>
        </p:txBody>
      </p:sp>
      <p:sp>
        <p:nvSpPr>
          <p:cNvPr id="169" name="Shape 169"/>
          <p:cNvSpPr txBox="1"/>
          <p:nvPr/>
        </p:nvSpPr>
        <p:spPr>
          <a:xfrm>
            <a:off x="7104500" y="3352775"/>
            <a:ext cx="1750800" cy="234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170" name="Shape 170"/>
          <p:cNvCxnSpPr/>
          <p:nvPr/>
        </p:nvCxnSpPr>
        <p:spPr>
          <a:xfrm flipH="1">
            <a:off x="7896200" y="3428975"/>
            <a:ext cx="7500" cy="1178100"/>
          </a:xfrm>
          <a:prstGeom prst="straightConnector1">
            <a:avLst/>
          </a:prstGeom>
          <a:noFill/>
          <a:ln cap="flat" cmpd="sng" w="9525">
            <a:solidFill>
              <a:schemeClr val="dk2"/>
            </a:solidFill>
            <a:prstDash val="solid"/>
            <a:round/>
            <a:headEnd len="med" w="med" type="none"/>
            <a:tailEnd len="med" w="med" type="none"/>
          </a:ln>
        </p:spPr>
      </p:cxnSp>
      <p:sp>
        <p:nvSpPr>
          <p:cNvPr id="171" name="Shape 171"/>
          <p:cNvSpPr txBox="1"/>
          <p:nvPr/>
        </p:nvSpPr>
        <p:spPr>
          <a:xfrm>
            <a:off x="7104500" y="3657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a:t>
            </a:r>
            <a:r>
              <a:rPr lang="en" sz="1100">
                <a:latin typeface="Palatino"/>
                <a:ea typeface="Palatino"/>
                <a:cs typeface="Palatino"/>
                <a:sym typeface="Palatino"/>
              </a:rPr>
              <a:t>	Intuition</a:t>
            </a:r>
            <a:endParaRPr sz="1100">
              <a:latin typeface="Palatino"/>
              <a:ea typeface="Palatino"/>
              <a:cs typeface="Palatino"/>
              <a:sym typeface="Palatino"/>
            </a:endParaRPr>
          </a:p>
        </p:txBody>
      </p:sp>
      <p:sp>
        <p:nvSpPr>
          <p:cNvPr id="172" name="Shape 172"/>
          <p:cNvSpPr txBox="1"/>
          <p:nvPr/>
        </p:nvSpPr>
        <p:spPr>
          <a:xfrm>
            <a:off x="7104500" y="3962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173" name="Shape 173"/>
          <p:cNvSpPr txBox="1"/>
          <p:nvPr/>
        </p:nvSpPr>
        <p:spPr>
          <a:xfrm>
            <a:off x="7104500" y="4267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a:t>
            </a:r>
            <a:r>
              <a:rPr lang="en" sz="1100">
                <a:latin typeface="Palatino"/>
                <a:ea typeface="Palatino"/>
                <a:cs typeface="Palatino"/>
                <a:sym typeface="Palatino"/>
              </a:rPr>
              <a:t>	Prospecting</a:t>
            </a:r>
            <a:endParaRPr sz="1100">
              <a:latin typeface="Palatino"/>
              <a:ea typeface="Palatino"/>
              <a:cs typeface="Palatino"/>
              <a:sym typeface="Palatino"/>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