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Lst>
  <p:sldSz cy="5143500" cx="9144000"/>
  <p:notesSz cx="6858000" cy="9144000"/>
  <p:embeddedFontLst>
    <p:embeddedFont>
      <p:font typeface="Lato"/>
      <p:regular r:id="rId14"/>
      <p:bold r:id="rId15"/>
      <p:italic r:id="rId16"/>
      <p:boldItalic r:id="rId17"/>
    </p:embeddedFont>
    <p:embeddedFont>
      <p:font typeface="Montserrat"/>
      <p:regular r:id="rId18"/>
      <p:bold r:id="rId19"/>
      <p:italic r:id="rId20"/>
      <p:boldItalic r:id="rId21"/>
    </p:embeddedFont>
    <p:embeddedFont>
      <p:font typeface="Quattrocento Sans"/>
      <p:regular r:id="rId22"/>
      <p:bold r:id="rId23"/>
      <p:italic r:id="rId24"/>
      <p:bold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Montserrat-italic.fntdata"/><Relationship Id="rId22" Type="http://schemas.openxmlformats.org/officeDocument/2006/relationships/font" Target="fonts/QuattrocentoSans-regular.fntdata"/><Relationship Id="rId21" Type="http://schemas.openxmlformats.org/officeDocument/2006/relationships/font" Target="fonts/Montserrat-boldItalic.fntdata"/><Relationship Id="rId24" Type="http://schemas.openxmlformats.org/officeDocument/2006/relationships/font" Target="fonts/QuattrocentoSans-italic.fntdata"/><Relationship Id="rId23" Type="http://schemas.openxmlformats.org/officeDocument/2006/relationships/font" Target="fonts/QuattrocentoSans-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5" Type="http://schemas.openxmlformats.org/officeDocument/2006/relationships/font" Target="fonts/QuattrocentoSans-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font" Target="fonts/Lato-bold.fntdata"/><Relationship Id="rId14" Type="http://schemas.openxmlformats.org/officeDocument/2006/relationships/font" Target="fonts/Lato-regular.fntdata"/><Relationship Id="rId17" Type="http://schemas.openxmlformats.org/officeDocument/2006/relationships/font" Target="fonts/Lato-boldItalic.fntdata"/><Relationship Id="rId16" Type="http://schemas.openxmlformats.org/officeDocument/2006/relationships/font" Target="fonts/Lato-italic.fntdata"/><Relationship Id="rId19" Type="http://schemas.openxmlformats.org/officeDocument/2006/relationships/font" Target="fonts/Montserrat-bold.fntdata"/><Relationship Id="rId18" Type="http://schemas.openxmlformats.org/officeDocument/2006/relationships/font" Target="fonts/Montserrat-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Shape 51"/>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52" name="Shape 52"/>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7" name="Shape 57"/>
        <p:cNvGrpSpPr/>
        <p:nvPr/>
      </p:nvGrpSpPr>
      <p:grpSpPr>
        <a:xfrm>
          <a:off x="0" y="0"/>
          <a:ext cx="0" cy="0"/>
          <a:chOff x="0" y="0"/>
          <a:chExt cx="0" cy="0"/>
        </a:xfrm>
      </p:grpSpPr>
      <p:sp>
        <p:nvSpPr>
          <p:cNvPr id="58" name="Shape 5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59" name="Shape 59"/>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7" name="Shape 67"/>
        <p:cNvGrpSpPr/>
        <p:nvPr/>
      </p:nvGrpSpPr>
      <p:grpSpPr>
        <a:xfrm>
          <a:off x="0" y="0"/>
          <a:ext cx="0" cy="0"/>
          <a:chOff x="0" y="0"/>
          <a:chExt cx="0" cy="0"/>
        </a:xfrm>
      </p:grpSpPr>
      <p:sp>
        <p:nvSpPr>
          <p:cNvPr id="68" name="Shape 6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9" name="Shape 69"/>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8" name="Shape 78"/>
        <p:cNvGrpSpPr/>
        <p:nvPr/>
      </p:nvGrpSpPr>
      <p:grpSpPr>
        <a:xfrm>
          <a:off x="0" y="0"/>
          <a:ext cx="0" cy="0"/>
          <a:chOff x="0" y="0"/>
          <a:chExt cx="0" cy="0"/>
        </a:xfrm>
      </p:grpSpPr>
      <p:sp>
        <p:nvSpPr>
          <p:cNvPr id="79" name="Shape 7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0" name="Shape 80"/>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3" name="Shape 103"/>
        <p:cNvGrpSpPr/>
        <p:nvPr/>
      </p:nvGrpSpPr>
      <p:grpSpPr>
        <a:xfrm>
          <a:off x="0" y="0"/>
          <a:ext cx="0" cy="0"/>
          <a:chOff x="0" y="0"/>
          <a:chExt cx="0" cy="0"/>
        </a:xfrm>
      </p:grpSpPr>
      <p:sp>
        <p:nvSpPr>
          <p:cNvPr id="104" name="Shape 10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5" name="Shape 105"/>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7" name="Shape 127"/>
        <p:cNvGrpSpPr/>
        <p:nvPr/>
      </p:nvGrpSpPr>
      <p:grpSpPr>
        <a:xfrm>
          <a:off x="0" y="0"/>
          <a:ext cx="0" cy="0"/>
          <a:chOff x="0" y="0"/>
          <a:chExt cx="0" cy="0"/>
        </a:xfrm>
      </p:grpSpPr>
      <p:sp>
        <p:nvSpPr>
          <p:cNvPr id="128" name="Shape 12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29" name="Shape 129"/>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6" name="Shape 146"/>
        <p:cNvGrpSpPr/>
        <p:nvPr/>
      </p:nvGrpSpPr>
      <p:grpSpPr>
        <a:xfrm>
          <a:off x="0" y="0"/>
          <a:ext cx="0" cy="0"/>
          <a:chOff x="0" y="0"/>
          <a:chExt cx="0" cy="0"/>
        </a:xfrm>
      </p:grpSpPr>
      <p:sp>
        <p:nvSpPr>
          <p:cNvPr id="147" name="Shape 14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48" name="Shape 148"/>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2" name="Shape 192"/>
        <p:cNvGrpSpPr/>
        <p:nvPr/>
      </p:nvGrpSpPr>
      <p:grpSpPr>
        <a:xfrm>
          <a:off x="0" y="0"/>
          <a:ext cx="0" cy="0"/>
          <a:chOff x="0" y="0"/>
          <a:chExt cx="0" cy="0"/>
        </a:xfrm>
      </p:grpSpPr>
      <p:sp>
        <p:nvSpPr>
          <p:cNvPr id="193" name="Shape 19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94" name="Shape 194"/>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Shape 10"/>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Shape 11"/>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Shape 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Shape 45"/>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Shape 46"/>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Shape 4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Shape 14"/>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Shape 1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Shape 17"/>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Shape 18"/>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Shape 1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Shape 21"/>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Shape 22"/>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Shape 23"/>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Shape 2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Shape 2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Shape 2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Shape 29"/>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Shape 30"/>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Shape 3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Shape 33"/>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Shape 3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7" name="Shape 37"/>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Shape 38"/>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Shape 39"/>
          <p:cNvSpPr txBox="1"/>
          <p:nvPr>
            <p:ph idx="2" type="body"/>
          </p:nvPr>
        </p:nvSpPr>
        <p:spPr>
          <a:xfrm>
            <a:off x="4939500" y="724075"/>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Shape 4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Shape 42"/>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Shape 4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Shape 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8.png"/><Relationship Id="rId4" Type="http://schemas.openxmlformats.org/officeDocument/2006/relationships/image" Target="../media/image2.png"/><Relationship Id="rId5"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7.jpg"/><Relationship Id="rId5" Type="http://schemas.openxmlformats.org/officeDocument/2006/relationships/image" Target="../media/image6.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4.jpg"/><Relationship Id="rId5"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hyperlink" Target="http://www.sakaiamerica.com/attachment_tag/logo/" TargetMode="External"/><Relationship Id="rId4" Type="http://schemas.openxmlformats.org/officeDocument/2006/relationships/hyperlink" Target="https://identity.rutgers.edu/sites/identity/files/RU_IDguide_7.0.pdf" TargetMode="External"/><Relationship Id="rId5" Type="http://schemas.openxmlformats.org/officeDocument/2006/relationships/hyperlink" Target="https://www.libraries.rutgers.edu/styleguide"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sp>
        <p:nvSpPr>
          <p:cNvPr id="54" name="Shape 54"/>
          <p:cNvSpPr/>
          <p:nvPr/>
        </p:nvSpPr>
        <p:spPr>
          <a:xfrm>
            <a:off x="-51175" y="0"/>
            <a:ext cx="9195300" cy="5143500"/>
          </a:xfrm>
          <a:prstGeom prst="rect">
            <a:avLst/>
          </a:prstGeom>
          <a:solidFill>
            <a:srgbClr val="98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pic>
        <p:nvPicPr>
          <p:cNvPr descr="Image result for Rutgers logo transparent" id="55" name="Shape 55"/>
          <p:cNvPicPr preferRelativeResize="0"/>
          <p:nvPr/>
        </p:nvPicPr>
        <p:blipFill>
          <a:blip r:embed="rId3">
            <a:alphaModFix/>
          </a:blip>
          <a:stretch>
            <a:fillRect/>
          </a:stretch>
        </p:blipFill>
        <p:spPr>
          <a:xfrm>
            <a:off x="451925" y="3389375"/>
            <a:ext cx="4175149" cy="1187600"/>
          </a:xfrm>
          <a:prstGeom prst="rect">
            <a:avLst/>
          </a:prstGeom>
          <a:noFill/>
          <a:ln>
            <a:noFill/>
          </a:ln>
        </p:spPr>
      </p:pic>
      <p:sp>
        <p:nvSpPr>
          <p:cNvPr id="56" name="Shape 56"/>
          <p:cNvSpPr txBox="1"/>
          <p:nvPr/>
        </p:nvSpPr>
        <p:spPr>
          <a:xfrm>
            <a:off x="7085300" y="701975"/>
            <a:ext cx="2290800" cy="10182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lang="en" sz="2000">
                <a:solidFill>
                  <a:srgbClr val="FFFFFF"/>
                </a:solidFill>
                <a:latin typeface="Palatino"/>
                <a:ea typeface="Palatino"/>
                <a:cs typeface="Palatino"/>
                <a:sym typeface="Palatino"/>
              </a:rPr>
              <a:t>Style Guide</a:t>
            </a:r>
            <a:endParaRPr sz="2000">
              <a:solidFill>
                <a:srgbClr val="FFFFFF"/>
              </a:solidFill>
              <a:latin typeface="Palatino"/>
              <a:ea typeface="Palatino"/>
              <a:cs typeface="Palatino"/>
              <a:sym typeface="Palatino"/>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0" name="Shape 60"/>
        <p:cNvGrpSpPr/>
        <p:nvPr/>
      </p:nvGrpSpPr>
      <p:grpSpPr>
        <a:xfrm>
          <a:off x="0" y="0"/>
          <a:ext cx="0" cy="0"/>
          <a:chOff x="0" y="0"/>
          <a:chExt cx="0" cy="0"/>
        </a:xfrm>
      </p:grpSpPr>
      <p:sp>
        <p:nvSpPr>
          <p:cNvPr id="61" name="Shape 61"/>
          <p:cNvSpPr txBox="1"/>
          <p:nvPr/>
        </p:nvSpPr>
        <p:spPr>
          <a:xfrm>
            <a:off x="189175" y="153975"/>
            <a:ext cx="1026300" cy="3375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b="1" lang="en">
                <a:solidFill>
                  <a:srgbClr val="CC0033"/>
                </a:solidFill>
                <a:latin typeface="Palatino"/>
                <a:ea typeface="Palatino"/>
                <a:cs typeface="Palatino"/>
                <a:sym typeface="Palatino"/>
              </a:rPr>
              <a:t>Logo</a:t>
            </a:r>
            <a:endParaRPr b="1">
              <a:solidFill>
                <a:srgbClr val="CC0033"/>
              </a:solidFill>
              <a:latin typeface="Palatino"/>
              <a:ea typeface="Palatino"/>
              <a:cs typeface="Palatino"/>
              <a:sym typeface="Palatino"/>
            </a:endParaRPr>
          </a:p>
        </p:txBody>
      </p:sp>
      <p:sp>
        <p:nvSpPr>
          <p:cNvPr id="62" name="Shape 62"/>
          <p:cNvSpPr txBox="1"/>
          <p:nvPr/>
        </p:nvSpPr>
        <p:spPr>
          <a:xfrm>
            <a:off x="458150" y="711575"/>
            <a:ext cx="3492000" cy="41853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Clr>
                <a:schemeClr val="dk1"/>
              </a:buClr>
              <a:buSzPts val="1100"/>
              <a:buFont typeface="Arial"/>
              <a:buNone/>
            </a:pPr>
            <a:r>
              <a:rPr lang="en" sz="1200">
                <a:latin typeface="Palatino"/>
                <a:ea typeface="Palatino"/>
                <a:cs typeface="Palatino"/>
                <a:sym typeface="Palatino"/>
              </a:rPr>
              <a:t>The main  Logo, shown to the right,  represents the duality of education and power. With concise pixels, the logo must adhere to either red or white with clear border parameters to denote its integrity as a whole. </a:t>
            </a:r>
            <a:endParaRPr sz="1200">
              <a:latin typeface="Palatino"/>
              <a:ea typeface="Palatino"/>
              <a:cs typeface="Palatino"/>
              <a:sym typeface="Palatino"/>
            </a:endParaRPr>
          </a:p>
          <a:p>
            <a:pPr indent="0" lvl="0" marL="0">
              <a:spcBef>
                <a:spcPts val="0"/>
              </a:spcBef>
              <a:spcAft>
                <a:spcPts val="0"/>
              </a:spcAft>
              <a:buClr>
                <a:schemeClr val="dk1"/>
              </a:buClr>
              <a:buSzPts val="1100"/>
              <a:buFont typeface="Arial"/>
              <a:buNone/>
            </a:pPr>
            <a:r>
              <a:t/>
            </a:r>
            <a:endParaRPr sz="1200">
              <a:latin typeface="Palatino"/>
              <a:ea typeface="Palatino"/>
              <a:cs typeface="Palatino"/>
              <a:sym typeface="Palatino"/>
            </a:endParaRPr>
          </a:p>
          <a:p>
            <a:pPr indent="0" lvl="0" marL="0">
              <a:spcBef>
                <a:spcPts val="0"/>
              </a:spcBef>
              <a:spcAft>
                <a:spcPts val="0"/>
              </a:spcAft>
              <a:buClr>
                <a:schemeClr val="dk1"/>
              </a:buClr>
              <a:buSzPts val="1100"/>
              <a:buFont typeface="Arial"/>
              <a:buNone/>
            </a:pPr>
            <a:r>
              <a:rPr lang="en" sz="1200">
                <a:solidFill>
                  <a:schemeClr val="dk1"/>
                </a:solidFill>
                <a:latin typeface="Palatino"/>
                <a:ea typeface="Palatino"/>
                <a:cs typeface="Palatino"/>
                <a:sym typeface="Palatino"/>
              </a:rPr>
              <a:t>It is the primary element of Sakai and must appear on all Sakai operated</a:t>
            </a:r>
            <a:endParaRPr sz="1200">
              <a:solidFill>
                <a:schemeClr val="dk1"/>
              </a:solidFill>
              <a:latin typeface="Palatino"/>
              <a:ea typeface="Palatino"/>
              <a:cs typeface="Palatino"/>
              <a:sym typeface="Palatino"/>
            </a:endParaRPr>
          </a:p>
          <a:p>
            <a:pPr indent="0" lvl="0" marL="0">
              <a:spcBef>
                <a:spcPts val="0"/>
              </a:spcBef>
              <a:spcAft>
                <a:spcPts val="0"/>
              </a:spcAft>
              <a:buClr>
                <a:schemeClr val="dk1"/>
              </a:buClr>
              <a:buSzPts val="1100"/>
              <a:buFont typeface="Arial"/>
              <a:buNone/>
            </a:pPr>
            <a:r>
              <a:rPr lang="en" sz="1200">
                <a:solidFill>
                  <a:schemeClr val="dk1"/>
                </a:solidFill>
                <a:latin typeface="Palatino"/>
                <a:ea typeface="Palatino"/>
                <a:cs typeface="Palatino"/>
                <a:sym typeface="Palatino"/>
              </a:rPr>
              <a:t>systems. It may not be modified in any way.</a:t>
            </a:r>
            <a:endParaRPr sz="1200">
              <a:solidFill>
                <a:schemeClr val="dk1"/>
              </a:solidFill>
              <a:latin typeface="Palatino"/>
              <a:ea typeface="Palatino"/>
              <a:cs typeface="Palatino"/>
              <a:sym typeface="Palatino"/>
            </a:endParaRPr>
          </a:p>
          <a:p>
            <a:pPr indent="0" lvl="0" marL="0">
              <a:spcBef>
                <a:spcPts val="0"/>
              </a:spcBef>
              <a:spcAft>
                <a:spcPts val="0"/>
              </a:spcAft>
              <a:buClr>
                <a:schemeClr val="dk1"/>
              </a:buClr>
              <a:buSzPts val="1100"/>
              <a:buFont typeface="Arial"/>
              <a:buNone/>
            </a:pPr>
            <a:r>
              <a:t/>
            </a:r>
            <a:endParaRPr sz="1200">
              <a:solidFill>
                <a:schemeClr val="dk1"/>
              </a:solidFill>
              <a:latin typeface="Palatino"/>
              <a:ea typeface="Palatino"/>
              <a:cs typeface="Palatino"/>
              <a:sym typeface="Palatino"/>
            </a:endParaRPr>
          </a:p>
          <a:p>
            <a:pPr indent="0" lvl="0" marL="0">
              <a:spcBef>
                <a:spcPts val="0"/>
              </a:spcBef>
              <a:spcAft>
                <a:spcPts val="0"/>
              </a:spcAft>
              <a:buClr>
                <a:schemeClr val="dk1"/>
              </a:buClr>
              <a:buSzPts val="1100"/>
              <a:buFont typeface="Arial"/>
              <a:buNone/>
            </a:pPr>
            <a:r>
              <a:rPr lang="en" sz="1200">
                <a:solidFill>
                  <a:schemeClr val="dk1"/>
                </a:solidFill>
                <a:latin typeface="Palatino"/>
                <a:ea typeface="Palatino"/>
                <a:cs typeface="Palatino"/>
                <a:sym typeface="Palatino"/>
              </a:rPr>
              <a:t>This Sakai logotype is the preferred visual representation of Sakai.</a:t>
            </a:r>
            <a:endParaRPr sz="1200">
              <a:latin typeface="Palatino"/>
              <a:ea typeface="Palatino"/>
              <a:cs typeface="Palatino"/>
              <a:sym typeface="Palatino"/>
            </a:endParaRPr>
          </a:p>
          <a:p>
            <a:pPr indent="0" lvl="0" marL="0">
              <a:spcBef>
                <a:spcPts val="0"/>
              </a:spcBef>
              <a:spcAft>
                <a:spcPts val="0"/>
              </a:spcAft>
              <a:buClr>
                <a:schemeClr val="dk1"/>
              </a:buClr>
              <a:buSzPts val="1100"/>
              <a:buFont typeface="Arial"/>
              <a:buNone/>
            </a:pPr>
            <a:r>
              <a:t/>
            </a:r>
            <a:endParaRPr sz="1200">
              <a:latin typeface="Palatino"/>
              <a:ea typeface="Palatino"/>
              <a:cs typeface="Palatino"/>
              <a:sym typeface="Palatino"/>
            </a:endParaRPr>
          </a:p>
          <a:p>
            <a:pPr indent="0" lvl="0" marL="0">
              <a:spcBef>
                <a:spcPts val="0"/>
              </a:spcBef>
              <a:spcAft>
                <a:spcPts val="0"/>
              </a:spcAft>
              <a:buClr>
                <a:schemeClr val="dk1"/>
              </a:buClr>
              <a:buSzPts val="1100"/>
              <a:buFont typeface="Arial"/>
              <a:buNone/>
            </a:pPr>
            <a:r>
              <a:rPr lang="en" sz="1200">
                <a:latin typeface="Palatino"/>
                <a:ea typeface="Palatino"/>
                <a:cs typeface="Palatino"/>
                <a:sym typeface="Palatino"/>
              </a:rPr>
              <a:t>It is suggested that the image be placed on a background with slight transparent hues of light. </a:t>
            </a:r>
            <a:endParaRPr sz="1200">
              <a:latin typeface="Palatino"/>
              <a:ea typeface="Palatino"/>
              <a:cs typeface="Palatino"/>
              <a:sym typeface="Palatino"/>
            </a:endParaRPr>
          </a:p>
          <a:p>
            <a:pPr indent="0" lvl="0" marL="0">
              <a:spcBef>
                <a:spcPts val="0"/>
              </a:spcBef>
              <a:spcAft>
                <a:spcPts val="0"/>
              </a:spcAft>
              <a:buNone/>
            </a:pPr>
            <a:r>
              <a:t/>
            </a:r>
            <a:endParaRPr>
              <a:latin typeface="Palatino"/>
              <a:ea typeface="Palatino"/>
              <a:cs typeface="Palatino"/>
              <a:sym typeface="Palatino"/>
            </a:endParaRPr>
          </a:p>
          <a:p>
            <a:pPr indent="0" lvl="0" marL="0">
              <a:spcBef>
                <a:spcPts val="0"/>
              </a:spcBef>
              <a:spcAft>
                <a:spcPts val="0"/>
              </a:spcAft>
              <a:buNone/>
            </a:pPr>
            <a:r>
              <a:t/>
            </a:r>
            <a:endParaRPr/>
          </a:p>
        </p:txBody>
      </p:sp>
      <p:pic>
        <p:nvPicPr>
          <p:cNvPr id="63" name="Shape 63"/>
          <p:cNvPicPr preferRelativeResize="0"/>
          <p:nvPr/>
        </p:nvPicPr>
        <p:blipFill>
          <a:blip r:embed="rId3">
            <a:alphaModFix/>
          </a:blip>
          <a:stretch>
            <a:fillRect/>
          </a:stretch>
        </p:blipFill>
        <p:spPr>
          <a:xfrm>
            <a:off x="4072650" y="2569763"/>
            <a:ext cx="2286000" cy="1776425"/>
          </a:xfrm>
          <a:prstGeom prst="rect">
            <a:avLst/>
          </a:prstGeom>
          <a:noFill/>
          <a:ln>
            <a:noFill/>
          </a:ln>
        </p:spPr>
      </p:pic>
      <p:sp>
        <p:nvSpPr>
          <p:cNvPr id="64" name="Shape 64"/>
          <p:cNvSpPr txBox="1"/>
          <p:nvPr/>
        </p:nvSpPr>
        <p:spPr>
          <a:xfrm>
            <a:off x="5520550" y="3042325"/>
            <a:ext cx="2493900" cy="8313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b="1" lang="en" sz="6500">
                <a:solidFill>
                  <a:srgbClr val="CC0033"/>
                </a:solidFill>
                <a:highlight>
                  <a:srgbClr val="FFFFFF"/>
                </a:highlight>
                <a:latin typeface="Lato"/>
                <a:ea typeface="Lato"/>
                <a:cs typeface="Lato"/>
                <a:sym typeface="Lato"/>
              </a:rPr>
              <a:t>AKAI</a:t>
            </a:r>
            <a:endParaRPr b="1" sz="6500">
              <a:solidFill>
                <a:srgbClr val="CC0033"/>
              </a:solidFill>
              <a:highlight>
                <a:srgbClr val="FFFFFF"/>
              </a:highlight>
              <a:latin typeface="Lato"/>
              <a:ea typeface="Lato"/>
              <a:cs typeface="Lato"/>
              <a:sym typeface="Lato"/>
            </a:endParaRPr>
          </a:p>
        </p:txBody>
      </p:sp>
      <p:pic>
        <p:nvPicPr>
          <p:cNvPr id="65" name="Shape 65"/>
          <p:cNvPicPr preferRelativeResize="0"/>
          <p:nvPr/>
        </p:nvPicPr>
        <p:blipFill>
          <a:blip r:embed="rId3">
            <a:alphaModFix/>
          </a:blip>
          <a:stretch>
            <a:fillRect/>
          </a:stretch>
        </p:blipFill>
        <p:spPr>
          <a:xfrm>
            <a:off x="4909725" y="711563"/>
            <a:ext cx="2286000" cy="1776425"/>
          </a:xfrm>
          <a:prstGeom prst="rect">
            <a:avLst/>
          </a:prstGeom>
          <a:noFill/>
          <a:ln>
            <a:noFill/>
          </a:ln>
        </p:spPr>
      </p:pic>
      <p:sp>
        <p:nvSpPr>
          <p:cNvPr id="66" name="Shape 66"/>
          <p:cNvSpPr txBox="1"/>
          <p:nvPr/>
        </p:nvSpPr>
        <p:spPr>
          <a:xfrm>
            <a:off x="6357625" y="1184125"/>
            <a:ext cx="2493900" cy="8313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b="1" lang="en" sz="6500">
                <a:solidFill>
                  <a:srgbClr val="CC0033"/>
                </a:solidFill>
                <a:highlight>
                  <a:srgbClr val="FFFFFF"/>
                </a:highlight>
                <a:latin typeface="Lato"/>
                <a:ea typeface="Lato"/>
                <a:cs typeface="Lato"/>
                <a:sym typeface="Lato"/>
              </a:rPr>
              <a:t>akai</a:t>
            </a:r>
            <a:endParaRPr b="1" sz="6500">
              <a:solidFill>
                <a:srgbClr val="CC0033"/>
              </a:solidFill>
              <a:highlight>
                <a:srgbClr val="FFFFFF"/>
              </a:highlight>
              <a:latin typeface="Lato"/>
              <a:ea typeface="Lato"/>
              <a:cs typeface="Lato"/>
              <a:sym typeface="Lato"/>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0" name="Shape 70"/>
        <p:cNvGrpSpPr/>
        <p:nvPr/>
      </p:nvGrpSpPr>
      <p:grpSpPr>
        <a:xfrm>
          <a:off x="0" y="0"/>
          <a:ext cx="0" cy="0"/>
          <a:chOff x="0" y="0"/>
          <a:chExt cx="0" cy="0"/>
        </a:xfrm>
      </p:grpSpPr>
      <p:pic>
        <p:nvPicPr>
          <p:cNvPr id="71" name="Shape 71"/>
          <p:cNvPicPr preferRelativeResize="0"/>
          <p:nvPr/>
        </p:nvPicPr>
        <p:blipFill>
          <a:blip r:embed="rId3">
            <a:alphaModFix/>
          </a:blip>
          <a:stretch>
            <a:fillRect/>
          </a:stretch>
        </p:blipFill>
        <p:spPr>
          <a:xfrm>
            <a:off x="2076100" y="1826647"/>
            <a:ext cx="2261523" cy="1866554"/>
          </a:xfrm>
          <a:prstGeom prst="rect">
            <a:avLst/>
          </a:prstGeom>
          <a:noFill/>
          <a:ln>
            <a:noFill/>
          </a:ln>
        </p:spPr>
      </p:pic>
      <p:sp>
        <p:nvSpPr>
          <p:cNvPr id="72" name="Shape 72"/>
          <p:cNvSpPr txBox="1"/>
          <p:nvPr/>
        </p:nvSpPr>
        <p:spPr>
          <a:xfrm>
            <a:off x="5402825" y="852075"/>
            <a:ext cx="3052800" cy="38157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200">
                <a:latin typeface="Palatino"/>
                <a:ea typeface="Palatino"/>
                <a:cs typeface="Palatino"/>
                <a:sym typeface="Palatino"/>
              </a:rPr>
              <a:t>While the main logotype is to appear on all Sakai operated systems, Sakai can be represented using other logos.</a:t>
            </a:r>
            <a:endParaRPr sz="1200">
              <a:latin typeface="Palatino"/>
              <a:ea typeface="Palatino"/>
              <a:cs typeface="Palatino"/>
              <a:sym typeface="Palatino"/>
            </a:endParaRPr>
          </a:p>
          <a:p>
            <a:pPr indent="0" lvl="0" marL="0" rtl="0">
              <a:spcBef>
                <a:spcPts val="0"/>
              </a:spcBef>
              <a:spcAft>
                <a:spcPts val="0"/>
              </a:spcAft>
              <a:buNone/>
            </a:pPr>
            <a:r>
              <a:t/>
            </a:r>
            <a:endParaRPr sz="1200">
              <a:latin typeface="Palatino"/>
              <a:ea typeface="Palatino"/>
              <a:cs typeface="Palatino"/>
              <a:sym typeface="Palatino"/>
            </a:endParaRPr>
          </a:p>
          <a:p>
            <a:pPr indent="0" lvl="0" marL="0">
              <a:spcBef>
                <a:spcPts val="0"/>
              </a:spcBef>
              <a:spcAft>
                <a:spcPts val="0"/>
              </a:spcAft>
              <a:buNone/>
            </a:pPr>
            <a:r>
              <a:rPr lang="en" sz="1200">
                <a:latin typeface="Palatino"/>
                <a:ea typeface="Palatino"/>
                <a:cs typeface="Palatino"/>
                <a:sym typeface="Palatino"/>
              </a:rPr>
              <a:t>Other common logos appear on the left </a:t>
            </a:r>
            <a:endParaRPr sz="1200">
              <a:latin typeface="Palatino"/>
              <a:ea typeface="Palatino"/>
              <a:cs typeface="Palatino"/>
              <a:sym typeface="Palatino"/>
            </a:endParaRPr>
          </a:p>
          <a:p>
            <a:pPr indent="0" lvl="0" marL="0">
              <a:spcBef>
                <a:spcPts val="0"/>
              </a:spcBef>
              <a:spcAft>
                <a:spcPts val="0"/>
              </a:spcAft>
              <a:buNone/>
            </a:pPr>
            <a:r>
              <a:t/>
            </a:r>
            <a:endParaRPr sz="1200">
              <a:latin typeface="Palatino"/>
              <a:ea typeface="Palatino"/>
              <a:cs typeface="Palatino"/>
              <a:sym typeface="Palatino"/>
            </a:endParaRPr>
          </a:p>
          <a:p>
            <a:pPr indent="0" lvl="0" marL="0" rtl="0">
              <a:spcBef>
                <a:spcPts val="0"/>
              </a:spcBef>
              <a:spcAft>
                <a:spcPts val="0"/>
              </a:spcAft>
              <a:buNone/>
            </a:pPr>
            <a:r>
              <a:rPr i="1" lang="en" sz="1200">
                <a:latin typeface="Palatino"/>
                <a:ea typeface="Palatino"/>
                <a:cs typeface="Palatino"/>
                <a:sym typeface="Palatino"/>
              </a:rPr>
              <a:t>As a general rule of thumb, it is preferable to use the simplest logo representation that will keep the identity of Sakai intact.</a:t>
            </a:r>
            <a:endParaRPr i="1" sz="1200">
              <a:latin typeface="Palatino"/>
              <a:ea typeface="Palatino"/>
              <a:cs typeface="Palatino"/>
              <a:sym typeface="Palatino"/>
            </a:endParaRPr>
          </a:p>
        </p:txBody>
      </p:sp>
      <p:pic>
        <p:nvPicPr>
          <p:cNvPr id="73" name="Shape 73"/>
          <p:cNvPicPr preferRelativeResize="0"/>
          <p:nvPr/>
        </p:nvPicPr>
        <p:blipFill>
          <a:blip r:embed="rId4">
            <a:alphaModFix/>
          </a:blip>
          <a:stretch>
            <a:fillRect/>
          </a:stretch>
        </p:blipFill>
        <p:spPr>
          <a:xfrm>
            <a:off x="2706000" y="597625"/>
            <a:ext cx="2286000" cy="1776425"/>
          </a:xfrm>
          <a:prstGeom prst="rect">
            <a:avLst/>
          </a:prstGeom>
          <a:noFill/>
          <a:ln>
            <a:noFill/>
          </a:ln>
        </p:spPr>
      </p:pic>
      <p:sp>
        <p:nvSpPr>
          <p:cNvPr id="74" name="Shape 74"/>
          <p:cNvSpPr txBox="1"/>
          <p:nvPr/>
        </p:nvSpPr>
        <p:spPr>
          <a:xfrm>
            <a:off x="5402825" y="433050"/>
            <a:ext cx="1026300" cy="3375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b="1" lang="en">
                <a:solidFill>
                  <a:srgbClr val="CC0033"/>
                </a:solidFill>
                <a:latin typeface="Palatino"/>
                <a:ea typeface="Palatino"/>
                <a:cs typeface="Palatino"/>
                <a:sym typeface="Palatino"/>
              </a:rPr>
              <a:t>Logo </a:t>
            </a:r>
            <a:endParaRPr b="1" i="1">
              <a:solidFill>
                <a:srgbClr val="CC0033"/>
              </a:solidFill>
              <a:latin typeface="Palatino"/>
              <a:ea typeface="Palatino"/>
              <a:cs typeface="Palatino"/>
              <a:sym typeface="Palatino"/>
            </a:endParaRPr>
          </a:p>
        </p:txBody>
      </p:sp>
      <p:pic>
        <p:nvPicPr>
          <p:cNvPr id="75" name="Shape 75"/>
          <p:cNvPicPr preferRelativeResize="0"/>
          <p:nvPr/>
        </p:nvPicPr>
        <p:blipFill>
          <a:blip r:embed="rId5">
            <a:alphaModFix/>
          </a:blip>
          <a:stretch>
            <a:fillRect/>
          </a:stretch>
        </p:blipFill>
        <p:spPr>
          <a:xfrm>
            <a:off x="444475" y="552575"/>
            <a:ext cx="2261523" cy="1866550"/>
          </a:xfrm>
          <a:prstGeom prst="rect">
            <a:avLst/>
          </a:prstGeom>
          <a:noFill/>
          <a:ln>
            <a:noFill/>
          </a:ln>
        </p:spPr>
      </p:pic>
      <p:pic>
        <p:nvPicPr>
          <p:cNvPr id="76" name="Shape 76"/>
          <p:cNvPicPr preferRelativeResize="0"/>
          <p:nvPr/>
        </p:nvPicPr>
        <p:blipFill>
          <a:blip r:embed="rId4">
            <a:alphaModFix/>
          </a:blip>
          <a:stretch>
            <a:fillRect/>
          </a:stretch>
        </p:blipFill>
        <p:spPr>
          <a:xfrm>
            <a:off x="826844" y="2891350"/>
            <a:ext cx="2286007" cy="1776425"/>
          </a:xfrm>
          <a:prstGeom prst="rect">
            <a:avLst/>
          </a:prstGeom>
          <a:noFill/>
          <a:ln>
            <a:noFill/>
          </a:ln>
        </p:spPr>
      </p:pic>
      <p:sp>
        <p:nvSpPr>
          <p:cNvPr id="77" name="Shape 77"/>
          <p:cNvSpPr txBox="1"/>
          <p:nvPr/>
        </p:nvSpPr>
        <p:spPr>
          <a:xfrm>
            <a:off x="2296400" y="3359125"/>
            <a:ext cx="2318100" cy="7170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b="1" lang="en" sz="6500">
                <a:highlight>
                  <a:srgbClr val="FFFFFF"/>
                </a:highlight>
                <a:latin typeface="Lato"/>
                <a:ea typeface="Lato"/>
                <a:cs typeface="Lato"/>
                <a:sym typeface="Lato"/>
              </a:rPr>
              <a:t>akai</a:t>
            </a:r>
            <a:endParaRPr b="1" sz="6500">
              <a:highlight>
                <a:srgbClr val="FFFFFF"/>
              </a:highlight>
              <a:latin typeface="Lato"/>
              <a:ea typeface="Lato"/>
              <a:cs typeface="Lato"/>
              <a:sym typeface="Lato"/>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1" name="Shape 81"/>
        <p:cNvGrpSpPr/>
        <p:nvPr/>
      </p:nvGrpSpPr>
      <p:grpSpPr>
        <a:xfrm>
          <a:off x="0" y="0"/>
          <a:ext cx="0" cy="0"/>
          <a:chOff x="0" y="0"/>
          <a:chExt cx="0" cy="0"/>
        </a:xfrm>
      </p:grpSpPr>
      <p:sp>
        <p:nvSpPr>
          <p:cNvPr id="82" name="Shape 82"/>
          <p:cNvSpPr txBox="1"/>
          <p:nvPr/>
        </p:nvSpPr>
        <p:spPr>
          <a:xfrm>
            <a:off x="4956525" y="1219936"/>
            <a:ext cx="1086900" cy="1536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lang="en" sz="1000">
                <a:solidFill>
                  <a:schemeClr val="dk1"/>
                </a:solidFill>
                <a:latin typeface="Quattrocento Sans"/>
                <a:ea typeface="Quattrocento Sans"/>
                <a:cs typeface="Quattrocento Sans"/>
                <a:sym typeface="Quattrocento Sans"/>
              </a:rPr>
              <a:t>PANTONE® 186</a:t>
            </a:r>
            <a:endParaRPr sz="1000">
              <a:latin typeface="Quattrocento Sans"/>
              <a:ea typeface="Quattrocento Sans"/>
              <a:cs typeface="Quattrocento Sans"/>
              <a:sym typeface="Quattrocento Sans"/>
            </a:endParaRPr>
          </a:p>
        </p:txBody>
      </p:sp>
      <p:sp>
        <p:nvSpPr>
          <p:cNvPr id="83" name="Shape 83"/>
          <p:cNvSpPr txBox="1"/>
          <p:nvPr/>
        </p:nvSpPr>
        <p:spPr>
          <a:xfrm>
            <a:off x="6211613" y="1219936"/>
            <a:ext cx="1086900" cy="349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000">
                <a:solidFill>
                  <a:schemeClr val="dk1"/>
                </a:solidFill>
                <a:latin typeface="Quattrocento Sans"/>
                <a:ea typeface="Quattrocento Sans"/>
                <a:cs typeface="Quattrocento Sans"/>
                <a:sym typeface="Quattrocento Sans"/>
              </a:rPr>
              <a:t>PANTONE® 431</a:t>
            </a:r>
            <a:endParaRPr sz="1000">
              <a:latin typeface="Quattrocento Sans"/>
              <a:ea typeface="Quattrocento Sans"/>
              <a:cs typeface="Quattrocento Sans"/>
              <a:sym typeface="Quattrocento Sans"/>
            </a:endParaRPr>
          </a:p>
        </p:txBody>
      </p:sp>
      <p:sp>
        <p:nvSpPr>
          <p:cNvPr id="84" name="Shape 84"/>
          <p:cNvSpPr txBox="1"/>
          <p:nvPr/>
        </p:nvSpPr>
        <p:spPr>
          <a:xfrm>
            <a:off x="7466725" y="1219936"/>
            <a:ext cx="822600" cy="349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000">
                <a:solidFill>
                  <a:schemeClr val="dk1"/>
                </a:solidFill>
                <a:latin typeface="Quattrocento Sans"/>
                <a:ea typeface="Quattrocento Sans"/>
                <a:cs typeface="Quattrocento Sans"/>
                <a:sym typeface="Quattrocento Sans"/>
              </a:rPr>
              <a:t>BLACK</a:t>
            </a:r>
            <a:endParaRPr sz="1000">
              <a:latin typeface="Quattrocento Sans"/>
              <a:ea typeface="Quattrocento Sans"/>
              <a:cs typeface="Quattrocento Sans"/>
              <a:sym typeface="Quattrocento Sans"/>
            </a:endParaRPr>
          </a:p>
        </p:txBody>
      </p:sp>
      <p:sp>
        <p:nvSpPr>
          <p:cNvPr id="85" name="Shape 85"/>
          <p:cNvSpPr txBox="1"/>
          <p:nvPr/>
        </p:nvSpPr>
        <p:spPr>
          <a:xfrm>
            <a:off x="550775" y="368150"/>
            <a:ext cx="3105000" cy="4008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b="1" lang="en">
                <a:solidFill>
                  <a:srgbClr val="CC0033"/>
                </a:solidFill>
                <a:latin typeface="Palatino"/>
                <a:ea typeface="Palatino"/>
                <a:cs typeface="Palatino"/>
                <a:sym typeface="Palatino"/>
              </a:rPr>
              <a:t>PRIMARY COLORS</a:t>
            </a:r>
            <a:endParaRPr b="1">
              <a:solidFill>
                <a:srgbClr val="CC0033"/>
              </a:solidFill>
              <a:latin typeface="Palatino"/>
              <a:ea typeface="Palatino"/>
              <a:cs typeface="Palatino"/>
              <a:sym typeface="Palatino"/>
            </a:endParaRPr>
          </a:p>
          <a:p>
            <a:pPr indent="0" lvl="0" marL="0">
              <a:spcBef>
                <a:spcPts val="0"/>
              </a:spcBef>
              <a:spcAft>
                <a:spcPts val="0"/>
              </a:spcAft>
              <a:buNone/>
            </a:pPr>
            <a:r>
              <a:t/>
            </a:r>
            <a:endParaRPr/>
          </a:p>
        </p:txBody>
      </p:sp>
      <p:sp>
        <p:nvSpPr>
          <p:cNvPr id="86" name="Shape 86"/>
          <p:cNvSpPr txBox="1"/>
          <p:nvPr/>
        </p:nvSpPr>
        <p:spPr>
          <a:xfrm>
            <a:off x="555025" y="768950"/>
            <a:ext cx="2448600" cy="22443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100">
                <a:latin typeface="Palatino"/>
                <a:ea typeface="Palatino"/>
                <a:cs typeface="Palatino"/>
                <a:sym typeface="Palatino"/>
              </a:rPr>
              <a:t>The primary colors for Rutgers Visuals are PANTONE® 186, </a:t>
            </a:r>
            <a:r>
              <a:rPr lang="en" sz="1100">
                <a:solidFill>
                  <a:schemeClr val="dk1"/>
                </a:solidFill>
                <a:latin typeface="Palatino"/>
                <a:ea typeface="Palatino"/>
                <a:cs typeface="Palatino"/>
                <a:sym typeface="Palatino"/>
              </a:rPr>
              <a:t>PANTONE® 431, and black. Equivalent color formulas are provided to the right. </a:t>
            </a:r>
            <a:endParaRPr sz="1100">
              <a:solidFill>
                <a:schemeClr val="dk1"/>
              </a:solidFill>
              <a:latin typeface="Palatino"/>
              <a:ea typeface="Palatino"/>
              <a:cs typeface="Palatino"/>
              <a:sym typeface="Palatino"/>
            </a:endParaRPr>
          </a:p>
          <a:p>
            <a:pPr indent="0" lvl="0" marL="0" rtl="0">
              <a:spcBef>
                <a:spcPts val="0"/>
              </a:spcBef>
              <a:spcAft>
                <a:spcPts val="0"/>
              </a:spcAft>
              <a:buNone/>
            </a:pPr>
            <a:r>
              <a:t/>
            </a:r>
            <a:endParaRPr sz="1100">
              <a:solidFill>
                <a:schemeClr val="dk1"/>
              </a:solidFill>
              <a:latin typeface="Palatino"/>
              <a:ea typeface="Palatino"/>
              <a:cs typeface="Palatino"/>
              <a:sym typeface="Palatino"/>
            </a:endParaRPr>
          </a:p>
          <a:p>
            <a:pPr indent="0" lvl="0" marL="0">
              <a:spcBef>
                <a:spcPts val="0"/>
              </a:spcBef>
              <a:spcAft>
                <a:spcPts val="0"/>
              </a:spcAft>
              <a:buNone/>
            </a:pPr>
            <a:r>
              <a:rPr lang="en" sz="1100">
                <a:solidFill>
                  <a:schemeClr val="dk1"/>
                </a:solidFill>
                <a:latin typeface="Palatino"/>
                <a:ea typeface="Palatino"/>
                <a:cs typeface="Palatino"/>
                <a:sym typeface="Palatino"/>
              </a:rPr>
              <a:t>While the preferred color treatment for the Rutgers logotype and signature are PANTONE® 186 and PANTONE® 431, black and white may also be used.</a:t>
            </a:r>
            <a:endParaRPr sz="1100">
              <a:solidFill>
                <a:schemeClr val="dk1"/>
              </a:solidFill>
              <a:latin typeface="Palatino"/>
              <a:ea typeface="Palatino"/>
              <a:cs typeface="Palatino"/>
              <a:sym typeface="Palatino"/>
            </a:endParaRPr>
          </a:p>
          <a:p>
            <a:pPr indent="0" lvl="0" marL="0">
              <a:spcBef>
                <a:spcPts val="0"/>
              </a:spcBef>
              <a:spcAft>
                <a:spcPts val="0"/>
              </a:spcAft>
              <a:buNone/>
            </a:pPr>
            <a:r>
              <a:t/>
            </a:r>
            <a:endParaRPr sz="1100">
              <a:solidFill>
                <a:schemeClr val="dk1"/>
              </a:solidFill>
              <a:latin typeface="Palatino"/>
              <a:ea typeface="Palatino"/>
              <a:cs typeface="Palatino"/>
              <a:sym typeface="Palatino"/>
            </a:endParaRPr>
          </a:p>
          <a:p>
            <a:pPr indent="0" lvl="0" marL="0">
              <a:spcBef>
                <a:spcPts val="0"/>
              </a:spcBef>
              <a:spcAft>
                <a:spcPts val="0"/>
              </a:spcAft>
              <a:buNone/>
            </a:pPr>
            <a:r>
              <a:rPr lang="en" sz="1100">
                <a:solidFill>
                  <a:schemeClr val="dk1"/>
                </a:solidFill>
                <a:latin typeface="Palatino"/>
                <a:ea typeface="Palatino"/>
                <a:cs typeface="Palatino"/>
                <a:sym typeface="Palatino"/>
              </a:rPr>
              <a:t>Logotype examples are shown below</a:t>
            </a:r>
            <a:endParaRPr sz="1100">
              <a:solidFill>
                <a:schemeClr val="dk1"/>
              </a:solidFill>
              <a:latin typeface="Palatino"/>
              <a:ea typeface="Palatino"/>
              <a:cs typeface="Palatino"/>
              <a:sym typeface="Palatino"/>
            </a:endParaRPr>
          </a:p>
        </p:txBody>
      </p:sp>
      <p:pic>
        <p:nvPicPr>
          <p:cNvPr descr="Image result for Rutgers logo transparent" id="87" name="Shape 87"/>
          <p:cNvPicPr preferRelativeResize="0"/>
          <p:nvPr/>
        </p:nvPicPr>
        <p:blipFill>
          <a:blip r:embed="rId3">
            <a:alphaModFix/>
          </a:blip>
          <a:stretch>
            <a:fillRect/>
          </a:stretch>
        </p:blipFill>
        <p:spPr>
          <a:xfrm>
            <a:off x="326425" y="3339299"/>
            <a:ext cx="2655002" cy="1039500"/>
          </a:xfrm>
          <a:prstGeom prst="rect">
            <a:avLst/>
          </a:prstGeom>
          <a:noFill/>
          <a:ln>
            <a:noFill/>
          </a:ln>
        </p:spPr>
      </p:pic>
      <p:sp>
        <p:nvSpPr>
          <p:cNvPr id="88" name="Shape 88"/>
          <p:cNvSpPr txBox="1"/>
          <p:nvPr/>
        </p:nvSpPr>
        <p:spPr>
          <a:xfrm>
            <a:off x="4952250" y="1569738"/>
            <a:ext cx="1409400" cy="2874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lang="en" sz="1000">
                <a:latin typeface="Quattrocento Sans"/>
                <a:ea typeface="Quattrocento Sans"/>
                <a:cs typeface="Quattrocento Sans"/>
                <a:sym typeface="Quattrocento Sans"/>
              </a:rPr>
              <a:t>CYMK(0, 100, 81, 4)</a:t>
            </a:r>
            <a:endParaRPr sz="1000">
              <a:latin typeface="Quattrocento Sans"/>
              <a:ea typeface="Quattrocento Sans"/>
              <a:cs typeface="Quattrocento Sans"/>
              <a:sym typeface="Quattrocento Sans"/>
            </a:endParaRPr>
          </a:p>
        </p:txBody>
      </p:sp>
      <p:sp>
        <p:nvSpPr>
          <p:cNvPr id="89" name="Shape 89"/>
          <p:cNvSpPr txBox="1"/>
          <p:nvPr/>
        </p:nvSpPr>
        <p:spPr>
          <a:xfrm>
            <a:off x="6211613" y="1569738"/>
            <a:ext cx="1409400" cy="2874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000">
                <a:latin typeface="Quattrocento Sans"/>
                <a:ea typeface="Quattrocento Sans"/>
                <a:cs typeface="Quattrocento Sans"/>
                <a:sym typeface="Quattrocento Sans"/>
              </a:rPr>
              <a:t>CYMK(11, 0, 0, 64)</a:t>
            </a:r>
            <a:endParaRPr sz="1000">
              <a:latin typeface="Quattrocento Sans"/>
              <a:ea typeface="Quattrocento Sans"/>
              <a:cs typeface="Quattrocento Sans"/>
              <a:sym typeface="Quattrocento Sans"/>
            </a:endParaRPr>
          </a:p>
        </p:txBody>
      </p:sp>
      <p:sp>
        <p:nvSpPr>
          <p:cNvPr id="90" name="Shape 90"/>
          <p:cNvSpPr txBox="1"/>
          <p:nvPr/>
        </p:nvSpPr>
        <p:spPr>
          <a:xfrm>
            <a:off x="7466725" y="1569738"/>
            <a:ext cx="822600" cy="1536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lang="en" sz="1000">
                <a:latin typeface="Quattrocento Sans"/>
                <a:ea typeface="Quattrocento Sans"/>
                <a:cs typeface="Quattrocento Sans"/>
                <a:sym typeface="Quattrocento Sans"/>
              </a:rPr>
              <a:t>Black: K100</a:t>
            </a:r>
            <a:endParaRPr sz="1000">
              <a:latin typeface="Quattrocento Sans"/>
              <a:ea typeface="Quattrocento Sans"/>
              <a:cs typeface="Quattrocento Sans"/>
              <a:sym typeface="Quattrocento Sans"/>
            </a:endParaRPr>
          </a:p>
        </p:txBody>
      </p:sp>
      <p:sp>
        <p:nvSpPr>
          <p:cNvPr id="91" name="Shape 91"/>
          <p:cNvSpPr/>
          <p:nvPr/>
        </p:nvSpPr>
        <p:spPr>
          <a:xfrm>
            <a:off x="4952250" y="816450"/>
            <a:ext cx="1086900" cy="349800"/>
          </a:xfrm>
          <a:prstGeom prst="rect">
            <a:avLst/>
          </a:prstGeom>
          <a:solidFill>
            <a:srgbClr val="CC0033"/>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92" name="Shape 92"/>
          <p:cNvSpPr/>
          <p:nvPr/>
        </p:nvSpPr>
        <p:spPr>
          <a:xfrm>
            <a:off x="6211625" y="816452"/>
            <a:ext cx="1086900" cy="349800"/>
          </a:xfrm>
          <a:prstGeom prst="rect">
            <a:avLst/>
          </a:prstGeom>
          <a:solidFill>
            <a:srgbClr val="5F6A7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93" name="Shape 93"/>
          <p:cNvSpPr/>
          <p:nvPr/>
        </p:nvSpPr>
        <p:spPr>
          <a:xfrm>
            <a:off x="7488025" y="816452"/>
            <a:ext cx="1086900" cy="349800"/>
          </a:xfrm>
          <a:prstGeom prst="rect">
            <a:avLst/>
          </a:prstGeom>
          <a:solidFill>
            <a:srgbClr val="000000"/>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94" name="Shape 94"/>
          <p:cNvSpPr txBox="1"/>
          <p:nvPr/>
        </p:nvSpPr>
        <p:spPr>
          <a:xfrm>
            <a:off x="4952250" y="1856813"/>
            <a:ext cx="1086900" cy="4008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lang="en" sz="1000">
                <a:latin typeface="Quattrocento Sans"/>
                <a:ea typeface="Quattrocento Sans"/>
                <a:cs typeface="Quattrocento Sans"/>
                <a:sym typeface="Quattrocento Sans"/>
              </a:rPr>
              <a:t>rgb(204, 0, 51)</a:t>
            </a:r>
            <a:endParaRPr sz="1000">
              <a:latin typeface="Quattrocento Sans"/>
              <a:ea typeface="Quattrocento Sans"/>
              <a:cs typeface="Quattrocento Sans"/>
              <a:sym typeface="Quattrocento Sans"/>
            </a:endParaRPr>
          </a:p>
          <a:p>
            <a:pPr indent="0" lvl="0" marL="0">
              <a:spcBef>
                <a:spcPts val="0"/>
              </a:spcBef>
              <a:spcAft>
                <a:spcPts val="0"/>
              </a:spcAft>
              <a:buNone/>
            </a:pPr>
            <a:r>
              <a:rPr lang="en" sz="1000">
                <a:latin typeface="Quattrocento Sans"/>
                <a:ea typeface="Quattrocento Sans"/>
                <a:cs typeface="Quattrocento Sans"/>
                <a:sym typeface="Quattrocento Sans"/>
              </a:rPr>
              <a:t>#cc0033</a:t>
            </a:r>
            <a:endParaRPr sz="1000">
              <a:latin typeface="Quattrocento Sans"/>
              <a:ea typeface="Quattrocento Sans"/>
              <a:cs typeface="Quattrocento Sans"/>
              <a:sym typeface="Quattrocento Sans"/>
            </a:endParaRPr>
          </a:p>
          <a:p>
            <a:pPr indent="0" lvl="0" marL="0">
              <a:spcBef>
                <a:spcPts val="0"/>
              </a:spcBef>
              <a:spcAft>
                <a:spcPts val="0"/>
              </a:spcAft>
              <a:buNone/>
            </a:pPr>
            <a:r>
              <a:t/>
            </a:r>
            <a:endParaRPr sz="1000">
              <a:latin typeface="Quattrocento Sans"/>
              <a:ea typeface="Quattrocento Sans"/>
              <a:cs typeface="Quattrocento Sans"/>
              <a:sym typeface="Quattrocento Sans"/>
            </a:endParaRPr>
          </a:p>
        </p:txBody>
      </p:sp>
      <p:sp>
        <p:nvSpPr>
          <p:cNvPr id="95" name="Shape 95"/>
          <p:cNvSpPr txBox="1"/>
          <p:nvPr/>
        </p:nvSpPr>
        <p:spPr>
          <a:xfrm>
            <a:off x="6211613" y="1856813"/>
            <a:ext cx="1086900" cy="400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000">
                <a:latin typeface="Quattrocento Sans"/>
                <a:ea typeface="Quattrocento Sans"/>
                <a:cs typeface="Quattrocento Sans"/>
                <a:sym typeface="Quattrocento Sans"/>
              </a:rPr>
              <a:t>rgb(95, 106, 114))</a:t>
            </a:r>
            <a:endParaRPr sz="1000">
              <a:latin typeface="Quattrocento Sans"/>
              <a:ea typeface="Quattrocento Sans"/>
              <a:cs typeface="Quattrocento Sans"/>
              <a:sym typeface="Quattrocento Sans"/>
            </a:endParaRPr>
          </a:p>
          <a:p>
            <a:pPr indent="0" lvl="0" marL="0" rtl="0">
              <a:spcBef>
                <a:spcPts val="0"/>
              </a:spcBef>
              <a:spcAft>
                <a:spcPts val="0"/>
              </a:spcAft>
              <a:buNone/>
            </a:pPr>
            <a:r>
              <a:rPr lang="en" sz="1000">
                <a:latin typeface="Quattrocento Sans"/>
                <a:ea typeface="Quattrocento Sans"/>
                <a:cs typeface="Quattrocento Sans"/>
                <a:sym typeface="Quattrocento Sans"/>
              </a:rPr>
              <a:t>#5f6a72</a:t>
            </a:r>
            <a:endParaRPr sz="1000">
              <a:latin typeface="Quattrocento Sans"/>
              <a:ea typeface="Quattrocento Sans"/>
              <a:cs typeface="Quattrocento Sans"/>
              <a:sym typeface="Quattrocento Sans"/>
            </a:endParaRPr>
          </a:p>
          <a:p>
            <a:pPr indent="0" lvl="0" marL="0" rtl="0">
              <a:spcBef>
                <a:spcPts val="0"/>
              </a:spcBef>
              <a:spcAft>
                <a:spcPts val="0"/>
              </a:spcAft>
              <a:buNone/>
            </a:pPr>
            <a:r>
              <a:t/>
            </a:r>
            <a:endParaRPr sz="1000">
              <a:latin typeface="Quattrocento Sans"/>
              <a:ea typeface="Quattrocento Sans"/>
              <a:cs typeface="Quattrocento Sans"/>
              <a:sym typeface="Quattrocento Sans"/>
            </a:endParaRPr>
          </a:p>
        </p:txBody>
      </p:sp>
      <p:sp>
        <p:nvSpPr>
          <p:cNvPr id="96" name="Shape 96"/>
          <p:cNvSpPr txBox="1"/>
          <p:nvPr/>
        </p:nvSpPr>
        <p:spPr>
          <a:xfrm>
            <a:off x="7466725" y="1856813"/>
            <a:ext cx="1086900" cy="400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000">
                <a:latin typeface="Quattrocento Sans"/>
                <a:ea typeface="Quattrocento Sans"/>
                <a:cs typeface="Quattrocento Sans"/>
                <a:sym typeface="Quattrocento Sans"/>
              </a:rPr>
              <a:t>rgb(0, 0 , 0)</a:t>
            </a:r>
            <a:endParaRPr sz="1000">
              <a:latin typeface="Quattrocento Sans"/>
              <a:ea typeface="Quattrocento Sans"/>
              <a:cs typeface="Quattrocento Sans"/>
              <a:sym typeface="Quattrocento Sans"/>
            </a:endParaRPr>
          </a:p>
          <a:p>
            <a:pPr indent="0" lvl="0" marL="0" rtl="0">
              <a:spcBef>
                <a:spcPts val="0"/>
              </a:spcBef>
              <a:spcAft>
                <a:spcPts val="0"/>
              </a:spcAft>
              <a:buNone/>
            </a:pPr>
            <a:r>
              <a:rPr lang="en" sz="1000">
                <a:latin typeface="Quattrocento Sans"/>
                <a:ea typeface="Quattrocento Sans"/>
                <a:cs typeface="Quattrocento Sans"/>
                <a:sym typeface="Quattrocento Sans"/>
              </a:rPr>
              <a:t>#000000</a:t>
            </a:r>
            <a:endParaRPr sz="1000">
              <a:latin typeface="Quattrocento Sans"/>
              <a:ea typeface="Quattrocento Sans"/>
              <a:cs typeface="Quattrocento Sans"/>
              <a:sym typeface="Quattrocento Sans"/>
            </a:endParaRPr>
          </a:p>
          <a:p>
            <a:pPr indent="0" lvl="0" marL="0" rtl="0">
              <a:spcBef>
                <a:spcPts val="0"/>
              </a:spcBef>
              <a:spcAft>
                <a:spcPts val="0"/>
              </a:spcAft>
              <a:buNone/>
            </a:pPr>
            <a:r>
              <a:t/>
            </a:r>
            <a:endParaRPr sz="1000">
              <a:latin typeface="Quattrocento Sans"/>
              <a:ea typeface="Quattrocento Sans"/>
              <a:cs typeface="Quattrocento Sans"/>
              <a:sym typeface="Quattrocento Sans"/>
            </a:endParaRPr>
          </a:p>
        </p:txBody>
      </p:sp>
      <p:cxnSp>
        <p:nvCxnSpPr>
          <p:cNvPr id="97" name="Shape 97"/>
          <p:cNvCxnSpPr/>
          <p:nvPr/>
        </p:nvCxnSpPr>
        <p:spPr>
          <a:xfrm>
            <a:off x="4868425" y="1269900"/>
            <a:ext cx="0" cy="1039500"/>
          </a:xfrm>
          <a:prstGeom prst="straightConnector1">
            <a:avLst/>
          </a:prstGeom>
          <a:noFill/>
          <a:ln cap="flat" cmpd="sng" w="9525">
            <a:solidFill>
              <a:schemeClr val="dk2"/>
            </a:solidFill>
            <a:prstDash val="solid"/>
            <a:round/>
            <a:headEnd len="med" w="med" type="none"/>
            <a:tailEnd len="med" w="med" type="none"/>
          </a:ln>
        </p:spPr>
      </p:cxnSp>
      <p:sp>
        <p:nvSpPr>
          <p:cNvPr id="98" name="Shape 98"/>
          <p:cNvSpPr txBox="1"/>
          <p:nvPr/>
        </p:nvSpPr>
        <p:spPr>
          <a:xfrm>
            <a:off x="3605525" y="1174925"/>
            <a:ext cx="1251000" cy="2874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b="1" lang="en" sz="1000">
                <a:latin typeface="Palatino"/>
                <a:ea typeface="Palatino"/>
                <a:cs typeface="Palatino"/>
                <a:sym typeface="Palatino"/>
              </a:rPr>
              <a:t>Print (Pantrone </a:t>
            </a:r>
            <a:endParaRPr b="1" sz="1000">
              <a:latin typeface="Palatino"/>
              <a:ea typeface="Palatino"/>
              <a:cs typeface="Palatino"/>
              <a:sym typeface="Palatino"/>
            </a:endParaRPr>
          </a:p>
          <a:p>
            <a:pPr indent="0" lvl="0" marL="0">
              <a:spcBef>
                <a:spcPts val="0"/>
              </a:spcBef>
              <a:spcAft>
                <a:spcPts val="0"/>
              </a:spcAft>
              <a:buNone/>
            </a:pPr>
            <a:r>
              <a:rPr b="1" lang="en" sz="1000">
                <a:latin typeface="Palatino"/>
                <a:ea typeface="Palatino"/>
                <a:cs typeface="Palatino"/>
                <a:sym typeface="Palatino"/>
              </a:rPr>
              <a:t>Matching System)</a:t>
            </a:r>
            <a:endParaRPr b="1" sz="1000">
              <a:latin typeface="Palatino"/>
              <a:ea typeface="Palatino"/>
              <a:cs typeface="Palatino"/>
              <a:sym typeface="Palatino"/>
            </a:endParaRPr>
          </a:p>
        </p:txBody>
      </p:sp>
      <p:sp>
        <p:nvSpPr>
          <p:cNvPr id="99" name="Shape 99"/>
          <p:cNvSpPr txBox="1"/>
          <p:nvPr/>
        </p:nvSpPr>
        <p:spPr>
          <a:xfrm>
            <a:off x="3605525" y="1555925"/>
            <a:ext cx="1251000" cy="2874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b="1" lang="en" sz="1000">
                <a:latin typeface="Palatino"/>
                <a:ea typeface="Palatino"/>
                <a:cs typeface="Palatino"/>
                <a:sym typeface="Palatino"/>
              </a:rPr>
              <a:t>Print (Four Color </a:t>
            </a:r>
            <a:endParaRPr b="1" sz="1000">
              <a:latin typeface="Palatino"/>
              <a:ea typeface="Palatino"/>
              <a:cs typeface="Palatino"/>
              <a:sym typeface="Palatino"/>
            </a:endParaRPr>
          </a:p>
          <a:p>
            <a:pPr indent="0" lvl="0" marL="0" rtl="0">
              <a:spcBef>
                <a:spcPts val="0"/>
              </a:spcBef>
              <a:spcAft>
                <a:spcPts val="0"/>
              </a:spcAft>
              <a:buNone/>
            </a:pPr>
            <a:r>
              <a:rPr b="1" lang="en" sz="1000">
                <a:latin typeface="Palatino"/>
                <a:ea typeface="Palatino"/>
                <a:cs typeface="Palatino"/>
                <a:sym typeface="Palatino"/>
              </a:rPr>
              <a:t>Process)</a:t>
            </a:r>
            <a:endParaRPr b="1" sz="1000">
              <a:latin typeface="Palatino"/>
              <a:ea typeface="Palatino"/>
              <a:cs typeface="Palatino"/>
              <a:sym typeface="Palatino"/>
            </a:endParaRPr>
          </a:p>
        </p:txBody>
      </p:sp>
      <p:sp>
        <p:nvSpPr>
          <p:cNvPr id="100" name="Shape 100"/>
          <p:cNvSpPr txBox="1"/>
          <p:nvPr/>
        </p:nvSpPr>
        <p:spPr>
          <a:xfrm>
            <a:off x="3605525" y="1936925"/>
            <a:ext cx="1251000" cy="2874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b="1" lang="en" sz="1000">
                <a:latin typeface="Palatino"/>
                <a:ea typeface="Palatino"/>
                <a:cs typeface="Palatino"/>
                <a:sym typeface="Palatino"/>
              </a:rPr>
              <a:t>Electronic(Web/</a:t>
            </a:r>
            <a:endParaRPr b="1" sz="1000">
              <a:latin typeface="Palatino"/>
              <a:ea typeface="Palatino"/>
              <a:cs typeface="Palatino"/>
              <a:sym typeface="Palatino"/>
            </a:endParaRPr>
          </a:p>
          <a:p>
            <a:pPr indent="0" lvl="0" marL="0" rtl="0">
              <a:spcBef>
                <a:spcPts val="0"/>
              </a:spcBef>
              <a:spcAft>
                <a:spcPts val="0"/>
              </a:spcAft>
              <a:buNone/>
            </a:pPr>
            <a:r>
              <a:rPr b="1" lang="en" sz="1000">
                <a:latin typeface="Palatino"/>
                <a:ea typeface="Palatino"/>
                <a:cs typeface="Palatino"/>
                <a:sym typeface="Palatino"/>
              </a:rPr>
              <a:t>Video Usage)</a:t>
            </a:r>
            <a:endParaRPr b="1" sz="1000">
              <a:latin typeface="Palatino"/>
              <a:ea typeface="Palatino"/>
              <a:cs typeface="Palatino"/>
              <a:sym typeface="Palatino"/>
            </a:endParaRPr>
          </a:p>
        </p:txBody>
      </p:sp>
      <p:pic>
        <p:nvPicPr>
          <p:cNvPr descr="Image result for rutgers logotype" id="101" name="Shape 101"/>
          <p:cNvPicPr preferRelativeResize="0"/>
          <p:nvPr/>
        </p:nvPicPr>
        <p:blipFill>
          <a:blip r:embed="rId4">
            <a:alphaModFix/>
          </a:blip>
          <a:stretch>
            <a:fillRect/>
          </a:stretch>
        </p:blipFill>
        <p:spPr>
          <a:xfrm>
            <a:off x="6514050" y="3339300"/>
            <a:ext cx="2336249" cy="915875"/>
          </a:xfrm>
          <a:prstGeom prst="rect">
            <a:avLst/>
          </a:prstGeom>
          <a:noFill/>
          <a:ln>
            <a:noFill/>
          </a:ln>
        </p:spPr>
      </p:pic>
      <p:pic>
        <p:nvPicPr>
          <p:cNvPr descr="Image result for rutgers logo black" id="102" name="Shape 102"/>
          <p:cNvPicPr preferRelativeResize="0"/>
          <p:nvPr/>
        </p:nvPicPr>
        <p:blipFill>
          <a:blip r:embed="rId5">
            <a:alphaModFix/>
          </a:blip>
          <a:stretch>
            <a:fillRect/>
          </a:stretch>
        </p:blipFill>
        <p:spPr>
          <a:xfrm>
            <a:off x="3270438" y="3491935"/>
            <a:ext cx="2954599" cy="1158291"/>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6" name="Shape 106"/>
        <p:cNvGrpSpPr/>
        <p:nvPr/>
      </p:nvGrpSpPr>
      <p:grpSpPr>
        <a:xfrm>
          <a:off x="0" y="0"/>
          <a:ext cx="0" cy="0"/>
          <a:chOff x="0" y="0"/>
          <a:chExt cx="0" cy="0"/>
        </a:xfrm>
      </p:grpSpPr>
      <p:sp>
        <p:nvSpPr>
          <p:cNvPr id="107" name="Shape 107"/>
          <p:cNvSpPr/>
          <p:nvPr/>
        </p:nvSpPr>
        <p:spPr>
          <a:xfrm>
            <a:off x="5613300" y="2591975"/>
            <a:ext cx="2809200" cy="20487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08" name="Shape 108"/>
          <p:cNvSpPr/>
          <p:nvPr/>
        </p:nvSpPr>
        <p:spPr>
          <a:xfrm>
            <a:off x="5613300" y="382625"/>
            <a:ext cx="2809200" cy="20487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09" name="Shape 109"/>
          <p:cNvSpPr txBox="1"/>
          <p:nvPr>
            <p:ph type="title"/>
          </p:nvPr>
        </p:nvSpPr>
        <p:spPr>
          <a:xfrm>
            <a:off x="394050" y="256125"/>
            <a:ext cx="2749200" cy="5727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sz="1800"/>
              <a:t>Typography</a:t>
            </a:r>
            <a:endParaRPr sz="1800"/>
          </a:p>
        </p:txBody>
      </p:sp>
      <p:sp>
        <p:nvSpPr>
          <p:cNvPr id="110" name="Shape 110"/>
          <p:cNvSpPr txBox="1"/>
          <p:nvPr>
            <p:ph type="title"/>
          </p:nvPr>
        </p:nvSpPr>
        <p:spPr>
          <a:xfrm>
            <a:off x="556125" y="552750"/>
            <a:ext cx="2749200" cy="5727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b="1" lang="en"/>
              <a:t>TypeFace</a:t>
            </a:r>
            <a:endParaRPr b="1"/>
          </a:p>
        </p:txBody>
      </p:sp>
      <p:sp>
        <p:nvSpPr>
          <p:cNvPr id="111" name="Shape 111"/>
          <p:cNvSpPr txBox="1"/>
          <p:nvPr/>
        </p:nvSpPr>
        <p:spPr>
          <a:xfrm>
            <a:off x="484325" y="1501400"/>
            <a:ext cx="2658900" cy="35172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lang="en" sz="1100">
                <a:latin typeface="Quattrocento Sans"/>
                <a:ea typeface="Quattrocento Sans"/>
                <a:cs typeface="Quattrocento Sans"/>
                <a:sym typeface="Quattrocento Sans"/>
              </a:rPr>
              <a:t>Our main header font is represented by: Montserrat, stacked with Segoe UI, Century Gothic, Verdana, and sans-serif.</a:t>
            </a:r>
            <a:endParaRPr sz="1100">
              <a:latin typeface="Quattrocento Sans"/>
              <a:ea typeface="Quattrocento Sans"/>
              <a:cs typeface="Quattrocento Sans"/>
              <a:sym typeface="Quattrocento Sans"/>
            </a:endParaRPr>
          </a:p>
          <a:p>
            <a:pPr indent="0" lvl="0" marL="0">
              <a:spcBef>
                <a:spcPts val="0"/>
              </a:spcBef>
              <a:spcAft>
                <a:spcPts val="0"/>
              </a:spcAft>
              <a:buNone/>
            </a:pPr>
            <a:r>
              <a:t/>
            </a:r>
            <a:endParaRPr sz="1100">
              <a:latin typeface="Quattrocento Sans"/>
              <a:ea typeface="Quattrocento Sans"/>
              <a:cs typeface="Quattrocento Sans"/>
              <a:sym typeface="Quattrocento Sans"/>
            </a:endParaRPr>
          </a:p>
          <a:p>
            <a:pPr indent="0" lvl="0" marL="0">
              <a:spcBef>
                <a:spcPts val="0"/>
              </a:spcBef>
              <a:spcAft>
                <a:spcPts val="0"/>
              </a:spcAft>
              <a:buNone/>
            </a:pPr>
            <a:r>
              <a:rPr lang="en" sz="1100">
                <a:latin typeface="Quattrocento Sans"/>
                <a:ea typeface="Quattrocento Sans"/>
                <a:cs typeface="Quattrocento Sans"/>
                <a:sym typeface="Quattrocento Sans"/>
              </a:rPr>
              <a:t>This is to create a simple and elegant way of representing what Rutger’s education demonstrates; straight and to the point.</a:t>
            </a:r>
            <a:endParaRPr sz="1100">
              <a:latin typeface="Quattrocento Sans"/>
              <a:ea typeface="Quattrocento Sans"/>
              <a:cs typeface="Quattrocento Sans"/>
              <a:sym typeface="Quattrocento Sans"/>
            </a:endParaRPr>
          </a:p>
          <a:p>
            <a:pPr indent="0" lvl="0" marL="0" rtl="0">
              <a:spcBef>
                <a:spcPts val="0"/>
              </a:spcBef>
              <a:spcAft>
                <a:spcPts val="0"/>
              </a:spcAft>
              <a:buNone/>
            </a:pPr>
            <a:r>
              <a:t/>
            </a:r>
            <a:endParaRPr sz="1100">
              <a:latin typeface="Quattrocento Sans"/>
              <a:ea typeface="Quattrocento Sans"/>
              <a:cs typeface="Quattrocento Sans"/>
              <a:sym typeface="Quattrocento Sans"/>
            </a:endParaRPr>
          </a:p>
          <a:p>
            <a:pPr indent="0" lvl="0" marL="0" rtl="0">
              <a:spcBef>
                <a:spcPts val="0"/>
              </a:spcBef>
              <a:spcAft>
                <a:spcPts val="0"/>
              </a:spcAft>
              <a:buNone/>
            </a:pPr>
            <a:r>
              <a:t/>
            </a:r>
            <a:endParaRPr sz="1100">
              <a:latin typeface="Quattrocento Sans"/>
              <a:ea typeface="Quattrocento Sans"/>
              <a:cs typeface="Quattrocento Sans"/>
              <a:sym typeface="Quattrocento Sans"/>
            </a:endParaRPr>
          </a:p>
          <a:p>
            <a:pPr indent="0" lvl="0" marL="0" rtl="0">
              <a:spcBef>
                <a:spcPts val="0"/>
              </a:spcBef>
              <a:spcAft>
                <a:spcPts val="0"/>
              </a:spcAft>
              <a:buNone/>
            </a:pPr>
            <a:r>
              <a:rPr lang="en" sz="1100">
                <a:latin typeface="Quattrocento Sans"/>
                <a:ea typeface="Quattrocento Sans"/>
                <a:cs typeface="Quattrocento Sans"/>
                <a:sym typeface="Quattrocento Sans"/>
              </a:rPr>
              <a:t>Any remaining body of context will be shown in Quattrocento Sans, stacked with Candara, Gill sans, Optima, Helvetica, and sans-serif.</a:t>
            </a:r>
            <a:endParaRPr sz="1100">
              <a:latin typeface="Quattrocento Sans"/>
              <a:ea typeface="Quattrocento Sans"/>
              <a:cs typeface="Quattrocento Sans"/>
              <a:sym typeface="Quattrocento Sans"/>
            </a:endParaRPr>
          </a:p>
          <a:p>
            <a:pPr indent="0" lvl="0" marL="0" rtl="0">
              <a:spcBef>
                <a:spcPts val="0"/>
              </a:spcBef>
              <a:spcAft>
                <a:spcPts val="0"/>
              </a:spcAft>
              <a:buNone/>
            </a:pPr>
            <a:r>
              <a:t/>
            </a:r>
            <a:endParaRPr sz="1100">
              <a:latin typeface="Quattrocento Sans"/>
              <a:ea typeface="Quattrocento Sans"/>
              <a:cs typeface="Quattrocento Sans"/>
              <a:sym typeface="Quattrocento Sans"/>
            </a:endParaRPr>
          </a:p>
          <a:p>
            <a:pPr indent="0" lvl="0" marL="0" rtl="0">
              <a:spcBef>
                <a:spcPts val="0"/>
              </a:spcBef>
              <a:spcAft>
                <a:spcPts val="0"/>
              </a:spcAft>
              <a:buNone/>
            </a:pPr>
            <a:r>
              <a:t/>
            </a:r>
            <a:endParaRPr sz="1100">
              <a:latin typeface="Quattrocento Sans"/>
              <a:ea typeface="Quattrocento Sans"/>
              <a:cs typeface="Quattrocento Sans"/>
              <a:sym typeface="Quattrocento Sans"/>
            </a:endParaRPr>
          </a:p>
        </p:txBody>
      </p:sp>
      <p:sp>
        <p:nvSpPr>
          <p:cNvPr id="112" name="Shape 112"/>
          <p:cNvSpPr txBox="1"/>
          <p:nvPr/>
        </p:nvSpPr>
        <p:spPr>
          <a:xfrm>
            <a:off x="5654875" y="382625"/>
            <a:ext cx="4223700" cy="10269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lang="en" sz="2600">
                <a:latin typeface="Montserrat"/>
                <a:ea typeface="Montserrat"/>
                <a:cs typeface="Montserrat"/>
                <a:sym typeface="Montserrat"/>
              </a:rPr>
              <a:t>Montserrat</a:t>
            </a:r>
            <a:endParaRPr sz="2600">
              <a:latin typeface="Montserrat"/>
              <a:ea typeface="Montserrat"/>
              <a:cs typeface="Montserrat"/>
              <a:sym typeface="Montserrat"/>
            </a:endParaRPr>
          </a:p>
        </p:txBody>
      </p:sp>
      <p:sp>
        <p:nvSpPr>
          <p:cNvPr id="113" name="Shape 113"/>
          <p:cNvSpPr txBox="1"/>
          <p:nvPr/>
        </p:nvSpPr>
        <p:spPr>
          <a:xfrm>
            <a:off x="7801250" y="518875"/>
            <a:ext cx="1048200" cy="5727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lang="en" sz="2600">
                <a:latin typeface="Montserrat"/>
                <a:ea typeface="Montserrat"/>
                <a:cs typeface="Montserrat"/>
                <a:sym typeface="Montserrat"/>
              </a:rPr>
              <a:t>26 </a:t>
            </a:r>
            <a:endParaRPr sz="2600">
              <a:latin typeface="Montserrat"/>
              <a:ea typeface="Montserrat"/>
              <a:cs typeface="Montserrat"/>
              <a:sym typeface="Montserrat"/>
            </a:endParaRPr>
          </a:p>
        </p:txBody>
      </p:sp>
      <p:sp>
        <p:nvSpPr>
          <p:cNvPr id="114" name="Shape 114"/>
          <p:cNvSpPr txBox="1"/>
          <p:nvPr/>
        </p:nvSpPr>
        <p:spPr>
          <a:xfrm>
            <a:off x="5784225" y="3170250"/>
            <a:ext cx="2171400" cy="373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600">
                <a:latin typeface="Quattrocento Sans"/>
                <a:ea typeface="Quattrocento Sans"/>
                <a:cs typeface="Quattrocento Sans"/>
                <a:sym typeface="Quattrocento Sans"/>
              </a:rPr>
              <a:t>Quattrocento Sans </a:t>
            </a:r>
            <a:endParaRPr sz="1600">
              <a:latin typeface="Quattrocento Sans"/>
              <a:ea typeface="Quattrocento Sans"/>
              <a:cs typeface="Quattrocento Sans"/>
              <a:sym typeface="Quattrocento Sans"/>
            </a:endParaRPr>
          </a:p>
        </p:txBody>
      </p:sp>
      <p:sp>
        <p:nvSpPr>
          <p:cNvPr id="115" name="Shape 115"/>
          <p:cNvSpPr/>
          <p:nvPr/>
        </p:nvSpPr>
        <p:spPr>
          <a:xfrm>
            <a:off x="5784225" y="1091575"/>
            <a:ext cx="2272200" cy="771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6" name="Shape 116"/>
          <p:cNvSpPr/>
          <p:nvPr/>
        </p:nvSpPr>
        <p:spPr>
          <a:xfrm>
            <a:off x="5784225" y="1249900"/>
            <a:ext cx="1854600" cy="771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7" name="Shape 117"/>
          <p:cNvSpPr/>
          <p:nvPr/>
        </p:nvSpPr>
        <p:spPr>
          <a:xfrm>
            <a:off x="5784225" y="1408225"/>
            <a:ext cx="2272200" cy="771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8" name="Shape 118"/>
          <p:cNvSpPr/>
          <p:nvPr/>
        </p:nvSpPr>
        <p:spPr>
          <a:xfrm>
            <a:off x="5784225" y="1566550"/>
            <a:ext cx="1738200" cy="771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9" name="Shape 119"/>
          <p:cNvSpPr/>
          <p:nvPr/>
        </p:nvSpPr>
        <p:spPr>
          <a:xfrm>
            <a:off x="5784225" y="1735100"/>
            <a:ext cx="2272200" cy="771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20" name="Shape 120"/>
          <p:cNvSpPr/>
          <p:nvPr/>
        </p:nvSpPr>
        <p:spPr>
          <a:xfrm>
            <a:off x="5784225" y="1893425"/>
            <a:ext cx="1854600" cy="771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21" name="Shape 121"/>
          <p:cNvSpPr/>
          <p:nvPr/>
        </p:nvSpPr>
        <p:spPr>
          <a:xfrm>
            <a:off x="5784225" y="2051750"/>
            <a:ext cx="2272200" cy="771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22" name="Shape 122"/>
          <p:cNvSpPr/>
          <p:nvPr/>
        </p:nvSpPr>
        <p:spPr>
          <a:xfrm>
            <a:off x="5784225" y="2210075"/>
            <a:ext cx="1738200" cy="771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23" name="Shape 123"/>
          <p:cNvSpPr/>
          <p:nvPr/>
        </p:nvSpPr>
        <p:spPr>
          <a:xfrm>
            <a:off x="5784225" y="2744900"/>
            <a:ext cx="2307600" cy="2511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24" name="Shape 124"/>
          <p:cNvSpPr txBox="1"/>
          <p:nvPr/>
        </p:nvSpPr>
        <p:spPr>
          <a:xfrm>
            <a:off x="5784225" y="3453725"/>
            <a:ext cx="2171400" cy="373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600">
                <a:solidFill>
                  <a:srgbClr val="CC0033"/>
                </a:solidFill>
                <a:latin typeface="Quattrocento Sans"/>
                <a:ea typeface="Quattrocento Sans"/>
                <a:cs typeface="Quattrocento Sans"/>
                <a:sym typeface="Quattrocento Sans"/>
              </a:rPr>
              <a:t>Quattrocento Sans </a:t>
            </a:r>
            <a:endParaRPr sz="1600">
              <a:solidFill>
                <a:srgbClr val="CC0033"/>
              </a:solidFill>
              <a:latin typeface="Quattrocento Sans"/>
              <a:ea typeface="Quattrocento Sans"/>
              <a:cs typeface="Quattrocento Sans"/>
              <a:sym typeface="Quattrocento Sans"/>
            </a:endParaRPr>
          </a:p>
        </p:txBody>
      </p:sp>
      <p:sp>
        <p:nvSpPr>
          <p:cNvPr id="125" name="Shape 125"/>
          <p:cNvSpPr txBox="1"/>
          <p:nvPr/>
        </p:nvSpPr>
        <p:spPr>
          <a:xfrm>
            <a:off x="5784225" y="3718300"/>
            <a:ext cx="2171400" cy="373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600">
                <a:solidFill>
                  <a:srgbClr val="5F6A72"/>
                </a:solidFill>
                <a:latin typeface="Quattrocento Sans"/>
                <a:ea typeface="Quattrocento Sans"/>
                <a:cs typeface="Quattrocento Sans"/>
                <a:sym typeface="Quattrocento Sans"/>
              </a:rPr>
              <a:t>Quattrocento Sans </a:t>
            </a:r>
            <a:endParaRPr sz="1600">
              <a:solidFill>
                <a:srgbClr val="5F6A72"/>
              </a:solidFill>
              <a:latin typeface="Quattrocento Sans"/>
              <a:ea typeface="Quattrocento Sans"/>
              <a:cs typeface="Quattrocento Sans"/>
              <a:sym typeface="Quattrocento Sans"/>
            </a:endParaRPr>
          </a:p>
        </p:txBody>
      </p:sp>
      <p:sp>
        <p:nvSpPr>
          <p:cNvPr id="126" name="Shape 126"/>
          <p:cNvSpPr txBox="1"/>
          <p:nvPr/>
        </p:nvSpPr>
        <p:spPr>
          <a:xfrm>
            <a:off x="7801250" y="3999450"/>
            <a:ext cx="1048200" cy="5727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2600">
                <a:latin typeface="Montserrat"/>
                <a:ea typeface="Montserrat"/>
                <a:cs typeface="Montserrat"/>
                <a:sym typeface="Montserrat"/>
              </a:rPr>
              <a:t>16</a:t>
            </a:r>
            <a:r>
              <a:rPr lang="en" sz="2600">
                <a:latin typeface="Montserrat"/>
                <a:ea typeface="Montserrat"/>
                <a:cs typeface="Montserrat"/>
                <a:sym typeface="Montserrat"/>
              </a:rPr>
              <a:t> </a:t>
            </a:r>
            <a:endParaRPr sz="2600">
              <a:latin typeface="Montserrat"/>
              <a:ea typeface="Montserrat"/>
              <a:cs typeface="Montserrat"/>
              <a:sym typeface="Montserrat"/>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0" name="Shape 130"/>
        <p:cNvGrpSpPr/>
        <p:nvPr/>
      </p:nvGrpSpPr>
      <p:grpSpPr>
        <a:xfrm>
          <a:off x="0" y="0"/>
          <a:ext cx="0" cy="0"/>
          <a:chOff x="0" y="0"/>
          <a:chExt cx="0" cy="0"/>
        </a:xfrm>
      </p:grpSpPr>
      <p:sp>
        <p:nvSpPr>
          <p:cNvPr id="131" name="Shape 131"/>
          <p:cNvSpPr txBox="1"/>
          <p:nvPr/>
        </p:nvSpPr>
        <p:spPr>
          <a:xfrm>
            <a:off x="352450" y="176025"/>
            <a:ext cx="3191700" cy="6069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lang="en">
                <a:solidFill>
                  <a:srgbClr val="CC0033"/>
                </a:solidFill>
                <a:latin typeface="Palatino"/>
                <a:ea typeface="Palatino"/>
                <a:cs typeface="Palatino"/>
                <a:sym typeface="Palatino"/>
              </a:rPr>
              <a:t>Anatomy (template)</a:t>
            </a:r>
            <a:endParaRPr>
              <a:solidFill>
                <a:srgbClr val="CC0033"/>
              </a:solidFill>
              <a:latin typeface="Palatino"/>
              <a:ea typeface="Palatino"/>
              <a:cs typeface="Palatino"/>
              <a:sym typeface="Palatino"/>
            </a:endParaRPr>
          </a:p>
        </p:txBody>
      </p:sp>
      <p:grpSp>
        <p:nvGrpSpPr>
          <p:cNvPr id="132" name="Shape 132"/>
          <p:cNvGrpSpPr/>
          <p:nvPr/>
        </p:nvGrpSpPr>
        <p:grpSpPr>
          <a:xfrm>
            <a:off x="1100850" y="1579163"/>
            <a:ext cx="3941800" cy="1776425"/>
            <a:chOff x="4377450" y="2722163"/>
            <a:chExt cx="3941800" cy="1776425"/>
          </a:xfrm>
        </p:grpSpPr>
        <p:pic>
          <p:nvPicPr>
            <p:cNvPr id="133" name="Shape 133"/>
            <p:cNvPicPr preferRelativeResize="0"/>
            <p:nvPr/>
          </p:nvPicPr>
          <p:blipFill>
            <a:blip r:embed="rId3">
              <a:alphaModFix/>
            </a:blip>
            <a:stretch>
              <a:fillRect/>
            </a:stretch>
          </p:blipFill>
          <p:spPr>
            <a:xfrm>
              <a:off x="4377450" y="2722163"/>
              <a:ext cx="2286000" cy="1776425"/>
            </a:xfrm>
            <a:prstGeom prst="rect">
              <a:avLst/>
            </a:prstGeom>
            <a:noFill/>
            <a:ln>
              <a:noFill/>
            </a:ln>
          </p:spPr>
        </p:pic>
        <p:sp>
          <p:nvSpPr>
            <p:cNvPr id="134" name="Shape 134"/>
            <p:cNvSpPr txBox="1"/>
            <p:nvPr/>
          </p:nvSpPr>
          <p:spPr>
            <a:xfrm>
              <a:off x="5825350" y="3194738"/>
              <a:ext cx="2493900" cy="8313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b="1" lang="en" sz="6500">
                  <a:solidFill>
                    <a:srgbClr val="CC0033"/>
                  </a:solidFill>
                  <a:highlight>
                    <a:srgbClr val="FFFFFF"/>
                  </a:highlight>
                  <a:latin typeface="Lato"/>
                  <a:ea typeface="Lato"/>
                  <a:cs typeface="Lato"/>
                  <a:sym typeface="Lato"/>
                </a:rPr>
                <a:t>AKAI</a:t>
              </a:r>
              <a:endParaRPr b="1" sz="6500">
                <a:solidFill>
                  <a:srgbClr val="CC0033"/>
                </a:solidFill>
                <a:highlight>
                  <a:srgbClr val="FFFFFF"/>
                </a:highlight>
                <a:latin typeface="Lato"/>
                <a:ea typeface="Lato"/>
                <a:cs typeface="Lato"/>
                <a:sym typeface="Lato"/>
              </a:endParaRPr>
            </a:p>
          </p:txBody>
        </p:sp>
      </p:grpSp>
      <p:sp>
        <p:nvSpPr>
          <p:cNvPr id="135" name="Shape 135"/>
          <p:cNvSpPr/>
          <p:nvPr/>
        </p:nvSpPr>
        <p:spPr>
          <a:xfrm>
            <a:off x="691825" y="1281600"/>
            <a:ext cx="4814100" cy="2427900"/>
          </a:xfrm>
          <a:prstGeom prst="rect">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36" name="Shape 136"/>
          <p:cNvSpPr/>
          <p:nvPr/>
        </p:nvSpPr>
        <p:spPr>
          <a:xfrm>
            <a:off x="1576475" y="1860100"/>
            <a:ext cx="3151800" cy="1151100"/>
          </a:xfrm>
          <a:prstGeom prst="rect">
            <a:avLst/>
          </a:prstGeom>
          <a:noFill/>
          <a:ln cap="flat" cmpd="sng" w="19050">
            <a:solidFill>
              <a:srgbClr val="000000"/>
            </a:solidFill>
            <a:prstDash val="dash"/>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37" name="Shape 137"/>
          <p:cNvSpPr txBox="1"/>
          <p:nvPr/>
        </p:nvSpPr>
        <p:spPr>
          <a:xfrm>
            <a:off x="6006750" y="581500"/>
            <a:ext cx="2793600" cy="15705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lang="en" sz="1000">
                <a:latin typeface="Palatino"/>
                <a:ea typeface="Palatino"/>
                <a:cs typeface="Palatino"/>
                <a:sym typeface="Palatino"/>
              </a:rPr>
              <a:t>When you are using the logo with other graphic elements, it is important to give the logo some space (padding). The empty space around the logo should be about 180% of the width of the logo. This will ensure that the logo maintains its visual impact. The logo itself should not be any smaller than 100px.</a:t>
            </a:r>
            <a:endParaRPr sz="1000">
              <a:latin typeface="Palatino"/>
              <a:ea typeface="Palatino"/>
              <a:cs typeface="Palatino"/>
              <a:sym typeface="Palatino"/>
            </a:endParaRPr>
          </a:p>
        </p:txBody>
      </p:sp>
      <p:cxnSp>
        <p:nvCxnSpPr>
          <p:cNvPr id="138" name="Shape 138"/>
          <p:cNvCxnSpPr/>
          <p:nvPr/>
        </p:nvCxnSpPr>
        <p:spPr>
          <a:xfrm flipH="1" rot="10800000">
            <a:off x="1586875" y="1644350"/>
            <a:ext cx="1307100" cy="4200"/>
          </a:xfrm>
          <a:prstGeom prst="straightConnector1">
            <a:avLst/>
          </a:prstGeom>
          <a:noFill/>
          <a:ln cap="flat" cmpd="sng" w="9525">
            <a:solidFill>
              <a:schemeClr val="dk2"/>
            </a:solidFill>
            <a:prstDash val="solid"/>
            <a:round/>
            <a:headEnd len="med" w="med" type="none"/>
            <a:tailEnd len="med" w="med" type="none"/>
          </a:ln>
        </p:spPr>
      </p:cxnSp>
      <p:sp>
        <p:nvSpPr>
          <p:cNvPr id="139" name="Shape 139"/>
          <p:cNvSpPr txBox="1"/>
          <p:nvPr/>
        </p:nvSpPr>
        <p:spPr>
          <a:xfrm>
            <a:off x="2792675" y="1425900"/>
            <a:ext cx="719400" cy="2184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lang="en">
                <a:latin typeface="Palatino"/>
                <a:ea typeface="Palatino"/>
                <a:cs typeface="Palatino"/>
                <a:sym typeface="Palatino"/>
              </a:rPr>
              <a:t>100%</a:t>
            </a:r>
            <a:endParaRPr>
              <a:latin typeface="Palatino"/>
              <a:ea typeface="Palatino"/>
              <a:cs typeface="Palatino"/>
              <a:sym typeface="Palatino"/>
            </a:endParaRPr>
          </a:p>
        </p:txBody>
      </p:sp>
      <p:cxnSp>
        <p:nvCxnSpPr>
          <p:cNvPr id="140" name="Shape 140"/>
          <p:cNvCxnSpPr/>
          <p:nvPr/>
        </p:nvCxnSpPr>
        <p:spPr>
          <a:xfrm>
            <a:off x="3309125" y="1644300"/>
            <a:ext cx="1422000" cy="0"/>
          </a:xfrm>
          <a:prstGeom prst="straightConnector1">
            <a:avLst/>
          </a:prstGeom>
          <a:noFill/>
          <a:ln cap="flat" cmpd="sng" w="9525">
            <a:solidFill>
              <a:schemeClr val="dk2"/>
            </a:solidFill>
            <a:prstDash val="solid"/>
            <a:round/>
            <a:headEnd len="med" w="med" type="none"/>
            <a:tailEnd len="med" w="med" type="none"/>
          </a:ln>
        </p:spPr>
      </p:cxnSp>
      <p:cxnSp>
        <p:nvCxnSpPr>
          <p:cNvPr id="141" name="Shape 141"/>
          <p:cNvCxnSpPr/>
          <p:nvPr/>
        </p:nvCxnSpPr>
        <p:spPr>
          <a:xfrm flipH="1">
            <a:off x="782675" y="3458975"/>
            <a:ext cx="1974900" cy="8400"/>
          </a:xfrm>
          <a:prstGeom prst="straightConnector1">
            <a:avLst/>
          </a:prstGeom>
          <a:noFill/>
          <a:ln cap="flat" cmpd="sng" w="9525">
            <a:solidFill>
              <a:schemeClr val="dk2"/>
            </a:solidFill>
            <a:prstDash val="solid"/>
            <a:round/>
            <a:headEnd len="med" w="med" type="none"/>
            <a:tailEnd len="med" w="med" type="triangle"/>
          </a:ln>
        </p:spPr>
      </p:cxnSp>
      <p:cxnSp>
        <p:nvCxnSpPr>
          <p:cNvPr id="142" name="Shape 142"/>
          <p:cNvCxnSpPr/>
          <p:nvPr/>
        </p:nvCxnSpPr>
        <p:spPr>
          <a:xfrm>
            <a:off x="3464975" y="3446975"/>
            <a:ext cx="2005500" cy="8400"/>
          </a:xfrm>
          <a:prstGeom prst="straightConnector1">
            <a:avLst/>
          </a:prstGeom>
          <a:noFill/>
          <a:ln cap="flat" cmpd="sng" w="9525">
            <a:solidFill>
              <a:schemeClr val="dk2"/>
            </a:solidFill>
            <a:prstDash val="solid"/>
            <a:round/>
            <a:headEnd len="med" w="med" type="none"/>
            <a:tailEnd len="med" w="med" type="triangle"/>
          </a:ln>
        </p:spPr>
      </p:cxnSp>
      <p:sp>
        <p:nvSpPr>
          <p:cNvPr id="143" name="Shape 143"/>
          <p:cNvSpPr txBox="1"/>
          <p:nvPr/>
        </p:nvSpPr>
        <p:spPr>
          <a:xfrm>
            <a:off x="2834375" y="3227000"/>
            <a:ext cx="636000" cy="2184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lang="en">
                <a:latin typeface="Palatino"/>
                <a:ea typeface="Palatino"/>
                <a:cs typeface="Palatino"/>
                <a:sym typeface="Palatino"/>
              </a:rPr>
              <a:t>180%</a:t>
            </a:r>
            <a:endParaRPr>
              <a:latin typeface="Palatino"/>
              <a:ea typeface="Palatino"/>
              <a:cs typeface="Palatino"/>
              <a:sym typeface="Palatino"/>
            </a:endParaRPr>
          </a:p>
        </p:txBody>
      </p:sp>
      <p:cxnSp>
        <p:nvCxnSpPr>
          <p:cNvPr id="144" name="Shape 144"/>
          <p:cNvCxnSpPr/>
          <p:nvPr/>
        </p:nvCxnSpPr>
        <p:spPr>
          <a:xfrm>
            <a:off x="1584800" y="1589550"/>
            <a:ext cx="0" cy="120300"/>
          </a:xfrm>
          <a:prstGeom prst="straightConnector1">
            <a:avLst/>
          </a:prstGeom>
          <a:noFill/>
          <a:ln cap="flat" cmpd="sng" w="9525">
            <a:solidFill>
              <a:schemeClr val="dk2"/>
            </a:solidFill>
            <a:prstDash val="solid"/>
            <a:round/>
            <a:headEnd len="med" w="med" type="none"/>
            <a:tailEnd len="med" w="med" type="none"/>
          </a:ln>
        </p:spPr>
      </p:cxnSp>
      <p:cxnSp>
        <p:nvCxnSpPr>
          <p:cNvPr id="145" name="Shape 145"/>
          <p:cNvCxnSpPr/>
          <p:nvPr/>
        </p:nvCxnSpPr>
        <p:spPr>
          <a:xfrm>
            <a:off x="4735325" y="1584800"/>
            <a:ext cx="0" cy="118800"/>
          </a:xfrm>
          <a:prstGeom prst="straightConnector1">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9" name="Shape 149"/>
        <p:cNvGrpSpPr/>
        <p:nvPr/>
      </p:nvGrpSpPr>
      <p:grpSpPr>
        <a:xfrm>
          <a:off x="0" y="0"/>
          <a:ext cx="0" cy="0"/>
          <a:chOff x="0" y="0"/>
          <a:chExt cx="0" cy="0"/>
        </a:xfrm>
      </p:grpSpPr>
      <p:sp>
        <p:nvSpPr>
          <p:cNvPr id="150" name="Shape 150"/>
          <p:cNvSpPr txBox="1"/>
          <p:nvPr/>
        </p:nvSpPr>
        <p:spPr>
          <a:xfrm>
            <a:off x="352450" y="176025"/>
            <a:ext cx="3191700" cy="606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a:solidFill>
                  <a:srgbClr val="CC0033"/>
                </a:solidFill>
                <a:latin typeface="Palatino"/>
                <a:ea typeface="Palatino"/>
                <a:cs typeface="Palatino"/>
                <a:sym typeface="Palatino"/>
              </a:rPr>
              <a:t>Anatomy (template) </a:t>
            </a:r>
            <a:r>
              <a:rPr i="1" lang="en" sz="1200">
                <a:solidFill>
                  <a:srgbClr val="666666"/>
                </a:solidFill>
                <a:latin typeface="Palatino"/>
                <a:ea typeface="Palatino"/>
                <a:cs typeface="Palatino"/>
                <a:sym typeface="Palatino"/>
              </a:rPr>
              <a:t>continued</a:t>
            </a:r>
            <a:endParaRPr i="1" sz="1200">
              <a:solidFill>
                <a:srgbClr val="666666"/>
              </a:solidFill>
              <a:latin typeface="Palatino"/>
              <a:ea typeface="Palatino"/>
              <a:cs typeface="Palatino"/>
              <a:sym typeface="Palatino"/>
            </a:endParaRPr>
          </a:p>
        </p:txBody>
      </p:sp>
      <p:sp>
        <p:nvSpPr>
          <p:cNvPr id="151" name="Shape 151"/>
          <p:cNvSpPr/>
          <p:nvPr/>
        </p:nvSpPr>
        <p:spPr>
          <a:xfrm>
            <a:off x="532475" y="782925"/>
            <a:ext cx="2177100" cy="11955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52" name="Shape 152"/>
          <p:cNvSpPr txBox="1"/>
          <p:nvPr/>
        </p:nvSpPr>
        <p:spPr>
          <a:xfrm>
            <a:off x="5752850" y="1133475"/>
            <a:ext cx="1742400" cy="3857400"/>
          </a:xfrm>
          <a:prstGeom prst="rect">
            <a:avLst/>
          </a:prstGeom>
          <a:noFill/>
          <a:ln>
            <a:noFill/>
          </a:ln>
        </p:spPr>
        <p:txBody>
          <a:bodyPr anchorCtr="0" anchor="t" bIns="91425" lIns="91425" spcFirstLastPara="1" rIns="91425" wrap="square" tIns="91425">
            <a:noAutofit/>
          </a:bodyPr>
          <a:lstStyle/>
          <a:p>
            <a:pPr indent="-285750" lvl="0" marL="457200" rtl="0">
              <a:lnSpc>
                <a:spcPct val="115000"/>
              </a:lnSpc>
              <a:spcBef>
                <a:spcPts val="0"/>
              </a:spcBef>
              <a:spcAft>
                <a:spcPts val="0"/>
              </a:spcAft>
              <a:buSzPts val="900"/>
              <a:buFont typeface="Palatino"/>
              <a:buAutoNum type="arabicPeriod"/>
            </a:pPr>
            <a:r>
              <a:rPr lang="en" sz="900">
                <a:solidFill>
                  <a:srgbClr val="CC0033"/>
                </a:solidFill>
                <a:latin typeface="Palatino"/>
                <a:ea typeface="Palatino"/>
                <a:cs typeface="Palatino"/>
                <a:sym typeface="Palatino"/>
              </a:rPr>
              <a:t>Do not</a:t>
            </a:r>
            <a:r>
              <a:rPr lang="en" sz="900">
                <a:latin typeface="Palatino"/>
                <a:ea typeface="Palatino"/>
                <a:cs typeface="Palatino"/>
                <a:sym typeface="Palatino"/>
              </a:rPr>
              <a:t> stack or duplicate the logo within a given layer.</a:t>
            </a:r>
            <a:endParaRPr sz="900">
              <a:latin typeface="Palatino"/>
              <a:ea typeface="Palatino"/>
              <a:cs typeface="Palatino"/>
              <a:sym typeface="Palatino"/>
            </a:endParaRPr>
          </a:p>
          <a:p>
            <a:pPr indent="-285750" lvl="0" marL="457200" rtl="0">
              <a:lnSpc>
                <a:spcPct val="115000"/>
              </a:lnSpc>
              <a:spcBef>
                <a:spcPts val="0"/>
              </a:spcBef>
              <a:spcAft>
                <a:spcPts val="0"/>
              </a:spcAft>
              <a:buSzPts val="900"/>
              <a:buFont typeface="Palatino"/>
              <a:buAutoNum type="arabicPeriod"/>
            </a:pPr>
            <a:r>
              <a:rPr lang="en" sz="900">
                <a:solidFill>
                  <a:srgbClr val="CC0033"/>
                </a:solidFill>
                <a:latin typeface="Palatino"/>
                <a:ea typeface="Palatino"/>
                <a:cs typeface="Palatino"/>
                <a:sym typeface="Palatino"/>
              </a:rPr>
              <a:t>Do not</a:t>
            </a:r>
            <a:r>
              <a:rPr lang="en" sz="900">
                <a:latin typeface="Palatino"/>
                <a:ea typeface="Palatino"/>
                <a:cs typeface="Palatino"/>
                <a:sym typeface="Palatino"/>
              </a:rPr>
              <a:t> add foreign mascots. </a:t>
            </a:r>
            <a:endParaRPr sz="900">
              <a:latin typeface="Palatino"/>
              <a:ea typeface="Palatino"/>
              <a:cs typeface="Palatino"/>
              <a:sym typeface="Palatino"/>
            </a:endParaRPr>
          </a:p>
          <a:p>
            <a:pPr indent="-285750" lvl="0" marL="457200" rtl="0">
              <a:lnSpc>
                <a:spcPct val="115000"/>
              </a:lnSpc>
              <a:spcBef>
                <a:spcPts val="0"/>
              </a:spcBef>
              <a:spcAft>
                <a:spcPts val="0"/>
              </a:spcAft>
              <a:buSzPts val="900"/>
              <a:buFont typeface="Palatino"/>
              <a:buAutoNum type="arabicPeriod"/>
            </a:pPr>
            <a:r>
              <a:rPr lang="en" sz="900">
                <a:solidFill>
                  <a:srgbClr val="CC0033"/>
                </a:solidFill>
                <a:latin typeface="Palatino"/>
                <a:ea typeface="Palatino"/>
                <a:cs typeface="Palatino"/>
                <a:sym typeface="Palatino"/>
              </a:rPr>
              <a:t>Do not</a:t>
            </a:r>
            <a:r>
              <a:rPr lang="en" sz="900">
                <a:latin typeface="Palatino"/>
                <a:ea typeface="Palatino"/>
                <a:cs typeface="Palatino"/>
                <a:sym typeface="Palatino"/>
              </a:rPr>
              <a:t> place logo in a shape.</a:t>
            </a:r>
            <a:endParaRPr sz="900">
              <a:latin typeface="Palatino"/>
              <a:ea typeface="Palatino"/>
              <a:cs typeface="Palatino"/>
              <a:sym typeface="Palatino"/>
            </a:endParaRPr>
          </a:p>
          <a:p>
            <a:pPr indent="-285750" lvl="0" marL="457200" rtl="0">
              <a:lnSpc>
                <a:spcPct val="115000"/>
              </a:lnSpc>
              <a:spcBef>
                <a:spcPts val="0"/>
              </a:spcBef>
              <a:spcAft>
                <a:spcPts val="0"/>
              </a:spcAft>
              <a:buSzPts val="900"/>
              <a:buFont typeface="Palatino"/>
              <a:buAutoNum type="arabicPeriod"/>
            </a:pPr>
            <a:r>
              <a:rPr lang="en" sz="900">
                <a:solidFill>
                  <a:srgbClr val="CC0033"/>
                </a:solidFill>
                <a:latin typeface="Palatino"/>
                <a:ea typeface="Palatino"/>
                <a:cs typeface="Palatino"/>
                <a:sym typeface="Palatino"/>
              </a:rPr>
              <a:t>Do not</a:t>
            </a:r>
            <a:r>
              <a:rPr lang="en" sz="900">
                <a:solidFill>
                  <a:schemeClr val="dk1"/>
                </a:solidFill>
                <a:latin typeface="Palatino"/>
                <a:ea typeface="Palatino"/>
                <a:cs typeface="Palatino"/>
                <a:sym typeface="Palatino"/>
              </a:rPr>
              <a:t> rotate any degree from 180º axis.</a:t>
            </a:r>
            <a:endParaRPr sz="900">
              <a:solidFill>
                <a:schemeClr val="dk1"/>
              </a:solidFill>
              <a:latin typeface="Palatino"/>
              <a:ea typeface="Palatino"/>
              <a:cs typeface="Palatino"/>
              <a:sym typeface="Palatino"/>
            </a:endParaRPr>
          </a:p>
          <a:p>
            <a:pPr indent="-285750" lvl="0" marL="457200" rtl="0">
              <a:lnSpc>
                <a:spcPct val="115000"/>
              </a:lnSpc>
              <a:spcBef>
                <a:spcPts val="0"/>
              </a:spcBef>
              <a:spcAft>
                <a:spcPts val="0"/>
              </a:spcAft>
              <a:buClr>
                <a:schemeClr val="dk1"/>
              </a:buClr>
              <a:buSzPts val="900"/>
              <a:buFont typeface="Palatino"/>
              <a:buAutoNum type="arabicPeriod"/>
            </a:pPr>
            <a:r>
              <a:rPr lang="en" sz="900">
                <a:solidFill>
                  <a:srgbClr val="CC0033"/>
                </a:solidFill>
                <a:latin typeface="Palatino"/>
                <a:ea typeface="Palatino"/>
                <a:cs typeface="Palatino"/>
                <a:sym typeface="Palatino"/>
              </a:rPr>
              <a:t>Do not</a:t>
            </a:r>
            <a:r>
              <a:rPr lang="en" sz="900">
                <a:solidFill>
                  <a:schemeClr val="dk1"/>
                </a:solidFill>
                <a:latin typeface="Palatino"/>
                <a:ea typeface="Palatino"/>
                <a:cs typeface="Palatino"/>
                <a:sym typeface="Palatino"/>
              </a:rPr>
              <a:t> add reflections, even if you like it.</a:t>
            </a:r>
            <a:endParaRPr sz="900">
              <a:solidFill>
                <a:schemeClr val="dk1"/>
              </a:solidFill>
              <a:latin typeface="Palatino"/>
              <a:ea typeface="Palatino"/>
              <a:cs typeface="Palatino"/>
              <a:sym typeface="Palatino"/>
            </a:endParaRPr>
          </a:p>
          <a:p>
            <a:pPr indent="-285750" lvl="0" marL="457200" rtl="0">
              <a:lnSpc>
                <a:spcPct val="115000"/>
              </a:lnSpc>
              <a:spcBef>
                <a:spcPts val="0"/>
              </a:spcBef>
              <a:spcAft>
                <a:spcPts val="0"/>
              </a:spcAft>
              <a:buClr>
                <a:schemeClr val="dk1"/>
              </a:buClr>
              <a:buSzPts val="900"/>
              <a:buFont typeface="Palatino"/>
              <a:buAutoNum type="arabicPeriod"/>
            </a:pPr>
            <a:r>
              <a:rPr lang="en" sz="900">
                <a:solidFill>
                  <a:srgbClr val="CC0033"/>
                </a:solidFill>
                <a:latin typeface="Palatino"/>
                <a:ea typeface="Palatino"/>
                <a:cs typeface="Palatino"/>
                <a:sym typeface="Palatino"/>
              </a:rPr>
              <a:t>Do not</a:t>
            </a:r>
            <a:r>
              <a:rPr lang="en" sz="900">
                <a:solidFill>
                  <a:schemeClr val="dk1"/>
                </a:solidFill>
                <a:latin typeface="Palatino"/>
                <a:ea typeface="Palatino"/>
                <a:cs typeface="Palatino"/>
                <a:sym typeface="Palatino"/>
              </a:rPr>
              <a:t> reinstate the old Sakai Logo.</a:t>
            </a:r>
            <a:endParaRPr sz="900">
              <a:solidFill>
                <a:schemeClr val="dk1"/>
              </a:solidFill>
              <a:latin typeface="Palatino"/>
              <a:ea typeface="Palatino"/>
              <a:cs typeface="Palatino"/>
              <a:sym typeface="Palatino"/>
            </a:endParaRPr>
          </a:p>
        </p:txBody>
      </p:sp>
      <p:sp>
        <p:nvSpPr>
          <p:cNvPr id="153" name="Shape 153"/>
          <p:cNvSpPr txBox="1"/>
          <p:nvPr/>
        </p:nvSpPr>
        <p:spPr>
          <a:xfrm>
            <a:off x="5719775" y="742975"/>
            <a:ext cx="1742400" cy="2430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a:solidFill>
                  <a:srgbClr val="CC0033"/>
                </a:solidFill>
                <a:latin typeface="Palatino"/>
                <a:ea typeface="Palatino"/>
                <a:cs typeface="Palatino"/>
                <a:sym typeface="Palatino"/>
              </a:rPr>
              <a:t>Unacceptable</a:t>
            </a:r>
            <a:r>
              <a:rPr lang="en">
                <a:solidFill>
                  <a:srgbClr val="CC0033"/>
                </a:solidFill>
              </a:rPr>
              <a:t> Uses</a:t>
            </a:r>
            <a:endParaRPr>
              <a:solidFill>
                <a:srgbClr val="CC0033"/>
              </a:solidFill>
            </a:endParaRPr>
          </a:p>
        </p:txBody>
      </p:sp>
      <p:sp>
        <p:nvSpPr>
          <p:cNvPr id="154" name="Shape 154"/>
          <p:cNvSpPr/>
          <p:nvPr/>
        </p:nvSpPr>
        <p:spPr>
          <a:xfrm>
            <a:off x="539422" y="2149900"/>
            <a:ext cx="2172900" cy="1212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pic>
        <p:nvPicPr>
          <p:cNvPr id="155" name="Shape 155"/>
          <p:cNvPicPr preferRelativeResize="0"/>
          <p:nvPr/>
        </p:nvPicPr>
        <p:blipFill>
          <a:blip r:embed="rId3">
            <a:alphaModFix/>
          </a:blip>
          <a:stretch>
            <a:fillRect/>
          </a:stretch>
        </p:blipFill>
        <p:spPr>
          <a:xfrm>
            <a:off x="532475" y="925538"/>
            <a:ext cx="1203075" cy="812925"/>
          </a:xfrm>
          <a:prstGeom prst="rect">
            <a:avLst/>
          </a:prstGeom>
          <a:noFill/>
          <a:ln>
            <a:noFill/>
          </a:ln>
        </p:spPr>
      </p:pic>
      <p:sp>
        <p:nvSpPr>
          <p:cNvPr id="156" name="Shape 156"/>
          <p:cNvSpPr txBox="1"/>
          <p:nvPr/>
        </p:nvSpPr>
        <p:spPr>
          <a:xfrm>
            <a:off x="1253559" y="1071163"/>
            <a:ext cx="1800300" cy="5217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b="1" lang="en" sz="3000">
                <a:solidFill>
                  <a:srgbClr val="CC0033"/>
                </a:solidFill>
                <a:highlight>
                  <a:srgbClr val="FFFFFF"/>
                </a:highlight>
                <a:latin typeface="Lato"/>
                <a:ea typeface="Lato"/>
                <a:cs typeface="Lato"/>
                <a:sym typeface="Lato"/>
              </a:rPr>
              <a:t>AKAI</a:t>
            </a:r>
            <a:endParaRPr b="1" sz="3000">
              <a:solidFill>
                <a:srgbClr val="CC0033"/>
              </a:solidFill>
              <a:highlight>
                <a:srgbClr val="FFFFFF"/>
              </a:highlight>
              <a:latin typeface="Lato"/>
              <a:ea typeface="Lato"/>
              <a:cs typeface="Lato"/>
              <a:sym typeface="Lato"/>
            </a:endParaRPr>
          </a:p>
        </p:txBody>
      </p:sp>
      <p:pic>
        <p:nvPicPr>
          <p:cNvPr id="157" name="Shape 157"/>
          <p:cNvPicPr preferRelativeResize="0"/>
          <p:nvPr/>
        </p:nvPicPr>
        <p:blipFill>
          <a:blip r:embed="rId3">
            <a:alphaModFix/>
          </a:blip>
          <a:stretch>
            <a:fillRect/>
          </a:stretch>
        </p:blipFill>
        <p:spPr>
          <a:xfrm rot="-2361203">
            <a:off x="3335188" y="1174584"/>
            <a:ext cx="1203076" cy="812925"/>
          </a:xfrm>
          <a:prstGeom prst="rect">
            <a:avLst/>
          </a:prstGeom>
          <a:noFill/>
          <a:ln>
            <a:noFill/>
          </a:ln>
        </p:spPr>
      </p:pic>
      <p:sp>
        <p:nvSpPr>
          <p:cNvPr id="158" name="Shape 158"/>
          <p:cNvSpPr txBox="1"/>
          <p:nvPr/>
        </p:nvSpPr>
        <p:spPr>
          <a:xfrm rot="-2361194">
            <a:off x="3825123" y="673634"/>
            <a:ext cx="1800191" cy="52183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b="1" lang="en" sz="3000">
                <a:solidFill>
                  <a:srgbClr val="CC0033"/>
                </a:solidFill>
                <a:highlight>
                  <a:srgbClr val="FFFFFF"/>
                </a:highlight>
                <a:latin typeface="Lato"/>
                <a:ea typeface="Lato"/>
                <a:cs typeface="Lato"/>
                <a:sym typeface="Lato"/>
              </a:rPr>
              <a:t>AKAI</a:t>
            </a:r>
            <a:endParaRPr b="1" sz="3000">
              <a:solidFill>
                <a:srgbClr val="CC0033"/>
              </a:solidFill>
              <a:highlight>
                <a:srgbClr val="FFFFFF"/>
              </a:highlight>
              <a:latin typeface="Lato"/>
              <a:ea typeface="Lato"/>
              <a:cs typeface="Lato"/>
              <a:sym typeface="Lato"/>
            </a:endParaRPr>
          </a:p>
        </p:txBody>
      </p:sp>
      <p:pic>
        <p:nvPicPr>
          <p:cNvPr descr="Image result for worm cartoon black" id="159" name="Shape 159"/>
          <p:cNvPicPr preferRelativeResize="0"/>
          <p:nvPr/>
        </p:nvPicPr>
        <p:blipFill>
          <a:blip r:embed="rId4">
            <a:alphaModFix/>
          </a:blip>
          <a:stretch>
            <a:fillRect/>
          </a:stretch>
        </p:blipFill>
        <p:spPr>
          <a:xfrm>
            <a:off x="695044" y="2851204"/>
            <a:ext cx="456732" cy="323307"/>
          </a:xfrm>
          <a:prstGeom prst="rect">
            <a:avLst/>
          </a:prstGeom>
          <a:noFill/>
          <a:ln>
            <a:noFill/>
          </a:ln>
        </p:spPr>
      </p:pic>
      <p:pic>
        <p:nvPicPr>
          <p:cNvPr id="160" name="Shape 160"/>
          <p:cNvPicPr preferRelativeResize="0"/>
          <p:nvPr/>
        </p:nvPicPr>
        <p:blipFill>
          <a:blip r:embed="rId3">
            <a:alphaModFix/>
          </a:blip>
          <a:stretch>
            <a:fillRect/>
          </a:stretch>
        </p:blipFill>
        <p:spPr>
          <a:xfrm>
            <a:off x="532475" y="2337824"/>
            <a:ext cx="1238259" cy="836687"/>
          </a:xfrm>
          <a:prstGeom prst="rect">
            <a:avLst/>
          </a:prstGeom>
          <a:noFill/>
          <a:ln>
            <a:noFill/>
          </a:ln>
        </p:spPr>
      </p:pic>
      <p:sp>
        <p:nvSpPr>
          <p:cNvPr id="161" name="Shape 161"/>
          <p:cNvSpPr txBox="1"/>
          <p:nvPr/>
        </p:nvSpPr>
        <p:spPr>
          <a:xfrm>
            <a:off x="1274647" y="2487707"/>
            <a:ext cx="1853700" cy="5367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b="1" lang="en" sz="3000">
                <a:solidFill>
                  <a:srgbClr val="CC0033"/>
                </a:solidFill>
                <a:highlight>
                  <a:srgbClr val="FFFFFF"/>
                </a:highlight>
                <a:latin typeface="Lato"/>
                <a:ea typeface="Lato"/>
                <a:cs typeface="Lato"/>
                <a:sym typeface="Lato"/>
              </a:rPr>
              <a:t>AKAI</a:t>
            </a:r>
            <a:endParaRPr b="1" sz="3000">
              <a:solidFill>
                <a:srgbClr val="CC0033"/>
              </a:solidFill>
              <a:highlight>
                <a:srgbClr val="FFFFFF"/>
              </a:highlight>
              <a:latin typeface="Lato"/>
              <a:ea typeface="Lato"/>
              <a:cs typeface="Lato"/>
              <a:sym typeface="Lato"/>
            </a:endParaRPr>
          </a:p>
        </p:txBody>
      </p:sp>
      <p:sp>
        <p:nvSpPr>
          <p:cNvPr id="162" name="Shape 162"/>
          <p:cNvSpPr/>
          <p:nvPr/>
        </p:nvSpPr>
        <p:spPr>
          <a:xfrm>
            <a:off x="3324775" y="742975"/>
            <a:ext cx="2177100" cy="12150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pic>
        <p:nvPicPr>
          <p:cNvPr id="163" name="Shape 163"/>
          <p:cNvPicPr preferRelativeResize="0"/>
          <p:nvPr/>
        </p:nvPicPr>
        <p:blipFill>
          <a:blip r:embed="rId3">
            <a:alphaModFix/>
          </a:blip>
          <a:stretch>
            <a:fillRect/>
          </a:stretch>
        </p:blipFill>
        <p:spPr>
          <a:xfrm>
            <a:off x="893012" y="1265538"/>
            <a:ext cx="1203075" cy="812925"/>
          </a:xfrm>
          <a:prstGeom prst="rect">
            <a:avLst/>
          </a:prstGeom>
          <a:noFill/>
          <a:ln>
            <a:noFill/>
          </a:ln>
        </p:spPr>
      </p:pic>
      <p:sp>
        <p:nvSpPr>
          <p:cNvPr id="164" name="Shape 164"/>
          <p:cNvSpPr txBox="1"/>
          <p:nvPr/>
        </p:nvSpPr>
        <p:spPr>
          <a:xfrm>
            <a:off x="1614097" y="1411163"/>
            <a:ext cx="1800300" cy="5217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b="1" lang="en" sz="3000">
                <a:solidFill>
                  <a:srgbClr val="CC0033"/>
                </a:solidFill>
                <a:highlight>
                  <a:srgbClr val="FFFFFF"/>
                </a:highlight>
                <a:latin typeface="Lato"/>
                <a:ea typeface="Lato"/>
                <a:cs typeface="Lato"/>
                <a:sym typeface="Lato"/>
              </a:rPr>
              <a:t>A</a:t>
            </a:r>
            <a:r>
              <a:rPr b="1" lang="en" sz="3000">
                <a:solidFill>
                  <a:srgbClr val="CC0033"/>
                </a:solidFill>
                <a:highlight>
                  <a:srgbClr val="FFFFFF"/>
                </a:highlight>
                <a:latin typeface="Lato"/>
                <a:ea typeface="Lato"/>
                <a:cs typeface="Lato"/>
                <a:sym typeface="Lato"/>
              </a:rPr>
              <a:t>K</a:t>
            </a:r>
            <a:r>
              <a:rPr b="1" lang="en" sz="3000">
                <a:solidFill>
                  <a:srgbClr val="CC0033"/>
                </a:solidFill>
                <a:highlight>
                  <a:srgbClr val="FFFFFF"/>
                </a:highlight>
                <a:latin typeface="Lato"/>
                <a:ea typeface="Lato"/>
                <a:cs typeface="Lato"/>
                <a:sym typeface="Lato"/>
              </a:rPr>
              <a:t>AI</a:t>
            </a:r>
            <a:endParaRPr b="1" sz="3000">
              <a:solidFill>
                <a:srgbClr val="CC0033"/>
              </a:solidFill>
              <a:highlight>
                <a:srgbClr val="FFFFFF"/>
              </a:highlight>
              <a:latin typeface="Lato"/>
              <a:ea typeface="Lato"/>
              <a:cs typeface="Lato"/>
              <a:sym typeface="Lato"/>
            </a:endParaRPr>
          </a:p>
        </p:txBody>
      </p:sp>
      <p:cxnSp>
        <p:nvCxnSpPr>
          <p:cNvPr id="165" name="Shape 165"/>
          <p:cNvCxnSpPr/>
          <p:nvPr/>
        </p:nvCxnSpPr>
        <p:spPr>
          <a:xfrm flipH="1" rot="10800000">
            <a:off x="551525" y="788175"/>
            <a:ext cx="2156100" cy="1190100"/>
          </a:xfrm>
          <a:prstGeom prst="straightConnector1">
            <a:avLst/>
          </a:prstGeom>
          <a:noFill/>
          <a:ln cap="flat" cmpd="sng" w="28575">
            <a:solidFill>
              <a:schemeClr val="dk2"/>
            </a:solidFill>
            <a:prstDash val="solid"/>
            <a:round/>
            <a:headEnd len="med" w="med" type="none"/>
            <a:tailEnd len="med" w="med" type="none"/>
          </a:ln>
        </p:spPr>
      </p:cxnSp>
      <p:cxnSp>
        <p:nvCxnSpPr>
          <p:cNvPr id="166" name="Shape 166"/>
          <p:cNvCxnSpPr>
            <a:stCxn id="167" idx="5"/>
          </p:cNvCxnSpPr>
          <p:nvPr/>
        </p:nvCxnSpPr>
        <p:spPr>
          <a:xfrm>
            <a:off x="601968" y="855403"/>
            <a:ext cx="2098500" cy="1118700"/>
          </a:xfrm>
          <a:prstGeom prst="straightConnector1">
            <a:avLst/>
          </a:prstGeom>
          <a:noFill/>
          <a:ln cap="flat" cmpd="sng" w="28575">
            <a:solidFill>
              <a:schemeClr val="dk2"/>
            </a:solidFill>
            <a:prstDash val="solid"/>
            <a:round/>
            <a:headEnd len="med" w="med" type="none"/>
            <a:tailEnd len="med" w="med" type="none"/>
          </a:ln>
        </p:spPr>
      </p:cxnSp>
      <p:cxnSp>
        <p:nvCxnSpPr>
          <p:cNvPr id="168" name="Shape 168"/>
          <p:cNvCxnSpPr/>
          <p:nvPr/>
        </p:nvCxnSpPr>
        <p:spPr>
          <a:xfrm>
            <a:off x="3333075" y="761325"/>
            <a:ext cx="2172300" cy="1191300"/>
          </a:xfrm>
          <a:prstGeom prst="straightConnector1">
            <a:avLst/>
          </a:prstGeom>
          <a:noFill/>
          <a:ln cap="flat" cmpd="sng" w="28575">
            <a:solidFill>
              <a:schemeClr val="dk2"/>
            </a:solidFill>
            <a:prstDash val="solid"/>
            <a:round/>
            <a:headEnd len="med" w="med" type="none"/>
            <a:tailEnd len="med" w="med" type="none"/>
          </a:ln>
        </p:spPr>
      </p:cxnSp>
      <p:cxnSp>
        <p:nvCxnSpPr>
          <p:cNvPr id="169" name="Shape 169"/>
          <p:cNvCxnSpPr/>
          <p:nvPr/>
        </p:nvCxnSpPr>
        <p:spPr>
          <a:xfrm flipH="1" rot="10800000">
            <a:off x="3333750" y="752300"/>
            <a:ext cx="2171700" cy="1205100"/>
          </a:xfrm>
          <a:prstGeom prst="straightConnector1">
            <a:avLst/>
          </a:prstGeom>
          <a:noFill/>
          <a:ln cap="flat" cmpd="sng" w="28575">
            <a:solidFill>
              <a:schemeClr val="dk2"/>
            </a:solidFill>
            <a:prstDash val="solid"/>
            <a:round/>
            <a:headEnd len="med" w="med" type="none"/>
            <a:tailEnd len="med" w="med" type="none"/>
          </a:ln>
        </p:spPr>
      </p:cxnSp>
      <p:cxnSp>
        <p:nvCxnSpPr>
          <p:cNvPr id="170" name="Shape 170"/>
          <p:cNvCxnSpPr/>
          <p:nvPr/>
        </p:nvCxnSpPr>
        <p:spPr>
          <a:xfrm>
            <a:off x="564407" y="2194556"/>
            <a:ext cx="2147700" cy="1160700"/>
          </a:xfrm>
          <a:prstGeom prst="straightConnector1">
            <a:avLst/>
          </a:prstGeom>
          <a:noFill/>
          <a:ln cap="flat" cmpd="sng" w="28575">
            <a:solidFill>
              <a:schemeClr val="dk2"/>
            </a:solidFill>
            <a:prstDash val="solid"/>
            <a:round/>
            <a:headEnd len="med" w="med" type="none"/>
            <a:tailEnd len="med" w="med" type="none"/>
          </a:ln>
        </p:spPr>
      </p:cxnSp>
      <p:sp>
        <p:nvSpPr>
          <p:cNvPr id="167" name="Shape 167"/>
          <p:cNvSpPr/>
          <p:nvPr/>
        </p:nvSpPr>
        <p:spPr>
          <a:xfrm>
            <a:off x="418625" y="681022"/>
            <a:ext cx="214800" cy="204300"/>
          </a:xfrm>
          <a:prstGeom prst="ellipse">
            <a:avLst/>
          </a:prstGeom>
          <a:solidFill>
            <a:srgbClr val="EEEEEE"/>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600">
                <a:latin typeface="Quattrocento Sans"/>
                <a:ea typeface="Quattrocento Sans"/>
                <a:cs typeface="Quattrocento Sans"/>
                <a:sym typeface="Quattrocento Sans"/>
              </a:rPr>
              <a:t>1</a:t>
            </a:r>
            <a:endParaRPr sz="600">
              <a:latin typeface="Quattrocento Sans"/>
              <a:ea typeface="Quattrocento Sans"/>
              <a:cs typeface="Quattrocento Sans"/>
              <a:sym typeface="Quattrocento Sans"/>
            </a:endParaRPr>
          </a:p>
        </p:txBody>
      </p:sp>
      <p:sp>
        <p:nvSpPr>
          <p:cNvPr id="171" name="Shape 171"/>
          <p:cNvSpPr/>
          <p:nvPr/>
        </p:nvSpPr>
        <p:spPr>
          <a:xfrm>
            <a:off x="418625" y="2048172"/>
            <a:ext cx="214800" cy="204300"/>
          </a:xfrm>
          <a:prstGeom prst="ellipse">
            <a:avLst/>
          </a:prstGeom>
          <a:solidFill>
            <a:srgbClr val="EEEEEE"/>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600">
                <a:latin typeface="Quattrocento Sans"/>
                <a:ea typeface="Quattrocento Sans"/>
                <a:cs typeface="Quattrocento Sans"/>
                <a:sym typeface="Quattrocento Sans"/>
              </a:rPr>
              <a:t>2</a:t>
            </a:r>
            <a:endParaRPr sz="600">
              <a:latin typeface="Quattrocento Sans"/>
              <a:ea typeface="Quattrocento Sans"/>
              <a:cs typeface="Quattrocento Sans"/>
              <a:sym typeface="Quattrocento Sans"/>
            </a:endParaRPr>
          </a:p>
        </p:txBody>
      </p:sp>
      <p:sp>
        <p:nvSpPr>
          <p:cNvPr id="172" name="Shape 172"/>
          <p:cNvSpPr/>
          <p:nvPr/>
        </p:nvSpPr>
        <p:spPr>
          <a:xfrm>
            <a:off x="3213850" y="642922"/>
            <a:ext cx="214800" cy="204300"/>
          </a:xfrm>
          <a:prstGeom prst="ellipse">
            <a:avLst/>
          </a:prstGeom>
          <a:solidFill>
            <a:srgbClr val="EEEEEE"/>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600">
                <a:latin typeface="Quattrocento Sans"/>
                <a:ea typeface="Quattrocento Sans"/>
                <a:cs typeface="Quattrocento Sans"/>
                <a:sym typeface="Quattrocento Sans"/>
              </a:rPr>
              <a:t>4</a:t>
            </a:r>
            <a:endParaRPr sz="600">
              <a:latin typeface="Quattrocento Sans"/>
              <a:ea typeface="Quattrocento Sans"/>
              <a:cs typeface="Quattrocento Sans"/>
              <a:sym typeface="Quattrocento Sans"/>
            </a:endParaRPr>
          </a:p>
        </p:txBody>
      </p:sp>
      <p:cxnSp>
        <p:nvCxnSpPr>
          <p:cNvPr id="173" name="Shape 173"/>
          <p:cNvCxnSpPr/>
          <p:nvPr/>
        </p:nvCxnSpPr>
        <p:spPr>
          <a:xfrm flipH="1" rot="10800000">
            <a:off x="564407" y="2152748"/>
            <a:ext cx="2147700" cy="1214100"/>
          </a:xfrm>
          <a:prstGeom prst="straightConnector1">
            <a:avLst/>
          </a:prstGeom>
          <a:noFill/>
          <a:ln cap="flat" cmpd="sng" w="28575">
            <a:solidFill>
              <a:schemeClr val="dk2"/>
            </a:solidFill>
            <a:prstDash val="solid"/>
            <a:round/>
            <a:headEnd len="med" w="med" type="none"/>
            <a:tailEnd len="med" w="med" type="none"/>
          </a:ln>
        </p:spPr>
      </p:cxnSp>
      <p:sp>
        <p:nvSpPr>
          <p:cNvPr id="174" name="Shape 174"/>
          <p:cNvSpPr/>
          <p:nvPr/>
        </p:nvSpPr>
        <p:spPr>
          <a:xfrm>
            <a:off x="3331050" y="2182825"/>
            <a:ext cx="2177100" cy="12150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75" name="Shape 175"/>
          <p:cNvSpPr/>
          <p:nvPr/>
        </p:nvSpPr>
        <p:spPr>
          <a:xfrm>
            <a:off x="532475" y="3654950"/>
            <a:ext cx="2177100" cy="12150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76" name="Shape 176"/>
          <p:cNvSpPr txBox="1"/>
          <p:nvPr/>
        </p:nvSpPr>
        <p:spPr>
          <a:xfrm>
            <a:off x="4178972" y="2227607"/>
            <a:ext cx="1853700" cy="536700"/>
          </a:xfrm>
          <a:prstGeom prst="rect">
            <a:avLst/>
          </a:prstGeom>
          <a:noFill/>
          <a:ln>
            <a:noFill/>
          </a:ln>
          <a:effectLst>
            <a:reflection blurRad="0" dir="5400000" dist="228600" endA="0" fadeDir="5400012" kx="0" rotWithShape="0" algn="bl" stPos="0" sy="-100000" ky="0"/>
          </a:effectLst>
        </p:spPr>
        <p:txBody>
          <a:bodyPr anchorCtr="0" anchor="t" bIns="91425" lIns="91425" spcFirstLastPara="1" rIns="91425" wrap="square" tIns="91425">
            <a:noAutofit/>
          </a:bodyPr>
          <a:lstStyle/>
          <a:p>
            <a:pPr indent="0" lvl="0" marL="0" rtl="0">
              <a:spcBef>
                <a:spcPts val="0"/>
              </a:spcBef>
              <a:spcAft>
                <a:spcPts val="0"/>
              </a:spcAft>
              <a:buNone/>
            </a:pPr>
            <a:r>
              <a:rPr b="1" lang="en" sz="3000">
                <a:solidFill>
                  <a:srgbClr val="CC0033"/>
                </a:solidFill>
                <a:highlight>
                  <a:srgbClr val="FFFFFF"/>
                </a:highlight>
                <a:latin typeface="Lato"/>
                <a:ea typeface="Lato"/>
                <a:cs typeface="Lato"/>
                <a:sym typeface="Lato"/>
              </a:rPr>
              <a:t>AKAI</a:t>
            </a:r>
            <a:endParaRPr b="1" sz="3000">
              <a:solidFill>
                <a:srgbClr val="CC0033"/>
              </a:solidFill>
              <a:highlight>
                <a:srgbClr val="FFFFFF"/>
              </a:highlight>
              <a:latin typeface="Lato"/>
              <a:ea typeface="Lato"/>
              <a:cs typeface="Lato"/>
              <a:sym typeface="Lato"/>
            </a:endParaRPr>
          </a:p>
        </p:txBody>
      </p:sp>
      <p:pic>
        <p:nvPicPr>
          <p:cNvPr id="177" name="Shape 177"/>
          <p:cNvPicPr preferRelativeResize="0"/>
          <p:nvPr/>
        </p:nvPicPr>
        <p:blipFill>
          <a:blip r:embed="rId3">
            <a:alphaModFix/>
          </a:blip>
          <a:stretch>
            <a:fillRect/>
          </a:stretch>
        </p:blipFill>
        <p:spPr>
          <a:xfrm>
            <a:off x="3443550" y="2032900"/>
            <a:ext cx="1238250" cy="812925"/>
          </a:xfrm>
          <a:prstGeom prst="rect">
            <a:avLst/>
          </a:prstGeom>
          <a:noFill/>
          <a:ln>
            <a:noFill/>
          </a:ln>
          <a:effectLst>
            <a:reflection blurRad="0" dir="0" dist="0" endA="0" endPos="45000" fadeDir="5400012" kx="0" rotWithShape="0" algn="bl" stPos="0" sy="-100000" ky="0"/>
          </a:effectLst>
        </p:spPr>
      </p:pic>
      <p:sp>
        <p:nvSpPr>
          <p:cNvPr id="178" name="Shape 178"/>
          <p:cNvSpPr/>
          <p:nvPr/>
        </p:nvSpPr>
        <p:spPr>
          <a:xfrm>
            <a:off x="3324775" y="3647775"/>
            <a:ext cx="2177100" cy="12150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pic>
        <p:nvPicPr>
          <p:cNvPr descr="Image result for sakai rutgers" id="179" name="Shape 179"/>
          <p:cNvPicPr preferRelativeResize="0"/>
          <p:nvPr/>
        </p:nvPicPr>
        <p:blipFill>
          <a:blip r:embed="rId5">
            <a:alphaModFix/>
          </a:blip>
          <a:stretch>
            <a:fillRect/>
          </a:stretch>
        </p:blipFill>
        <p:spPr>
          <a:xfrm>
            <a:off x="3690450" y="3805044"/>
            <a:ext cx="1445750" cy="875456"/>
          </a:xfrm>
          <a:prstGeom prst="rect">
            <a:avLst/>
          </a:prstGeom>
          <a:noFill/>
          <a:ln>
            <a:noFill/>
          </a:ln>
        </p:spPr>
      </p:pic>
      <p:cxnSp>
        <p:nvCxnSpPr>
          <p:cNvPr id="180" name="Shape 180"/>
          <p:cNvCxnSpPr/>
          <p:nvPr/>
        </p:nvCxnSpPr>
        <p:spPr>
          <a:xfrm>
            <a:off x="3345075" y="3671800"/>
            <a:ext cx="2158200" cy="1187100"/>
          </a:xfrm>
          <a:prstGeom prst="straightConnector1">
            <a:avLst/>
          </a:prstGeom>
          <a:noFill/>
          <a:ln cap="flat" cmpd="sng" w="28575">
            <a:solidFill>
              <a:schemeClr val="dk2"/>
            </a:solidFill>
            <a:prstDash val="solid"/>
            <a:round/>
            <a:headEnd len="med" w="med" type="none"/>
            <a:tailEnd len="med" w="med" type="none"/>
          </a:ln>
        </p:spPr>
      </p:cxnSp>
      <p:cxnSp>
        <p:nvCxnSpPr>
          <p:cNvPr id="181" name="Shape 181"/>
          <p:cNvCxnSpPr/>
          <p:nvPr/>
        </p:nvCxnSpPr>
        <p:spPr>
          <a:xfrm flipH="1" rot="10800000">
            <a:off x="3345075" y="3683650"/>
            <a:ext cx="2134200" cy="1175100"/>
          </a:xfrm>
          <a:prstGeom prst="straightConnector1">
            <a:avLst/>
          </a:prstGeom>
          <a:noFill/>
          <a:ln cap="flat" cmpd="sng" w="28575">
            <a:solidFill>
              <a:schemeClr val="dk2"/>
            </a:solidFill>
            <a:prstDash val="solid"/>
            <a:round/>
            <a:headEnd len="med" w="med" type="none"/>
            <a:tailEnd len="med" w="med" type="none"/>
          </a:ln>
        </p:spPr>
      </p:cxnSp>
      <p:sp>
        <p:nvSpPr>
          <p:cNvPr id="182" name="Shape 182"/>
          <p:cNvSpPr/>
          <p:nvPr/>
        </p:nvSpPr>
        <p:spPr>
          <a:xfrm>
            <a:off x="418625" y="3541172"/>
            <a:ext cx="214800" cy="204300"/>
          </a:xfrm>
          <a:prstGeom prst="ellipse">
            <a:avLst/>
          </a:prstGeom>
          <a:solidFill>
            <a:srgbClr val="EEEEEE"/>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600">
                <a:latin typeface="Quattrocento Sans"/>
                <a:ea typeface="Quattrocento Sans"/>
                <a:cs typeface="Quattrocento Sans"/>
                <a:sym typeface="Quattrocento Sans"/>
              </a:rPr>
              <a:t>3</a:t>
            </a:r>
            <a:endParaRPr sz="600">
              <a:latin typeface="Quattrocento Sans"/>
              <a:ea typeface="Quattrocento Sans"/>
              <a:cs typeface="Quattrocento Sans"/>
              <a:sym typeface="Quattrocento Sans"/>
            </a:endParaRPr>
          </a:p>
        </p:txBody>
      </p:sp>
      <p:sp>
        <p:nvSpPr>
          <p:cNvPr id="183" name="Shape 183"/>
          <p:cNvSpPr/>
          <p:nvPr/>
        </p:nvSpPr>
        <p:spPr>
          <a:xfrm>
            <a:off x="3213850" y="3541172"/>
            <a:ext cx="214800" cy="204300"/>
          </a:xfrm>
          <a:prstGeom prst="ellipse">
            <a:avLst/>
          </a:prstGeom>
          <a:solidFill>
            <a:srgbClr val="EEEEEE"/>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600">
                <a:latin typeface="Quattrocento Sans"/>
                <a:ea typeface="Quattrocento Sans"/>
                <a:cs typeface="Quattrocento Sans"/>
                <a:sym typeface="Quattrocento Sans"/>
              </a:rPr>
              <a:t>6</a:t>
            </a:r>
            <a:endParaRPr sz="600">
              <a:latin typeface="Quattrocento Sans"/>
              <a:ea typeface="Quattrocento Sans"/>
              <a:cs typeface="Quattrocento Sans"/>
              <a:sym typeface="Quattrocento Sans"/>
            </a:endParaRPr>
          </a:p>
        </p:txBody>
      </p:sp>
      <p:sp>
        <p:nvSpPr>
          <p:cNvPr id="184" name="Shape 184"/>
          <p:cNvSpPr/>
          <p:nvPr/>
        </p:nvSpPr>
        <p:spPr>
          <a:xfrm>
            <a:off x="3213850" y="2092047"/>
            <a:ext cx="214800" cy="204300"/>
          </a:xfrm>
          <a:prstGeom prst="ellipse">
            <a:avLst/>
          </a:prstGeom>
          <a:solidFill>
            <a:srgbClr val="EEEEEE"/>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600">
                <a:latin typeface="Quattrocento Sans"/>
                <a:ea typeface="Quattrocento Sans"/>
                <a:cs typeface="Quattrocento Sans"/>
                <a:sym typeface="Quattrocento Sans"/>
              </a:rPr>
              <a:t>5</a:t>
            </a:r>
            <a:endParaRPr sz="600">
              <a:latin typeface="Quattrocento Sans"/>
              <a:ea typeface="Quattrocento Sans"/>
              <a:cs typeface="Quattrocento Sans"/>
              <a:sym typeface="Quattrocento Sans"/>
            </a:endParaRPr>
          </a:p>
        </p:txBody>
      </p:sp>
      <p:cxnSp>
        <p:nvCxnSpPr>
          <p:cNvPr id="185" name="Shape 185"/>
          <p:cNvCxnSpPr/>
          <p:nvPr/>
        </p:nvCxnSpPr>
        <p:spPr>
          <a:xfrm flipH="1">
            <a:off x="3365250" y="2208025"/>
            <a:ext cx="2150700" cy="1099800"/>
          </a:xfrm>
          <a:prstGeom prst="straightConnector1">
            <a:avLst/>
          </a:prstGeom>
          <a:noFill/>
          <a:ln cap="flat" cmpd="sng" w="28575">
            <a:solidFill>
              <a:schemeClr val="dk2"/>
            </a:solidFill>
            <a:prstDash val="solid"/>
            <a:round/>
            <a:headEnd len="med" w="med" type="none"/>
            <a:tailEnd len="med" w="med" type="none"/>
          </a:ln>
        </p:spPr>
      </p:cxnSp>
      <p:cxnSp>
        <p:nvCxnSpPr>
          <p:cNvPr id="186" name="Shape 186"/>
          <p:cNvCxnSpPr>
            <a:endCxn id="184" idx="6"/>
          </p:cNvCxnSpPr>
          <p:nvPr/>
        </p:nvCxnSpPr>
        <p:spPr>
          <a:xfrm rot="10800000">
            <a:off x="3428650" y="2194197"/>
            <a:ext cx="2070900" cy="1195800"/>
          </a:xfrm>
          <a:prstGeom prst="straightConnector1">
            <a:avLst/>
          </a:prstGeom>
          <a:noFill/>
          <a:ln cap="flat" cmpd="sng" w="28575">
            <a:solidFill>
              <a:schemeClr val="dk2"/>
            </a:solidFill>
            <a:prstDash val="solid"/>
            <a:round/>
            <a:headEnd len="med" w="med" type="none"/>
            <a:tailEnd len="med" w="med" type="none"/>
          </a:ln>
        </p:spPr>
      </p:cxnSp>
      <p:sp>
        <p:nvSpPr>
          <p:cNvPr id="187" name="Shape 187"/>
          <p:cNvSpPr/>
          <p:nvPr/>
        </p:nvSpPr>
        <p:spPr>
          <a:xfrm>
            <a:off x="562825" y="3883025"/>
            <a:ext cx="2070900" cy="606900"/>
          </a:xfrm>
          <a:prstGeom prst="parallelogram">
            <a:avLst>
              <a:gd fmla="val 25000" name="adj"/>
            </a:avLst>
          </a:prstGeom>
          <a:solidFill>
            <a:srgbClr val="FFFF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88" name="Shape 188"/>
          <p:cNvSpPr txBox="1"/>
          <p:nvPr/>
        </p:nvSpPr>
        <p:spPr>
          <a:xfrm>
            <a:off x="1244485" y="3926732"/>
            <a:ext cx="1853700" cy="5367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b="1" lang="en" sz="3000">
                <a:solidFill>
                  <a:srgbClr val="CC0033"/>
                </a:solidFill>
                <a:highlight>
                  <a:srgbClr val="FFFFFF"/>
                </a:highlight>
                <a:latin typeface="Lato"/>
                <a:ea typeface="Lato"/>
                <a:cs typeface="Lato"/>
                <a:sym typeface="Lato"/>
              </a:rPr>
              <a:t>AKAI</a:t>
            </a:r>
            <a:endParaRPr b="1" sz="3000">
              <a:solidFill>
                <a:srgbClr val="CC0033"/>
              </a:solidFill>
              <a:highlight>
                <a:srgbClr val="FFFFFF"/>
              </a:highlight>
              <a:latin typeface="Lato"/>
              <a:ea typeface="Lato"/>
              <a:cs typeface="Lato"/>
              <a:sym typeface="Lato"/>
            </a:endParaRPr>
          </a:p>
        </p:txBody>
      </p:sp>
      <p:pic>
        <p:nvPicPr>
          <p:cNvPr id="189" name="Shape 189"/>
          <p:cNvPicPr preferRelativeResize="0"/>
          <p:nvPr/>
        </p:nvPicPr>
        <p:blipFill>
          <a:blip r:embed="rId3">
            <a:alphaModFix/>
          </a:blip>
          <a:stretch>
            <a:fillRect/>
          </a:stretch>
        </p:blipFill>
        <p:spPr>
          <a:xfrm>
            <a:off x="509063" y="3781125"/>
            <a:ext cx="1238250" cy="812925"/>
          </a:xfrm>
          <a:prstGeom prst="rect">
            <a:avLst/>
          </a:prstGeom>
          <a:noFill/>
          <a:ln>
            <a:noFill/>
          </a:ln>
        </p:spPr>
      </p:pic>
      <p:cxnSp>
        <p:nvCxnSpPr>
          <p:cNvPr id="190" name="Shape 190"/>
          <p:cNvCxnSpPr/>
          <p:nvPr/>
        </p:nvCxnSpPr>
        <p:spPr>
          <a:xfrm flipH="1" rot="10800000">
            <a:off x="538175" y="3657675"/>
            <a:ext cx="2170500" cy="1208400"/>
          </a:xfrm>
          <a:prstGeom prst="straightConnector1">
            <a:avLst/>
          </a:prstGeom>
          <a:noFill/>
          <a:ln cap="flat" cmpd="sng" w="28575">
            <a:solidFill>
              <a:schemeClr val="dk2"/>
            </a:solidFill>
            <a:prstDash val="solid"/>
            <a:round/>
            <a:headEnd len="med" w="med" type="none"/>
            <a:tailEnd len="med" w="med" type="none"/>
          </a:ln>
        </p:spPr>
      </p:cxnSp>
      <p:cxnSp>
        <p:nvCxnSpPr>
          <p:cNvPr id="191" name="Shape 191"/>
          <p:cNvCxnSpPr>
            <a:endCxn id="182" idx="5"/>
          </p:cNvCxnSpPr>
          <p:nvPr/>
        </p:nvCxnSpPr>
        <p:spPr>
          <a:xfrm rot="10800000">
            <a:off x="601968" y="3715553"/>
            <a:ext cx="2104200" cy="1148100"/>
          </a:xfrm>
          <a:prstGeom prst="straightConnector1">
            <a:avLst/>
          </a:prstGeom>
          <a:noFill/>
          <a:ln cap="flat" cmpd="sng" w="28575">
            <a:solidFill>
              <a:schemeClr val="dk2"/>
            </a:solidFill>
            <a:prstDash val="solid"/>
            <a:round/>
            <a:headEnd len="med" w="med" type="none"/>
            <a:tailEnd len="med" w="med" type="none"/>
          </a:ln>
        </p:spPr>
      </p:cxn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5" name="Shape 195"/>
        <p:cNvGrpSpPr/>
        <p:nvPr/>
      </p:nvGrpSpPr>
      <p:grpSpPr>
        <a:xfrm>
          <a:off x="0" y="0"/>
          <a:ext cx="0" cy="0"/>
          <a:chOff x="0" y="0"/>
          <a:chExt cx="0" cy="0"/>
        </a:xfrm>
      </p:grpSpPr>
      <p:sp>
        <p:nvSpPr>
          <p:cNvPr id="196" name="Shape 19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latin typeface="Palatino"/>
                <a:ea typeface="Palatino"/>
                <a:cs typeface="Palatino"/>
                <a:sym typeface="Palatino"/>
              </a:rPr>
              <a:t>References</a:t>
            </a:r>
            <a:endParaRPr>
              <a:latin typeface="Palatino"/>
              <a:ea typeface="Palatino"/>
              <a:cs typeface="Palatino"/>
              <a:sym typeface="Palatino"/>
            </a:endParaRPr>
          </a:p>
        </p:txBody>
      </p:sp>
      <p:sp>
        <p:nvSpPr>
          <p:cNvPr id="197" name="Shape 197"/>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sz="1200" u="sng">
                <a:solidFill>
                  <a:schemeClr val="hlink"/>
                </a:solidFill>
                <a:latin typeface="Quattrocento Sans"/>
                <a:ea typeface="Quattrocento Sans"/>
                <a:cs typeface="Quattrocento Sans"/>
                <a:sym typeface="Quattrocento Sans"/>
                <a:hlinkClick r:id="rId3"/>
              </a:rPr>
              <a:t>http://www.sakaiamerica.com/attachment_tag/logo/</a:t>
            </a:r>
            <a:endParaRPr sz="1200">
              <a:latin typeface="Quattrocento Sans"/>
              <a:ea typeface="Quattrocento Sans"/>
              <a:cs typeface="Quattrocento Sans"/>
              <a:sym typeface="Quattrocento Sans"/>
            </a:endParaRPr>
          </a:p>
          <a:p>
            <a:pPr indent="0" lvl="0" marL="0" rtl="0">
              <a:spcBef>
                <a:spcPts val="1600"/>
              </a:spcBef>
              <a:spcAft>
                <a:spcPts val="0"/>
              </a:spcAft>
              <a:buNone/>
            </a:pPr>
            <a:r>
              <a:rPr lang="en" sz="1200" u="sng">
                <a:solidFill>
                  <a:srgbClr val="1155CC"/>
                </a:solidFill>
                <a:hlinkClick r:id="rId4"/>
              </a:rPr>
              <a:t>https://identity.rutgers.edu/sites/identity/files/RU_IDguide_7.0.pdf</a:t>
            </a:r>
            <a:endParaRPr sz="1200">
              <a:solidFill>
                <a:schemeClr val="dk1"/>
              </a:solidFill>
            </a:endParaRPr>
          </a:p>
          <a:p>
            <a:pPr indent="0" lvl="0" marL="0" rtl="0">
              <a:spcBef>
                <a:spcPts val="0"/>
              </a:spcBef>
              <a:spcAft>
                <a:spcPts val="0"/>
              </a:spcAft>
              <a:buNone/>
            </a:pPr>
            <a:r>
              <a:t/>
            </a:r>
            <a:endParaRPr sz="1200">
              <a:solidFill>
                <a:schemeClr val="dk1"/>
              </a:solidFill>
            </a:endParaRPr>
          </a:p>
          <a:p>
            <a:pPr indent="0" lvl="0" marL="0" rtl="0">
              <a:spcBef>
                <a:spcPts val="0"/>
              </a:spcBef>
              <a:spcAft>
                <a:spcPts val="0"/>
              </a:spcAft>
              <a:buNone/>
            </a:pPr>
            <a:r>
              <a:rPr lang="en" sz="1200" u="sng">
                <a:solidFill>
                  <a:srgbClr val="1155CC"/>
                </a:solidFill>
                <a:hlinkClick r:id="rId5"/>
              </a:rPr>
              <a:t>https://www.libraries.rutgers.edu/styleguide</a:t>
            </a:r>
            <a:endParaRPr sz="1200">
              <a:solidFill>
                <a:schemeClr val="dk1"/>
              </a:solidFill>
            </a:endParaRPr>
          </a:p>
          <a:p>
            <a:pPr indent="0" lvl="0" marL="0" rtl="0">
              <a:spcBef>
                <a:spcPts val="0"/>
              </a:spcBef>
              <a:spcAft>
                <a:spcPts val="0"/>
              </a:spcAft>
              <a:buNone/>
            </a:pPr>
            <a:r>
              <a:t/>
            </a:r>
            <a:endParaRPr sz="1200">
              <a:solidFill>
                <a:schemeClr val="dk1"/>
              </a:solidFill>
            </a:endParaRPr>
          </a:p>
          <a:p>
            <a:pPr indent="0" lvl="0" marL="0" rtl="0">
              <a:spcBef>
                <a:spcPts val="0"/>
              </a:spcBef>
              <a:spcAft>
                <a:spcPts val="0"/>
              </a:spcAft>
              <a:buNone/>
            </a:pPr>
            <a:r>
              <a:t/>
            </a:r>
            <a:endParaRPr sz="1200">
              <a:solidFill>
                <a:schemeClr val="dk1"/>
              </a:solidFill>
            </a:endParaRPr>
          </a:p>
          <a:p>
            <a:pPr indent="0" lvl="0" marL="0">
              <a:spcBef>
                <a:spcPts val="0"/>
              </a:spcBef>
              <a:spcAft>
                <a:spcPts val="0"/>
              </a:spcAft>
              <a:buNone/>
            </a:pPr>
            <a:r>
              <a:t/>
            </a:r>
            <a:endParaRPr sz="1200">
              <a:latin typeface="Quattrocento Sans"/>
              <a:ea typeface="Quattrocento Sans"/>
              <a:cs typeface="Quattrocento Sans"/>
              <a:sym typeface="Quattrocento Sans"/>
            </a:endParaRPr>
          </a:p>
          <a:p>
            <a:pPr indent="0" lvl="0" marL="0">
              <a:spcBef>
                <a:spcPts val="1600"/>
              </a:spcBef>
              <a:spcAft>
                <a:spcPts val="1600"/>
              </a:spcAft>
              <a:buNone/>
            </a:pPr>
            <a:r>
              <a:t/>
            </a:r>
            <a:endParaRPr sz="1200">
              <a:latin typeface="Quattrocento Sans"/>
              <a:ea typeface="Quattrocento Sans"/>
              <a:cs typeface="Quattrocento Sans"/>
              <a:sym typeface="Quattrocento Sans"/>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