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Shape 5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8" name="Shape 5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Shape 6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4" name="Shape 6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Shape 6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0" name="Shape 7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 name="Shape 76"/>
        <p:cNvGrpSpPr/>
        <p:nvPr/>
      </p:nvGrpSpPr>
      <p:grpSpPr>
        <a:xfrm>
          <a:off x="0" y="0"/>
          <a:ext cx="0" cy="0"/>
          <a:chOff x="0" y="0"/>
          <a:chExt cx="0" cy="0"/>
        </a:xfrm>
      </p:grpSpPr>
      <p:sp>
        <p:nvSpPr>
          <p:cNvPr id="77" name="Shape 7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8" name="Shape 7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gradFill>
          <a:gsLst>
            <a:gs pos="0">
              <a:srgbClr val="00D2E9"/>
            </a:gs>
            <a:gs pos="100000">
              <a:srgbClr val="045962"/>
            </a:gs>
          </a:gsLst>
          <a:path path="circle">
            <a:fillToRect b="50%" l="50%" r="50%" t="50%"/>
          </a:path>
          <a:tileRect/>
        </a:gra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spcBef>
                <a:spcPts val="0"/>
              </a:spcBef>
              <a:buNone/>
              <a:defRPr sz="1000">
                <a:solidFill>
                  <a:schemeClr val="dk2"/>
                </a:solidFill>
              </a:defRPr>
            </a:lvl1pPr>
            <a:lvl2pPr lvl="1" algn="r">
              <a:spcBef>
                <a:spcPts val="0"/>
              </a:spcBef>
              <a:buNone/>
              <a:defRPr sz="1000">
                <a:solidFill>
                  <a:schemeClr val="dk2"/>
                </a:solidFill>
              </a:defRPr>
            </a:lvl2pPr>
            <a:lvl3pPr lvl="2" algn="r">
              <a:spcBef>
                <a:spcPts val="0"/>
              </a:spcBef>
              <a:buNone/>
              <a:defRPr sz="1000">
                <a:solidFill>
                  <a:schemeClr val="dk2"/>
                </a:solidFill>
              </a:defRPr>
            </a:lvl3pPr>
            <a:lvl4pPr lvl="3" algn="r">
              <a:spcBef>
                <a:spcPts val="0"/>
              </a:spcBef>
              <a:buNone/>
              <a:defRPr sz="1000">
                <a:solidFill>
                  <a:schemeClr val="dk2"/>
                </a:solidFill>
              </a:defRPr>
            </a:lvl4pPr>
            <a:lvl5pPr lvl="4" algn="r">
              <a:spcBef>
                <a:spcPts val="0"/>
              </a:spcBef>
              <a:buNone/>
              <a:defRPr sz="1000">
                <a:solidFill>
                  <a:schemeClr val="dk2"/>
                </a:solidFill>
              </a:defRPr>
            </a:lvl5pPr>
            <a:lvl6pPr lvl="5" algn="r">
              <a:spcBef>
                <a:spcPts val="0"/>
              </a:spcBef>
              <a:buNone/>
              <a:defRPr sz="1000">
                <a:solidFill>
                  <a:schemeClr val="dk2"/>
                </a:solidFill>
              </a:defRPr>
            </a:lvl6pPr>
            <a:lvl7pPr lvl="6" algn="r">
              <a:spcBef>
                <a:spcPts val="0"/>
              </a:spcBef>
              <a:buNone/>
              <a:defRPr sz="1000">
                <a:solidFill>
                  <a:schemeClr val="dk2"/>
                </a:solidFill>
              </a:defRPr>
            </a:lvl7pPr>
            <a:lvl8pPr lvl="7" algn="r">
              <a:spcBef>
                <a:spcPts val="0"/>
              </a:spcBef>
              <a:buNone/>
              <a:defRPr sz="1000">
                <a:solidFill>
                  <a:schemeClr val="dk2"/>
                </a:solidFill>
              </a:defRPr>
            </a:lvl8pPr>
            <a:lvl9pPr lvl="8" algn="r">
              <a:spcBef>
                <a:spcPts val="0"/>
              </a:spcBef>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Shape 54"/>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 sz="600"/>
              <a:t>FONT SIZE MATTERS</a:t>
            </a:r>
            <a:endParaRPr sz="600"/>
          </a:p>
        </p:txBody>
      </p:sp>
      <p:sp>
        <p:nvSpPr>
          <p:cNvPr id="55" name="Shape 55"/>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solidFill>
                  <a:srgbClr val="000000"/>
                </a:solidFill>
              </a:rPr>
              <a:t>By: Jeovani, Natasha, Zack</a:t>
            </a:r>
            <a:endParaRPr>
              <a:solidFill>
                <a:srgbClr val="00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sp>
        <p:nvSpPr>
          <p:cNvPr id="60" name="Shape 6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Font size Comprehension and the X-height.</a:t>
            </a:r>
            <a:endParaRPr/>
          </a:p>
        </p:txBody>
      </p:sp>
      <p:sp>
        <p:nvSpPr>
          <p:cNvPr id="61" name="Shape 6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solidFill>
                  <a:srgbClr val="000000"/>
                </a:solidFill>
              </a:rPr>
              <a:t>While using various standard fonts, it is important to take into account both the size of the font and the x-height of said font. Different fonts have different x-heights, making some appear bigger than others when they are actually the same point size. (Arial pt. Size 18)</a:t>
            </a:r>
            <a:endParaRPr>
              <a:solidFill>
                <a:srgbClr val="000000"/>
              </a:solidFill>
            </a:endParaRPr>
          </a:p>
          <a:p>
            <a:pPr indent="0" lvl="0" marL="0">
              <a:spcBef>
                <a:spcPts val="1600"/>
              </a:spcBef>
              <a:spcAft>
                <a:spcPts val="0"/>
              </a:spcAft>
              <a:buNone/>
            </a:pPr>
            <a:r>
              <a:rPr lang="en">
                <a:solidFill>
                  <a:srgbClr val="000000"/>
                </a:solidFill>
                <a:latin typeface="Calibri"/>
                <a:ea typeface="Calibri"/>
                <a:cs typeface="Calibri"/>
                <a:sym typeface="Calibri"/>
              </a:rPr>
              <a:t>The x-height is the base size of the font where the typical letter is within, while the x-height includes both the ascender size, used in capitals and letters such as ‘i’ and ‘t’, as well as the descender size, used for letters such as ‘j’ and ‘g’. (calibri pt. Size 18) </a:t>
            </a:r>
            <a:endParaRPr>
              <a:solidFill>
                <a:srgbClr val="000000"/>
              </a:solidFill>
              <a:latin typeface="Calibri"/>
              <a:ea typeface="Calibri"/>
              <a:cs typeface="Calibri"/>
              <a:sym typeface="Calibri"/>
            </a:endParaRPr>
          </a:p>
          <a:p>
            <a:pPr indent="0" lvl="0" marL="0">
              <a:spcBef>
                <a:spcPts val="1600"/>
              </a:spcBef>
              <a:spcAft>
                <a:spcPts val="1600"/>
              </a:spcAft>
              <a:buNone/>
            </a:pPr>
            <a:r>
              <a:rPr lang="en">
                <a:solidFill>
                  <a:srgbClr val="000000"/>
                </a:solidFill>
                <a:latin typeface="Georgia"/>
                <a:ea typeface="Georgia"/>
                <a:cs typeface="Georgia"/>
                <a:sym typeface="Georgia"/>
              </a:rPr>
              <a:t>While all of the fonts in the body of this slide are 18 pt. Size, they appear to be larger and smaller than each other due to the x-height. (Georgia pt. Size 18) </a:t>
            </a:r>
            <a:endParaRPr>
              <a:solidFill>
                <a:srgbClr val="000000"/>
              </a:solidFill>
              <a:latin typeface="Georgia"/>
              <a:ea typeface="Georgia"/>
              <a:cs typeface="Georgia"/>
              <a:sym typeface="Georgia"/>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sp>
        <p:nvSpPr>
          <p:cNvPr id="66" name="Shape 6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Font Comprehension and the x-height (continued) </a:t>
            </a:r>
            <a:endParaRPr/>
          </a:p>
        </p:txBody>
      </p:sp>
      <p:sp>
        <p:nvSpPr>
          <p:cNvPr id="67" name="Shape 6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solidFill>
                  <a:srgbClr val="000000"/>
                </a:solidFill>
              </a:rPr>
              <a:t>Depending on how large the font appears, it can be easier or more difficult to be read by both older and younger audiences. This makes it important to be careful which font to use, other than the style of the font, but the x-height of the font is important to take into account. </a:t>
            </a:r>
            <a:endParaRPr>
              <a:solidFill>
                <a:srgbClr val="000000"/>
              </a:solidFill>
            </a:endParaRPr>
          </a:p>
          <a:p>
            <a:pPr indent="0" lvl="0" marL="0">
              <a:spcBef>
                <a:spcPts val="1600"/>
              </a:spcBef>
              <a:spcAft>
                <a:spcPts val="1600"/>
              </a:spcAft>
              <a:buNone/>
            </a:pPr>
            <a:r>
              <a:rPr lang="en">
                <a:solidFill>
                  <a:srgbClr val="000000"/>
                </a:solidFill>
              </a:rPr>
              <a:t>Most typical suggested fonts in word processors are easier to read fonts, but some such as times new Roman are more for papers, while ones with a larger x-height are better suited for the digital medium. </a:t>
            </a:r>
            <a:endParaRPr>
              <a:solidFill>
                <a:srgbClr val="00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sp>
        <p:nvSpPr>
          <p:cNvPr id="72" name="Shape 7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Example:</a:t>
            </a:r>
            <a:endParaRPr/>
          </a:p>
        </p:txBody>
      </p:sp>
      <p:pic>
        <p:nvPicPr>
          <p:cNvPr descr="Image result for tahoma font" id="73" name="Shape 73"/>
          <p:cNvPicPr preferRelativeResize="0"/>
          <p:nvPr/>
        </p:nvPicPr>
        <p:blipFill>
          <a:blip r:embed="rId3">
            <a:alphaModFix/>
          </a:blip>
          <a:stretch>
            <a:fillRect/>
          </a:stretch>
        </p:blipFill>
        <p:spPr>
          <a:xfrm>
            <a:off x="386000" y="1323425"/>
            <a:ext cx="3377525" cy="2099175"/>
          </a:xfrm>
          <a:prstGeom prst="rect">
            <a:avLst/>
          </a:prstGeom>
          <a:noFill/>
          <a:ln>
            <a:noFill/>
          </a:ln>
        </p:spPr>
      </p:pic>
      <p:pic>
        <p:nvPicPr>
          <p:cNvPr descr="Image result for verdana font" id="74" name="Shape 74"/>
          <p:cNvPicPr preferRelativeResize="0"/>
          <p:nvPr/>
        </p:nvPicPr>
        <p:blipFill>
          <a:blip r:embed="rId4">
            <a:alphaModFix/>
          </a:blip>
          <a:stretch>
            <a:fillRect/>
          </a:stretch>
        </p:blipFill>
        <p:spPr>
          <a:xfrm>
            <a:off x="4159198" y="1323425"/>
            <a:ext cx="2628900" cy="3105549"/>
          </a:xfrm>
          <a:prstGeom prst="rect">
            <a:avLst/>
          </a:prstGeom>
          <a:noFill/>
          <a:ln>
            <a:noFill/>
          </a:ln>
        </p:spPr>
      </p:pic>
      <p:sp>
        <p:nvSpPr>
          <p:cNvPr id="75" name="Shape 75"/>
          <p:cNvSpPr txBox="1"/>
          <p:nvPr/>
        </p:nvSpPr>
        <p:spPr>
          <a:xfrm>
            <a:off x="6977025" y="1379975"/>
            <a:ext cx="2103600" cy="2982000"/>
          </a:xfrm>
          <a:prstGeom prst="rect">
            <a:avLst/>
          </a:prstGeom>
          <a:noFill/>
          <a:ln>
            <a:noFill/>
          </a:ln>
        </p:spPr>
        <p:txBody>
          <a:bodyPr anchorCtr="0" anchor="t" bIns="91425" lIns="91425" spcFirstLastPara="1" rIns="91425" wrap="square" tIns="91425">
            <a:noAutofit/>
          </a:bodyPr>
          <a:lstStyle/>
          <a:p>
            <a:pPr indent="-317500" lvl="0" marL="457200">
              <a:spcBef>
                <a:spcPts val="0"/>
              </a:spcBef>
              <a:spcAft>
                <a:spcPts val="0"/>
              </a:spcAft>
              <a:buSzPts val="1400"/>
              <a:buChar char="●"/>
            </a:pPr>
            <a:r>
              <a:rPr lang="en"/>
              <a:t>These fonts are the newest font sizes that are easier to read on a screen.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9" name="Shape 79"/>
        <p:cNvGrpSpPr/>
        <p:nvPr/>
      </p:nvGrpSpPr>
      <p:grpSpPr>
        <a:xfrm>
          <a:off x="0" y="0"/>
          <a:ext cx="0" cy="0"/>
          <a:chOff x="0" y="0"/>
          <a:chExt cx="0" cy="0"/>
        </a:xfrm>
      </p:grpSpPr>
      <p:sp>
        <p:nvSpPr>
          <p:cNvPr id="80" name="Shape 8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Website</a:t>
            </a:r>
            <a:r>
              <a:rPr lang="en"/>
              <a:t> </a:t>
            </a:r>
            <a:endParaRPr/>
          </a:p>
        </p:txBody>
      </p:sp>
      <p:sp>
        <p:nvSpPr>
          <p:cNvPr id="81" name="Shape 8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a:spcBef>
                <a:spcPts val="0"/>
              </a:spcBef>
              <a:spcAft>
                <a:spcPts val="0"/>
              </a:spcAft>
              <a:buSzPts val="1800"/>
              <a:buChar char="-"/>
            </a:pPr>
            <a:r>
              <a:rPr lang="en"/>
              <a:t>https://www.smashingmagazine.com/2014/09/balancing-line-length-font-size-responsive-web-design/</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