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5143500" cx="9144000"/>
  <p:notesSz cx="6858000" cy="9144000"/>
  <p:embeddedFontLst>
    <p:embeddedFont>
      <p:font typeface="Raleway"/>
      <p:regular r:id="rId24"/>
      <p:bold r:id="rId25"/>
      <p:italic r:id="rId26"/>
      <p:boldItalic r:id="rId27"/>
    </p:embeddedFont>
    <p:embeddedFont>
      <p:font typeface="Pinyon Script"/>
      <p:regular r:id="rId28"/>
    </p:embeddedFont>
    <p:embeddedFont>
      <p:font typeface="Roboto"/>
      <p:regular r:id="rId29"/>
      <p:bold r:id="rId30"/>
      <p:italic r:id="rId31"/>
      <p:boldItalic r:id="rId32"/>
    </p:embeddedFont>
    <p:embeddedFont>
      <p:font typeface="Lato"/>
      <p:regular r:id="rId33"/>
      <p:bold r:id="rId34"/>
      <p:italic r:id="rId35"/>
      <p:boldItalic r:id="rId3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2F2E1A59-EF9E-4EE0-B078-032BFFCF7F0E}">
  <a:tblStyle styleId="{2F2E1A59-EF9E-4EE0-B078-032BFFCF7F0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Raleway-regular.fntdata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Raleway-italic.fntdata"/><Relationship Id="rId25" Type="http://schemas.openxmlformats.org/officeDocument/2006/relationships/font" Target="fonts/Raleway-bold.fntdata"/><Relationship Id="rId28" Type="http://schemas.openxmlformats.org/officeDocument/2006/relationships/font" Target="fonts/PinyonScript-regular.fntdata"/><Relationship Id="rId27" Type="http://schemas.openxmlformats.org/officeDocument/2006/relationships/font" Target="fonts/Raleway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Roboto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Roboto-italic.fntdata"/><Relationship Id="rId30" Type="http://schemas.openxmlformats.org/officeDocument/2006/relationships/font" Target="fonts/Roboto-bold.fntdata"/><Relationship Id="rId11" Type="http://schemas.openxmlformats.org/officeDocument/2006/relationships/slide" Target="slides/slide6.xml"/><Relationship Id="rId33" Type="http://schemas.openxmlformats.org/officeDocument/2006/relationships/font" Target="fonts/Lato-regular.fntdata"/><Relationship Id="rId10" Type="http://schemas.openxmlformats.org/officeDocument/2006/relationships/slide" Target="slides/slide5.xml"/><Relationship Id="rId32" Type="http://schemas.openxmlformats.org/officeDocument/2006/relationships/font" Target="fonts/Roboto-boldItalic.fntdata"/><Relationship Id="rId13" Type="http://schemas.openxmlformats.org/officeDocument/2006/relationships/slide" Target="slides/slide8.xml"/><Relationship Id="rId35" Type="http://schemas.openxmlformats.org/officeDocument/2006/relationships/font" Target="fonts/Lato-italic.fntdata"/><Relationship Id="rId12" Type="http://schemas.openxmlformats.org/officeDocument/2006/relationships/slide" Target="slides/slide7.xml"/><Relationship Id="rId34" Type="http://schemas.openxmlformats.org/officeDocument/2006/relationships/font" Target="fonts/Lato-bold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36" Type="http://schemas.openxmlformats.org/officeDocument/2006/relationships/font" Target="fonts/Lato-boldItalic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Shape 16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Shape 16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Shape 17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Shape 18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Shape 18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Shape 19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Shape 19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Shape 20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Shape 21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Shape 13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Shape 13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Shape 14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Shape 15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Shape 11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Shape 1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Shape 14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Shape 74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Shape 7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Shape 7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Shape 77"/>
          <p:cNvSpPr txBox="1"/>
          <p:nvPr>
            <p:ph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Shape 7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Shape 18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Shape 1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Shape 20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Shape 21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Shape 2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Shape 2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Shape 2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Shape 2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" name="Shape 28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9" name="Shape 29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" name="Shape 3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Shape 3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Shape 3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Shape 3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8" name="Shape 38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9" name="Shape 3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" name="Shape 4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Shape 4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Shape 4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Shape 45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" name="Shape 4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Shape 50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Shape 5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Shape 52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Shape 5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accent3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Shape 56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Shape 5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Shape 5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Shape 59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3" name="Shape 6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Shape 6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Shape 6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Shape 66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" name="Shape 68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9" name="Shape 6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72" name="Shape 7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gif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://www.youtube.com/watch?v=sxq6iHFYyWM" TargetMode="External"/><Relationship Id="rId4" Type="http://schemas.openxmlformats.org/officeDocument/2006/relationships/image" Target="../media/image2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hyperlink" Target="http://www.iemoji.com/view/emoji/2348/skin-tones/woman-shrugging-light-skin-tone" TargetMode="External"/><Relationship Id="rId4" Type="http://schemas.openxmlformats.org/officeDocument/2006/relationships/hyperlink" Target="http://www.lynda.com/Animation-tutorials/2D-Animation-Walk-Cycles-Basics/434462-2.html" TargetMode="Externa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hyperlink" Target="https://yoursocialmediamarketing.wordpress.com/2013/04/05/the-advantages-of-multimedia-marketing-and-its-importance/" TargetMode="External"/><Relationship Id="rId4" Type="http://schemas.openxmlformats.org/officeDocument/2006/relationships/hyperlink" Target="http://www.agocg.ac.uk/brief/audio.htm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hyperlink" Target="http://www.youtube.com/watch?v=bXsmGSnq3lE" TargetMode="External"/><Relationship Id="rId4" Type="http://schemas.openxmlformats.org/officeDocument/2006/relationships/image" Target="../media/image1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/>
          <p:nvPr>
            <p:ph type="ctrTitle"/>
          </p:nvPr>
        </p:nvSpPr>
        <p:spPr>
          <a:xfrm>
            <a:off x="729625" y="1793625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Multimedia</a:t>
            </a:r>
            <a:endParaRPr/>
          </a:p>
        </p:txBody>
      </p:sp>
      <p:sp>
        <p:nvSpPr>
          <p:cNvPr id="87" name="Shape 87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Joe Bonin // Project 1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Persistence</a:t>
            </a:r>
            <a:r>
              <a:rPr lang="en"/>
              <a:t> of Vision</a:t>
            </a:r>
            <a:endParaRPr/>
          </a:p>
        </p:txBody>
      </p:sp>
      <p:sp>
        <p:nvSpPr>
          <p:cNvPr id="164" name="Shape 16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IS the optical illusion where your eye blends together a variety of images creating what seems to be a smooth animation without any motion interruptions. </a:t>
            </a:r>
            <a:endParaRPr/>
          </a:p>
        </p:txBody>
      </p:sp>
      <p:pic>
        <p:nvPicPr>
          <p:cNvPr id="165" name="Shape 1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96008" y="2788470"/>
            <a:ext cx="4734143" cy="2355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Video</a:t>
            </a:r>
            <a:endParaRPr/>
          </a:p>
        </p:txBody>
      </p:sp>
      <p:sp>
        <p:nvSpPr>
          <p:cNvPr id="171" name="Shape 171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Video: Series of images played back that like animation use </a:t>
            </a:r>
            <a:r>
              <a:rPr b="1" lang="en"/>
              <a:t>Persistence</a:t>
            </a:r>
            <a:r>
              <a:rPr b="1" lang="en"/>
              <a:t> of Vision.</a:t>
            </a:r>
            <a:endParaRPr b="1"/>
          </a:p>
          <a:p>
            <a:pPr indent="-311150" lvl="0" marL="457200" rtl="0">
              <a:spcBef>
                <a:spcPts val="1600"/>
              </a:spcBef>
              <a:spcAft>
                <a:spcPts val="0"/>
              </a:spcAft>
              <a:buSzPts val="1300"/>
              <a:buChar char="●"/>
            </a:pPr>
            <a:r>
              <a:t/>
            </a:r>
            <a:endParaRPr/>
          </a:p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The pixel data of a video (720p / 1080i) describe </a:t>
            </a:r>
            <a:r>
              <a:rPr lang="en"/>
              <a:t>height</a:t>
            </a:r>
            <a:endParaRPr/>
          </a:p>
          <a:p>
            <a: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The “i” stands for interlaced, while the “p” stands for </a:t>
            </a:r>
            <a:r>
              <a:rPr lang="en"/>
              <a:t>progressive</a:t>
            </a:r>
            <a:endParaRPr/>
          </a:p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Video is recorded and played back as analog and must be digitized. </a:t>
            </a:r>
            <a:endParaRPr/>
          </a:p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Formats</a:t>
            </a:r>
            <a:endParaRPr/>
          </a:p>
          <a:p>
            <a: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Flash, MPEG, AVI, WMV, QuickTime</a:t>
            </a:r>
            <a:endParaRPr/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666666"/>
        </a:solidFill>
      </p:bgPr>
    </p:bg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/>
          <p:nvPr>
            <p:ph idx="1" type="body"/>
          </p:nvPr>
        </p:nvSpPr>
        <p:spPr>
          <a:xfrm>
            <a:off x="727650" y="135342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>
                <a:solidFill>
                  <a:srgbClr val="FFFF00"/>
                </a:solidFill>
              </a:rPr>
              <a:t>Videos consist of Images, audio, and animation which come together to form a video format.</a:t>
            </a:r>
            <a:endParaRPr sz="1800">
              <a:solidFill>
                <a:srgbClr val="FFFF00"/>
              </a:solidFill>
            </a:endParaRPr>
          </a:p>
        </p:txBody>
      </p:sp>
      <p:sp>
        <p:nvSpPr>
          <p:cNvPr id="177" name="Shape 177" title="Spring?">
            <a:hlinkClick r:id="rId3"/>
          </p:cNvPr>
          <p:cNvSpPr/>
          <p:nvPr/>
        </p:nvSpPr>
        <p:spPr>
          <a:xfrm>
            <a:off x="1905000" y="2395075"/>
            <a:ext cx="4083850" cy="2433075"/>
          </a:xfrm>
          <a:prstGeom prst="rect">
            <a:avLst/>
          </a:prstGeom>
          <a:blipFill>
            <a:blip r:embed="rId4">
              <a:alphaModFix/>
            </a:blip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Working with video</a:t>
            </a:r>
            <a:endParaRPr/>
          </a:p>
        </p:txBody>
      </p:sp>
      <p:sp>
        <p:nvSpPr>
          <p:cNvPr id="183" name="Shape 183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When working with video, understanding that the tool is much like audio and images when it comes to file size.</a:t>
            </a:r>
            <a:endParaRPr/>
          </a:p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Compression of the video is important especially since video  formats are a larger file size than a regular image file.</a:t>
            </a:r>
            <a:endParaRPr/>
          </a:p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“GOP”: Group of pictures</a:t>
            </a:r>
            <a:endParaRPr/>
          </a:p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Keyframes- the most data= more data= bigger file</a:t>
            </a:r>
            <a:endParaRPr/>
          </a:p>
          <a:p>
            <a: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Delta frames = Just enough data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HARDWARE </a:t>
            </a:r>
            <a:r>
              <a:rPr lang="en"/>
              <a:t>NECESSARY FOR MULTIMEDIA</a:t>
            </a:r>
            <a:endParaRPr/>
          </a:p>
        </p:txBody>
      </p:sp>
      <p:sp>
        <p:nvSpPr>
          <p:cNvPr id="189" name="Shape 189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CPU ( Central Processing Unit)</a:t>
            </a:r>
            <a:endParaRPr/>
          </a:p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Computer Monitor</a:t>
            </a:r>
            <a:endParaRPr/>
          </a:p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Sound Card</a:t>
            </a:r>
            <a:endParaRPr/>
          </a:p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Video Card</a:t>
            </a:r>
            <a:endParaRPr/>
          </a:p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CD- Rom</a:t>
            </a:r>
            <a:endParaRPr/>
          </a:p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Apple QuickTime</a:t>
            </a:r>
            <a:endParaRPr/>
          </a:p>
          <a:p>
            <a: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Microsoft Frontpage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Software Needed</a:t>
            </a:r>
            <a:endParaRPr/>
          </a:p>
        </p:txBody>
      </p:sp>
      <p:sp>
        <p:nvSpPr>
          <p:cNvPr id="195" name="Shape 195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These application can be downloaded for free or require payment.</a:t>
            </a:r>
            <a:endParaRPr/>
          </a:p>
          <a:p>
            <a:pPr indent="-311150" lvl="0" marL="457200" rtl="0">
              <a:spcBef>
                <a:spcPts val="160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Adobe CS4</a:t>
            </a:r>
            <a:endParaRPr/>
          </a:p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Adobe Dreamweaver</a:t>
            </a:r>
            <a:endParaRPr/>
          </a:p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Microsoft FrontPage</a:t>
            </a:r>
            <a:endParaRPr/>
          </a:p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Microsoft Powerpoint</a:t>
            </a:r>
            <a:endParaRPr/>
          </a:p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Adobe Flash Player</a:t>
            </a:r>
            <a:endParaRPr/>
          </a:p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Adobe Shockwave</a:t>
            </a:r>
            <a:endParaRPr/>
          </a:p>
          <a:p>
            <a: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Photoshop Pro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User </a:t>
            </a:r>
            <a:r>
              <a:rPr lang="en"/>
              <a:t>Interactivity</a:t>
            </a:r>
            <a:endParaRPr/>
          </a:p>
        </p:txBody>
      </p:sp>
      <p:sp>
        <p:nvSpPr>
          <p:cNvPr id="201" name="Shape 201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the user interacts and reacts with </a:t>
            </a:r>
            <a:r>
              <a:rPr lang="en"/>
              <a:t>orchestrated</a:t>
            </a:r>
            <a:r>
              <a:rPr lang="en"/>
              <a:t> sights and sounds:</a:t>
            </a:r>
            <a:endParaRPr/>
          </a:p>
          <a:p>
            <a:pPr indent="-311150" lvl="0" marL="457200" rtl="0">
              <a:spcBef>
                <a:spcPts val="160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Colors can determine what a viewer is feeling. Blue often means sad, while pink is happy.</a:t>
            </a:r>
            <a:endParaRPr/>
          </a:p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The duration of a video clip, sound, or effect can communicate different things to different people. </a:t>
            </a:r>
            <a:endParaRPr/>
          </a:p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GUI interface lets users </a:t>
            </a:r>
            <a:r>
              <a:rPr lang="en"/>
              <a:t>interact</a:t>
            </a:r>
            <a:r>
              <a:rPr lang="en"/>
              <a:t> with their commands which makes navigation easier.</a:t>
            </a:r>
            <a:endParaRPr/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Copyrights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Shape 207"/>
          <p:cNvSpPr txBox="1"/>
          <p:nvPr>
            <p:ph idx="1" type="body"/>
          </p:nvPr>
        </p:nvSpPr>
        <p:spPr>
          <a:xfrm>
            <a:off x="727650" y="2053400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5275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Char char="●"/>
            </a:pPr>
            <a:r>
              <a:rPr lang="en" sz="1050">
                <a:solidFill>
                  <a:srgbClr val="000000"/>
                </a:solidFill>
                <a:highlight>
                  <a:srgbClr val="F1F4F5"/>
                </a:highlight>
                <a:latin typeface="Arial"/>
                <a:ea typeface="Arial"/>
                <a:cs typeface="Arial"/>
                <a:sym typeface="Arial"/>
              </a:rPr>
              <a:t>“Copy &amp; Paste Codes.” </a:t>
            </a:r>
            <a:r>
              <a:rPr i="1" lang="en" sz="105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Woman Shrugging: Light Skin Tone Emoji (U+1F937, U+1F3FB, U+200D, U+2640, U+FE0F)</a:t>
            </a:r>
            <a:r>
              <a:rPr lang="en" sz="1050">
                <a:solidFill>
                  <a:srgbClr val="000000"/>
                </a:solidFill>
                <a:highlight>
                  <a:srgbClr val="F1F4F5"/>
                </a:highlight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" sz="1050" u="sng">
                <a:solidFill>
                  <a:schemeClr val="hlink"/>
                </a:solidFill>
                <a:highlight>
                  <a:srgbClr val="F1F4F5"/>
                </a:highlight>
                <a:latin typeface="Arial"/>
                <a:ea typeface="Arial"/>
                <a:cs typeface="Arial"/>
                <a:sym typeface="Arial"/>
                <a:hlinkClick r:id="rId3"/>
              </a:rPr>
              <a:t>www.iemoji.com/view/emoji/2348/skin-tones/woman-shrugging-light-skin-tone</a:t>
            </a:r>
            <a:r>
              <a:rPr lang="en" sz="1050">
                <a:solidFill>
                  <a:srgbClr val="000000"/>
                </a:solidFill>
                <a:highlight>
                  <a:srgbClr val="F1F4F5"/>
                </a:highlight>
                <a:latin typeface="Arial"/>
                <a:ea typeface="Arial"/>
                <a:cs typeface="Arial"/>
                <a:sym typeface="Arial"/>
              </a:rPr>
              <a:t>.</a:t>
            </a:r>
            <a:endParaRPr sz="1050">
              <a:solidFill>
                <a:srgbClr val="000000"/>
              </a:solidFill>
              <a:highlight>
                <a:srgbClr val="F1F4F5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295275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Char char="●"/>
            </a:pPr>
            <a:r>
              <a:rPr lang="en" sz="1050">
                <a:solidFill>
                  <a:srgbClr val="000000"/>
                </a:solidFill>
                <a:highlight>
                  <a:srgbClr val="F1F4F5"/>
                </a:highlight>
                <a:latin typeface="Arial"/>
                <a:ea typeface="Arial"/>
                <a:cs typeface="Arial"/>
                <a:sym typeface="Arial"/>
              </a:rPr>
              <a:t>Connor, Dermot O'. “2D Animation: Walk Cycles Basics.” </a:t>
            </a:r>
            <a:r>
              <a:rPr i="1" lang="en" sz="105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Lynda.com - from LinkedIn</a:t>
            </a:r>
            <a:r>
              <a:rPr lang="en" sz="1050">
                <a:solidFill>
                  <a:srgbClr val="000000"/>
                </a:solidFill>
                <a:highlight>
                  <a:srgbClr val="F1F4F5"/>
                </a:highlight>
                <a:latin typeface="Arial"/>
                <a:ea typeface="Arial"/>
                <a:cs typeface="Arial"/>
                <a:sym typeface="Arial"/>
              </a:rPr>
              <a:t>, Lynda.com, 26 Feb. 2016, </a:t>
            </a:r>
            <a:r>
              <a:rPr lang="en" sz="1050" u="sng">
                <a:solidFill>
                  <a:schemeClr val="hlink"/>
                </a:solidFill>
                <a:highlight>
                  <a:srgbClr val="F1F4F5"/>
                </a:highlight>
                <a:latin typeface="Arial"/>
                <a:ea typeface="Arial"/>
                <a:cs typeface="Arial"/>
                <a:sym typeface="Arial"/>
                <a:hlinkClick r:id="rId4"/>
              </a:rPr>
              <a:t>www.lynda.com/Animation-tutorials/2D-Animation-Walk-Cycles-Basics/434462-2.html</a:t>
            </a:r>
            <a:endParaRPr sz="1050">
              <a:solidFill>
                <a:srgbClr val="000000"/>
              </a:solidFill>
              <a:highlight>
                <a:srgbClr val="F1F4F5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295275" lvl="0" marL="4572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Char char="●"/>
            </a:pPr>
            <a:r>
              <a:rPr lang="en" sz="1050">
                <a:solidFill>
                  <a:srgbClr val="000000"/>
                </a:solidFill>
                <a:highlight>
                  <a:srgbClr val="F1F4F5"/>
                </a:highlight>
                <a:latin typeface="Arial"/>
                <a:ea typeface="Arial"/>
                <a:cs typeface="Arial"/>
                <a:sym typeface="Arial"/>
              </a:rPr>
              <a:t>DeFino, David. “A Simple Explanation of Persistence of Vision.” </a:t>
            </a:r>
            <a:r>
              <a:rPr i="1" lang="en" sz="105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 Simple Explanation Of</a:t>
            </a:r>
            <a:r>
              <a:rPr lang="en" sz="1050">
                <a:solidFill>
                  <a:srgbClr val="000000"/>
                </a:solidFill>
                <a:highlight>
                  <a:srgbClr val="F1F4F5"/>
                </a:highlight>
                <a:latin typeface="Arial"/>
                <a:ea typeface="Arial"/>
                <a:cs typeface="Arial"/>
                <a:sym typeface="Arial"/>
              </a:rPr>
              <a:t>, 1 Jan. 1970, daviddefino.blogspot.com/2012/11/a-simple-explanation-of-persistence-of.html.</a:t>
            </a:r>
            <a:endParaRPr sz="1050">
              <a:solidFill>
                <a:srgbClr val="000000"/>
              </a:solidFill>
              <a:highlight>
                <a:srgbClr val="F1F4F5"/>
              </a:highlight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Credits/ References</a:t>
            </a:r>
            <a:endParaRPr/>
          </a:p>
        </p:txBody>
      </p:sp>
      <p:sp>
        <p:nvSpPr>
          <p:cNvPr id="213" name="Shape 213"/>
          <p:cNvSpPr txBox="1"/>
          <p:nvPr>
            <p:ph idx="1" type="body"/>
          </p:nvPr>
        </p:nvSpPr>
        <p:spPr>
          <a:xfrm>
            <a:off x="729450" y="2078875"/>
            <a:ext cx="7688700" cy="298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-</a:t>
            </a:r>
            <a:r>
              <a:rPr lang="en" sz="1050">
                <a:solidFill>
                  <a:schemeClr val="dk1"/>
                </a:solidFill>
                <a:highlight>
                  <a:srgbClr val="F1F4F5"/>
                </a:highlight>
              </a:rPr>
              <a:t>“Defining Multimedia.” </a:t>
            </a:r>
            <a:r>
              <a:rPr i="1" lang="en" sz="1050">
                <a:solidFill>
                  <a:schemeClr val="dk1"/>
                </a:solidFill>
              </a:rPr>
              <a:t>What Is Multimedia?</a:t>
            </a:r>
            <a:r>
              <a:rPr lang="en" sz="1050">
                <a:solidFill>
                  <a:schemeClr val="dk1"/>
                </a:solidFill>
                <a:highlight>
                  <a:srgbClr val="F1F4F5"/>
                </a:highlight>
              </a:rPr>
              <a:t>, www1.udel.edu/edtech/multimedia/index.html.</a:t>
            </a:r>
            <a:endParaRPr sz="1050">
              <a:solidFill>
                <a:schemeClr val="dk1"/>
              </a:solidFill>
              <a:highlight>
                <a:srgbClr val="F1F4F5"/>
              </a:highlight>
            </a:endParaRPr>
          </a:p>
          <a:p>
            <a:pPr indent="-295275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Char char="●"/>
            </a:pPr>
            <a:r>
              <a:rPr lang="en" sz="1050">
                <a:solidFill>
                  <a:schemeClr val="dk1"/>
                </a:solidFill>
                <a:highlight>
                  <a:srgbClr val="F1F4F5"/>
                </a:highlight>
              </a:rPr>
              <a:t>-“5 Components of Multimedia.” </a:t>
            </a:r>
            <a:r>
              <a:rPr i="1" lang="en" sz="1050">
                <a:solidFill>
                  <a:schemeClr val="dk1"/>
                </a:solidFill>
              </a:rPr>
              <a:t>Chron.com</a:t>
            </a:r>
            <a:r>
              <a:rPr lang="en" sz="1050">
                <a:solidFill>
                  <a:schemeClr val="dk1"/>
                </a:solidFill>
                <a:highlight>
                  <a:srgbClr val="F1F4F5"/>
                </a:highlight>
              </a:rPr>
              <a:t>, smallbusiness.chron.com/5-components-multimedia-28279.html</a:t>
            </a:r>
            <a:endParaRPr sz="1050">
              <a:solidFill>
                <a:schemeClr val="dk1"/>
              </a:solidFill>
              <a:highlight>
                <a:srgbClr val="F1F4F5"/>
              </a:highlight>
            </a:endParaRPr>
          </a:p>
          <a:p>
            <a:pPr indent="-295275" lvl="0" marL="457200">
              <a:spcBef>
                <a:spcPts val="0"/>
              </a:spcBef>
              <a:spcAft>
                <a:spcPts val="0"/>
              </a:spcAft>
              <a:buSzPts val="1050"/>
              <a:buChar char="●"/>
            </a:pPr>
            <a:r>
              <a:rPr lang="en" sz="1050">
                <a:solidFill>
                  <a:schemeClr val="dk1"/>
                </a:solidFill>
                <a:highlight>
                  <a:srgbClr val="F1F4F5"/>
                </a:highlight>
              </a:rPr>
              <a:t>- </a:t>
            </a:r>
            <a:r>
              <a:rPr lang="en" sz="1050">
                <a:solidFill>
                  <a:srgbClr val="000000"/>
                </a:solidFill>
                <a:highlight>
                  <a:srgbClr val="F1F4F5"/>
                </a:highlight>
                <a:latin typeface="Arial"/>
                <a:ea typeface="Arial"/>
                <a:cs typeface="Arial"/>
                <a:sym typeface="Arial"/>
              </a:rPr>
              <a:t>“Untitled Document.” </a:t>
            </a:r>
            <a:r>
              <a:rPr i="1" lang="en" sz="105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Untitled Document</a:t>
            </a:r>
            <a:r>
              <a:rPr lang="en" sz="1050">
                <a:solidFill>
                  <a:srgbClr val="000000"/>
                </a:solidFill>
                <a:highlight>
                  <a:srgbClr val="F1F4F5"/>
                </a:highlight>
                <a:latin typeface="Arial"/>
                <a:ea typeface="Arial"/>
                <a:cs typeface="Arial"/>
                <a:sym typeface="Arial"/>
              </a:rPr>
              <a:t>, vcampus.uom.ac.mu/vciltproject/IT_proficiency/Site/htmlfiles/multimedia/elements.htm.</a:t>
            </a:r>
            <a:r>
              <a:rPr lang="en" sz="1050">
                <a:solidFill>
                  <a:schemeClr val="dk1"/>
                </a:solidFill>
                <a:highlight>
                  <a:srgbClr val="F1F4F5"/>
                </a:highlight>
              </a:rPr>
              <a:t>.</a:t>
            </a:r>
            <a:endParaRPr sz="1050">
              <a:solidFill>
                <a:schemeClr val="dk1"/>
              </a:solidFill>
              <a:highlight>
                <a:srgbClr val="F1F4F5"/>
              </a:highlight>
            </a:endParaRPr>
          </a:p>
          <a:p>
            <a:pPr indent="-295275" lvl="0" marL="457200">
              <a:spcBef>
                <a:spcPts val="0"/>
              </a:spcBef>
              <a:spcAft>
                <a:spcPts val="0"/>
              </a:spcAft>
              <a:buSzPts val="1050"/>
              <a:buChar char="●"/>
            </a:pPr>
            <a:r>
              <a:rPr lang="en" sz="1050">
                <a:solidFill>
                  <a:schemeClr val="dk1"/>
                </a:solidFill>
                <a:highlight>
                  <a:srgbClr val="F1F4F5"/>
                </a:highlight>
              </a:rPr>
              <a:t>-</a:t>
            </a:r>
            <a:r>
              <a:rPr lang="en" sz="1050">
                <a:solidFill>
                  <a:srgbClr val="000000"/>
                </a:solidFill>
                <a:highlight>
                  <a:srgbClr val="F1F4F5"/>
                </a:highlight>
                <a:latin typeface="Arial"/>
                <a:ea typeface="Arial"/>
                <a:cs typeface="Arial"/>
                <a:sym typeface="Arial"/>
              </a:rPr>
              <a:t>“Lossy.” </a:t>
            </a:r>
            <a:r>
              <a:rPr i="1" lang="en" sz="105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Lossy Definition</a:t>
            </a:r>
            <a:r>
              <a:rPr lang="en" sz="1050">
                <a:solidFill>
                  <a:srgbClr val="000000"/>
                </a:solidFill>
                <a:highlight>
                  <a:srgbClr val="F1F4F5"/>
                </a:highlight>
                <a:latin typeface="Arial"/>
                <a:ea typeface="Arial"/>
                <a:cs typeface="Arial"/>
                <a:sym typeface="Arial"/>
              </a:rPr>
              <a:t>, techterms.com/definition/lossy.</a:t>
            </a:r>
            <a:endParaRPr sz="1050">
              <a:solidFill>
                <a:srgbClr val="000000"/>
              </a:solidFill>
              <a:highlight>
                <a:srgbClr val="F1F4F5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295275" lvl="0" marL="457200">
              <a:spcBef>
                <a:spcPts val="0"/>
              </a:spcBef>
              <a:spcAft>
                <a:spcPts val="0"/>
              </a:spcAft>
              <a:buSzPts val="1050"/>
              <a:buFont typeface="Arial"/>
              <a:buChar char="●"/>
            </a:pPr>
            <a:r>
              <a:rPr lang="en" sz="1050" u="sng">
                <a:solidFill>
                  <a:schemeClr val="hlink"/>
                </a:solidFill>
                <a:highlight>
                  <a:srgbClr val="F1F4F5"/>
                </a:highlight>
                <a:latin typeface="Arial"/>
                <a:ea typeface="Arial"/>
                <a:cs typeface="Arial"/>
                <a:sym typeface="Arial"/>
                <a:hlinkClick r:id="rId3"/>
              </a:rPr>
              <a:t>https://yoursocialmediamarketing.wordpress.com/2013/04/05/the-advantages-of-multimedia-marketing-and-its-importance/</a:t>
            </a:r>
            <a:endParaRPr sz="1050">
              <a:solidFill>
                <a:srgbClr val="000000"/>
              </a:solidFill>
              <a:highlight>
                <a:srgbClr val="F1F4F5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295275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Char char="●"/>
            </a:pPr>
            <a:r>
              <a:rPr lang="en" sz="1050">
                <a:solidFill>
                  <a:srgbClr val="000000"/>
                </a:solidFill>
                <a:highlight>
                  <a:srgbClr val="F1F4F5"/>
                </a:highlight>
                <a:latin typeface="Arial"/>
                <a:ea typeface="Arial"/>
                <a:cs typeface="Arial"/>
                <a:sym typeface="Arial"/>
              </a:rPr>
              <a:t>“Using Audio in Multimedia.” </a:t>
            </a:r>
            <a:r>
              <a:rPr i="1" lang="en" sz="105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Briefing Report - Audio in Multimedia</a:t>
            </a:r>
            <a:r>
              <a:rPr lang="en" sz="1050">
                <a:solidFill>
                  <a:srgbClr val="000000"/>
                </a:solidFill>
                <a:highlight>
                  <a:srgbClr val="F1F4F5"/>
                </a:highlight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" sz="1050" u="sng">
                <a:solidFill>
                  <a:schemeClr val="hlink"/>
                </a:solidFill>
                <a:highlight>
                  <a:srgbClr val="F1F4F5"/>
                </a:highlight>
                <a:latin typeface="Arial"/>
                <a:ea typeface="Arial"/>
                <a:cs typeface="Arial"/>
                <a:sym typeface="Arial"/>
                <a:hlinkClick r:id="rId4"/>
              </a:rPr>
              <a:t>www.agocg.ac.uk/brief/audio.htm</a:t>
            </a:r>
            <a:r>
              <a:rPr lang="en" sz="1050">
                <a:solidFill>
                  <a:srgbClr val="000000"/>
                </a:solidFill>
                <a:highlight>
                  <a:srgbClr val="F1F4F5"/>
                </a:highlight>
                <a:latin typeface="Arial"/>
                <a:ea typeface="Arial"/>
                <a:cs typeface="Arial"/>
                <a:sym typeface="Arial"/>
              </a:rPr>
              <a:t>.</a:t>
            </a:r>
            <a:endParaRPr sz="1050">
              <a:solidFill>
                <a:srgbClr val="000000"/>
              </a:solidFill>
              <a:highlight>
                <a:srgbClr val="F1F4F5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295275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Char char="●"/>
            </a:pPr>
            <a:r>
              <a:rPr lang="en" sz="105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“Types of Animation in Multimedia.” </a:t>
            </a:r>
            <a:r>
              <a:rPr i="1" lang="en" sz="105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LinkedIn SlideShare</a:t>
            </a:r>
            <a:r>
              <a:rPr lang="en" sz="105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29 Mar. 2017, www.slideshare.net/proglobalbusiness/types-of-animation-in-multimedia. </a:t>
            </a:r>
            <a:endParaRPr sz="105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5275" lvl="0" marL="457200" rtl="0">
              <a:lnSpc>
                <a:spcPct val="14318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Char char="●"/>
            </a:pPr>
            <a:r>
              <a:t/>
            </a:r>
            <a:endParaRPr sz="105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rgbClr val="000000"/>
              </a:solidFill>
              <a:highlight>
                <a:srgbClr val="F1F4F5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050">
              <a:solidFill>
                <a:schemeClr val="dk1"/>
              </a:solidFill>
              <a:highlight>
                <a:srgbClr val="F1F4F5"/>
              </a:highligh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</a:t>
            </a:r>
            <a:r>
              <a:rPr lang="en"/>
              <a:t>Multimedia</a:t>
            </a:r>
            <a:r>
              <a:rPr lang="en"/>
              <a:t>?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/>
              <a:t>Multimedia is the use of </a:t>
            </a:r>
            <a:r>
              <a:rPr lang="en" sz="2400"/>
              <a:t>computers</a:t>
            </a:r>
            <a:r>
              <a:rPr lang="en" sz="2400"/>
              <a:t> combining audio, video, animation, images, and text to create </a:t>
            </a:r>
            <a:r>
              <a:rPr lang="en" sz="2400"/>
              <a:t>interactive</a:t>
            </a:r>
            <a:r>
              <a:rPr lang="en" sz="2400"/>
              <a:t> platforms for users.</a:t>
            </a:r>
            <a:endParaRPr sz="2400"/>
          </a:p>
        </p:txBody>
      </p:sp>
      <p:pic>
        <p:nvPicPr>
          <p:cNvPr id="94" name="Shape 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87300" y="3425925"/>
            <a:ext cx="2256700" cy="1668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>
            <p:ph type="title"/>
          </p:nvPr>
        </p:nvSpPr>
        <p:spPr>
          <a:xfrm>
            <a:off x="727650" y="125497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Five Building Blocks of Multimedia</a:t>
            </a:r>
            <a:endParaRPr/>
          </a:p>
        </p:txBody>
      </p:sp>
      <p:grpSp>
        <p:nvGrpSpPr>
          <p:cNvPr id="100" name="Shape 100"/>
          <p:cNvGrpSpPr/>
          <p:nvPr/>
        </p:nvGrpSpPr>
        <p:grpSpPr>
          <a:xfrm>
            <a:off x="3292826" y="2088606"/>
            <a:ext cx="2939656" cy="2834477"/>
            <a:chOff x="2902488" y="902232"/>
            <a:chExt cx="3339000" cy="3339000"/>
          </a:xfrm>
        </p:grpSpPr>
        <p:sp>
          <p:nvSpPr>
            <p:cNvPr id="101" name="Shape 101"/>
            <p:cNvSpPr/>
            <p:nvPr/>
          </p:nvSpPr>
          <p:spPr>
            <a:xfrm rot="-5400000">
              <a:off x="2902488" y="902232"/>
              <a:ext cx="3339000" cy="3339000"/>
            </a:xfrm>
            <a:prstGeom prst="ellipse">
              <a:avLst/>
            </a:prstGeom>
            <a:noFill/>
            <a:ln cap="flat" cmpd="sng" w="19050">
              <a:solidFill>
                <a:srgbClr val="1D7E74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Shape 102"/>
            <p:cNvSpPr/>
            <p:nvPr/>
          </p:nvSpPr>
          <p:spPr>
            <a:xfrm>
              <a:off x="3123738" y="1123632"/>
              <a:ext cx="2896500" cy="2896200"/>
            </a:xfrm>
            <a:prstGeom prst="pie">
              <a:avLst>
                <a:gd fmla="val 21577108" name="adj1"/>
                <a:gd fmla="val 16214886" name="adj2"/>
              </a:avLst>
            </a:prstGeom>
            <a:solidFill>
              <a:srgbClr val="83E3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3" name="Shape 103"/>
          <p:cNvGrpSpPr/>
          <p:nvPr/>
        </p:nvGrpSpPr>
        <p:grpSpPr>
          <a:xfrm>
            <a:off x="3963294" y="2735086"/>
            <a:ext cx="1598718" cy="1541518"/>
            <a:chOff x="3664038" y="1663782"/>
            <a:chExt cx="1815900" cy="1815900"/>
          </a:xfrm>
        </p:grpSpPr>
        <p:sp>
          <p:nvSpPr>
            <p:cNvPr id="104" name="Shape 104"/>
            <p:cNvSpPr/>
            <p:nvPr/>
          </p:nvSpPr>
          <p:spPr>
            <a:xfrm>
              <a:off x="3664038" y="1663782"/>
              <a:ext cx="1815900" cy="1815900"/>
            </a:xfrm>
            <a:prstGeom prst="ellipse">
              <a:avLst/>
            </a:prstGeom>
            <a:solidFill>
              <a:srgbClr val="1B786E"/>
            </a:solidFill>
            <a:ln>
              <a:noFill/>
            </a:ln>
            <a:effectLst>
              <a:outerShdw blurRad="228600" rotWithShape="0" algn="tl" dir="5400000" dist="50800">
                <a:srgbClr val="000000">
                  <a:alpha val="549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" name="Shape 105"/>
            <p:cNvSpPr txBox="1"/>
            <p:nvPr/>
          </p:nvSpPr>
          <p:spPr>
            <a:xfrm>
              <a:off x="3899988" y="2158482"/>
              <a:ext cx="1344000" cy="826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TEXT</a:t>
              </a:r>
              <a:endParaRPr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06" name="Shape 106"/>
          <p:cNvGrpSpPr/>
          <p:nvPr/>
        </p:nvGrpSpPr>
        <p:grpSpPr>
          <a:xfrm>
            <a:off x="4223515" y="1892054"/>
            <a:ext cx="1068600" cy="1068600"/>
            <a:chOff x="2859873" y="853971"/>
            <a:chExt cx="1068600" cy="1068600"/>
          </a:xfrm>
        </p:grpSpPr>
        <p:sp>
          <p:nvSpPr>
            <p:cNvPr id="107" name="Shape 107"/>
            <p:cNvSpPr/>
            <p:nvPr/>
          </p:nvSpPr>
          <p:spPr>
            <a:xfrm>
              <a:off x="2859873" y="853971"/>
              <a:ext cx="1068600" cy="1068600"/>
            </a:xfrm>
            <a:prstGeom prst="ellipse">
              <a:avLst/>
            </a:prstGeom>
            <a:solidFill>
              <a:srgbClr val="155B5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Shape 108"/>
            <p:cNvSpPr txBox="1"/>
            <p:nvPr/>
          </p:nvSpPr>
          <p:spPr>
            <a:xfrm>
              <a:off x="3012800" y="1022197"/>
              <a:ext cx="762600" cy="732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VIDEO</a:t>
              </a:r>
              <a:r>
                <a:rPr lang="en" sz="8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 </a:t>
              </a:r>
              <a:endParaRPr sz="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09" name="Shape 109"/>
          <p:cNvGrpSpPr/>
          <p:nvPr/>
        </p:nvGrpSpPr>
        <p:grpSpPr>
          <a:xfrm>
            <a:off x="4287433" y="4139619"/>
            <a:ext cx="940795" cy="907135"/>
            <a:chOff x="5214448" y="3234278"/>
            <a:chExt cx="1068600" cy="1068600"/>
          </a:xfrm>
        </p:grpSpPr>
        <p:sp>
          <p:nvSpPr>
            <p:cNvPr id="110" name="Shape 110"/>
            <p:cNvSpPr/>
            <p:nvPr/>
          </p:nvSpPr>
          <p:spPr>
            <a:xfrm>
              <a:off x="5214448" y="3234278"/>
              <a:ext cx="1068600" cy="1068600"/>
            </a:xfrm>
            <a:prstGeom prst="ellipse">
              <a:avLst/>
            </a:prstGeom>
            <a:solidFill>
              <a:srgbClr val="155B5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Shape 111"/>
            <p:cNvSpPr txBox="1"/>
            <p:nvPr/>
          </p:nvSpPr>
          <p:spPr>
            <a:xfrm>
              <a:off x="5367375" y="3402503"/>
              <a:ext cx="762600" cy="732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IMAGES</a:t>
              </a:r>
              <a:endParaRPr sz="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12" name="Shape 112"/>
          <p:cNvGrpSpPr/>
          <p:nvPr/>
        </p:nvGrpSpPr>
        <p:grpSpPr>
          <a:xfrm>
            <a:off x="2890792" y="3055335"/>
            <a:ext cx="940795" cy="907135"/>
            <a:chOff x="5214448" y="3234278"/>
            <a:chExt cx="1068600" cy="1068600"/>
          </a:xfrm>
        </p:grpSpPr>
        <p:sp>
          <p:nvSpPr>
            <p:cNvPr id="113" name="Shape 113"/>
            <p:cNvSpPr/>
            <p:nvPr/>
          </p:nvSpPr>
          <p:spPr>
            <a:xfrm>
              <a:off x="5214448" y="3234278"/>
              <a:ext cx="1068600" cy="1068600"/>
            </a:xfrm>
            <a:prstGeom prst="ellipse">
              <a:avLst/>
            </a:prstGeom>
            <a:solidFill>
              <a:srgbClr val="155B5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Shape 114"/>
            <p:cNvSpPr txBox="1"/>
            <p:nvPr/>
          </p:nvSpPr>
          <p:spPr>
            <a:xfrm>
              <a:off x="5214459" y="3402514"/>
              <a:ext cx="915600" cy="732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ANIMATION</a:t>
              </a:r>
              <a:endParaRPr sz="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15" name="Shape 115"/>
          <p:cNvGrpSpPr/>
          <p:nvPr/>
        </p:nvGrpSpPr>
        <p:grpSpPr>
          <a:xfrm>
            <a:off x="5695394" y="3055335"/>
            <a:ext cx="940795" cy="907135"/>
            <a:chOff x="5214448" y="3234278"/>
            <a:chExt cx="1068600" cy="1068600"/>
          </a:xfrm>
        </p:grpSpPr>
        <p:sp>
          <p:nvSpPr>
            <p:cNvPr id="116" name="Shape 116"/>
            <p:cNvSpPr/>
            <p:nvPr/>
          </p:nvSpPr>
          <p:spPr>
            <a:xfrm>
              <a:off x="5214448" y="3234278"/>
              <a:ext cx="1068600" cy="1068600"/>
            </a:xfrm>
            <a:prstGeom prst="ellipse">
              <a:avLst/>
            </a:prstGeom>
            <a:solidFill>
              <a:srgbClr val="155B5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Shape 117"/>
            <p:cNvSpPr txBox="1"/>
            <p:nvPr/>
          </p:nvSpPr>
          <p:spPr>
            <a:xfrm>
              <a:off x="5367375" y="3402503"/>
              <a:ext cx="762600" cy="732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AUDIO</a:t>
              </a:r>
              <a:endParaRPr sz="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Text</a:t>
            </a:r>
            <a:endParaRPr/>
          </a:p>
        </p:txBody>
      </p:sp>
      <p:sp>
        <p:nvSpPr>
          <p:cNvPr id="123" name="Shape 123"/>
          <p:cNvSpPr txBox="1"/>
          <p:nvPr>
            <p:ph idx="1" type="body"/>
          </p:nvPr>
        </p:nvSpPr>
        <p:spPr>
          <a:xfrm>
            <a:off x="727650" y="1913300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The most IMPORTANT form of media, for it specifies exactly what you want to convey!</a:t>
            </a:r>
            <a:endParaRPr/>
          </a:p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Text gives direction, and also can be used as a reinforcement for better understanding.</a:t>
            </a:r>
            <a:endParaRPr/>
          </a:p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Text is the most </a:t>
            </a:r>
            <a:r>
              <a:rPr lang="en"/>
              <a:t>efficient</a:t>
            </a:r>
            <a:r>
              <a:rPr lang="en"/>
              <a:t> way to provide basic information</a:t>
            </a:r>
            <a:endParaRPr/>
          </a:p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Style and text layout vary depending on audience or type of document.</a:t>
            </a:r>
            <a:endParaRPr/>
          </a:p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Keeping ligature and kerning in mind makes the user experience cleaner and clearer.</a:t>
            </a:r>
            <a:endParaRPr/>
          </a:p>
          <a:p>
            <a: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Example 1 - Times New Roman : cleaner, more </a:t>
            </a:r>
            <a:r>
              <a:rPr lang="en"/>
              <a:t>eligible</a:t>
            </a:r>
            <a:r>
              <a:rPr lang="en"/>
              <a:t> font to readers</a:t>
            </a:r>
            <a:endParaRPr/>
          </a:p>
          <a:p>
            <a: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Example 2 - Pinyon Script is illegible to the average reader.</a:t>
            </a:r>
            <a:endParaRPr/>
          </a:p>
        </p:txBody>
      </p:sp>
      <p:graphicFrame>
        <p:nvGraphicFramePr>
          <p:cNvPr id="124" name="Shape 124"/>
          <p:cNvGraphicFramePr/>
          <p:nvPr/>
        </p:nvGraphicFramePr>
        <p:xfrm>
          <a:off x="729450" y="37508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{2F2E1A59-EF9E-4EE0-B078-032BFFCF7F0E}</a:tableStyleId>
              </a:tblPr>
              <a:tblGrid>
                <a:gridCol w="3619500"/>
                <a:gridCol w="3619500"/>
              </a:tblGrid>
              <a:tr h="5456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Example 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Example 2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7958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Multimedia combines the various tools of media such as video, images, audio, animation, and text to create an interactive experience.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inyon Script"/>
                          <a:ea typeface="Pinyon Script"/>
                          <a:cs typeface="Pinyon Script"/>
                          <a:sym typeface="Pinyon Script"/>
                        </a:rPr>
                        <a:t>Multimedia combines the various tools of media such as video, images, audio, animation, and text to create an interactive experience. </a:t>
                      </a:r>
                      <a:endParaRPr>
                        <a:latin typeface="Pinyon Script"/>
                        <a:ea typeface="Pinyon Script"/>
                        <a:cs typeface="Pinyon Script"/>
                        <a:sym typeface="Pinyon Script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Images</a:t>
            </a:r>
            <a:endParaRPr/>
          </a:p>
        </p:txBody>
      </p:sp>
      <p:sp>
        <p:nvSpPr>
          <p:cNvPr id="130" name="Shape 130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-Images make up the majority of a user interface. Key components such as buttons and logos are designed individually to stand for certain commands.</a:t>
            </a:r>
            <a:endParaRPr/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-Images are pictures that have been saved </a:t>
            </a:r>
            <a:r>
              <a:rPr lang="en"/>
              <a:t>electronically</a:t>
            </a:r>
            <a:r>
              <a:rPr lang="en"/>
              <a:t> and serve as a visual detail. </a:t>
            </a:r>
            <a:endParaRPr/>
          </a:p>
          <a:p>
            <a:pPr indent="-311150" lvl="0" marL="457200" rtl="0">
              <a:spcBef>
                <a:spcPts val="160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JPEG (.jpg)</a:t>
            </a:r>
            <a:endParaRPr/>
          </a:p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GIF</a:t>
            </a:r>
            <a:endParaRPr/>
          </a:p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PNG</a:t>
            </a:r>
            <a:endParaRPr/>
          </a:p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TIFF</a:t>
            </a:r>
            <a:endParaRPr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Lossy Compression</a:t>
            </a:r>
            <a:endParaRPr/>
          </a:p>
        </p:txBody>
      </p:sp>
      <p:sp>
        <p:nvSpPr>
          <p:cNvPr id="136" name="Shape 136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Refers to the “losing” of data through compression from the </a:t>
            </a:r>
            <a:r>
              <a:rPr lang="en"/>
              <a:t>original</a:t>
            </a:r>
            <a:r>
              <a:rPr lang="en"/>
              <a:t> file.</a:t>
            </a:r>
            <a:endParaRPr/>
          </a:p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Lossy compression can reduce the quality of image and audio files.</a:t>
            </a:r>
            <a:endParaRPr/>
          </a:p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JPEG- uses lossy compression which allows for the </a:t>
            </a:r>
            <a:r>
              <a:rPr lang="en"/>
              <a:t>balancing</a:t>
            </a:r>
            <a:r>
              <a:rPr lang="en"/>
              <a:t> of image size and image quality.</a:t>
            </a:r>
            <a:endParaRPr/>
          </a:p>
          <a:p>
            <a: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Important when using web based applications and needing images that are reduced in the amount of storage that they carry.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Lossless Compression</a:t>
            </a:r>
            <a:endParaRPr/>
          </a:p>
        </p:txBody>
      </p:sp>
      <p:sp>
        <p:nvSpPr>
          <p:cNvPr id="142" name="Shape 142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Allows data to be exactly reconstructed without losing any data.</a:t>
            </a:r>
            <a:endParaRPr/>
          </a:p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ZIP file format, PNG, GIF use lossless compression</a:t>
            </a:r>
            <a:endParaRPr/>
          </a:p>
          <a:p>
            <a: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Although no quality is lost, the file sizes are going to be much bigger.</a:t>
            </a:r>
            <a:endParaRPr/>
          </a:p>
        </p:txBody>
      </p:sp>
      <p:pic>
        <p:nvPicPr>
          <p:cNvPr id="143" name="Shape 1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03650" y="2705100"/>
            <a:ext cx="2438400" cy="2438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1000">
        <p:fade thruBlk="1"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mph" presetID="8" presetSubtype="0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Audio</a:t>
            </a:r>
            <a:endParaRPr/>
          </a:p>
        </p:txBody>
      </p:sp>
      <p:sp>
        <p:nvSpPr>
          <p:cNvPr id="149" name="Shape 149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MP3, WAV, WMA, MIDI</a:t>
            </a:r>
            <a:endParaRPr/>
          </a:p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Any sound that the computer converts from </a:t>
            </a:r>
            <a:r>
              <a:rPr lang="en"/>
              <a:t>analog</a:t>
            </a:r>
            <a:r>
              <a:rPr lang="en"/>
              <a:t> to digital format</a:t>
            </a:r>
            <a:endParaRPr/>
          </a:p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Improves user experience through have noise capabilities that text or images do not have, making the feature </a:t>
            </a:r>
            <a:r>
              <a:rPr lang="en"/>
              <a:t>necessary for use and direction. </a:t>
            </a:r>
            <a:endParaRPr/>
          </a:p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When creating documents for yourself using audio, make sure it is public domain, meaning open to the public to use without needing to gain rights. </a:t>
            </a:r>
            <a:endParaRPr/>
          </a:p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Audio is used to add emotion or provides spoken references to listen to. </a:t>
            </a:r>
            <a:endParaRPr/>
          </a:p>
        </p:txBody>
      </p:sp>
      <p:sp>
        <p:nvSpPr>
          <p:cNvPr id="150" name="Shape 150"/>
          <p:cNvSpPr txBox="1"/>
          <p:nvPr/>
        </p:nvSpPr>
        <p:spPr>
          <a:xfrm>
            <a:off x="1896800" y="4259100"/>
            <a:ext cx="6702900" cy="78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descr="-Please Subscribe-    Bon Jovi - Living on a Prayer (Lyrics)  From album Slippery When Wet  Thanks for all comments and rates!" id="151" name="Shape 151" title="Bon Jovi - Living on a Prayer (Lyrics)">
            <a:hlinkClick r:id="rId3"/>
          </p:cNvPr>
          <p:cNvSpPr/>
          <p:nvPr/>
        </p:nvSpPr>
        <p:spPr>
          <a:xfrm>
            <a:off x="1207000" y="4039450"/>
            <a:ext cx="1042800" cy="782100"/>
          </a:xfrm>
          <a:prstGeom prst="rect">
            <a:avLst/>
          </a:prstGeom>
          <a:blipFill>
            <a:blip r:embed="rId4">
              <a:alphaModFix/>
            </a:blip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Animation</a:t>
            </a:r>
            <a:endParaRPr/>
          </a:p>
        </p:txBody>
      </p:sp>
      <p:sp>
        <p:nvSpPr>
          <p:cNvPr id="157" name="Shape 157"/>
          <p:cNvSpPr txBox="1"/>
          <p:nvPr>
            <p:ph idx="1" type="body"/>
          </p:nvPr>
        </p:nvSpPr>
        <p:spPr>
          <a:xfrm>
            <a:off x="727650" y="1853850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Animation combines elements such as video, audio, and images to create a moving, sometimes </a:t>
            </a:r>
            <a:r>
              <a:rPr lang="en"/>
              <a:t>interactive</a:t>
            </a:r>
            <a:r>
              <a:rPr lang="en"/>
              <a:t> product</a:t>
            </a:r>
            <a:endParaRPr/>
          </a:p>
          <a:p>
            <a: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Between the variety of still images used and the eyes </a:t>
            </a:r>
            <a:r>
              <a:rPr b="1" lang="en" u="sng">
                <a:solidFill>
                  <a:srgbClr val="FF0000"/>
                </a:solidFill>
              </a:rPr>
              <a:t>Persistence</a:t>
            </a:r>
            <a:r>
              <a:rPr b="1" lang="en" u="sng">
                <a:solidFill>
                  <a:srgbClr val="FF0000"/>
                </a:solidFill>
              </a:rPr>
              <a:t> of Vision</a:t>
            </a:r>
            <a:r>
              <a:rPr lang="en"/>
              <a:t>, the images move so fast across the screen that your eye makes up for the lag and turns it into a visual clear image. </a:t>
            </a:r>
            <a:endParaRPr/>
          </a:p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Programs used:</a:t>
            </a:r>
            <a:endParaRPr/>
          </a:p>
          <a:p>
            <a: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Adobe Flash</a:t>
            </a:r>
            <a:endParaRPr/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100"/>
              <a:t>Types of animation: Basic, 2D, Vector, Inverse Kinematics, 3D animation</a:t>
            </a:r>
            <a:endParaRPr/>
          </a:p>
        </p:txBody>
      </p:sp>
      <p:pic>
        <p:nvPicPr>
          <p:cNvPr id="158" name="Shape 1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90825" y="3258650"/>
            <a:ext cx="3120175" cy="1755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2" presetSubtype="1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