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330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4/9/2018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4/9/2018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slide" Target="slide17.xml"/><Relationship Id="rId5" Type="http://schemas.openxmlformats.org/officeDocument/2006/relationships/slide" Target="slide8.xml"/><Relationship Id="rId10" Type="http://schemas.openxmlformats.org/officeDocument/2006/relationships/slide" Target="slide10.xml"/><Relationship Id="rId4" Type="http://schemas.openxmlformats.org/officeDocument/2006/relationships/slide" Target="slide6.xml"/><Relationship Id="rId9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6000D-366B-4E36-BADE-A582663210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/>
          <a:lstStyle/>
          <a:p>
            <a:r>
              <a:rPr lang="en-US" dirty="0"/>
              <a:t>What is Multimedia?</a:t>
            </a:r>
          </a:p>
        </p:txBody>
      </p:sp>
      <p:sp>
        <p:nvSpPr>
          <p:cNvPr id="4" name="Rectangle: Rounded Corners 3">
            <a:hlinkClick r:id="rId2" action="ppaction://hlinksldjump"/>
            <a:extLst>
              <a:ext uri="{FF2B5EF4-FFF2-40B4-BE49-F238E27FC236}">
                <a16:creationId xmlns:a16="http://schemas.microsoft.com/office/drawing/2014/main" id="{AD02B853-73D4-4772-AD8E-A854E954606B}"/>
              </a:ext>
            </a:extLst>
          </p:cNvPr>
          <p:cNvSpPr/>
          <p:nvPr/>
        </p:nvSpPr>
        <p:spPr>
          <a:xfrm>
            <a:off x="9032240" y="5245780"/>
            <a:ext cx="1910080" cy="89175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3043487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98F69-7436-4D97-95E1-F106458A5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Copyright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EAE44-046D-4DBD-832C-77B1B9A7EC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Sally copies Jimmy’s homework, did Sally actually do the work?</a:t>
            </a:r>
          </a:p>
          <a:p>
            <a:endParaRPr lang="en-US" dirty="0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8669C67B-24AB-48CF-A4FB-032B0994349B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" action="ppaction://hlinksldjump"/>
              </a:rPr>
              <a:t>Main</a:t>
            </a:r>
            <a:r>
              <a:rPr lang="en-US" dirty="0"/>
              <a:t> Menu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681D27C-B73C-4DFC-8ED5-A4922F099F4D}"/>
              </a:ext>
            </a:extLst>
          </p:cNvPr>
          <p:cNvCxnSpPr>
            <a:cxnSpLocks/>
          </p:cNvCxnSpPr>
          <p:nvPr/>
        </p:nvCxnSpPr>
        <p:spPr>
          <a:xfrm>
            <a:off x="3622875" y="775503"/>
            <a:ext cx="0" cy="9717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711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7D57A-C058-4AA5-A1F4-3E1F7AE63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B224A-E743-42FA-B78B-0D340EBA4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1991EC20-A031-4A76-8964-39B8E1ADF7BE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E50AD4-CFE5-4ECF-A16F-38D32B02E30A}"/>
              </a:ext>
            </a:extLst>
          </p:cNvPr>
          <p:cNvCxnSpPr>
            <a:cxnSpLocks/>
          </p:cNvCxnSpPr>
          <p:nvPr/>
        </p:nvCxnSpPr>
        <p:spPr>
          <a:xfrm>
            <a:off x="2835797" y="763929"/>
            <a:ext cx="0" cy="9717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348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8CEDF-31BD-48EF-A73B-162331C1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B353B-E753-4599-9DD4-B3E8FEBDE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0C99F78D-CBAA-4012-AC41-9FA8B7B239CA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6E2D2ADB-1947-4393-9182-9EACB843A242}"/>
              </a:ext>
            </a:extLst>
          </p:cNvPr>
          <p:cNvSpPr/>
          <p:nvPr/>
        </p:nvSpPr>
        <p:spPr>
          <a:xfrm flipH="1">
            <a:off x="340938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799602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CAA3B-CF0B-4FAF-BFDA-FC750378F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Animation 1</a:t>
            </a:r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D7905158-F3ED-4D26-800D-320BDEDC2030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CCB777-7178-42D5-871E-9996C21CC1CA}"/>
              </a:ext>
            </a:extLst>
          </p:cNvPr>
          <p:cNvCxnSpPr>
            <a:cxnSpLocks/>
          </p:cNvCxnSpPr>
          <p:nvPr/>
        </p:nvCxnSpPr>
        <p:spPr>
          <a:xfrm>
            <a:off x="4004840" y="844952"/>
            <a:ext cx="0" cy="9717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0F1D729-B001-482C-B975-D50CD4C4784C}"/>
              </a:ext>
            </a:extLst>
          </p:cNvPr>
          <p:cNvSpPr txBox="1"/>
          <p:nvPr/>
        </p:nvSpPr>
        <p:spPr>
          <a:xfrm>
            <a:off x="4479403" y="893377"/>
            <a:ext cx="3576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most common place most of us see animation is in cartoons! But it doesn’t stop there!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45B734-39EC-4032-8EF6-A23ED2A7E65F}"/>
              </a:ext>
            </a:extLst>
          </p:cNvPr>
          <p:cNvSpPr txBox="1"/>
          <p:nvPr/>
        </p:nvSpPr>
        <p:spPr>
          <a:xfrm>
            <a:off x="8869295" y="3799129"/>
            <a:ext cx="5116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3">
                    <a:lumMod val="75000"/>
                  </a:schemeClr>
                </a:solidFill>
              </a:rPr>
              <a:t>Animated Movies!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169EB-2619-447B-8B57-F20A9C8C7403}"/>
              </a:ext>
            </a:extLst>
          </p:cNvPr>
          <p:cNvSpPr txBox="1"/>
          <p:nvPr/>
        </p:nvSpPr>
        <p:spPr>
          <a:xfrm>
            <a:off x="9049474" y="1007663"/>
            <a:ext cx="5116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</a:rPr>
              <a:t>Video Games!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36734D-897A-48C4-8D80-63B3F2990F60}"/>
              </a:ext>
            </a:extLst>
          </p:cNvPr>
          <p:cNvSpPr txBox="1"/>
          <p:nvPr/>
        </p:nvSpPr>
        <p:spPr>
          <a:xfrm>
            <a:off x="8777468" y="4507481"/>
            <a:ext cx="5116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</a:rPr>
              <a:t>This Presentation!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A24124-C024-4803-846A-803ABF300AD4}"/>
              </a:ext>
            </a:extLst>
          </p:cNvPr>
          <p:cNvSpPr txBox="1"/>
          <p:nvPr/>
        </p:nvSpPr>
        <p:spPr>
          <a:xfrm>
            <a:off x="7518915" y="2616577"/>
            <a:ext cx="56098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Super Heroes &amp; </a:t>
            </a:r>
          </a:p>
          <a:p>
            <a:pPr algn="ctr"/>
            <a:r>
              <a:rPr lang="en-US" sz="3200" dirty="0">
                <a:solidFill>
                  <a:schemeClr val="accent1">
                    <a:lumMod val="50000"/>
                  </a:schemeClr>
                </a:solidFill>
              </a:rPr>
              <a:t>Comic Books!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76611E-65EB-4F69-9D9D-1400782411D1}"/>
              </a:ext>
            </a:extLst>
          </p:cNvPr>
          <p:cNvSpPr txBox="1"/>
          <p:nvPr/>
        </p:nvSpPr>
        <p:spPr>
          <a:xfrm>
            <a:off x="9049474" y="1802891"/>
            <a:ext cx="5116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Commercials!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54F3A1-332B-492D-812A-9AFE26886CD4}"/>
              </a:ext>
            </a:extLst>
          </p:cNvPr>
          <p:cNvSpPr txBox="1"/>
          <p:nvPr/>
        </p:nvSpPr>
        <p:spPr>
          <a:xfrm>
            <a:off x="584522" y="2286897"/>
            <a:ext cx="5116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Animation can be described as a bunch of individual pictures compounded together to make it appear as if the images are moving.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DB85DE-506A-4DD2-9CE5-AC778D8136EB}"/>
              </a:ext>
            </a:extLst>
          </p:cNvPr>
          <p:cNvSpPr txBox="1"/>
          <p:nvPr/>
        </p:nvSpPr>
        <p:spPr>
          <a:xfrm>
            <a:off x="3049930" y="3585140"/>
            <a:ext cx="51160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typical speed for animation is 12 images per second! That’s 720 images per minutes.  For example, in the movie Toy Story, there are over 55,000 individual images!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B2F70F-384E-44A6-9BAD-51C22B4AA6D8}"/>
              </a:ext>
            </a:extLst>
          </p:cNvPr>
          <p:cNvSpPr txBox="1"/>
          <p:nvPr/>
        </p:nvSpPr>
        <p:spPr>
          <a:xfrm>
            <a:off x="1354238" y="5255659"/>
            <a:ext cx="5116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computers, illustrators would have to draw all 55,000 images by hand! </a:t>
            </a:r>
          </a:p>
        </p:txBody>
      </p:sp>
    </p:spTree>
    <p:extLst>
      <p:ext uri="{BB962C8B-B14F-4D97-AF65-F5344CB8AC3E}">
        <p14:creationId xmlns:p14="http://schemas.microsoft.com/office/powerpoint/2010/main" val="3907219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2D79F-CD0F-4100-90EB-BF2CB1CD5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Character is not animated?</a:t>
            </a:r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37BC46C8-A2CB-4EA9-AF20-BEC1096AE13D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  <p:sp>
        <p:nvSpPr>
          <p:cNvPr id="5" name="Arrow: Pentagon 4">
            <a:hlinkClick r:id="rId3" action="ppaction://hlinksldjump"/>
            <a:extLst>
              <a:ext uri="{FF2B5EF4-FFF2-40B4-BE49-F238E27FC236}">
                <a16:creationId xmlns:a16="http://schemas.microsoft.com/office/drawing/2014/main" id="{228CCBE9-980A-4F17-BAB2-0C1E509F9DB3}"/>
              </a:ext>
            </a:extLst>
          </p:cNvPr>
          <p:cNvSpPr/>
          <p:nvPr/>
        </p:nvSpPr>
        <p:spPr>
          <a:xfrm flipH="1">
            <a:off x="340938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  <p:pic>
        <p:nvPicPr>
          <p:cNvPr id="2050" name="Picture 2" descr="Image result for The Incredibles">
            <a:extLst>
              <a:ext uri="{FF2B5EF4-FFF2-40B4-BE49-F238E27FC236}">
                <a16:creationId xmlns:a16="http://schemas.microsoft.com/office/drawing/2014/main" id="{9ECCE39E-781C-44F3-88FB-053E06F51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11" y="2432854"/>
            <a:ext cx="3048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.timeinc.net/time/daily/2007/0706/360_arat_0618.jpg">
            <a:extLst>
              <a:ext uri="{FF2B5EF4-FFF2-40B4-BE49-F238E27FC236}">
                <a16:creationId xmlns:a16="http://schemas.microsoft.com/office/drawing/2014/main" id="{B23A723C-4127-4C0B-939D-1449982DA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536" y="2411521"/>
            <a:ext cx="2952186" cy="192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0E1C7B-A3A1-4A3A-A256-D20B9F82EA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9353" y="2084832"/>
            <a:ext cx="2661695" cy="2661695"/>
          </a:xfrm>
          <a:prstGeom prst="rect">
            <a:avLst/>
          </a:prstGeom>
        </p:spPr>
      </p:pic>
      <p:pic>
        <p:nvPicPr>
          <p:cNvPr id="2054" name="Picture 6" descr="Image result for elmo">
            <a:extLst>
              <a:ext uri="{FF2B5EF4-FFF2-40B4-BE49-F238E27FC236}">
                <a16:creationId xmlns:a16="http://schemas.microsoft.com/office/drawing/2014/main" id="{5C691423-E29D-4402-8C23-1AAFB54B8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953" y="1834338"/>
            <a:ext cx="2606090" cy="318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892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6816E-FAD7-4074-A3F4-F9C1FA1C2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Hardware Needed (</a:t>
            </a:r>
            <a:r>
              <a:rPr lang="en-US" dirty="0" err="1"/>
              <a:t>playsback</a:t>
            </a:r>
            <a:r>
              <a:rPr lang="en-US" dirty="0"/>
              <a:t> or creation)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646C3-86DA-4D29-9EB6-15DB40DFD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Arrow: Pentagon 4">
            <a:hlinkClick r:id="rId2" action="ppaction://hlinksldjump"/>
            <a:extLst>
              <a:ext uri="{FF2B5EF4-FFF2-40B4-BE49-F238E27FC236}">
                <a16:creationId xmlns:a16="http://schemas.microsoft.com/office/drawing/2014/main" id="{A0AC877D-B559-4880-87E8-AA2E9D44B7AD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2849016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FFA7-090F-42EC-9A1F-15A4A058F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Needed (</a:t>
            </a:r>
            <a:r>
              <a:rPr lang="en-US" dirty="0" err="1"/>
              <a:t>playsback</a:t>
            </a:r>
            <a:r>
              <a:rPr lang="en-US" dirty="0"/>
              <a:t> or creation)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BED4F-EAD1-4C08-9086-7D0C3266D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D2222F6E-D5A2-4D09-A20F-5C8D63A1C0CC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295966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3C0C-F526-42F6-9F5F-04BE10E54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78CCB-35AD-4F1A-BB3B-721DA50E6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3702ACCF-9504-47ED-BB36-B41E2CFC7D12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</p:spTree>
    <p:extLst>
      <p:ext uri="{BB962C8B-B14F-4D97-AF65-F5344CB8AC3E}">
        <p14:creationId xmlns:p14="http://schemas.microsoft.com/office/powerpoint/2010/main" val="120014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422B3-033E-41E7-B41D-96C5C301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180" y="103144"/>
            <a:ext cx="9720072" cy="1499616"/>
          </a:xfrm>
        </p:spPr>
        <p:txBody>
          <a:bodyPr>
            <a:normAutofit/>
          </a:bodyPr>
          <a:lstStyle/>
          <a:p>
            <a:r>
              <a:rPr lang="en-US" sz="5400" b="1" dirty="0"/>
              <a:t>What is </a:t>
            </a:r>
            <a:r>
              <a:rPr lang="en-US" sz="5400" b="1" dirty="0" err="1"/>
              <a:t>Mutlimedia</a:t>
            </a:r>
            <a:r>
              <a:rPr lang="en-US" sz="5400" b="1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B9F21-C862-461D-901D-FBE656F46648}"/>
              </a:ext>
            </a:extLst>
          </p:cNvPr>
          <p:cNvSpPr txBox="1"/>
          <p:nvPr/>
        </p:nvSpPr>
        <p:spPr>
          <a:xfrm>
            <a:off x="1397976" y="1140976"/>
            <a:ext cx="4844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Main Menu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E9A0A4-DD27-44BF-AB9E-7FD71583CA73}"/>
              </a:ext>
            </a:extLst>
          </p:cNvPr>
          <p:cNvSpPr txBox="1"/>
          <p:nvPr/>
        </p:nvSpPr>
        <p:spPr>
          <a:xfrm>
            <a:off x="1894566" y="2558561"/>
            <a:ext cx="275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 action="ppaction://hlinksldjump"/>
              </a:rPr>
              <a:t>Five Building Blocks 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C8CEA0-BE72-4F38-BED4-7F2B72B6AC73}"/>
              </a:ext>
            </a:extLst>
          </p:cNvPr>
          <p:cNvSpPr txBox="1"/>
          <p:nvPr/>
        </p:nvSpPr>
        <p:spPr>
          <a:xfrm>
            <a:off x="1894566" y="3173995"/>
            <a:ext cx="238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 action="ppaction://hlinksldjump"/>
              </a:rPr>
              <a:t>Text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30B5D9-3FCE-4D41-B8BC-74C475392535}"/>
              </a:ext>
            </a:extLst>
          </p:cNvPr>
          <p:cNvSpPr txBox="1"/>
          <p:nvPr/>
        </p:nvSpPr>
        <p:spPr>
          <a:xfrm>
            <a:off x="1894566" y="3825599"/>
            <a:ext cx="1802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 action="ppaction://hlinksldjump"/>
              </a:rPr>
              <a:t>Images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999A67-975B-42CC-B829-3D4A30C73BAD}"/>
              </a:ext>
            </a:extLst>
          </p:cNvPr>
          <p:cNvSpPr txBox="1"/>
          <p:nvPr/>
        </p:nvSpPr>
        <p:spPr>
          <a:xfrm>
            <a:off x="1894566" y="4642284"/>
            <a:ext cx="1652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 action="ppaction://hlinksldjump"/>
              </a:rPr>
              <a:t>Audio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EC4544-C3C5-4B6A-BCB5-BFD2804CBB42}"/>
              </a:ext>
            </a:extLst>
          </p:cNvPr>
          <p:cNvSpPr txBox="1"/>
          <p:nvPr/>
        </p:nvSpPr>
        <p:spPr>
          <a:xfrm>
            <a:off x="6242539" y="3173995"/>
            <a:ext cx="200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 action="ppaction://hlinksldjump"/>
              </a:rPr>
              <a:t>Animation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57958D-5D01-455C-BF7A-74A39E23AEC8}"/>
              </a:ext>
            </a:extLst>
          </p:cNvPr>
          <p:cNvSpPr txBox="1"/>
          <p:nvPr/>
        </p:nvSpPr>
        <p:spPr>
          <a:xfrm>
            <a:off x="6242539" y="2558561"/>
            <a:ext cx="3472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 action="ppaction://hlinksldjump"/>
              </a:rPr>
              <a:t>Video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233C96-B7C7-44CC-B77B-4F7675279CA6}"/>
              </a:ext>
            </a:extLst>
          </p:cNvPr>
          <p:cNvSpPr txBox="1"/>
          <p:nvPr/>
        </p:nvSpPr>
        <p:spPr>
          <a:xfrm>
            <a:off x="6242538" y="3792649"/>
            <a:ext cx="4739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8" action="ppaction://hlinksldjump"/>
              </a:rPr>
              <a:t>Hardware Needed (</a:t>
            </a:r>
            <a:r>
              <a:rPr lang="en-US" dirty="0" err="1">
                <a:hlinkClick r:id="rId8" action="ppaction://hlinksldjump"/>
              </a:rPr>
              <a:t>playsback</a:t>
            </a:r>
            <a:r>
              <a:rPr lang="en-US" dirty="0">
                <a:hlinkClick r:id="rId8" action="ppaction://hlinksldjump"/>
              </a:rPr>
              <a:t> or creation)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D8C6F1-2D1D-40C4-AD93-9B03493699F7}"/>
              </a:ext>
            </a:extLst>
          </p:cNvPr>
          <p:cNvSpPr txBox="1"/>
          <p:nvPr/>
        </p:nvSpPr>
        <p:spPr>
          <a:xfrm>
            <a:off x="6242537" y="4642284"/>
            <a:ext cx="4739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9" action="ppaction://hlinksldjump"/>
              </a:rPr>
              <a:t>Software Needed (playback or creation)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89D1E0-8364-40EB-9E19-2D48366A82DE}"/>
              </a:ext>
            </a:extLst>
          </p:cNvPr>
          <p:cNvSpPr txBox="1"/>
          <p:nvPr/>
        </p:nvSpPr>
        <p:spPr>
          <a:xfrm>
            <a:off x="1894566" y="5512613"/>
            <a:ext cx="2954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  <a:r>
              <a:rPr lang="en-US" dirty="0">
                <a:hlinkClick r:id="rId10" action="ppaction://hlinksldjump"/>
              </a:rPr>
              <a:t>Copyrights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698A4B2-F187-43E7-A323-B05E7098451E}"/>
              </a:ext>
            </a:extLst>
          </p:cNvPr>
          <p:cNvSpPr txBox="1"/>
          <p:nvPr/>
        </p:nvSpPr>
        <p:spPr>
          <a:xfrm>
            <a:off x="6242537" y="5515091"/>
            <a:ext cx="4352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11" action="ppaction://hlinksldjump"/>
              </a:rPr>
              <a:t>Credits/References (as many as needed — important!)</a:t>
            </a:r>
            <a:endParaRPr lang="en-US" dirty="0"/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F69AD46D-028A-43C9-AA9F-175B5BAD74CA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1503279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A5BA8-CFEB-4C4D-8FF5-AC8A935BF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Building Blocks of multimedia</a:t>
            </a:r>
            <a:br>
              <a:rPr lang="en-US" dirty="0"/>
            </a:br>
            <a:endParaRPr lang="en-US" dirty="0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3C18A16C-4A8D-4425-A285-D4DD21F4CDCA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hlinkClick r:id="rId2" action="ppaction://hlinksldjump"/>
              </a:rPr>
              <a:t>Main Menu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AC9C1B-1A95-4DA9-9CDB-1713B1321A6E}"/>
              </a:ext>
            </a:extLst>
          </p:cNvPr>
          <p:cNvSpPr txBox="1"/>
          <p:nvPr/>
        </p:nvSpPr>
        <p:spPr>
          <a:xfrm>
            <a:off x="1307939" y="2210765"/>
            <a:ext cx="67364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Multimedia can be broken up into five different categories:</a:t>
            </a:r>
          </a:p>
          <a:p>
            <a:endParaRPr lang="en-US" dirty="0"/>
          </a:p>
          <a:p>
            <a:r>
              <a:rPr lang="en-US" dirty="0"/>
              <a:t>Text – like reading a book </a:t>
            </a:r>
          </a:p>
          <a:p>
            <a:endParaRPr lang="en-US" dirty="0"/>
          </a:p>
          <a:p>
            <a:r>
              <a:rPr lang="en-US" dirty="0"/>
              <a:t>Image – like taking a picture or looking at a photo album</a:t>
            </a:r>
          </a:p>
          <a:p>
            <a:endParaRPr lang="en-US" dirty="0"/>
          </a:p>
          <a:p>
            <a:r>
              <a:rPr lang="en-US" dirty="0"/>
              <a:t>Audio – like listening to a song</a:t>
            </a:r>
          </a:p>
          <a:p>
            <a:endParaRPr lang="en-US" dirty="0"/>
          </a:p>
          <a:p>
            <a:r>
              <a:rPr lang="en-US" dirty="0"/>
              <a:t>Video – like watching a television show</a:t>
            </a:r>
          </a:p>
          <a:p>
            <a:endParaRPr lang="en-US" dirty="0"/>
          </a:p>
          <a:p>
            <a:r>
              <a:rPr lang="en-US" dirty="0"/>
              <a:t>Animation – like watching cartoons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09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CB052-6E1D-44DF-8604-A48FF637C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n-US" sz="8800" dirty="0"/>
              <a:t>Text  </a:t>
            </a:r>
          </a:p>
        </p:txBody>
      </p:sp>
      <p:sp>
        <p:nvSpPr>
          <p:cNvPr id="5" name="Arrow: Pentagon 4">
            <a:hlinkClick r:id="rId2" action="ppaction://hlinksldjump"/>
            <a:extLst>
              <a:ext uri="{FF2B5EF4-FFF2-40B4-BE49-F238E27FC236}">
                <a16:creationId xmlns:a16="http://schemas.microsoft.com/office/drawing/2014/main" id="{398F9A5F-EC8F-4CC6-A4C6-63F383635449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7F423F-018D-4783-B8CD-D428881E443D}"/>
              </a:ext>
            </a:extLst>
          </p:cNvPr>
          <p:cNvSpPr txBox="1"/>
          <p:nvPr/>
        </p:nvSpPr>
        <p:spPr>
          <a:xfrm>
            <a:off x="3067290" y="856527"/>
            <a:ext cx="4953965" cy="1228305"/>
          </a:xfrm>
          <a:prstGeom prst="rect">
            <a:avLst/>
          </a:prstGeom>
          <a:noFill/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Throughout your schooling</a:t>
            </a:r>
            <a:r>
              <a:rPr lang="en-US" b="1" dirty="0"/>
              <a:t>, </a:t>
            </a:r>
            <a:r>
              <a:rPr lang="en-US" b="1" dirty="0">
                <a:solidFill>
                  <a:srgbClr val="00B050"/>
                </a:solidFill>
              </a:rPr>
              <a:t>TEXT</a:t>
            </a:r>
            <a:r>
              <a:rPr lang="en-US" dirty="0"/>
              <a:t> will probably be your most common form of multimedia.  It’s everywhere!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80D78B-9E6B-4324-A47C-BEC730B621CA}"/>
              </a:ext>
            </a:extLst>
          </p:cNvPr>
          <p:cNvSpPr txBox="1"/>
          <p:nvPr/>
        </p:nvSpPr>
        <p:spPr>
          <a:xfrm>
            <a:off x="8549819" y="529036"/>
            <a:ext cx="464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lgerian" panose="04020705040A02060702" pitchFamily="82" charset="0"/>
              </a:rPr>
              <a:t>This presentation!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AE099C-547D-4E91-B055-3620BF11925A}"/>
              </a:ext>
            </a:extLst>
          </p:cNvPr>
          <p:cNvSpPr txBox="1"/>
          <p:nvPr/>
        </p:nvSpPr>
        <p:spPr>
          <a:xfrm>
            <a:off x="8952881" y="1046881"/>
            <a:ext cx="212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Broadway" panose="04040905080B02020502" pitchFamily="82" charset="0"/>
              </a:rPr>
              <a:t> A Book!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5FDF77-CEB6-46AA-B972-52BE0A23BC9E}"/>
              </a:ext>
            </a:extLst>
          </p:cNvPr>
          <p:cNvSpPr txBox="1"/>
          <p:nvPr/>
        </p:nvSpPr>
        <p:spPr>
          <a:xfrm>
            <a:off x="8774949" y="1851431"/>
            <a:ext cx="2918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Road Signs!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404F0E-C8FA-43E0-A222-F61BFE85FC3E}"/>
              </a:ext>
            </a:extLst>
          </p:cNvPr>
          <p:cNvSpPr txBox="1"/>
          <p:nvPr/>
        </p:nvSpPr>
        <p:spPr>
          <a:xfrm>
            <a:off x="8549819" y="3565480"/>
            <a:ext cx="4098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Lucida Calligraphy" panose="03010101010101010101" pitchFamily="66" charset="0"/>
              </a:rPr>
              <a:t>Cereal Boxes!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6FAAA9-59D6-42FD-A885-F43FD16E7CDB}"/>
              </a:ext>
            </a:extLst>
          </p:cNvPr>
          <p:cNvSpPr txBox="1"/>
          <p:nvPr/>
        </p:nvSpPr>
        <p:spPr>
          <a:xfrm>
            <a:off x="8679540" y="2599249"/>
            <a:ext cx="3368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60000"/>
                    <a:lumOff val="40000"/>
                  </a:schemeClr>
                </a:solidFill>
                <a:latin typeface="Old English Text MT" panose="03040902040508030806" pitchFamily="66" charset="0"/>
              </a:rPr>
              <a:t>A website!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552FF9-5D11-46E2-A49C-4587602D28B1}"/>
              </a:ext>
            </a:extLst>
          </p:cNvPr>
          <p:cNvSpPr txBox="1"/>
          <p:nvPr/>
        </p:nvSpPr>
        <p:spPr>
          <a:xfrm>
            <a:off x="8277062" y="4329513"/>
            <a:ext cx="462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B050"/>
                </a:solidFill>
                <a:latin typeface="Cooper Black" panose="0208090404030B020404" pitchFamily="18" charset="0"/>
              </a:rPr>
              <a:t>Text messages!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D8CEBB-D29D-485A-BBD8-9084BA481E0F}"/>
              </a:ext>
            </a:extLst>
          </p:cNvPr>
          <p:cNvSpPr txBox="1"/>
          <p:nvPr/>
        </p:nvSpPr>
        <p:spPr>
          <a:xfrm>
            <a:off x="10363566" y="2737413"/>
            <a:ext cx="119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4D0F26-CDD8-4822-B92B-37E783C7D62E}"/>
              </a:ext>
            </a:extLst>
          </p:cNvPr>
          <p:cNvSpPr txBox="1"/>
          <p:nvPr/>
        </p:nvSpPr>
        <p:spPr>
          <a:xfrm>
            <a:off x="520860" y="2645080"/>
            <a:ext cx="5000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TEXT</a:t>
            </a:r>
            <a:r>
              <a:rPr lang="en-US" dirty="0"/>
              <a:t> is such an important part of our society and how we interact with each other.  It allows people to share ideas and information immediately.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521A31-A202-4BD1-9F3A-90F16FC998CE}"/>
              </a:ext>
            </a:extLst>
          </p:cNvPr>
          <p:cNvSpPr txBox="1"/>
          <p:nvPr/>
        </p:nvSpPr>
        <p:spPr>
          <a:xfrm>
            <a:off x="1261824" y="4764315"/>
            <a:ext cx="4622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having writing language, we are able to easily tell what different objects, signs, and products are communicating to us without having to remember specific details.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289BF6F-BA46-44E9-BDEC-4E3D1E0C5C71}"/>
              </a:ext>
            </a:extLst>
          </p:cNvPr>
          <p:cNvCxnSpPr>
            <a:cxnSpLocks/>
          </p:cNvCxnSpPr>
          <p:nvPr/>
        </p:nvCxnSpPr>
        <p:spPr>
          <a:xfrm>
            <a:off x="2835797" y="763929"/>
            <a:ext cx="0" cy="9717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559489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4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F5527-C4ED-4261-AD79-AA6120A14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example is not text?</a:t>
            </a:r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BAE39CE0-BD66-43E5-9AA6-DB6CAA7CCDA6}"/>
              </a:ext>
            </a:extLst>
          </p:cNvPr>
          <p:cNvSpPr/>
          <p:nvPr/>
        </p:nvSpPr>
        <p:spPr>
          <a:xfrm>
            <a:off x="10119360" y="538480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  <p:sp>
        <p:nvSpPr>
          <p:cNvPr id="5" name="Arrow: Pentagon 4">
            <a:hlinkClick r:id="rId3" action="ppaction://hlinksldjump"/>
            <a:extLst>
              <a:ext uri="{FF2B5EF4-FFF2-40B4-BE49-F238E27FC236}">
                <a16:creationId xmlns:a16="http://schemas.microsoft.com/office/drawing/2014/main" id="{FE64106B-60D5-4113-9C2F-5CC5651FF567}"/>
              </a:ext>
            </a:extLst>
          </p:cNvPr>
          <p:cNvSpPr/>
          <p:nvPr/>
        </p:nvSpPr>
        <p:spPr>
          <a:xfrm flipH="1">
            <a:off x="340938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  <p:pic>
        <p:nvPicPr>
          <p:cNvPr id="1026" name="Picture 2" descr="048791 00">
            <a:extLst>
              <a:ext uri="{FF2B5EF4-FFF2-40B4-BE49-F238E27FC236}">
                <a16:creationId xmlns:a16="http://schemas.microsoft.com/office/drawing/2014/main" id="{802C4669-478E-4076-9B06-0226915E9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35" y="2404820"/>
            <a:ext cx="2552218" cy="255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reo Cookies, Chocolate, 14.3 Oz">
            <a:extLst>
              <a:ext uri="{FF2B5EF4-FFF2-40B4-BE49-F238E27FC236}">
                <a16:creationId xmlns:a16="http://schemas.microsoft.com/office/drawing/2014/main" id="{BEDC50DD-5C7C-48F0-8C6E-36DC74046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168" y="2465105"/>
            <a:ext cx="2308064" cy="23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isney Mickey Mouse Shaped Wall Art">
            <a:extLst>
              <a:ext uri="{FF2B5EF4-FFF2-40B4-BE49-F238E27FC236}">
                <a16:creationId xmlns:a16="http://schemas.microsoft.com/office/drawing/2014/main" id="{7041182A-0F67-450B-ADA6-C4DC3C557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521" y="2474448"/>
            <a:ext cx="2308064" cy="230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the cat in the hat">
            <a:extLst>
              <a:ext uri="{FF2B5EF4-FFF2-40B4-BE49-F238E27FC236}">
                <a16:creationId xmlns:a16="http://schemas.microsoft.com/office/drawing/2014/main" id="{95B9C856-F84A-4FB4-8CF7-B18E5DEDC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039" y="2526897"/>
            <a:ext cx="1873900" cy="202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6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5FADC-1FE3-4C67-9795-36F02240D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EC5CC4-B5FA-44A0-B4AD-382340C73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7A951E45-99F6-4EFE-BB82-0ECB28602A9A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FDBEA65-9D47-4357-B49B-EE472EBFFBFE}"/>
              </a:ext>
            </a:extLst>
          </p:cNvPr>
          <p:cNvCxnSpPr>
            <a:cxnSpLocks/>
          </p:cNvCxnSpPr>
          <p:nvPr/>
        </p:nvCxnSpPr>
        <p:spPr>
          <a:xfrm>
            <a:off x="2835797" y="763929"/>
            <a:ext cx="0" cy="9717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225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CD08E-7A1C-476A-9F2F-816A6F684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B4A4F-C62B-41D7-91B3-519997C70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3B1638E0-6E22-4564-B3F1-BDA0AF8DFA68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  <p:sp>
        <p:nvSpPr>
          <p:cNvPr id="5" name="Arrow: Pentagon 4">
            <a:hlinkClick r:id="rId3" action="ppaction://hlinksldjump"/>
            <a:extLst>
              <a:ext uri="{FF2B5EF4-FFF2-40B4-BE49-F238E27FC236}">
                <a16:creationId xmlns:a16="http://schemas.microsoft.com/office/drawing/2014/main" id="{5CA7612B-7A71-4AC9-97BD-1DA998EFA829}"/>
              </a:ext>
            </a:extLst>
          </p:cNvPr>
          <p:cNvSpPr/>
          <p:nvPr/>
        </p:nvSpPr>
        <p:spPr>
          <a:xfrm flipH="1">
            <a:off x="340938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3347829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32084-395A-4094-A6BA-0AA0DC418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1AB46-A63C-4480-A0B5-0BEA18A10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D5BF7A7C-D350-448E-A72F-68D58F3D97F8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NEXT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172C3D6-6939-451B-BD71-85B5D7BB5C34}"/>
              </a:ext>
            </a:extLst>
          </p:cNvPr>
          <p:cNvCxnSpPr>
            <a:cxnSpLocks/>
          </p:cNvCxnSpPr>
          <p:nvPr/>
        </p:nvCxnSpPr>
        <p:spPr>
          <a:xfrm>
            <a:off x="2835797" y="763929"/>
            <a:ext cx="0" cy="9717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342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7C599-3C45-4DA3-B7E7-799CED587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Audio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737C2-2199-4B22-A614-73BAA96C6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rrow: Pentagon 3">
            <a:hlinkClick r:id="rId2" action="ppaction://hlinksldjump"/>
            <a:extLst>
              <a:ext uri="{FF2B5EF4-FFF2-40B4-BE49-F238E27FC236}">
                <a16:creationId xmlns:a16="http://schemas.microsoft.com/office/drawing/2014/main" id="{D7682377-F58E-4D9F-967C-983835ABF2FF}"/>
              </a:ext>
            </a:extLst>
          </p:cNvPr>
          <p:cNvSpPr/>
          <p:nvPr/>
        </p:nvSpPr>
        <p:spPr>
          <a:xfrm>
            <a:off x="10119360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Main Menu</a:t>
            </a:r>
          </a:p>
        </p:txBody>
      </p:sp>
      <p:sp>
        <p:nvSpPr>
          <p:cNvPr id="5" name="Arrow: Pentagon 4">
            <a:hlinkClick r:id="rId3" action="ppaction://hlinksldjump"/>
            <a:extLst>
              <a:ext uri="{FF2B5EF4-FFF2-40B4-BE49-F238E27FC236}">
                <a16:creationId xmlns:a16="http://schemas.microsoft.com/office/drawing/2014/main" id="{040E920D-4096-4C07-8536-E5E4950A8230}"/>
              </a:ext>
            </a:extLst>
          </p:cNvPr>
          <p:cNvSpPr/>
          <p:nvPr/>
        </p:nvSpPr>
        <p:spPr>
          <a:xfrm flipH="1">
            <a:off x="340938" y="5364480"/>
            <a:ext cx="1920240" cy="995680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BACK</a:t>
            </a:r>
          </a:p>
        </p:txBody>
      </p:sp>
    </p:spTree>
    <p:extLst>
      <p:ext uri="{BB962C8B-B14F-4D97-AF65-F5344CB8AC3E}">
        <p14:creationId xmlns:p14="http://schemas.microsoft.com/office/powerpoint/2010/main" val="482994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1106</TotalTime>
  <Words>385</Words>
  <Application>Microsoft Office PowerPoint</Application>
  <PresentationFormat>Widescreen</PresentationFormat>
  <Paragraphs>84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Algerian</vt:lpstr>
      <vt:lpstr>Arial</vt:lpstr>
      <vt:lpstr>Broadway</vt:lpstr>
      <vt:lpstr>Cooper Black</vt:lpstr>
      <vt:lpstr>Courier New</vt:lpstr>
      <vt:lpstr>Lucida Calligraphy</vt:lpstr>
      <vt:lpstr>Old English Text MT</vt:lpstr>
      <vt:lpstr>Tw Cen MT</vt:lpstr>
      <vt:lpstr>Tw Cen MT Condensed</vt:lpstr>
      <vt:lpstr>Wingdings 3</vt:lpstr>
      <vt:lpstr>Integral</vt:lpstr>
      <vt:lpstr>What is Multimedia?</vt:lpstr>
      <vt:lpstr>What is Mutlimedia?</vt:lpstr>
      <vt:lpstr>Five Building Blocks of multimedia </vt:lpstr>
      <vt:lpstr>Text  </vt:lpstr>
      <vt:lpstr>Which example is not text?</vt:lpstr>
      <vt:lpstr>Image 1</vt:lpstr>
      <vt:lpstr>Image 2</vt:lpstr>
      <vt:lpstr>Audio 1</vt:lpstr>
      <vt:lpstr>Audio 2</vt:lpstr>
      <vt:lpstr>Copyright</vt:lpstr>
      <vt:lpstr>Video 1</vt:lpstr>
      <vt:lpstr>Video 2</vt:lpstr>
      <vt:lpstr>Animation 1</vt:lpstr>
      <vt:lpstr>Which Character is not animated?</vt:lpstr>
      <vt:lpstr>Hardware Needed (playsback or creation) </vt:lpstr>
      <vt:lpstr>software Needed (playsback or creation) 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Multimedia?</dc:title>
  <dc:creator>Cameron Hillman</dc:creator>
  <cp:lastModifiedBy>Cameron Hillman</cp:lastModifiedBy>
  <cp:revision>27</cp:revision>
  <dcterms:created xsi:type="dcterms:W3CDTF">2018-04-10T01:52:34Z</dcterms:created>
  <dcterms:modified xsi:type="dcterms:W3CDTF">2018-04-10T20:18:59Z</dcterms:modified>
</cp:coreProperties>
</file>