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74"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rillo, Brian" initials="MB" lastIdx="1" clrIdx="0">
    <p:extLst>
      <p:ext uri="{19B8F6BF-5375-455C-9EA6-DF929625EA0E}">
        <p15:presenceInfo xmlns:p15="http://schemas.microsoft.com/office/powerpoint/2012/main" userId="Murillo, Bri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8CB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p:scale>
          <a:sx n="78" d="100"/>
          <a:sy n="78" d="100"/>
        </p:scale>
        <p:origin x="715" y="37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3370F-48C9-4CA2-83EF-C48D9E7705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5BDA965-9D1C-4D68-BE91-E082CD11B1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3CDFF4D-06A6-4785-A973-04E074AD08A3}"/>
              </a:ext>
            </a:extLst>
          </p:cNvPr>
          <p:cNvSpPr>
            <a:spLocks noGrp="1"/>
          </p:cNvSpPr>
          <p:nvPr>
            <p:ph type="dt" sz="half" idx="10"/>
          </p:nvPr>
        </p:nvSpPr>
        <p:spPr/>
        <p:txBody>
          <a:bodyPr/>
          <a:lstStyle/>
          <a:p>
            <a:fld id="{F5C3D1F7-CA67-4EF6-84C8-69B0F3205821}" type="datetimeFigureOut">
              <a:rPr lang="en-US" smtClean="0"/>
              <a:t>4/10/2018</a:t>
            </a:fld>
            <a:endParaRPr lang="en-US"/>
          </a:p>
        </p:txBody>
      </p:sp>
      <p:sp>
        <p:nvSpPr>
          <p:cNvPr id="5" name="Footer Placeholder 4">
            <a:extLst>
              <a:ext uri="{FF2B5EF4-FFF2-40B4-BE49-F238E27FC236}">
                <a16:creationId xmlns:a16="http://schemas.microsoft.com/office/drawing/2014/main" id="{92BAC07A-3BB8-47BC-BDAF-CDBE2A1B00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89172C-0344-4C61-80D1-7553E34B1C28}"/>
              </a:ext>
            </a:extLst>
          </p:cNvPr>
          <p:cNvSpPr>
            <a:spLocks noGrp="1"/>
          </p:cNvSpPr>
          <p:nvPr>
            <p:ph type="sldNum" sz="quarter" idx="12"/>
          </p:nvPr>
        </p:nvSpPr>
        <p:spPr/>
        <p:txBody>
          <a:bodyPr/>
          <a:lstStyle/>
          <a:p>
            <a:fld id="{5C324465-8DC2-4421-8D99-E41BEFB6ACC3}" type="slidenum">
              <a:rPr lang="en-US" smtClean="0"/>
              <a:t>‹#›</a:t>
            </a:fld>
            <a:endParaRPr lang="en-US"/>
          </a:p>
        </p:txBody>
      </p:sp>
    </p:spTree>
    <p:extLst>
      <p:ext uri="{BB962C8B-B14F-4D97-AF65-F5344CB8AC3E}">
        <p14:creationId xmlns:p14="http://schemas.microsoft.com/office/powerpoint/2010/main" val="1485210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0AC63-1706-44F2-8854-32B16347D9C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625AE2-3959-491C-B035-B1E4C7B83C2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133689-4D16-42E5-A1E1-25CC88E383AF}"/>
              </a:ext>
            </a:extLst>
          </p:cNvPr>
          <p:cNvSpPr>
            <a:spLocks noGrp="1"/>
          </p:cNvSpPr>
          <p:nvPr>
            <p:ph type="dt" sz="half" idx="10"/>
          </p:nvPr>
        </p:nvSpPr>
        <p:spPr/>
        <p:txBody>
          <a:bodyPr/>
          <a:lstStyle/>
          <a:p>
            <a:fld id="{F5C3D1F7-CA67-4EF6-84C8-69B0F3205821}" type="datetimeFigureOut">
              <a:rPr lang="en-US" smtClean="0"/>
              <a:t>4/10/2018</a:t>
            </a:fld>
            <a:endParaRPr lang="en-US"/>
          </a:p>
        </p:txBody>
      </p:sp>
      <p:sp>
        <p:nvSpPr>
          <p:cNvPr id="5" name="Footer Placeholder 4">
            <a:extLst>
              <a:ext uri="{FF2B5EF4-FFF2-40B4-BE49-F238E27FC236}">
                <a16:creationId xmlns:a16="http://schemas.microsoft.com/office/drawing/2014/main" id="{CDD6130D-3376-425B-AFDC-88A996E588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7B0557-A8F9-45ED-96FD-492A09450B14}"/>
              </a:ext>
            </a:extLst>
          </p:cNvPr>
          <p:cNvSpPr>
            <a:spLocks noGrp="1"/>
          </p:cNvSpPr>
          <p:nvPr>
            <p:ph type="sldNum" sz="quarter" idx="12"/>
          </p:nvPr>
        </p:nvSpPr>
        <p:spPr/>
        <p:txBody>
          <a:bodyPr/>
          <a:lstStyle/>
          <a:p>
            <a:fld id="{5C324465-8DC2-4421-8D99-E41BEFB6ACC3}" type="slidenum">
              <a:rPr lang="en-US" smtClean="0"/>
              <a:t>‹#›</a:t>
            </a:fld>
            <a:endParaRPr lang="en-US"/>
          </a:p>
        </p:txBody>
      </p:sp>
    </p:spTree>
    <p:extLst>
      <p:ext uri="{BB962C8B-B14F-4D97-AF65-F5344CB8AC3E}">
        <p14:creationId xmlns:p14="http://schemas.microsoft.com/office/powerpoint/2010/main" val="602716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A6B85B-46F2-46E9-A751-5CBB0D0EEFD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69B0430-CD99-4243-AFC5-387DDCF06FA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B3AECC-5A5C-46B4-B45F-E7F738C72FB9}"/>
              </a:ext>
            </a:extLst>
          </p:cNvPr>
          <p:cNvSpPr>
            <a:spLocks noGrp="1"/>
          </p:cNvSpPr>
          <p:nvPr>
            <p:ph type="dt" sz="half" idx="10"/>
          </p:nvPr>
        </p:nvSpPr>
        <p:spPr/>
        <p:txBody>
          <a:bodyPr/>
          <a:lstStyle/>
          <a:p>
            <a:fld id="{F5C3D1F7-CA67-4EF6-84C8-69B0F3205821}" type="datetimeFigureOut">
              <a:rPr lang="en-US" smtClean="0"/>
              <a:t>4/10/2018</a:t>
            </a:fld>
            <a:endParaRPr lang="en-US"/>
          </a:p>
        </p:txBody>
      </p:sp>
      <p:sp>
        <p:nvSpPr>
          <p:cNvPr id="5" name="Footer Placeholder 4">
            <a:extLst>
              <a:ext uri="{FF2B5EF4-FFF2-40B4-BE49-F238E27FC236}">
                <a16:creationId xmlns:a16="http://schemas.microsoft.com/office/drawing/2014/main" id="{EE3E6CC9-C400-493D-BA16-2826603B40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7E4D6B-E417-4BAA-A2C0-4FCE08B7AE6D}"/>
              </a:ext>
            </a:extLst>
          </p:cNvPr>
          <p:cNvSpPr>
            <a:spLocks noGrp="1"/>
          </p:cNvSpPr>
          <p:nvPr>
            <p:ph type="sldNum" sz="quarter" idx="12"/>
          </p:nvPr>
        </p:nvSpPr>
        <p:spPr/>
        <p:txBody>
          <a:bodyPr/>
          <a:lstStyle/>
          <a:p>
            <a:fld id="{5C324465-8DC2-4421-8D99-E41BEFB6ACC3}" type="slidenum">
              <a:rPr lang="en-US" smtClean="0"/>
              <a:t>‹#›</a:t>
            </a:fld>
            <a:endParaRPr lang="en-US"/>
          </a:p>
        </p:txBody>
      </p:sp>
    </p:spTree>
    <p:extLst>
      <p:ext uri="{BB962C8B-B14F-4D97-AF65-F5344CB8AC3E}">
        <p14:creationId xmlns:p14="http://schemas.microsoft.com/office/powerpoint/2010/main" val="2034168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B8915-D219-4646-B35A-BDBA03C362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D3DBFA-1410-4D48-87F3-B8EC4DCB0F5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8636B7-540E-4CE3-8BAF-8F44AB110990}"/>
              </a:ext>
            </a:extLst>
          </p:cNvPr>
          <p:cNvSpPr>
            <a:spLocks noGrp="1"/>
          </p:cNvSpPr>
          <p:nvPr>
            <p:ph type="dt" sz="half" idx="10"/>
          </p:nvPr>
        </p:nvSpPr>
        <p:spPr/>
        <p:txBody>
          <a:bodyPr/>
          <a:lstStyle/>
          <a:p>
            <a:fld id="{F5C3D1F7-CA67-4EF6-84C8-69B0F3205821}" type="datetimeFigureOut">
              <a:rPr lang="en-US" smtClean="0"/>
              <a:t>4/10/2018</a:t>
            </a:fld>
            <a:endParaRPr lang="en-US"/>
          </a:p>
        </p:txBody>
      </p:sp>
      <p:sp>
        <p:nvSpPr>
          <p:cNvPr id="5" name="Footer Placeholder 4">
            <a:extLst>
              <a:ext uri="{FF2B5EF4-FFF2-40B4-BE49-F238E27FC236}">
                <a16:creationId xmlns:a16="http://schemas.microsoft.com/office/drawing/2014/main" id="{4F22046E-80FC-462B-83E9-E4C2CEFC06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E24030-E3CC-4443-A77F-076541E5AF7E}"/>
              </a:ext>
            </a:extLst>
          </p:cNvPr>
          <p:cNvSpPr>
            <a:spLocks noGrp="1"/>
          </p:cNvSpPr>
          <p:nvPr>
            <p:ph type="sldNum" sz="quarter" idx="12"/>
          </p:nvPr>
        </p:nvSpPr>
        <p:spPr/>
        <p:txBody>
          <a:bodyPr/>
          <a:lstStyle/>
          <a:p>
            <a:fld id="{5C324465-8DC2-4421-8D99-E41BEFB6ACC3}" type="slidenum">
              <a:rPr lang="en-US" smtClean="0"/>
              <a:t>‹#›</a:t>
            </a:fld>
            <a:endParaRPr lang="en-US"/>
          </a:p>
        </p:txBody>
      </p:sp>
    </p:spTree>
    <p:extLst>
      <p:ext uri="{BB962C8B-B14F-4D97-AF65-F5344CB8AC3E}">
        <p14:creationId xmlns:p14="http://schemas.microsoft.com/office/powerpoint/2010/main" val="1890719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D41DE-8356-42BC-9672-A9BCB97336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C69BDF6-16CC-42EB-9633-0688650AD6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DBC974A-AB22-4C88-ACFC-E9351C94D854}"/>
              </a:ext>
            </a:extLst>
          </p:cNvPr>
          <p:cNvSpPr>
            <a:spLocks noGrp="1"/>
          </p:cNvSpPr>
          <p:nvPr>
            <p:ph type="dt" sz="half" idx="10"/>
          </p:nvPr>
        </p:nvSpPr>
        <p:spPr/>
        <p:txBody>
          <a:bodyPr/>
          <a:lstStyle/>
          <a:p>
            <a:fld id="{F5C3D1F7-CA67-4EF6-84C8-69B0F3205821}" type="datetimeFigureOut">
              <a:rPr lang="en-US" smtClean="0"/>
              <a:t>4/10/2018</a:t>
            </a:fld>
            <a:endParaRPr lang="en-US"/>
          </a:p>
        </p:txBody>
      </p:sp>
      <p:sp>
        <p:nvSpPr>
          <p:cNvPr id="5" name="Footer Placeholder 4">
            <a:extLst>
              <a:ext uri="{FF2B5EF4-FFF2-40B4-BE49-F238E27FC236}">
                <a16:creationId xmlns:a16="http://schemas.microsoft.com/office/drawing/2014/main" id="{41EE728F-3F1B-4E01-B809-E346283768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ACF79C-CEB4-40E9-AAF0-BFF2E843079D}"/>
              </a:ext>
            </a:extLst>
          </p:cNvPr>
          <p:cNvSpPr>
            <a:spLocks noGrp="1"/>
          </p:cNvSpPr>
          <p:nvPr>
            <p:ph type="sldNum" sz="quarter" idx="12"/>
          </p:nvPr>
        </p:nvSpPr>
        <p:spPr/>
        <p:txBody>
          <a:bodyPr/>
          <a:lstStyle/>
          <a:p>
            <a:fld id="{5C324465-8DC2-4421-8D99-E41BEFB6ACC3}" type="slidenum">
              <a:rPr lang="en-US" smtClean="0"/>
              <a:t>‹#›</a:t>
            </a:fld>
            <a:endParaRPr lang="en-US"/>
          </a:p>
        </p:txBody>
      </p:sp>
    </p:spTree>
    <p:extLst>
      <p:ext uri="{BB962C8B-B14F-4D97-AF65-F5344CB8AC3E}">
        <p14:creationId xmlns:p14="http://schemas.microsoft.com/office/powerpoint/2010/main" val="2535889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98149-973C-4A01-84F6-2C4DDE2960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E11C3A-A13E-4BF3-A363-C027208C512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041335-9484-43B9-B139-254F9BAEC4E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905E0D-D006-464D-999B-A66C0C82F0A7}"/>
              </a:ext>
            </a:extLst>
          </p:cNvPr>
          <p:cNvSpPr>
            <a:spLocks noGrp="1"/>
          </p:cNvSpPr>
          <p:nvPr>
            <p:ph type="dt" sz="half" idx="10"/>
          </p:nvPr>
        </p:nvSpPr>
        <p:spPr/>
        <p:txBody>
          <a:bodyPr/>
          <a:lstStyle/>
          <a:p>
            <a:fld id="{F5C3D1F7-CA67-4EF6-84C8-69B0F3205821}" type="datetimeFigureOut">
              <a:rPr lang="en-US" smtClean="0"/>
              <a:t>4/10/2018</a:t>
            </a:fld>
            <a:endParaRPr lang="en-US"/>
          </a:p>
        </p:txBody>
      </p:sp>
      <p:sp>
        <p:nvSpPr>
          <p:cNvPr id="6" name="Footer Placeholder 5">
            <a:extLst>
              <a:ext uri="{FF2B5EF4-FFF2-40B4-BE49-F238E27FC236}">
                <a16:creationId xmlns:a16="http://schemas.microsoft.com/office/drawing/2014/main" id="{A13F17D5-4393-4882-8644-B3935E9908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148B3F-859F-42CF-89BA-1FCB0B5FA422}"/>
              </a:ext>
            </a:extLst>
          </p:cNvPr>
          <p:cNvSpPr>
            <a:spLocks noGrp="1"/>
          </p:cNvSpPr>
          <p:nvPr>
            <p:ph type="sldNum" sz="quarter" idx="12"/>
          </p:nvPr>
        </p:nvSpPr>
        <p:spPr/>
        <p:txBody>
          <a:bodyPr/>
          <a:lstStyle/>
          <a:p>
            <a:fld id="{5C324465-8DC2-4421-8D99-E41BEFB6ACC3}" type="slidenum">
              <a:rPr lang="en-US" smtClean="0"/>
              <a:t>‹#›</a:t>
            </a:fld>
            <a:endParaRPr lang="en-US"/>
          </a:p>
        </p:txBody>
      </p:sp>
    </p:spTree>
    <p:extLst>
      <p:ext uri="{BB962C8B-B14F-4D97-AF65-F5344CB8AC3E}">
        <p14:creationId xmlns:p14="http://schemas.microsoft.com/office/powerpoint/2010/main" val="2012292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5912B-C7EA-4421-9FE4-FA6E0F92A9B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F7D97E-FF3A-4097-84B1-B26D761C12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A218721-C72E-49B1-8A60-FBEBB56E606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2C1F88-AD30-4C9A-B2CA-106A154A62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8332498-773F-4A31-B3FE-6F0737F2AAF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D69A61-A29D-444A-A539-3419A55C2AB4}"/>
              </a:ext>
            </a:extLst>
          </p:cNvPr>
          <p:cNvSpPr>
            <a:spLocks noGrp="1"/>
          </p:cNvSpPr>
          <p:nvPr>
            <p:ph type="dt" sz="half" idx="10"/>
          </p:nvPr>
        </p:nvSpPr>
        <p:spPr/>
        <p:txBody>
          <a:bodyPr/>
          <a:lstStyle/>
          <a:p>
            <a:fld id="{F5C3D1F7-CA67-4EF6-84C8-69B0F3205821}" type="datetimeFigureOut">
              <a:rPr lang="en-US" smtClean="0"/>
              <a:t>4/10/2018</a:t>
            </a:fld>
            <a:endParaRPr lang="en-US"/>
          </a:p>
        </p:txBody>
      </p:sp>
      <p:sp>
        <p:nvSpPr>
          <p:cNvPr id="8" name="Footer Placeholder 7">
            <a:extLst>
              <a:ext uri="{FF2B5EF4-FFF2-40B4-BE49-F238E27FC236}">
                <a16:creationId xmlns:a16="http://schemas.microsoft.com/office/drawing/2014/main" id="{E4FDB2EF-FF6B-4913-8059-53E941E35D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F69EF3-327D-44E3-B824-022BF8E29E32}"/>
              </a:ext>
            </a:extLst>
          </p:cNvPr>
          <p:cNvSpPr>
            <a:spLocks noGrp="1"/>
          </p:cNvSpPr>
          <p:nvPr>
            <p:ph type="sldNum" sz="quarter" idx="12"/>
          </p:nvPr>
        </p:nvSpPr>
        <p:spPr/>
        <p:txBody>
          <a:bodyPr/>
          <a:lstStyle/>
          <a:p>
            <a:fld id="{5C324465-8DC2-4421-8D99-E41BEFB6ACC3}" type="slidenum">
              <a:rPr lang="en-US" smtClean="0"/>
              <a:t>‹#›</a:t>
            </a:fld>
            <a:endParaRPr lang="en-US"/>
          </a:p>
        </p:txBody>
      </p:sp>
    </p:spTree>
    <p:extLst>
      <p:ext uri="{BB962C8B-B14F-4D97-AF65-F5344CB8AC3E}">
        <p14:creationId xmlns:p14="http://schemas.microsoft.com/office/powerpoint/2010/main" val="3063756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04044-E3D4-46A8-830C-6664ECB38A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FC874EE-71EB-434B-99A1-A81B03840717}"/>
              </a:ext>
            </a:extLst>
          </p:cNvPr>
          <p:cNvSpPr>
            <a:spLocks noGrp="1"/>
          </p:cNvSpPr>
          <p:nvPr>
            <p:ph type="dt" sz="half" idx="10"/>
          </p:nvPr>
        </p:nvSpPr>
        <p:spPr/>
        <p:txBody>
          <a:bodyPr/>
          <a:lstStyle/>
          <a:p>
            <a:fld id="{F5C3D1F7-CA67-4EF6-84C8-69B0F3205821}" type="datetimeFigureOut">
              <a:rPr lang="en-US" smtClean="0"/>
              <a:t>4/10/2018</a:t>
            </a:fld>
            <a:endParaRPr lang="en-US"/>
          </a:p>
        </p:txBody>
      </p:sp>
      <p:sp>
        <p:nvSpPr>
          <p:cNvPr id="4" name="Footer Placeholder 3">
            <a:extLst>
              <a:ext uri="{FF2B5EF4-FFF2-40B4-BE49-F238E27FC236}">
                <a16:creationId xmlns:a16="http://schemas.microsoft.com/office/drawing/2014/main" id="{1BC1FF63-C850-49B1-8BE7-D3229821618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AF6DEBB-FB57-4752-B306-AB34539FF7E0}"/>
              </a:ext>
            </a:extLst>
          </p:cNvPr>
          <p:cNvSpPr>
            <a:spLocks noGrp="1"/>
          </p:cNvSpPr>
          <p:nvPr>
            <p:ph type="sldNum" sz="quarter" idx="12"/>
          </p:nvPr>
        </p:nvSpPr>
        <p:spPr/>
        <p:txBody>
          <a:bodyPr/>
          <a:lstStyle/>
          <a:p>
            <a:fld id="{5C324465-8DC2-4421-8D99-E41BEFB6ACC3}" type="slidenum">
              <a:rPr lang="en-US" smtClean="0"/>
              <a:t>‹#›</a:t>
            </a:fld>
            <a:endParaRPr lang="en-US"/>
          </a:p>
        </p:txBody>
      </p:sp>
    </p:spTree>
    <p:extLst>
      <p:ext uri="{BB962C8B-B14F-4D97-AF65-F5344CB8AC3E}">
        <p14:creationId xmlns:p14="http://schemas.microsoft.com/office/powerpoint/2010/main" val="4076167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8E7F83-E29A-4811-A609-53F9A3F56CD5}"/>
              </a:ext>
            </a:extLst>
          </p:cNvPr>
          <p:cNvSpPr>
            <a:spLocks noGrp="1"/>
          </p:cNvSpPr>
          <p:nvPr>
            <p:ph type="dt" sz="half" idx="10"/>
          </p:nvPr>
        </p:nvSpPr>
        <p:spPr/>
        <p:txBody>
          <a:bodyPr/>
          <a:lstStyle/>
          <a:p>
            <a:fld id="{F5C3D1F7-CA67-4EF6-84C8-69B0F3205821}" type="datetimeFigureOut">
              <a:rPr lang="en-US" smtClean="0"/>
              <a:t>4/10/2018</a:t>
            </a:fld>
            <a:endParaRPr lang="en-US"/>
          </a:p>
        </p:txBody>
      </p:sp>
      <p:sp>
        <p:nvSpPr>
          <p:cNvPr id="3" name="Footer Placeholder 2">
            <a:extLst>
              <a:ext uri="{FF2B5EF4-FFF2-40B4-BE49-F238E27FC236}">
                <a16:creationId xmlns:a16="http://schemas.microsoft.com/office/drawing/2014/main" id="{CEC13E2D-789E-4618-80D8-109C4B8E7E8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E6582A2-27C5-46C9-8CB4-A388876738F6}"/>
              </a:ext>
            </a:extLst>
          </p:cNvPr>
          <p:cNvSpPr>
            <a:spLocks noGrp="1"/>
          </p:cNvSpPr>
          <p:nvPr>
            <p:ph type="sldNum" sz="quarter" idx="12"/>
          </p:nvPr>
        </p:nvSpPr>
        <p:spPr/>
        <p:txBody>
          <a:bodyPr/>
          <a:lstStyle/>
          <a:p>
            <a:fld id="{5C324465-8DC2-4421-8D99-E41BEFB6ACC3}" type="slidenum">
              <a:rPr lang="en-US" smtClean="0"/>
              <a:t>‹#›</a:t>
            </a:fld>
            <a:endParaRPr lang="en-US"/>
          </a:p>
        </p:txBody>
      </p:sp>
    </p:spTree>
    <p:extLst>
      <p:ext uri="{BB962C8B-B14F-4D97-AF65-F5344CB8AC3E}">
        <p14:creationId xmlns:p14="http://schemas.microsoft.com/office/powerpoint/2010/main" val="194091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B5105-4C29-42B8-8F96-1F711DC305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0C59BD-B38B-4647-92C0-CDEBFF11E2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5A04C4E-2257-44B7-A004-E9123A606C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2ABCBEF-18E3-41E3-9E97-72095072A897}"/>
              </a:ext>
            </a:extLst>
          </p:cNvPr>
          <p:cNvSpPr>
            <a:spLocks noGrp="1"/>
          </p:cNvSpPr>
          <p:nvPr>
            <p:ph type="dt" sz="half" idx="10"/>
          </p:nvPr>
        </p:nvSpPr>
        <p:spPr/>
        <p:txBody>
          <a:bodyPr/>
          <a:lstStyle/>
          <a:p>
            <a:fld id="{F5C3D1F7-CA67-4EF6-84C8-69B0F3205821}" type="datetimeFigureOut">
              <a:rPr lang="en-US" smtClean="0"/>
              <a:t>4/10/2018</a:t>
            </a:fld>
            <a:endParaRPr lang="en-US"/>
          </a:p>
        </p:txBody>
      </p:sp>
      <p:sp>
        <p:nvSpPr>
          <p:cNvPr id="6" name="Footer Placeholder 5">
            <a:extLst>
              <a:ext uri="{FF2B5EF4-FFF2-40B4-BE49-F238E27FC236}">
                <a16:creationId xmlns:a16="http://schemas.microsoft.com/office/drawing/2014/main" id="{88FC9EF6-4A68-4A28-AC52-754B3C083F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500A90-B9E3-43BB-A3A8-1C0B56E76D32}"/>
              </a:ext>
            </a:extLst>
          </p:cNvPr>
          <p:cNvSpPr>
            <a:spLocks noGrp="1"/>
          </p:cNvSpPr>
          <p:nvPr>
            <p:ph type="sldNum" sz="quarter" idx="12"/>
          </p:nvPr>
        </p:nvSpPr>
        <p:spPr/>
        <p:txBody>
          <a:bodyPr/>
          <a:lstStyle/>
          <a:p>
            <a:fld id="{5C324465-8DC2-4421-8D99-E41BEFB6ACC3}" type="slidenum">
              <a:rPr lang="en-US" smtClean="0"/>
              <a:t>‹#›</a:t>
            </a:fld>
            <a:endParaRPr lang="en-US"/>
          </a:p>
        </p:txBody>
      </p:sp>
    </p:spTree>
    <p:extLst>
      <p:ext uri="{BB962C8B-B14F-4D97-AF65-F5344CB8AC3E}">
        <p14:creationId xmlns:p14="http://schemas.microsoft.com/office/powerpoint/2010/main" val="2927537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AAA08-8AA4-4CFA-A951-FA3A7C1348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4738B06-E4A8-4BFA-9EEC-81189E2C2D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7AD4642-0900-4525-964B-F9FE85500A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FE1B6C8-8876-45FC-9E31-31DDADC3CA5F}"/>
              </a:ext>
            </a:extLst>
          </p:cNvPr>
          <p:cNvSpPr>
            <a:spLocks noGrp="1"/>
          </p:cNvSpPr>
          <p:nvPr>
            <p:ph type="dt" sz="half" idx="10"/>
          </p:nvPr>
        </p:nvSpPr>
        <p:spPr/>
        <p:txBody>
          <a:bodyPr/>
          <a:lstStyle/>
          <a:p>
            <a:fld id="{F5C3D1F7-CA67-4EF6-84C8-69B0F3205821}" type="datetimeFigureOut">
              <a:rPr lang="en-US" smtClean="0"/>
              <a:t>4/10/2018</a:t>
            </a:fld>
            <a:endParaRPr lang="en-US"/>
          </a:p>
        </p:txBody>
      </p:sp>
      <p:sp>
        <p:nvSpPr>
          <p:cNvPr id="6" name="Footer Placeholder 5">
            <a:extLst>
              <a:ext uri="{FF2B5EF4-FFF2-40B4-BE49-F238E27FC236}">
                <a16:creationId xmlns:a16="http://schemas.microsoft.com/office/drawing/2014/main" id="{9C2B6488-24BC-4168-BA3D-093F65DAB8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88BB30-F3D0-42A6-AB11-712302A6011D}"/>
              </a:ext>
            </a:extLst>
          </p:cNvPr>
          <p:cNvSpPr>
            <a:spLocks noGrp="1"/>
          </p:cNvSpPr>
          <p:nvPr>
            <p:ph type="sldNum" sz="quarter" idx="12"/>
          </p:nvPr>
        </p:nvSpPr>
        <p:spPr/>
        <p:txBody>
          <a:bodyPr/>
          <a:lstStyle/>
          <a:p>
            <a:fld id="{5C324465-8DC2-4421-8D99-E41BEFB6ACC3}" type="slidenum">
              <a:rPr lang="en-US" smtClean="0"/>
              <a:t>‹#›</a:t>
            </a:fld>
            <a:endParaRPr lang="en-US"/>
          </a:p>
        </p:txBody>
      </p:sp>
    </p:spTree>
    <p:extLst>
      <p:ext uri="{BB962C8B-B14F-4D97-AF65-F5344CB8AC3E}">
        <p14:creationId xmlns:p14="http://schemas.microsoft.com/office/powerpoint/2010/main" val="2863233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D8A6CF-5281-4CB9-A6F9-5DAB6F87AD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642BCB-E2EA-4A92-AA12-68477E62E3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A8B87B-8B5C-49E4-A87F-5EE2C8EBA4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C3D1F7-CA67-4EF6-84C8-69B0F3205821}" type="datetimeFigureOut">
              <a:rPr lang="en-US" smtClean="0"/>
              <a:t>4/10/2018</a:t>
            </a:fld>
            <a:endParaRPr lang="en-US"/>
          </a:p>
        </p:txBody>
      </p:sp>
      <p:sp>
        <p:nvSpPr>
          <p:cNvPr id="5" name="Footer Placeholder 4">
            <a:extLst>
              <a:ext uri="{FF2B5EF4-FFF2-40B4-BE49-F238E27FC236}">
                <a16:creationId xmlns:a16="http://schemas.microsoft.com/office/drawing/2014/main" id="{4EFCAD63-E28E-49AF-9B3F-1B1281C59C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63FFD32-1F06-4F1F-A5BB-3ABCA16BD5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324465-8DC2-4421-8D99-E41BEFB6ACC3}" type="slidenum">
              <a:rPr lang="en-US" smtClean="0"/>
              <a:t>‹#›</a:t>
            </a:fld>
            <a:endParaRPr lang="en-US"/>
          </a:p>
        </p:txBody>
      </p:sp>
    </p:spTree>
    <p:extLst>
      <p:ext uri="{BB962C8B-B14F-4D97-AF65-F5344CB8AC3E}">
        <p14:creationId xmlns:p14="http://schemas.microsoft.com/office/powerpoint/2010/main" val="20977292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extLst>
              <a:ext uri="{BEBA8EAE-BF5A-486C-A8C5-ECC9F3942E4B}">
                <a14:imgProps xmlns:a14="http://schemas.microsoft.com/office/drawing/2010/main">
                  <a14:imgLayer r:embed="rId3">
                    <a14:imgEffect>
                      <a14:sharpenSoften amount="-68000"/>
                    </a14:imgEffect>
                    <a14:imgEffect>
                      <a14:brightnessContrast bright="54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C9D7D-F751-4056-82B3-2FBE380E8E94}"/>
              </a:ext>
            </a:extLst>
          </p:cNvPr>
          <p:cNvSpPr>
            <a:spLocks noGrp="1"/>
          </p:cNvSpPr>
          <p:nvPr>
            <p:ph type="ctrTitle"/>
          </p:nvPr>
        </p:nvSpPr>
        <p:spPr>
          <a:xfrm>
            <a:off x="-1" y="0"/>
            <a:ext cx="12192001" cy="1745673"/>
          </a:xfr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anchor="ctr">
            <a:noAutofit/>
          </a:bodyPr>
          <a:lstStyle/>
          <a:p>
            <a:r>
              <a:rPr lang="en-US" sz="6600" b="1" dirty="0">
                <a:ln w="22225">
                  <a:solidFill>
                    <a:schemeClr val="accent2"/>
                  </a:solidFill>
                  <a:prstDash val="solid"/>
                </a:ln>
                <a:solidFill>
                  <a:schemeClr val="accent2">
                    <a:lumMod val="40000"/>
                    <a:lumOff val="60000"/>
                  </a:schemeClr>
                </a:solidFill>
                <a:effectLst>
                  <a:outerShdw blurRad="50800" dist="38100" dir="5400000" algn="t" rotWithShape="0">
                    <a:prstClr val="black">
                      <a:alpha val="40000"/>
                    </a:prstClr>
                  </a:outerShdw>
                </a:effectLst>
              </a:rPr>
              <a:t>Interactive Digital Multimedia</a:t>
            </a:r>
          </a:p>
        </p:txBody>
      </p:sp>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1961802" y="6154045"/>
            <a:ext cx="8268393" cy="703955"/>
          </a:xfrm>
        </p:spPr>
        <p:txBody>
          <a:bodyPr>
            <a:normAutofit/>
          </a:bodyPr>
          <a:lstStyle/>
          <a:p>
            <a:r>
              <a:rPr lang="en-US" sz="4400" b="1" dirty="0">
                <a:ln w="22225">
                  <a:solidFill>
                    <a:schemeClr val="accent2"/>
                  </a:solidFill>
                  <a:prstDash val="solid"/>
                </a:ln>
                <a:solidFill>
                  <a:schemeClr val="accent2">
                    <a:lumMod val="40000"/>
                    <a:lumOff val="60000"/>
                  </a:schemeClr>
                </a:solidFill>
              </a:rPr>
              <a:t>By: Brian Murillo</a:t>
            </a:r>
          </a:p>
        </p:txBody>
      </p:sp>
      <p:sp>
        <p:nvSpPr>
          <p:cNvPr id="4" name="Action Button: Go Forward or Next 3">
            <a:hlinkClick r:id="" action="ppaction://hlinkshowjump?jump=nextslide" highlightClick="1"/>
            <a:extLst>
              <a:ext uri="{FF2B5EF4-FFF2-40B4-BE49-F238E27FC236}">
                <a16:creationId xmlns:a16="http://schemas.microsoft.com/office/drawing/2014/main" id="{BD38CA88-F433-4072-AA3B-BAB36CB40786}"/>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15509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Click="0">
        <p159:morph option="byObject"/>
      </p:transition>
    </mc:Choice>
    <mc:Fallback>
      <p:transition spd="slow"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314632" y="1828800"/>
            <a:ext cx="5781368" cy="4208206"/>
          </a:xfrm>
        </p:spPr>
        <p:txBody>
          <a:bodyPr>
            <a:normAutofit/>
          </a:bodyPr>
          <a:lstStyle/>
          <a:p>
            <a:r>
              <a:rPr lang="en-US" sz="3600" b="1" dirty="0">
                <a:ln w="22225">
                  <a:solidFill>
                    <a:schemeClr val="accent4">
                      <a:lumMod val="75000"/>
                    </a:schemeClr>
                  </a:solidFill>
                  <a:prstDash val="solid"/>
                </a:ln>
                <a:solidFill>
                  <a:schemeClr val="accent2">
                    <a:lumMod val="40000"/>
                    <a:lumOff val="60000"/>
                  </a:schemeClr>
                </a:solidFill>
              </a:rPr>
              <a:t>In the modern digital form you can use audio to aid in presentations, announcements, ads, or even musical cues. Notice what you hear when you click the button image.</a:t>
            </a:r>
          </a:p>
        </p:txBody>
      </p:sp>
      <p:sp>
        <p:nvSpPr>
          <p:cNvPr id="5" name="Action Button: Go Forward or Next 4">
            <a:hlinkClick r:id="" action="ppaction://hlinkshowjump?jump=nextslide" highlightClick="1"/>
            <a:extLst>
              <a:ext uri="{FF2B5EF4-FFF2-40B4-BE49-F238E27FC236}">
                <a16:creationId xmlns:a16="http://schemas.microsoft.com/office/drawing/2014/main" id="{5FD8D35C-10B9-4BBA-840B-89E2AE22E0EE}"/>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5DCFE8AB-C736-4781-B0A8-509C4FBD2288}"/>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EE402BEA-BED6-476A-8107-EF854BC4E6D4}"/>
              </a:ext>
            </a:extLst>
          </p:cNvPr>
          <p:cNvSpPr txBox="1">
            <a:spLocks/>
          </p:cNvSpPr>
          <p:nvPr/>
        </p:nvSpPr>
        <p:spPr>
          <a:xfrm>
            <a:off x="0" y="1"/>
            <a:ext cx="12192000" cy="1230284"/>
          </a:xfrm>
          <a:prstGeom prst="rect">
            <a:avLst/>
          </a:prstGeom>
          <a:solidFill>
            <a:schemeClr val="accent2">
              <a:alpha val="50000"/>
            </a:schemeClr>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spc="50" dirty="0">
                <a:ln w="9525" cmpd="sng">
                  <a:solidFill>
                    <a:schemeClr val="bg2">
                      <a:lumMod val="25000"/>
                    </a:schemeClr>
                  </a:solidFill>
                  <a:prstDash val="solid"/>
                </a:ln>
                <a:solidFill>
                  <a:srgbClr val="70AD47">
                    <a:tint val="1000"/>
                  </a:srgbClr>
                </a:solidFill>
                <a:effectLst>
                  <a:glow rad="38100">
                    <a:schemeClr val="accent1">
                      <a:alpha val="40000"/>
                    </a:schemeClr>
                  </a:glow>
                </a:effectLst>
              </a:rPr>
              <a:t>Audio</a:t>
            </a:r>
            <a:endParaRPr lang="en-US" dirty="0">
              <a:ln>
                <a:solidFill>
                  <a:schemeClr val="bg2">
                    <a:lumMod val="25000"/>
                  </a:schemeClr>
                </a:solidFill>
              </a:ln>
            </a:endParaRPr>
          </a:p>
        </p:txBody>
      </p:sp>
      <p:sp>
        <p:nvSpPr>
          <p:cNvPr id="9" name="Action Button: Sound 8">
            <a:hlinkClick r:id="" action="ppaction://noaction" highlightClick="1">
              <a:snd r:embed="rId2" name="cashreg.wav"/>
            </a:hlinkClick>
            <a:extLst>
              <a:ext uri="{FF2B5EF4-FFF2-40B4-BE49-F238E27FC236}">
                <a16:creationId xmlns:a16="http://schemas.microsoft.com/office/drawing/2014/main" id="{829082E4-B899-412F-B4DB-0D8C17C7D46C}"/>
              </a:ext>
            </a:extLst>
          </p:cNvPr>
          <p:cNvSpPr/>
          <p:nvPr/>
        </p:nvSpPr>
        <p:spPr>
          <a:xfrm>
            <a:off x="7226710" y="2789591"/>
            <a:ext cx="2458066" cy="2132170"/>
          </a:xfrm>
          <a:prstGeom prst="actionButtonSound">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a:scene3d>
            <a:camera prst="orthographicFront"/>
            <a:lightRig rig="threePt" dir="t"/>
          </a:scene3d>
          <a:sp3d>
            <a:bevelT prst="angle"/>
          </a:sp3d>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382884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924231" y="1592083"/>
            <a:ext cx="4542504" cy="3894317"/>
          </a:xfrm>
        </p:spPr>
        <p:txBody>
          <a:bodyPr>
            <a:noAutofit/>
          </a:bodyPr>
          <a:lstStyle/>
          <a:p>
            <a:r>
              <a:rPr lang="en-US" sz="3200" b="1" dirty="0">
                <a:ln w="22225">
                  <a:solidFill>
                    <a:schemeClr val="accent4">
                      <a:lumMod val="75000"/>
                    </a:schemeClr>
                  </a:solidFill>
                  <a:prstDash val="solid"/>
                </a:ln>
                <a:solidFill>
                  <a:schemeClr val="accent2">
                    <a:lumMod val="40000"/>
                    <a:lumOff val="60000"/>
                  </a:schemeClr>
                </a:solidFill>
              </a:rPr>
              <a:t>Animation – is the appeared movement of an image through the changing of frames in where an image position or lines changes over time, similar to the image to right.</a:t>
            </a:r>
          </a:p>
        </p:txBody>
      </p:sp>
      <p:sp>
        <p:nvSpPr>
          <p:cNvPr id="5" name="Action Button: Go Forward or Next 4">
            <a:hlinkClick r:id="" action="ppaction://hlinkshowjump?jump=nextslide" highlightClick="1"/>
            <a:extLst>
              <a:ext uri="{FF2B5EF4-FFF2-40B4-BE49-F238E27FC236}">
                <a16:creationId xmlns:a16="http://schemas.microsoft.com/office/drawing/2014/main" id="{7A255A55-FC35-4D43-B438-F53C3EFDAA2E}"/>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C8B5B758-8355-471A-8BAD-D984812D1AD4}"/>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884BE978-E4E3-4320-8564-D4E56C8FE7B6}"/>
              </a:ext>
            </a:extLst>
          </p:cNvPr>
          <p:cNvSpPr txBox="1">
            <a:spLocks/>
          </p:cNvSpPr>
          <p:nvPr/>
        </p:nvSpPr>
        <p:spPr>
          <a:xfrm>
            <a:off x="0" y="1"/>
            <a:ext cx="12192000" cy="1230284"/>
          </a:xfrm>
          <a:prstGeom prst="rect">
            <a:avLst/>
          </a:prstGeom>
          <a:solidFill>
            <a:schemeClr val="accent2">
              <a:alpha val="50000"/>
            </a:schemeClr>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spc="50" dirty="0">
                <a:ln w="9525" cmpd="sng">
                  <a:solidFill>
                    <a:schemeClr val="bg2">
                      <a:lumMod val="25000"/>
                    </a:schemeClr>
                  </a:solidFill>
                  <a:prstDash val="solid"/>
                </a:ln>
                <a:solidFill>
                  <a:srgbClr val="70AD47">
                    <a:tint val="1000"/>
                  </a:srgbClr>
                </a:solidFill>
                <a:effectLst>
                  <a:glow rad="38100">
                    <a:schemeClr val="accent1">
                      <a:alpha val="40000"/>
                    </a:schemeClr>
                  </a:glow>
                </a:effectLst>
              </a:rPr>
              <a:t>Animation</a:t>
            </a:r>
            <a:endParaRPr lang="en-US" dirty="0">
              <a:ln>
                <a:solidFill>
                  <a:schemeClr val="bg2">
                    <a:lumMod val="25000"/>
                  </a:schemeClr>
                </a:solidFill>
              </a:ln>
            </a:endParaRPr>
          </a:p>
        </p:txBody>
      </p:sp>
      <p:pic>
        <p:nvPicPr>
          <p:cNvPr id="10" name="Picture 9" descr="A close up of a mans face&#10;&#10;Description generated with high confidence">
            <a:extLst>
              <a:ext uri="{FF2B5EF4-FFF2-40B4-BE49-F238E27FC236}">
                <a16:creationId xmlns:a16="http://schemas.microsoft.com/office/drawing/2014/main" id="{89EF8B25-B3AE-4918-A89E-60501D7438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654300"/>
            <a:ext cx="5572125" cy="3467100"/>
          </a:xfrm>
          <a:prstGeom prst="rect">
            <a:avLst/>
          </a:prstGeom>
        </p:spPr>
      </p:pic>
    </p:spTree>
    <p:extLst>
      <p:ext uri="{BB962C8B-B14F-4D97-AF65-F5344CB8AC3E}">
        <p14:creationId xmlns:p14="http://schemas.microsoft.com/office/powerpoint/2010/main" val="39628686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181897" y="1668515"/>
            <a:ext cx="4719484" cy="1655762"/>
          </a:xfrm>
        </p:spPr>
        <p:txBody>
          <a:bodyPr>
            <a:normAutofit/>
          </a:bodyPr>
          <a:lstStyle/>
          <a:p>
            <a:r>
              <a:rPr lang="en-US" sz="3200" b="1" dirty="0">
                <a:ln w="22225">
                  <a:solidFill>
                    <a:schemeClr val="accent4">
                      <a:lumMod val="75000"/>
                    </a:schemeClr>
                  </a:solidFill>
                  <a:prstDash val="solid"/>
                </a:ln>
                <a:solidFill>
                  <a:schemeClr val="accent2">
                    <a:lumMod val="40000"/>
                    <a:lumOff val="60000"/>
                  </a:schemeClr>
                </a:solidFill>
              </a:rPr>
              <a:t>Here is an example of a simple clickable animation.</a:t>
            </a:r>
          </a:p>
        </p:txBody>
      </p:sp>
      <p:sp>
        <p:nvSpPr>
          <p:cNvPr id="5" name="Action Button: Go Forward or Next 4">
            <a:hlinkClick r:id="" action="ppaction://hlinkshowjump?jump=nextslide" highlightClick="1"/>
            <a:extLst>
              <a:ext uri="{FF2B5EF4-FFF2-40B4-BE49-F238E27FC236}">
                <a16:creationId xmlns:a16="http://schemas.microsoft.com/office/drawing/2014/main" id="{01C0C6A6-FB24-4501-BAF4-F7E766137FA0}"/>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F8EFFD0E-B118-471B-9254-AD3C120BEF38}"/>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A4CD7A93-6BEF-4EC0-944C-2C93C767510B}"/>
              </a:ext>
            </a:extLst>
          </p:cNvPr>
          <p:cNvSpPr txBox="1">
            <a:spLocks/>
          </p:cNvSpPr>
          <p:nvPr/>
        </p:nvSpPr>
        <p:spPr>
          <a:xfrm>
            <a:off x="0" y="1"/>
            <a:ext cx="12192000" cy="1230284"/>
          </a:xfrm>
          <a:prstGeom prst="rect">
            <a:avLst/>
          </a:prstGeom>
          <a:solidFill>
            <a:schemeClr val="accent2">
              <a:alpha val="50000"/>
            </a:schemeClr>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spc="50" dirty="0">
                <a:ln w="9525" cmpd="sng">
                  <a:solidFill>
                    <a:schemeClr val="bg2">
                      <a:lumMod val="25000"/>
                    </a:schemeClr>
                  </a:solidFill>
                  <a:prstDash val="solid"/>
                </a:ln>
                <a:solidFill>
                  <a:srgbClr val="70AD47">
                    <a:tint val="1000"/>
                  </a:srgbClr>
                </a:solidFill>
                <a:effectLst>
                  <a:glow rad="38100">
                    <a:schemeClr val="accent1">
                      <a:alpha val="40000"/>
                    </a:schemeClr>
                  </a:glow>
                </a:effectLst>
              </a:rPr>
              <a:t>Animation</a:t>
            </a:r>
            <a:endParaRPr lang="en-US" dirty="0">
              <a:ln>
                <a:solidFill>
                  <a:schemeClr val="bg2">
                    <a:lumMod val="25000"/>
                  </a:schemeClr>
                </a:solidFill>
              </a:ln>
            </a:endParaRPr>
          </a:p>
        </p:txBody>
      </p:sp>
      <p:sp>
        <p:nvSpPr>
          <p:cNvPr id="11" name="Star: 6 Points 10">
            <a:extLst>
              <a:ext uri="{FF2B5EF4-FFF2-40B4-BE49-F238E27FC236}">
                <a16:creationId xmlns:a16="http://schemas.microsoft.com/office/drawing/2014/main" id="{3248B999-B0BA-49E8-ACC6-7EA3EE2B3733}"/>
              </a:ext>
            </a:extLst>
          </p:cNvPr>
          <p:cNvSpPr/>
          <p:nvPr/>
        </p:nvSpPr>
        <p:spPr>
          <a:xfrm>
            <a:off x="1592826" y="3657600"/>
            <a:ext cx="1897626" cy="1584478"/>
          </a:xfrm>
          <a:prstGeom prst="star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CLICK ME</a:t>
            </a:r>
          </a:p>
        </p:txBody>
      </p:sp>
    </p:spTree>
    <p:extLst>
      <p:ext uri="{BB962C8B-B14F-4D97-AF65-F5344CB8AC3E}">
        <p14:creationId xmlns:p14="http://schemas.microsoft.com/office/powerpoint/2010/main" val="334413608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54167E-6 -2.59259E-6 L -3.54167E-6 0.00023 C 0.00261 -0.00208 0.00508 -0.00393 0.00769 -0.00555 C 0.00886 -0.00671 0.00964 -0.00717 0.01042 -0.00764 C 0.01172 -0.0081 0.01289 -0.0081 0.0142 -0.00856 C 0.01485 -0.00879 0.01953 -0.0125 0.02071 -0.01273 C 0.02279 -0.01342 0.02526 -0.01365 0.02735 -0.01481 C 0.0431 -0.01944 0.02722 -0.0162 0.04571 -0.01898 L 0.06602 -0.01713 L 0.09245 -0.01481 C 0.09375 -0.01389 0.09519 -0.01342 0.09675 -0.01273 C 0.09753 -0.0125 0.09831 -0.01203 0.09909 -0.0118 C 0.10769 -0.01041 0.1349 -0.00879 0.13998 -0.00856 C 0.14974 -0.00555 0.14206 -0.0081 0.1586 -0.00555 C 0.16237 -0.00532 0.1655 -0.00463 0.16927 -0.00416 C 0.17917 -0.00069 0.16888 -0.00463 0.17552 -0.00139 C 0.17787 -0.00023 0.18008 0.00023 0.1819 0.00093 C 0.1836 0.00255 0.18542 0.00371 0.18711 0.00417 C 0.19167 0.00556 0.18959 0.00463 0.19349 0.00718 C 0.19714 0.0206 0.19219 0.00417 0.19805 0.01875 C 0.19883 0.02037 0.19909 0.02269 0.19974 0.02454 C 0.20039 0.02547 0.20118 0.02732 0.20157 0.02871 C 0.20196 0.02963 0.20222 0.03148 0.20235 0.03287 C 0.203 0.03681 0.20365 0.04051 0.20404 0.04445 C 0.20404 0.04838 0.20482 0.05625 0.20534 0.06019 C 0.2056 0.06135 0.20586 0.06273 0.20612 0.06459 C 0.20651 0.06621 0.20717 0.07222 0.20782 0.07408 C 0.20847 0.07616 0.20886 0.07755 0.20964 0.07847 C 0.21029 0.07986 0.2112 0.07986 0.21211 0.08033 C 0.21263 0.08125 0.21328 0.08195 0.2142 0.08287 C 0.21576 0.08449 0.21927 0.08565 0.21927 0.08588 C 0.22006 0.08658 0.22058 0.08843 0.22149 0.08889 C 0.2237 0.08982 0.22618 -0.05208 0.23125 -0.04745 C 0.23646 -0.04282 0.23646 0.09514 0.24414 0.09861 C 0.24414 0.09885 0.25078 0.10185 0.25078 0.10209 C 0.25964 0.10324 0.25534 0.10209 0.26263 0.10463 C 0.26576 0.10371 0.26862 0.10463 0.27149 0.10278 C 0.27305 0.10209 0.27592 0.09398 0.27631 0.09329 C 0.27774 0.09051 0.27956 0.08935 0.28138 0.08704 C 0.28256 0.08426 0.28399 0.08033 0.28516 0.07755 C 0.2862 0.075 0.28763 0.07361 0.28868 0.07176 C 0.28998 0.06829 0.29063 0.06389 0.29193 0.06019 C 0.2931 0.05648 0.29388 0.0544 0.29493 0.04977 C 0.29545 0.04746 0.29636 0.04468 0.29675 0.04121 C 0.29701 0.03982 0.29714 0.03727 0.29753 0.03588 C 0.29792 0.03334 0.2987 0.03218 0.29922 0.02963 C 0.29948 0.02871 0.29974 0.02732 0.3 0.02547 C 0.30013 0.01922 0.30026 0.01227 0.30052 0.00533 C 0.30078 -0.00416 0.30065 -0.01481 0.30131 -0.0243 C 0.30157 -0.02824 0.30235 -0.03148 0.30287 -0.03426 C 0.3043 -0.04097 0.30365 -0.0375 0.3056 -0.04583 C 0.30651 -0.05 0.30664 -0.05532 0.30808 -0.05879 C 0.30899 -0.0618 0.3099 -0.06481 0.31094 -0.06782 C 0.31159 -0.06921 0.31172 -0.07153 0.31289 -0.07199 L 0.31524 -0.07315 C 0.31615 -0.07384 0.31719 -0.07569 0.31823 -0.07639 C 0.31927 -0.07708 0.32071 -0.07731 0.32175 -0.07731 C 0.33034 -0.07731 0.33894 -0.07731 0.34753 -0.07639 C 0.34896 -0.07615 0.35052 -0.07361 0.35235 -0.07315 C 0.35378 -0.07315 0.35508 -0.07268 0.35612 -0.07199 C 0.35703 -0.07176 0.35782 -0.0706 0.3586 -0.07014 C 0.36042 -0.06944 0.36211 -0.06921 0.36368 -0.06921 C 0.3642 -0.06828 0.36498 -0.06666 0.36589 -0.06597 C 0.36771 -0.06481 0.37344 -0.06389 0.37474 -0.06342 C 0.38269 -0.05833 0.37696 -0.06157 0.38711 -0.05717 C 0.38894 -0.05694 0.39349 -0.0544 0.39349 -0.05416 C 0.40026 -0.04537 0.39271 -0.0544 0.40157 -0.04768 C 0.40352 -0.0456 0.40508 -0.04375 0.40703 -0.04143 C 0.41055 -0.03912 0.41576 -0.03541 0.41927 -0.03194 C 0.42162 -0.0287 0.4237 -0.02523 0.42657 -0.02338 C 0.42852 -0.02106 0.43112 -0.02014 0.43308 -0.01713 C 0.43503 -0.01342 0.43542 -0.01227 0.43763 -0.01041 C 0.43972 -0.0081 0.44219 -0.00671 0.44414 -0.00416 C 0.44519 -0.0037 0.44623 -0.00254 0.44727 -0.00139 C 0.44896 -0.00046 0.45026 0.00023 0.45157 0.00093 C 0.4556 0.00417 0.45222 0.00093 0.45808 0.00533 C 0.46198 0.00857 0.46029 0.00834 0.46524 0.01158 C 0.47605 0.01736 0.4668 0.01181 0.47422 0.01574 C 0.47878 0.01806 0.47813 0.01898 0.48308 0.02014 C 0.48516 0.0206 0.48763 0.0206 0.49037 0.02107 C 0.49219 0.02199 0.49375 0.02385 0.49571 0.02454 C 0.49805 0.02477 0.50026 0.025 0.50209 0.02547 C 0.51263 0.02801 0.50938 0.02732 0.52253 0.02871 C 0.54831 0.02685 0.53399 0.02894 0.54675 0.02547 C 0.54844 0.025 0.55026 0.02477 0.55235 0.02454 C 0.55625 0.02269 0.56042 0.0206 0.56433 0.01875 C 0.57123 0.01574 0.5711 0.01597 0.57735 0.01389 C 0.5793 0.0125 0.58086 0.01135 0.58282 0.00972 C 0.58516 0.00834 0.58737 0.00741 0.5892 0.00533 C 0.59063 0.00417 0.59193 0.00278 0.59349 0.00093 C 0.59922 -0.00416 0.60157 -0.00463 0.60612 -0.0118 C 0.60703 -0.01273 0.60769 -0.01481 0.60886 -0.0162 C 0.61667 -0.02801 0.60638 -0.01065 0.61693 -0.02754 C 0.61888 -0.03078 0.6211 -0.03287 0.62227 -0.03727 C 0.62813 -0.05694 0.62097 -0.03333 0.63203 -0.06481 C 0.63633 -0.07639 0.63334 -0.07014 0.63633 -0.0831 C 0.63776 -0.09051 0.64011 -0.09768 0.64193 -0.10509 C 0.64414 -0.11504 0.64467 -0.12662 0.64571 -0.13796 C 0.64519 -0.1537 0.64506 -0.16967 0.64427 -0.18495 C 0.6431 -0.20416 0.64141 -0.19838 0.63685 -0.21551 C 0.63568 -0.2206 0.63529 -0.22708 0.63386 -0.23217 C 0.62969 -0.24815 0.62982 -0.24421 0.625 -0.2537 C 0.62331 -0.25671 0.62214 -0.26018 0.62071 -0.26227 C 0.61771 -0.26852 0.61589 -0.26875 0.61211 -0.27268 C 0.60703 -0.28102 0.61224 -0.27291 0.60534 -0.28102 C 0.60235 -0.28518 0.60196 -0.28796 0.59818 -0.28958 C 0.58256 -0.29884 0.60769 -0.28125 0.5892 -0.29375 C 0.58763 -0.29514 0.58581 -0.29745 0.5836 -0.29815 C 0.58177 -0.29907 0.58008 -0.29884 0.57826 -0.3 C 0.57552 -0.30092 0.57305 -0.30139 0.57097 -0.30254 C 0.56797 -0.30416 0.56537 -0.30578 0.56289 -0.30671 C 0.55977 -0.3081 0.55677 -0.30833 0.55404 -0.30856 C 0.54649 -0.30926 0.53894 -0.30949 0.53138 -0.30949 C 0.51823 -0.30903 0.5056 -0.30879 0.49245 -0.30671 C 0.48269 -0.30555 0.48295 -0.30301 0.47331 -0.29815 C 0.46967 -0.29699 0.46628 -0.29606 0.46263 -0.29375 C 0.45586 -0.29028 0.44948 -0.28611 0.44271 -0.2824 C 0.43894 -0.28078 0.43555 -0.27963 0.4323 -0.27708 C 0.42878 -0.2743 0.42578 -0.27245 0.42227 -0.26944 L 0.41211 -0.26088 C 0.40222 -0.25393 0.40417 -0.26018 0.39427 -0.24838 C 0.38842 -0.24143 0.38347 -0.2331 0.37826 -0.22685 C 0.37552 -0.22407 0.37305 -0.22083 0.37097 -0.21828 C 0.36537 -0.21134 0.36081 -0.2037 0.35612 -0.19537 C 0.35274 -0.1875 0.34974 -0.1794 0.34753 -0.17106 C 0.34362 -0.15764 0.33907 -0.14514 0.33711 -0.13032 C 0.3362 -0.12523 0.33529 -0.11898 0.33438 -0.11365 C 0.33308 -0.10509 0.3306 -0.08796 0.3306 -0.08727 C 0.33034 -0.08403 0.33008 -0.08009 0.32982 -0.07639 C 0.32956 -0.07291 0.32904 -0.06921 0.32904 -0.06597 C 0.32904 -0.0324 0.32826 -0.0044 0.33217 0.02732 C 0.33815 0.07408 0.33347 0.03334 0.33946 0.06459 C 0.34258 0.08195 0.33894 0.07408 0.34427 0.09422 C 0.34558 0.09885 0.34753 0.10278 0.34896 0.10718 C 0.34948 0.11181 0.34974 0.11736 0.35052 0.12199 C 0.35235 0.13056 0.3556 0.13912 0.35782 0.14722 C 0.35886 0.15116 0.35964 0.1551 0.3612 0.15903 C 0.36237 0.16227 0.36407 0.16435 0.36498 0.16736 C 0.3668 0.17199 0.36836 0.17709 0.37019 0.18218 C 0.37214 0.18773 0.37735 0.19977 0.38034 0.20371 C 0.38373 0.20764 0.3819 0.20533 0.3862 0.20903 C 0.38815 0.21273 0.3905 0.2176 0.39349 0.22037 C 0.3961 0.22361 0.39896 0.22431 0.40157 0.22801 C 0.4043 0.23195 0.40651 0.23519 0.41042 0.2375 C 0.41328 0.24051 0.41693 0.24097 0.42019 0.24375 C 0.42123 0.24468 0.42266 0.24491 0.42396 0.2463 C 0.42592 0.24838 0.42722 0.25139 0.42878 0.25232 C 0.43099 0.25324 0.43386 0.25278 0.4362 0.25347 C 0.44987 0.26065 0.44362 0.25834 0.45456 0.26111 C 0.47097 0.25949 0.48737 0.25834 0.50378 0.25672 C 0.50651 0.25648 0.5086 0.2551 0.51107 0.25347 C 0.51823 0.24977 0.51914 0.24861 0.52631 0.24375 C 0.5319 0.24028 0.53802 0.23935 0.54245 0.23334 C 0.54519 0.23079 0.5474 0.22755 0.54974 0.22477 C 0.55365 0.2213 0.55756 0.22014 0.56133 0.21621 C 0.56263 0.21505 0.56394 0.2132 0.56511 0.21204 C 0.56615 0.21111 0.56719 0.21019 0.56849 0.20903 C 0.56927 0.20834 0.57019 0.20834 0.57097 0.20787 L 0.57097 0.20648 L 0.64727 0.17917 C 0.64883 0.13033 0.65013 0.08172 0.65157 0.03287 C 0.65313 0.0338 0.65469 0.03472 0.65638 0.03588 " pathEditMode="relative" rAng="0" ptsTypes="AAAAAAAAAAAAAAAAAAAAAAAAAAAAAAAAAAAAAAAAAAAAAAAAAAAAAAAAAAAAAAAAAAAAAAAAAAAAAAAAAAAAAAAAAAAAAAAAAAAAAAAAAAAAAAAAAAAAAAAAAAAAAAAAAAAAAAAAAAAAAAAAAAAAAAAAAAAAAAAAAA">
                                      <p:cBhvr>
                                        <p:cTn id="6" dur="5000" fill="hold"/>
                                        <p:tgtEl>
                                          <p:spTgt spid="11"/>
                                        </p:tgtEl>
                                        <p:attrNameLst>
                                          <p:attrName>ppt_x</p:attrName>
                                          <p:attrName>ppt_y</p:attrName>
                                        </p:attrNameLst>
                                      </p:cBhvr>
                                      <p:rCtr x="32813" y="-24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2880852" y="1703564"/>
            <a:ext cx="6430296" cy="4325220"/>
          </a:xfrm>
        </p:spPr>
        <p:txBody>
          <a:bodyPr>
            <a:noAutofit/>
          </a:bodyPr>
          <a:lstStyle/>
          <a:p>
            <a:r>
              <a:rPr lang="en-US" sz="3600" b="1" dirty="0">
                <a:ln w="22225">
                  <a:solidFill>
                    <a:schemeClr val="accent4">
                      <a:lumMod val="75000"/>
                    </a:schemeClr>
                  </a:solidFill>
                  <a:prstDash val="solid"/>
                </a:ln>
                <a:solidFill>
                  <a:schemeClr val="accent2">
                    <a:lumMod val="40000"/>
                    <a:lumOff val="60000"/>
                  </a:schemeClr>
                </a:solidFill>
              </a:rPr>
              <a:t>Video – Similar to animation, Originally started by streaming various pictures one after another by what is known as frame rate, or the amount of image transitions per minute for example. A video is actually a large number of still images played one after another.</a:t>
            </a:r>
          </a:p>
        </p:txBody>
      </p:sp>
      <p:sp>
        <p:nvSpPr>
          <p:cNvPr id="5" name="Action Button: Go Forward or Next 4">
            <a:hlinkClick r:id="" action="ppaction://hlinkshowjump?jump=nextslide" highlightClick="1"/>
            <a:extLst>
              <a:ext uri="{FF2B5EF4-FFF2-40B4-BE49-F238E27FC236}">
                <a16:creationId xmlns:a16="http://schemas.microsoft.com/office/drawing/2014/main" id="{0ED81A91-55D2-44DA-86A8-D879B4894BE2}"/>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BE8143AE-69DD-48FC-AAAC-812EC6A6BE8B}"/>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465A59DE-2A0C-42A5-AB65-A1732EE2B85C}"/>
              </a:ext>
            </a:extLst>
          </p:cNvPr>
          <p:cNvSpPr txBox="1">
            <a:spLocks/>
          </p:cNvSpPr>
          <p:nvPr/>
        </p:nvSpPr>
        <p:spPr>
          <a:xfrm>
            <a:off x="0" y="1"/>
            <a:ext cx="12192000" cy="1230284"/>
          </a:xfrm>
          <a:prstGeom prst="rect">
            <a:avLst/>
          </a:prstGeom>
          <a:solidFill>
            <a:schemeClr val="accent2">
              <a:alpha val="50000"/>
            </a:schemeClr>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spc="50" dirty="0">
                <a:ln w="9525" cmpd="sng">
                  <a:solidFill>
                    <a:schemeClr val="bg2">
                      <a:lumMod val="25000"/>
                    </a:schemeClr>
                  </a:solidFill>
                  <a:prstDash val="solid"/>
                </a:ln>
                <a:solidFill>
                  <a:srgbClr val="70AD47">
                    <a:tint val="1000"/>
                  </a:srgbClr>
                </a:solidFill>
                <a:effectLst>
                  <a:glow rad="38100">
                    <a:schemeClr val="accent1">
                      <a:alpha val="40000"/>
                    </a:schemeClr>
                  </a:glow>
                </a:effectLst>
              </a:rPr>
              <a:t>Video</a:t>
            </a:r>
            <a:endParaRPr lang="en-US" dirty="0">
              <a:ln>
                <a:solidFill>
                  <a:schemeClr val="bg2">
                    <a:lumMod val="25000"/>
                  </a:schemeClr>
                </a:solidFill>
              </a:ln>
            </a:endParaRPr>
          </a:p>
        </p:txBody>
      </p:sp>
    </p:spTree>
    <p:extLst>
      <p:ext uri="{BB962C8B-B14F-4D97-AF65-F5344CB8AC3E}">
        <p14:creationId xmlns:p14="http://schemas.microsoft.com/office/powerpoint/2010/main" val="306703235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501445" y="2601119"/>
            <a:ext cx="4296697" cy="1655762"/>
          </a:xfrm>
        </p:spPr>
        <p:txBody>
          <a:bodyPr>
            <a:normAutofit/>
          </a:bodyPr>
          <a:lstStyle/>
          <a:p>
            <a:r>
              <a:rPr lang="en-US" sz="3600" b="1" dirty="0">
                <a:ln w="22225">
                  <a:solidFill>
                    <a:schemeClr val="accent4">
                      <a:lumMod val="75000"/>
                    </a:schemeClr>
                  </a:solidFill>
                  <a:prstDash val="solid"/>
                </a:ln>
                <a:solidFill>
                  <a:schemeClr val="accent2">
                    <a:lumMod val="40000"/>
                    <a:lumOff val="60000"/>
                  </a:schemeClr>
                </a:solidFill>
              </a:rPr>
              <a:t>A useful way to incorporate videos in multimedia</a:t>
            </a:r>
          </a:p>
        </p:txBody>
      </p:sp>
      <p:sp>
        <p:nvSpPr>
          <p:cNvPr id="5" name="Action Button: Go Forward or Next 4">
            <a:hlinkClick r:id="" action="ppaction://hlinkshowjump?jump=nextslide" highlightClick="1"/>
            <a:extLst>
              <a:ext uri="{FF2B5EF4-FFF2-40B4-BE49-F238E27FC236}">
                <a16:creationId xmlns:a16="http://schemas.microsoft.com/office/drawing/2014/main" id="{D86B1595-8C38-46C5-BFC0-E3EFB78494D4}"/>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D2C9BC9B-F33F-462B-99C7-3C6B025BEF06}"/>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27B3ECEA-6357-4CEC-8DDA-B2574B3DC1DA}"/>
              </a:ext>
            </a:extLst>
          </p:cNvPr>
          <p:cNvSpPr txBox="1">
            <a:spLocks/>
          </p:cNvSpPr>
          <p:nvPr/>
        </p:nvSpPr>
        <p:spPr>
          <a:xfrm>
            <a:off x="0" y="1"/>
            <a:ext cx="12192000" cy="1230284"/>
          </a:xfrm>
          <a:prstGeom prst="rect">
            <a:avLst/>
          </a:prstGeom>
          <a:solidFill>
            <a:schemeClr val="accent2">
              <a:alpha val="50000"/>
            </a:schemeClr>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spc="50" dirty="0">
                <a:ln w="9525" cmpd="sng">
                  <a:solidFill>
                    <a:schemeClr val="bg2">
                      <a:lumMod val="25000"/>
                    </a:schemeClr>
                  </a:solidFill>
                  <a:prstDash val="solid"/>
                </a:ln>
                <a:solidFill>
                  <a:srgbClr val="70AD47">
                    <a:tint val="1000"/>
                  </a:srgbClr>
                </a:solidFill>
                <a:effectLst>
                  <a:glow rad="38100">
                    <a:schemeClr val="accent1">
                      <a:alpha val="40000"/>
                    </a:schemeClr>
                  </a:glow>
                </a:effectLst>
              </a:rPr>
              <a:t>Video</a:t>
            </a:r>
            <a:endParaRPr lang="en-US" dirty="0">
              <a:ln>
                <a:solidFill>
                  <a:schemeClr val="bg2">
                    <a:lumMod val="25000"/>
                  </a:schemeClr>
                </a:solidFill>
              </a:ln>
            </a:endParaRPr>
          </a:p>
        </p:txBody>
      </p:sp>
      <p:pic>
        <p:nvPicPr>
          <p:cNvPr id="11" name="Picture 10" descr="A screenshot of a cell phone&#10;&#10;Description generated with very high confidence">
            <a:extLst>
              <a:ext uri="{FF2B5EF4-FFF2-40B4-BE49-F238E27FC236}">
                <a16:creationId xmlns:a16="http://schemas.microsoft.com/office/drawing/2014/main" id="{72C923D3-F7FE-4B84-B201-FC0A17F88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820" y="1883423"/>
            <a:ext cx="6482735" cy="3555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1891518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1524000" y="2101591"/>
            <a:ext cx="9144000" cy="3896086"/>
          </a:xfrm>
        </p:spPr>
        <p:txBody>
          <a:bodyPr>
            <a:noAutofit/>
          </a:bodyPr>
          <a:lstStyle/>
          <a:p>
            <a:r>
              <a:rPr lang="en-US" sz="3600" b="1" dirty="0">
                <a:ln w="22225">
                  <a:solidFill>
                    <a:schemeClr val="accent4">
                      <a:lumMod val="75000"/>
                    </a:schemeClr>
                  </a:solidFill>
                  <a:prstDash val="solid"/>
                </a:ln>
                <a:solidFill>
                  <a:schemeClr val="accent2">
                    <a:lumMod val="40000"/>
                    <a:lumOff val="60000"/>
                  </a:schemeClr>
                </a:solidFill>
              </a:rPr>
              <a:t>For starters you’re going to need a computer with mouse, keyboard, and monitor. Secondly, you’re going to want to make sure that you are using a computer that is fairly up to date as many current programs needed to construct video and images require significant computing power.</a:t>
            </a:r>
          </a:p>
        </p:txBody>
      </p:sp>
      <p:sp>
        <p:nvSpPr>
          <p:cNvPr id="5" name="Action Button: Go Forward or Next 4">
            <a:hlinkClick r:id="" action="ppaction://hlinkshowjump?jump=nextslide" highlightClick="1"/>
            <a:extLst>
              <a:ext uri="{FF2B5EF4-FFF2-40B4-BE49-F238E27FC236}">
                <a16:creationId xmlns:a16="http://schemas.microsoft.com/office/drawing/2014/main" id="{3D0F5398-DFAE-420A-A1EF-9D007D662459}"/>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6E6855BD-163A-4271-B8A9-BC46532DFF5D}"/>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3814B85E-CFD2-461D-858C-FE16AE9858AE}"/>
              </a:ext>
            </a:extLst>
          </p:cNvPr>
          <p:cNvSpPr txBox="1">
            <a:spLocks/>
          </p:cNvSpPr>
          <p:nvPr/>
        </p:nvSpPr>
        <p:spPr>
          <a:xfrm>
            <a:off x="0" y="1"/>
            <a:ext cx="12192000" cy="1230284"/>
          </a:xfrm>
          <a:prstGeom prst="rect">
            <a:avLst/>
          </a:prstGeom>
          <a:solidFill>
            <a:schemeClr val="accent2">
              <a:alpha val="50000"/>
            </a:schemeClr>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spc="50" dirty="0">
                <a:ln w="9525" cmpd="sng">
                  <a:solidFill>
                    <a:schemeClr val="bg2">
                      <a:lumMod val="25000"/>
                    </a:schemeClr>
                  </a:solidFill>
                  <a:prstDash val="solid"/>
                </a:ln>
                <a:solidFill>
                  <a:srgbClr val="70AD47">
                    <a:tint val="1000"/>
                  </a:srgbClr>
                </a:solidFill>
                <a:effectLst>
                  <a:glow rad="38100">
                    <a:schemeClr val="accent1">
                      <a:alpha val="40000"/>
                    </a:schemeClr>
                  </a:glow>
                </a:effectLst>
              </a:rPr>
              <a:t>Hardware Needed(playback or creation)</a:t>
            </a:r>
            <a:endParaRPr lang="en-US" dirty="0">
              <a:ln>
                <a:solidFill>
                  <a:schemeClr val="bg2">
                    <a:lumMod val="25000"/>
                  </a:schemeClr>
                </a:solidFill>
              </a:ln>
            </a:endParaRPr>
          </a:p>
        </p:txBody>
      </p:sp>
    </p:spTree>
    <p:extLst>
      <p:ext uri="{BB962C8B-B14F-4D97-AF65-F5344CB8AC3E}">
        <p14:creationId xmlns:p14="http://schemas.microsoft.com/office/powerpoint/2010/main" val="390662035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344129" y="1376516"/>
            <a:ext cx="9714271" cy="4907906"/>
          </a:xfrm>
        </p:spPr>
        <p:txBody>
          <a:bodyPr>
            <a:normAutofit fontScale="92500" lnSpcReduction="20000"/>
          </a:bodyPr>
          <a:lstStyle/>
          <a:p>
            <a:pPr algn="l">
              <a:lnSpc>
                <a:spcPct val="110000"/>
              </a:lnSpc>
            </a:pPr>
            <a:r>
              <a:rPr lang="en-US" sz="3200" b="1" dirty="0">
                <a:ln w="22225">
                  <a:solidFill>
                    <a:schemeClr val="accent4">
                      <a:lumMod val="75000"/>
                    </a:schemeClr>
                  </a:solidFill>
                  <a:prstDash val="solid"/>
                </a:ln>
                <a:solidFill>
                  <a:schemeClr val="accent2">
                    <a:lumMod val="40000"/>
                    <a:lumOff val="60000"/>
                  </a:schemeClr>
                </a:solidFill>
              </a:rPr>
              <a:t>Some examples of software you use to create or playback the various building blocks of multimedia.</a:t>
            </a:r>
          </a:p>
          <a:p>
            <a:pPr algn="l">
              <a:lnSpc>
                <a:spcPct val="110000"/>
              </a:lnSpc>
            </a:pPr>
            <a:endParaRPr lang="en-US" sz="3200" b="1" dirty="0">
              <a:ln w="22225">
                <a:solidFill>
                  <a:schemeClr val="accent4">
                    <a:lumMod val="75000"/>
                  </a:schemeClr>
                </a:solidFill>
                <a:prstDash val="solid"/>
              </a:ln>
              <a:solidFill>
                <a:schemeClr val="accent2">
                  <a:lumMod val="40000"/>
                  <a:lumOff val="60000"/>
                </a:schemeClr>
              </a:solidFill>
            </a:endParaRPr>
          </a:p>
          <a:p>
            <a:pPr marL="457200" indent="-457200" algn="l">
              <a:lnSpc>
                <a:spcPct val="110000"/>
              </a:lnSpc>
              <a:buFont typeface="Arial" panose="020B0604020202020204" pitchFamily="34" charset="0"/>
              <a:buChar char="•"/>
            </a:pPr>
            <a:r>
              <a:rPr lang="en-US" sz="3200" b="1" dirty="0">
                <a:ln w="22225">
                  <a:solidFill>
                    <a:schemeClr val="accent4">
                      <a:lumMod val="75000"/>
                    </a:schemeClr>
                  </a:solidFill>
                  <a:prstDash val="solid"/>
                </a:ln>
                <a:solidFill>
                  <a:schemeClr val="accent2">
                    <a:lumMod val="40000"/>
                    <a:lumOff val="60000"/>
                  </a:schemeClr>
                </a:solidFill>
              </a:rPr>
              <a:t>Text: Microsoft Word, Notepad, Command Prompt</a:t>
            </a:r>
          </a:p>
          <a:p>
            <a:pPr marL="457200" indent="-457200" algn="l">
              <a:lnSpc>
                <a:spcPct val="110000"/>
              </a:lnSpc>
              <a:buFont typeface="Arial" panose="020B0604020202020204" pitchFamily="34" charset="0"/>
              <a:buChar char="•"/>
            </a:pPr>
            <a:r>
              <a:rPr lang="en-US" sz="3200" b="1" dirty="0">
                <a:ln w="22225">
                  <a:solidFill>
                    <a:schemeClr val="accent4">
                      <a:lumMod val="75000"/>
                    </a:schemeClr>
                  </a:solidFill>
                  <a:prstDash val="solid"/>
                </a:ln>
                <a:solidFill>
                  <a:schemeClr val="accent2">
                    <a:lumMod val="40000"/>
                    <a:lumOff val="60000"/>
                  </a:schemeClr>
                </a:solidFill>
              </a:rPr>
              <a:t>Images: Photoshop, online editors, photo bucket, draw programs on most computers</a:t>
            </a:r>
          </a:p>
          <a:p>
            <a:pPr marL="457200" indent="-457200" algn="l">
              <a:lnSpc>
                <a:spcPct val="110000"/>
              </a:lnSpc>
              <a:buFont typeface="Arial" panose="020B0604020202020204" pitchFamily="34" charset="0"/>
              <a:buChar char="•"/>
            </a:pPr>
            <a:r>
              <a:rPr lang="en-US" sz="3200" b="1" dirty="0">
                <a:ln w="22225">
                  <a:solidFill>
                    <a:schemeClr val="accent4">
                      <a:lumMod val="75000"/>
                    </a:schemeClr>
                  </a:solidFill>
                  <a:prstDash val="solid"/>
                </a:ln>
                <a:solidFill>
                  <a:schemeClr val="accent2">
                    <a:lumMod val="40000"/>
                    <a:lumOff val="60000"/>
                  </a:schemeClr>
                </a:solidFill>
              </a:rPr>
              <a:t>Audio: audacity , mp3 complier online, Microsoft music player</a:t>
            </a:r>
          </a:p>
          <a:p>
            <a:pPr marL="457200" indent="-457200" algn="l">
              <a:lnSpc>
                <a:spcPct val="110000"/>
              </a:lnSpc>
              <a:buFont typeface="Arial" panose="020B0604020202020204" pitchFamily="34" charset="0"/>
              <a:buChar char="•"/>
            </a:pPr>
            <a:r>
              <a:rPr lang="en-US" sz="3200" b="1" dirty="0">
                <a:ln w="22225">
                  <a:solidFill>
                    <a:schemeClr val="accent4">
                      <a:lumMod val="75000"/>
                    </a:schemeClr>
                  </a:solidFill>
                  <a:prstDash val="solid"/>
                </a:ln>
                <a:solidFill>
                  <a:schemeClr val="accent2">
                    <a:lumMod val="40000"/>
                    <a:lumOff val="60000"/>
                  </a:schemeClr>
                </a:solidFill>
              </a:rPr>
              <a:t>Video: iMovie, Microsoft Video Player</a:t>
            </a:r>
            <a:br>
              <a:rPr lang="en-US" sz="3200" b="1" dirty="0">
                <a:ln w="22225">
                  <a:solidFill>
                    <a:schemeClr val="accent4">
                      <a:lumMod val="75000"/>
                    </a:schemeClr>
                  </a:solidFill>
                  <a:prstDash val="solid"/>
                </a:ln>
                <a:solidFill>
                  <a:schemeClr val="accent2">
                    <a:lumMod val="40000"/>
                    <a:lumOff val="60000"/>
                  </a:schemeClr>
                </a:solidFill>
              </a:rPr>
            </a:br>
            <a:endParaRPr lang="en-US" sz="3200" b="1" dirty="0">
              <a:ln w="22225">
                <a:solidFill>
                  <a:schemeClr val="accent4">
                    <a:lumMod val="75000"/>
                  </a:schemeClr>
                </a:solidFill>
                <a:prstDash val="solid"/>
              </a:ln>
              <a:solidFill>
                <a:schemeClr val="accent2">
                  <a:lumMod val="40000"/>
                  <a:lumOff val="60000"/>
                </a:schemeClr>
              </a:solidFill>
            </a:endParaRPr>
          </a:p>
        </p:txBody>
      </p:sp>
      <p:sp>
        <p:nvSpPr>
          <p:cNvPr id="5" name="Action Button: Go Forward or Next 4">
            <a:hlinkClick r:id="" action="ppaction://hlinkshowjump?jump=nextslide" highlightClick="1"/>
            <a:extLst>
              <a:ext uri="{FF2B5EF4-FFF2-40B4-BE49-F238E27FC236}">
                <a16:creationId xmlns:a16="http://schemas.microsoft.com/office/drawing/2014/main" id="{102119AE-7F40-4B81-AB2D-7F8CF88260A9}"/>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A133CEBC-9BA0-48B2-866B-AD1DF13068D3}"/>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E64A066F-DAE4-4F82-89F8-5AA7651033BC}"/>
              </a:ext>
            </a:extLst>
          </p:cNvPr>
          <p:cNvSpPr txBox="1">
            <a:spLocks/>
          </p:cNvSpPr>
          <p:nvPr/>
        </p:nvSpPr>
        <p:spPr>
          <a:xfrm>
            <a:off x="0" y="1"/>
            <a:ext cx="12192000" cy="1230284"/>
          </a:xfrm>
          <a:prstGeom prst="rect">
            <a:avLst/>
          </a:prstGeom>
          <a:solidFill>
            <a:schemeClr val="accent2">
              <a:alpha val="50000"/>
            </a:schemeClr>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spc="50" dirty="0">
                <a:ln w="9525" cmpd="sng">
                  <a:solidFill>
                    <a:schemeClr val="bg2">
                      <a:lumMod val="25000"/>
                    </a:schemeClr>
                  </a:solidFill>
                  <a:prstDash val="solid"/>
                </a:ln>
                <a:solidFill>
                  <a:srgbClr val="70AD47">
                    <a:tint val="1000"/>
                  </a:srgbClr>
                </a:solidFill>
                <a:effectLst>
                  <a:glow rad="38100">
                    <a:schemeClr val="accent1">
                      <a:alpha val="40000"/>
                    </a:schemeClr>
                  </a:glow>
                </a:effectLst>
              </a:rPr>
              <a:t>Software Needed(playback or creation)</a:t>
            </a:r>
            <a:endParaRPr lang="en-US" dirty="0">
              <a:ln>
                <a:solidFill>
                  <a:schemeClr val="bg2">
                    <a:lumMod val="25000"/>
                  </a:schemeClr>
                </a:solidFill>
              </a:ln>
            </a:endParaRPr>
          </a:p>
        </p:txBody>
      </p:sp>
    </p:spTree>
    <p:extLst>
      <p:ext uri="{BB962C8B-B14F-4D97-AF65-F5344CB8AC3E}">
        <p14:creationId xmlns:p14="http://schemas.microsoft.com/office/powerpoint/2010/main" val="174788972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1263445" y="1491230"/>
            <a:ext cx="9665110" cy="4532246"/>
          </a:xfrm>
        </p:spPr>
        <p:txBody>
          <a:bodyPr>
            <a:normAutofit lnSpcReduction="10000"/>
          </a:bodyPr>
          <a:lstStyle/>
          <a:p>
            <a:pPr algn="l"/>
            <a:r>
              <a:rPr lang="en-US" sz="3600" b="1" dirty="0">
                <a:ln w="22225">
                  <a:solidFill>
                    <a:schemeClr val="accent4">
                      <a:lumMod val="75000"/>
                    </a:schemeClr>
                  </a:solidFill>
                  <a:prstDash val="solid"/>
                </a:ln>
                <a:solidFill>
                  <a:schemeClr val="accent2">
                    <a:lumMod val="40000"/>
                    <a:lumOff val="60000"/>
                  </a:schemeClr>
                </a:solidFill>
              </a:rPr>
              <a:t>An exclusive legal right for a creator to make use of their work.</a:t>
            </a:r>
          </a:p>
          <a:p>
            <a:pPr algn="l"/>
            <a:endParaRPr lang="en-US" sz="3600" b="1" dirty="0">
              <a:ln w="22225">
                <a:solidFill>
                  <a:schemeClr val="accent4">
                    <a:lumMod val="75000"/>
                  </a:schemeClr>
                </a:solidFill>
                <a:prstDash val="solid"/>
              </a:ln>
              <a:solidFill>
                <a:schemeClr val="accent2">
                  <a:lumMod val="40000"/>
                  <a:lumOff val="60000"/>
                </a:schemeClr>
              </a:solidFill>
            </a:endParaRPr>
          </a:p>
          <a:p>
            <a:pPr algn="l"/>
            <a:r>
              <a:rPr lang="en-US" sz="3600" b="1" dirty="0">
                <a:ln w="22225">
                  <a:solidFill>
                    <a:schemeClr val="accent4">
                      <a:lumMod val="75000"/>
                    </a:schemeClr>
                  </a:solidFill>
                  <a:prstDash val="solid"/>
                </a:ln>
                <a:solidFill>
                  <a:schemeClr val="accent2">
                    <a:lumMod val="40000"/>
                    <a:lumOff val="60000"/>
                  </a:schemeClr>
                </a:solidFill>
              </a:rPr>
              <a:t>A couple of things that aren’t copyrightable:</a:t>
            </a:r>
          </a:p>
          <a:p>
            <a:pPr marL="342900" indent="-342900" algn="l">
              <a:buFont typeface="Arial" panose="020B0604020202020204" pitchFamily="34" charset="0"/>
              <a:buChar char="•"/>
            </a:pPr>
            <a:r>
              <a:rPr lang="en-US" sz="3600" b="1" dirty="0">
                <a:ln w="22225">
                  <a:solidFill>
                    <a:schemeClr val="accent4">
                      <a:lumMod val="75000"/>
                    </a:schemeClr>
                  </a:solidFill>
                  <a:prstDash val="solid"/>
                </a:ln>
                <a:solidFill>
                  <a:schemeClr val="accent2">
                    <a:lumMod val="40000"/>
                    <a:lumOff val="60000"/>
                  </a:schemeClr>
                </a:solidFill>
              </a:rPr>
              <a:t>Names, titles, short expressions, etc.</a:t>
            </a:r>
          </a:p>
          <a:p>
            <a:pPr marL="342900" indent="-342900" algn="l">
              <a:buFont typeface="Arial" panose="020B0604020202020204" pitchFamily="34" charset="0"/>
              <a:buChar char="•"/>
            </a:pPr>
            <a:r>
              <a:rPr lang="en-US" sz="3600" b="1" dirty="0">
                <a:ln w="22225">
                  <a:solidFill>
                    <a:schemeClr val="accent4">
                      <a:lumMod val="75000"/>
                    </a:schemeClr>
                  </a:solidFill>
                  <a:prstDash val="solid"/>
                </a:ln>
                <a:solidFill>
                  <a:schemeClr val="accent2">
                    <a:lumMod val="40000"/>
                    <a:lumOff val="60000"/>
                  </a:schemeClr>
                </a:solidFill>
              </a:rPr>
              <a:t>Lists.</a:t>
            </a:r>
          </a:p>
          <a:p>
            <a:pPr marL="342900" indent="-342900" algn="l">
              <a:buFont typeface="Arial" panose="020B0604020202020204" pitchFamily="34" charset="0"/>
              <a:buChar char="•"/>
            </a:pPr>
            <a:r>
              <a:rPr lang="en-US" sz="3600" b="1" dirty="0">
                <a:ln w="22225">
                  <a:solidFill>
                    <a:schemeClr val="accent4">
                      <a:lumMod val="75000"/>
                    </a:schemeClr>
                  </a:solidFill>
                  <a:prstDash val="solid"/>
                </a:ln>
                <a:solidFill>
                  <a:schemeClr val="accent2">
                    <a:lumMod val="40000"/>
                    <a:lumOff val="60000"/>
                  </a:schemeClr>
                </a:solidFill>
              </a:rPr>
              <a:t>Commonly known facts.</a:t>
            </a:r>
          </a:p>
          <a:p>
            <a:pPr marL="342900" indent="-342900" algn="l">
              <a:buFont typeface="Arial" panose="020B0604020202020204" pitchFamily="34" charset="0"/>
              <a:buChar char="•"/>
            </a:pPr>
            <a:r>
              <a:rPr lang="en-US" sz="3600" b="1" dirty="0">
                <a:ln w="22225">
                  <a:solidFill>
                    <a:schemeClr val="accent4">
                      <a:lumMod val="75000"/>
                    </a:schemeClr>
                  </a:solidFill>
                  <a:prstDash val="solid"/>
                </a:ln>
                <a:solidFill>
                  <a:schemeClr val="accent2">
                    <a:lumMod val="40000"/>
                    <a:lumOff val="60000"/>
                  </a:schemeClr>
                </a:solidFill>
              </a:rPr>
              <a:t>Things not in a fixed medium.</a:t>
            </a:r>
          </a:p>
          <a:p>
            <a:endParaRPr lang="en-US" dirty="0"/>
          </a:p>
          <a:p>
            <a:endParaRPr lang="en-US" dirty="0"/>
          </a:p>
        </p:txBody>
      </p:sp>
      <p:sp>
        <p:nvSpPr>
          <p:cNvPr id="5" name="Action Button: Go Forward or Next 4">
            <a:hlinkClick r:id="" action="ppaction://hlinkshowjump?jump=nextslide" highlightClick="1"/>
            <a:extLst>
              <a:ext uri="{FF2B5EF4-FFF2-40B4-BE49-F238E27FC236}">
                <a16:creationId xmlns:a16="http://schemas.microsoft.com/office/drawing/2014/main" id="{EB599B4E-28C4-4E2F-A776-03349015E8CA}"/>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1A7C0EB2-C92F-4052-86B3-341EF2640D2B}"/>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2FB1E4B0-B734-4053-A950-3B573E33CD0B}"/>
              </a:ext>
            </a:extLst>
          </p:cNvPr>
          <p:cNvSpPr txBox="1">
            <a:spLocks/>
          </p:cNvSpPr>
          <p:nvPr/>
        </p:nvSpPr>
        <p:spPr>
          <a:xfrm>
            <a:off x="0" y="1"/>
            <a:ext cx="12192000" cy="1230284"/>
          </a:xfrm>
          <a:prstGeom prst="rect">
            <a:avLst/>
          </a:prstGeom>
          <a:solidFill>
            <a:schemeClr val="accent2">
              <a:alpha val="50000"/>
            </a:schemeClr>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spc="50" dirty="0">
                <a:ln w="9525" cmpd="sng">
                  <a:solidFill>
                    <a:schemeClr val="bg2">
                      <a:lumMod val="25000"/>
                    </a:schemeClr>
                  </a:solidFill>
                  <a:prstDash val="solid"/>
                </a:ln>
                <a:solidFill>
                  <a:srgbClr val="70AD47">
                    <a:tint val="1000"/>
                  </a:srgbClr>
                </a:solidFill>
                <a:effectLst>
                  <a:glow rad="38100">
                    <a:schemeClr val="accent1">
                      <a:alpha val="40000"/>
                    </a:schemeClr>
                  </a:glow>
                </a:effectLst>
              </a:rPr>
              <a:t>Copyrights</a:t>
            </a:r>
            <a:endParaRPr lang="en-US" dirty="0">
              <a:ln>
                <a:solidFill>
                  <a:schemeClr val="bg2">
                    <a:lumMod val="25000"/>
                  </a:schemeClr>
                </a:solidFill>
              </a:ln>
            </a:endParaRPr>
          </a:p>
        </p:txBody>
      </p:sp>
    </p:spTree>
    <p:extLst>
      <p:ext uri="{BB962C8B-B14F-4D97-AF65-F5344CB8AC3E}">
        <p14:creationId xmlns:p14="http://schemas.microsoft.com/office/powerpoint/2010/main" val="32865010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245807" y="1230285"/>
            <a:ext cx="11100619" cy="4907905"/>
          </a:xfrm>
        </p:spPr>
        <p:txBody>
          <a:bodyPr>
            <a:normAutofit fontScale="25000" lnSpcReduction="20000"/>
          </a:bodyPr>
          <a:lstStyle/>
          <a:p>
            <a:r>
              <a:rPr lang="en-US" sz="6400" dirty="0"/>
              <a:t>Multimedia image references </a:t>
            </a:r>
          </a:p>
          <a:p>
            <a:pPr algn="l"/>
            <a:endParaRPr lang="en-US" sz="6400" dirty="0"/>
          </a:p>
          <a:p>
            <a:pPr algn="l"/>
            <a:r>
              <a:rPr lang="en-US" sz="6400" dirty="0"/>
              <a:t>Slide 1 background - https://pxhere.com/en/photo/1362719</a:t>
            </a:r>
          </a:p>
          <a:p>
            <a:pPr algn="l"/>
            <a:endParaRPr lang="en-US" sz="6400" dirty="0"/>
          </a:p>
          <a:p>
            <a:pPr algn="l"/>
            <a:r>
              <a:rPr lang="en-US" sz="6400" dirty="0"/>
              <a:t>Multimedia examples</a:t>
            </a:r>
          </a:p>
          <a:p>
            <a:pPr algn="l"/>
            <a:endParaRPr lang="en-US" sz="6400" dirty="0"/>
          </a:p>
          <a:p>
            <a:pPr algn="l"/>
            <a:r>
              <a:rPr lang="en-US" sz="6400" dirty="0"/>
              <a:t>Cave art - http://knowledgenuts.com/2014/04/04/the-strange-truth-about-the-people-who-painted-cave-art/</a:t>
            </a:r>
          </a:p>
          <a:p>
            <a:pPr algn="l"/>
            <a:r>
              <a:rPr lang="en-US" sz="6400" dirty="0"/>
              <a:t>Map - https://geology.com/world/</a:t>
            </a:r>
          </a:p>
          <a:p>
            <a:pPr algn="l"/>
            <a:r>
              <a:rPr lang="en-US" sz="6400" dirty="0"/>
              <a:t>Snapchat example - https://www.flickr.com/photos/nertzy/8932665590</a:t>
            </a:r>
          </a:p>
          <a:p>
            <a:pPr algn="l"/>
            <a:r>
              <a:rPr lang="en-US" sz="6400" dirty="0"/>
              <a:t>Specimen 1 - https://commons.wikimedia.org/wiki/File:Futura_Black_type_specimen.jpg</a:t>
            </a:r>
          </a:p>
          <a:p>
            <a:pPr algn="l"/>
            <a:r>
              <a:rPr lang="en-US" sz="6400" dirty="0"/>
              <a:t>Specimen 2 - https://commons.wikimedia.org/wiki/File:Lucida_Handwriting.svg</a:t>
            </a:r>
          </a:p>
          <a:p>
            <a:pPr algn="l"/>
            <a:r>
              <a:rPr lang="en-US" sz="6400" dirty="0"/>
              <a:t>Hieroglyphic - https://commons.wikimedia.org/wiki/File:Common_Hieroglyphic_Forms_(1888)_-_TIMEA.jpg</a:t>
            </a:r>
          </a:p>
          <a:p>
            <a:pPr algn="l"/>
            <a:r>
              <a:rPr lang="en-US" sz="6400" dirty="0"/>
              <a:t>Image1 - https://commons.wikimedia.org/wiki/File:Common_Hieroglyphic_Forms_(1888)_-_TIMEA.jpg</a:t>
            </a:r>
          </a:p>
          <a:p>
            <a:pPr algn="l"/>
            <a:r>
              <a:rPr lang="en-US" sz="6400" dirty="0"/>
              <a:t>Image2 - https://www.flickr.com/photos/money-transfers/32231759450</a:t>
            </a:r>
          </a:p>
          <a:p>
            <a:pPr algn="l"/>
            <a:r>
              <a:rPr lang="en-US" sz="6400" dirty="0"/>
              <a:t>Animation 1 - https://www.flickr.com/photos/psychemedia/2389444869</a:t>
            </a:r>
          </a:p>
          <a:p>
            <a:pPr algn="l"/>
            <a:r>
              <a:rPr lang="en-US" sz="6400" dirty="0"/>
              <a:t>Audio1 - https://www.flickr.com/photos/audiomixhouse/13429934964</a:t>
            </a:r>
          </a:p>
          <a:p>
            <a:pPr algn="l"/>
            <a:r>
              <a:rPr lang="en-US" sz="6400" dirty="0"/>
              <a:t>Video1 - https://www.flickr.com/photos/wfryer/17153317725 </a:t>
            </a:r>
          </a:p>
          <a:p>
            <a:endParaRPr lang="en-US" dirty="0"/>
          </a:p>
        </p:txBody>
      </p:sp>
      <p:sp>
        <p:nvSpPr>
          <p:cNvPr id="5" name="Action Button: Go Forward or Next 4">
            <a:hlinkClick r:id="" action="ppaction://hlinkshowjump?jump=nextslide" highlightClick="1"/>
            <a:extLst>
              <a:ext uri="{FF2B5EF4-FFF2-40B4-BE49-F238E27FC236}">
                <a16:creationId xmlns:a16="http://schemas.microsoft.com/office/drawing/2014/main" id="{E401C8D7-9974-49EB-8D76-EDC169B28022}"/>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E68B8C35-C451-4102-BA2C-79885B1ECFAC}"/>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4D1F3DCD-796C-455B-B6C5-40C4D251C720}"/>
              </a:ext>
            </a:extLst>
          </p:cNvPr>
          <p:cNvSpPr txBox="1">
            <a:spLocks/>
          </p:cNvSpPr>
          <p:nvPr/>
        </p:nvSpPr>
        <p:spPr>
          <a:xfrm>
            <a:off x="0" y="1"/>
            <a:ext cx="12192000" cy="1230284"/>
          </a:xfrm>
          <a:prstGeom prst="rect">
            <a:avLst/>
          </a:prstGeom>
          <a:solidFill>
            <a:schemeClr val="accent2">
              <a:alpha val="50000"/>
            </a:schemeClr>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spc="50" dirty="0">
                <a:ln w="9525" cmpd="sng">
                  <a:solidFill>
                    <a:schemeClr val="bg2">
                      <a:lumMod val="25000"/>
                    </a:schemeClr>
                  </a:solidFill>
                  <a:prstDash val="solid"/>
                </a:ln>
                <a:solidFill>
                  <a:srgbClr val="70AD47">
                    <a:tint val="1000"/>
                  </a:srgbClr>
                </a:solidFill>
                <a:effectLst>
                  <a:glow rad="38100">
                    <a:schemeClr val="accent1">
                      <a:alpha val="40000"/>
                    </a:schemeClr>
                  </a:glow>
                </a:effectLst>
              </a:rPr>
              <a:t>[n] Credits/References (as many as needed — important!)</a:t>
            </a:r>
            <a:endParaRPr lang="en-US" dirty="0">
              <a:ln>
                <a:solidFill>
                  <a:schemeClr val="bg2">
                    <a:lumMod val="25000"/>
                  </a:schemeClr>
                </a:solidFill>
              </a:ln>
            </a:endParaRPr>
          </a:p>
        </p:txBody>
      </p:sp>
    </p:spTree>
    <p:extLst>
      <p:ext uri="{BB962C8B-B14F-4D97-AF65-F5344CB8AC3E}">
        <p14:creationId xmlns:p14="http://schemas.microsoft.com/office/powerpoint/2010/main" val="139755620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C9D7D-F751-4056-82B3-2FBE380E8E94}"/>
              </a:ext>
            </a:extLst>
          </p:cNvPr>
          <p:cNvSpPr>
            <a:spLocks noGrp="1"/>
          </p:cNvSpPr>
          <p:nvPr>
            <p:ph type="ctrTitle"/>
          </p:nvPr>
        </p:nvSpPr>
        <p:spPr>
          <a:xfrm>
            <a:off x="0" y="-1"/>
            <a:ext cx="12192000" cy="1005841"/>
          </a:xfr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anchor="ctr">
            <a:normAutofit/>
          </a:bodyPr>
          <a:lstStyle/>
          <a:p>
            <a:r>
              <a:rPr lang="en-US" sz="6600" b="1" dirty="0">
                <a:ln w="22225">
                  <a:solidFill>
                    <a:schemeClr val="tx1">
                      <a:lumMod val="95000"/>
                      <a:lumOff val="5000"/>
                    </a:schemeClr>
                  </a:solidFill>
                  <a:prstDash val="solid"/>
                </a:ln>
                <a:solidFill>
                  <a:schemeClr val="accent1">
                    <a:lumMod val="60000"/>
                    <a:lumOff val="40000"/>
                  </a:schemeClr>
                </a:solidFill>
              </a:rPr>
              <a:t>What is Multimedia?</a:t>
            </a:r>
          </a:p>
        </p:txBody>
      </p:sp>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1423219" y="1328963"/>
            <a:ext cx="9345561" cy="4955459"/>
          </a:xfrm>
        </p:spPr>
        <p:txBody>
          <a:bodyPr>
            <a:normAutofit/>
          </a:bodyPr>
          <a:lstStyle/>
          <a:p>
            <a:pPr algn="l">
              <a:lnSpc>
                <a:spcPct val="100000"/>
              </a:lnSpc>
              <a:spcAft>
                <a:spcPts val="3000"/>
              </a:spcAft>
            </a:pPr>
            <a:r>
              <a:rPr lang="en-US" sz="4000" b="1" dirty="0">
                <a:ln w="22225">
                  <a:solidFill>
                    <a:schemeClr val="accent4">
                      <a:lumMod val="75000"/>
                    </a:schemeClr>
                  </a:solidFill>
                  <a:prstDash val="solid"/>
                </a:ln>
                <a:solidFill>
                  <a:schemeClr val="accent2">
                    <a:lumMod val="40000"/>
                    <a:lumOff val="60000"/>
                  </a:schemeClr>
                </a:solidFill>
                <a:effectLst>
                  <a:outerShdw blurRad="60007" dist="200025" dir="15000000" sy="30000" kx="-1800000" algn="bl" rotWithShape="0">
                    <a:prstClr val="black">
                      <a:alpha val="32000"/>
                    </a:prstClr>
                  </a:outerShdw>
                </a:effectLst>
              </a:rPr>
              <a:t>Multimedia consists of two words:</a:t>
            </a:r>
          </a:p>
          <a:p>
            <a:pPr marL="742950" indent="-742950" algn="l">
              <a:lnSpc>
                <a:spcPct val="100000"/>
              </a:lnSpc>
              <a:buFont typeface="+mj-lt"/>
              <a:buAutoNum type="arabicPeriod"/>
            </a:pPr>
            <a:r>
              <a:rPr lang="en-US" sz="4000" b="1" dirty="0">
                <a:ln w="22225">
                  <a:solidFill>
                    <a:schemeClr val="accent4">
                      <a:lumMod val="75000"/>
                    </a:schemeClr>
                  </a:solidFill>
                  <a:prstDash val="solid"/>
                </a:ln>
                <a:solidFill>
                  <a:schemeClr val="accent2">
                    <a:lumMod val="40000"/>
                    <a:lumOff val="60000"/>
                  </a:schemeClr>
                </a:solidFill>
                <a:effectLst>
                  <a:outerShdw blurRad="60007" dist="200025" dir="15000000" sy="30000" kx="-1800000" algn="bl" rotWithShape="0">
                    <a:prstClr val="black">
                      <a:alpha val="32000"/>
                    </a:prstClr>
                  </a:outerShdw>
                </a:effectLst>
              </a:rPr>
              <a:t>Multi – meaning many, or various.</a:t>
            </a:r>
            <a:br>
              <a:rPr lang="en-US" sz="4000" b="1" dirty="0">
                <a:ln w="22225">
                  <a:solidFill>
                    <a:schemeClr val="accent4">
                      <a:lumMod val="75000"/>
                    </a:schemeClr>
                  </a:solidFill>
                  <a:prstDash val="solid"/>
                </a:ln>
                <a:solidFill>
                  <a:schemeClr val="accent2">
                    <a:lumMod val="40000"/>
                    <a:lumOff val="60000"/>
                  </a:schemeClr>
                </a:solidFill>
                <a:effectLst>
                  <a:outerShdw blurRad="60007" dist="200025" dir="15000000" sy="30000" kx="-1800000" algn="bl" rotWithShape="0">
                    <a:prstClr val="black">
                      <a:alpha val="32000"/>
                    </a:prstClr>
                  </a:outerShdw>
                </a:effectLst>
              </a:rPr>
            </a:br>
            <a:endParaRPr lang="en-US" sz="4000" b="1" dirty="0">
              <a:ln w="22225">
                <a:solidFill>
                  <a:schemeClr val="accent4">
                    <a:lumMod val="75000"/>
                  </a:schemeClr>
                </a:solidFill>
                <a:prstDash val="solid"/>
              </a:ln>
              <a:solidFill>
                <a:schemeClr val="accent2">
                  <a:lumMod val="40000"/>
                  <a:lumOff val="60000"/>
                </a:schemeClr>
              </a:solidFill>
              <a:effectLst>
                <a:outerShdw blurRad="60007" dist="200025" dir="15000000" sy="30000" kx="-1800000" algn="bl" rotWithShape="0">
                  <a:prstClr val="black">
                    <a:alpha val="32000"/>
                  </a:prstClr>
                </a:outerShdw>
              </a:effectLst>
            </a:endParaRPr>
          </a:p>
          <a:p>
            <a:pPr marL="742950" indent="-742950" algn="l">
              <a:lnSpc>
                <a:spcPct val="100000"/>
              </a:lnSpc>
              <a:buFont typeface="+mj-lt"/>
              <a:buAutoNum type="arabicPeriod"/>
            </a:pPr>
            <a:r>
              <a:rPr lang="en-US" sz="4000" b="1" dirty="0">
                <a:ln w="22225">
                  <a:solidFill>
                    <a:schemeClr val="accent4">
                      <a:lumMod val="75000"/>
                    </a:schemeClr>
                  </a:solidFill>
                  <a:prstDash val="solid"/>
                </a:ln>
                <a:solidFill>
                  <a:schemeClr val="accent2">
                    <a:lumMod val="40000"/>
                    <a:lumOff val="60000"/>
                  </a:schemeClr>
                </a:solidFill>
                <a:effectLst>
                  <a:outerShdw blurRad="60007" dist="200025" dir="15000000" sy="30000" kx="-1800000" algn="bl" rotWithShape="0">
                    <a:prstClr val="black">
                      <a:alpha val="32000"/>
                    </a:prstClr>
                  </a:outerShdw>
                </a:effectLst>
              </a:rPr>
              <a:t>Media – refers to the material or platform in which information or and idea can be transferred. </a:t>
            </a:r>
          </a:p>
          <a:p>
            <a:pPr algn="l">
              <a:lnSpc>
                <a:spcPct val="100000"/>
              </a:lnSpc>
            </a:pPr>
            <a:endParaRPr lang="en-US" sz="2800" dirty="0"/>
          </a:p>
        </p:txBody>
      </p:sp>
      <p:sp>
        <p:nvSpPr>
          <p:cNvPr id="5" name="Action Button: Go Forward or Next 4">
            <a:hlinkClick r:id="" action="ppaction://hlinkshowjump?jump=nextslide" highlightClick="1"/>
            <a:extLst>
              <a:ext uri="{FF2B5EF4-FFF2-40B4-BE49-F238E27FC236}">
                <a16:creationId xmlns:a16="http://schemas.microsoft.com/office/drawing/2014/main" id="{E0729DAF-2897-49E4-B1E7-5CD642B70699}"/>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819CFDB3-8757-4006-A333-105521946FE9}"/>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2455054"/>
      </p:ext>
    </p:extLst>
  </p:cSld>
  <p:clrMapOvr>
    <a:masterClrMapping/>
  </p:clrMapOvr>
  <p:transition spd="med" advClick="0">
    <p:pull/>
  </p:transition>
</p:sld>
</file>

<file path=ppt/slides/slide3.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C9D7D-F751-4056-82B3-2FBE380E8E94}"/>
              </a:ext>
            </a:extLst>
          </p:cNvPr>
          <p:cNvSpPr>
            <a:spLocks noGrp="1"/>
          </p:cNvSpPr>
          <p:nvPr>
            <p:ph type="ctrTitle"/>
          </p:nvPr>
        </p:nvSpPr>
        <p:spPr>
          <a:xfrm>
            <a:off x="0" y="-1"/>
            <a:ext cx="12192000" cy="1005841"/>
          </a:xfr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anchor="ctr">
            <a:normAutofit/>
          </a:bodyPr>
          <a:lstStyle/>
          <a:p>
            <a:r>
              <a:rPr lang="en-US" sz="6600" b="1" spc="50" dirty="0">
                <a:ln w="9525" cmpd="sng">
                  <a:solidFill>
                    <a:schemeClr val="accent4">
                      <a:lumMod val="75000"/>
                    </a:schemeClr>
                  </a:solidFill>
                  <a:prstDash val="solid"/>
                </a:ln>
                <a:solidFill>
                  <a:schemeClr val="bg1"/>
                </a:solidFill>
                <a:effectLst>
                  <a:glow rad="38100">
                    <a:schemeClr val="accent1">
                      <a:alpha val="40000"/>
                    </a:schemeClr>
                  </a:glow>
                </a:effectLst>
              </a:rPr>
              <a:t>What is Multimedia Pt.2</a:t>
            </a:r>
          </a:p>
        </p:txBody>
      </p:sp>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617912" y="1208602"/>
            <a:ext cx="11457710" cy="551278"/>
          </a:xfrm>
        </p:spPr>
        <p:txBody>
          <a:bodyPr>
            <a:normAutofit/>
          </a:bodyPr>
          <a:lstStyle/>
          <a:p>
            <a:pPr algn="l">
              <a:spcAft>
                <a:spcPts val="3000"/>
              </a:spcAft>
            </a:pPr>
            <a:r>
              <a:rPr lang="en-US" sz="2800" dirty="0"/>
              <a:t>Now that Multimedia is defined, let’s see some examples:</a:t>
            </a:r>
          </a:p>
        </p:txBody>
      </p:sp>
      <p:sp>
        <p:nvSpPr>
          <p:cNvPr id="5" name="Action Button: Go Forward or Next 4">
            <a:hlinkClick r:id="" action="ppaction://hlinkshowjump?jump=nextslide" highlightClick="1"/>
            <a:extLst>
              <a:ext uri="{FF2B5EF4-FFF2-40B4-BE49-F238E27FC236}">
                <a16:creationId xmlns:a16="http://schemas.microsoft.com/office/drawing/2014/main" id="{E0729DAF-2897-49E4-B1E7-5CD642B70699}"/>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819CFDB3-8757-4006-A333-105521946FE9}"/>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0F55ECAE-D67E-435E-B022-D56B257CD0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78" y="1993402"/>
            <a:ext cx="3032699" cy="2931405"/>
          </a:xfrm>
          <a:prstGeom prst="rect">
            <a:avLst/>
          </a:prstGeom>
        </p:spPr>
      </p:pic>
      <p:pic>
        <p:nvPicPr>
          <p:cNvPr id="9" name="Picture 8">
            <a:extLst>
              <a:ext uri="{FF2B5EF4-FFF2-40B4-BE49-F238E27FC236}">
                <a16:creationId xmlns:a16="http://schemas.microsoft.com/office/drawing/2014/main" id="{E2320305-7469-4666-AE02-97F0EEE8D4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9650" y="1997018"/>
            <a:ext cx="3032699" cy="2937596"/>
          </a:xfrm>
          <a:prstGeom prst="rect">
            <a:avLst/>
          </a:prstGeom>
        </p:spPr>
      </p:pic>
      <p:pic>
        <p:nvPicPr>
          <p:cNvPr id="11" name="Picture 10">
            <a:extLst>
              <a:ext uri="{FF2B5EF4-FFF2-40B4-BE49-F238E27FC236}">
                <a16:creationId xmlns:a16="http://schemas.microsoft.com/office/drawing/2014/main" id="{52754DC7-66FB-4B14-BFB6-D0475E9D12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63970" y="1989761"/>
            <a:ext cx="3032699" cy="2952110"/>
          </a:xfrm>
          <a:prstGeom prst="rect">
            <a:avLst/>
          </a:prstGeom>
        </p:spPr>
      </p:pic>
      <p:sp>
        <p:nvSpPr>
          <p:cNvPr id="12" name="TextBox 11">
            <a:extLst>
              <a:ext uri="{FF2B5EF4-FFF2-40B4-BE49-F238E27FC236}">
                <a16:creationId xmlns:a16="http://schemas.microsoft.com/office/drawing/2014/main" id="{B9117701-0F1F-4932-8F37-D44771B80D61}"/>
              </a:ext>
            </a:extLst>
          </p:cNvPr>
          <p:cNvSpPr txBox="1"/>
          <p:nvPr/>
        </p:nvSpPr>
        <p:spPr>
          <a:xfrm>
            <a:off x="4200698" y="5098121"/>
            <a:ext cx="3790604" cy="923330"/>
          </a:xfrm>
          <a:prstGeom prst="rect">
            <a:avLst/>
          </a:prstGeom>
          <a:noFill/>
        </p:spPr>
        <p:txBody>
          <a:bodyPr wrap="square" rtlCol="0">
            <a:spAutoFit/>
          </a:bodyPr>
          <a:lstStyle/>
          <a:p>
            <a:r>
              <a:rPr lang="en-US" dirty="0"/>
              <a:t>Figure 2 – Here we combine various medias, being text, color, and country shape to convey the idea of a map</a:t>
            </a:r>
          </a:p>
        </p:txBody>
      </p:sp>
      <p:sp>
        <p:nvSpPr>
          <p:cNvPr id="15" name="TextBox 14">
            <a:extLst>
              <a:ext uri="{FF2B5EF4-FFF2-40B4-BE49-F238E27FC236}">
                <a16:creationId xmlns:a16="http://schemas.microsoft.com/office/drawing/2014/main" id="{3B295AB3-F008-4E90-9795-22E860DB5666}"/>
              </a:ext>
            </a:extLst>
          </p:cNvPr>
          <p:cNvSpPr txBox="1"/>
          <p:nvPr/>
        </p:nvSpPr>
        <p:spPr>
          <a:xfrm>
            <a:off x="0" y="5098121"/>
            <a:ext cx="3906982" cy="923330"/>
          </a:xfrm>
          <a:prstGeom prst="rect">
            <a:avLst/>
          </a:prstGeom>
          <a:noFill/>
        </p:spPr>
        <p:txBody>
          <a:bodyPr wrap="square" rtlCol="0">
            <a:spAutoFit/>
          </a:bodyPr>
          <a:lstStyle/>
          <a:p>
            <a:r>
              <a:rPr lang="en-US" dirty="0"/>
              <a:t>Figure 1 – In this example, the combination of the paint, the rock wall, and the characters provide us a story</a:t>
            </a:r>
          </a:p>
        </p:txBody>
      </p:sp>
      <p:sp>
        <p:nvSpPr>
          <p:cNvPr id="17" name="TextBox 16">
            <a:extLst>
              <a:ext uri="{FF2B5EF4-FFF2-40B4-BE49-F238E27FC236}">
                <a16:creationId xmlns:a16="http://schemas.microsoft.com/office/drawing/2014/main" id="{6D0F2122-976D-44B8-90FB-644D1849F803}"/>
              </a:ext>
            </a:extLst>
          </p:cNvPr>
          <p:cNvSpPr txBox="1"/>
          <p:nvPr/>
        </p:nvSpPr>
        <p:spPr>
          <a:xfrm>
            <a:off x="8285018" y="5099357"/>
            <a:ext cx="3790604" cy="1200329"/>
          </a:xfrm>
          <a:prstGeom prst="rect">
            <a:avLst/>
          </a:prstGeom>
          <a:noFill/>
        </p:spPr>
        <p:txBody>
          <a:bodyPr wrap="square" rtlCol="0">
            <a:spAutoFit/>
          </a:bodyPr>
          <a:lstStyle/>
          <a:p>
            <a:r>
              <a:rPr lang="en-US" dirty="0"/>
              <a:t>Figure 3 – A more current form of Multimedia. A snapchat combines three forms of media. Image, text, and sometimes even audio.</a:t>
            </a:r>
          </a:p>
        </p:txBody>
      </p:sp>
    </p:spTree>
    <p:extLst>
      <p:ext uri="{BB962C8B-B14F-4D97-AF65-F5344CB8AC3E}">
        <p14:creationId xmlns:p14="http://schemas.microsoft.com/office/powerpoint/2010/main" val="39897470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2EE7B726-085E-40E2-9100-88475BAAD1C9}"/>
              </a:ext>
            </a:extLst>
          </p:cNvPr>
          <p:cNvSpPr/>
          <p:nvPr/>
        </p:nvSpPr>
        <p:spPr>
          <a:xfrm>
            <a:off x="4361411" y="5128953"/>
            <a:ext cx="2884516" cy="588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341FACDB-F1F9-4A12-8F8C-321E5E7C375B}"/>
              </a:ext>
            </a:extLst>
          </p:cNvPr>
          <p:cNvSpPr/>
          <p:nvPr/>
        </p:nvSpPr>
        <p:spPr>
          <a:xfrm>
            <a:off x="4732579" y="4132405"/>
            <a:ext cx="2286000" cy="5153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904B781-37C1-47CE-89E4-27C71C3ACBE4}"/>
              </a:ext>
            </a:extLst>
          </p:cNvPr>
          <p:cNvSpPr/>
          <p:nvPr/>
        </p:nvSpPr>
        <p:spPr>
          <a:xfrm>
            <a:off x="4660669" y="3135013"/>
            <a:ext cx="2286000" cy="5153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F02AEE06-A1D0-4ED8-A27D-FE60CAC65422}"/>
              </a:ext>
            </a:extLst>
          </p:cNvPr>
          <p:cNvSpPr/>
          <p:nvPr/>
        </p:nvSpPr>
        <p:spPr>
          <a:xfrm>
            <a:off x="4732579" y="2137621"/>
            <a:ext cx="2286000" cy="5153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C069E2A4-4515-49F9-9E3E-C2F3160C3AB8}"/>
              </a:ext>
            </a:extLst>
          </p:cNvPr>
          <p:cNvSpPr/>
          <p:nvPr/>
        </p:nvSpPr>
        <p:spPr>
          <a:xfrm>
            <a:off x="4993178" y="1140229"/>
            <a:ext cx="1620982" cy="5153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BDC9D7D-F751-4056-82B3-2FBE380E8E94}"/>
              </a:ext>
            </a:extLst>
          </p:cNvPr>
          <p:cNvSpPr>
            <a:spLocks noGrp="1"/>
          </p:cNvSpPr>
          <p:nvPr>
            <p:ph type="ctrTitle"/>
          </p:nvPr>
        </p:nvSpPr>
        <p:spPr>
          <a:xfrm>
            <a:off x="0" y="1"/>
            <a:ext cx="12192000" cy="964276"/>
          </a:xfr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anchor="ctr">
            <a:normAutofit fontScale="90000"/>
          </a:bodyPr>
          <a:lstStyle/>
          <a:p>
            <a:r>
              <a:rPr lang="en-US" b="1" spc="50" dirty="0">
                <a:ln w="9525" cmpd="sng">
                  <a:solidFill>
                    <a:schemeClr val="accent4">
                      <a:lumMod val="75000"/>
                    </a:schemeClr>
                  </a:solidFill>
                  <a:prstDash val="solid"/>
                </a:ln>
                <a:solidFill>
                  <a:srgbClr val="70AD47">
                    <a:tint val="1000"/>
                  </a:srgbClr>
                </a:solidFill>
                <a:effectLst>
                  <a:glow rad="38100">
                    <a:schemeClr val="accent1">
                      <a:alpha val="40000"/>
                    </a:schemeClr>
                  </a:glow>
                </a:effectLst>
              </a:rPr>
              <a:t>The Five Building Blocks of Multimedia</a:t>
            </a:r>
          </a:p>
        </p:txBody>
      </p:sp>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4078912" y="1140229"/>
            <a:ext cx="3449513" cy="5153891"/>
          </a:xfrm>
        </p:spPr>
        <p:txBody>
          <a:bodyPr>
            <a:normAutofit/>
          </a:bodyPr>
          <a:lstStyle/>
          <a:p>
            <a:pPr marL="457200" indent="-457200">
              <a:buFont typeface="+mj-lt"/>
              <a:buAutoNum type="arabicPeriod"/>
            </a:pPr>
            <a:r>
              <a:rPr lang="en-US" sz="3200" b="1" dirty="0">
                <a:ln w="22225">
                  <a:solidFill>
                    <a:schemeClr val="accent4">
                      <a:lumMod val="75000"/>
                    </a:schemeClr>
                  </a:solidFill>
                  <a:prstDash val="solid"/>
                </a:ln>
                <a:solidFill>
                  <a:schemeClr val="accent2">
                    <a:lumMod val="40000"/>
                    <a:lumOff val="60000"/>
                  </a:schemeClr>
                </a:solidFill>
              </a:rPr>
              <a:t>Text </a:t>
            </a:r>
            <a:br>
              <a:rPr lang="en-US" sz="3200" b="1" dirty="0">
                <a:ln w="22225">
                  <a:solidFill>
                    <a:schemeClr val="accent4">
                      <a:lumMod val="75000"/>
                    </a:schemeClr>
                  </a:solidFill>
                  <a:prstDash val="solid"/>
                </a:ln>
                <a:solidFill>
                  <a:schemeClr val="accent2">
                    <a:lumMod val="40000"/>
                    <a:lumOff val="60000"/>
                  </a:schemeClr>
                </a:solidFill>
              </a:rPr>
            </a:br>
            <a:endParaRPr lang="en-US" sz="3200" b="1" dirty="0">
              <a:ln w="22225">
                <a:solidFill>
                  <a:schemeClr val="accent4">
                    <a:lumMod val="75000"/>
                  </a:schemeClr>
                </a:solidFill>
                <a:prstDash val="solid"/>
              </a:ln>
              <a:solidFill>
                <a:schemeClr val="accent2">
                  <a:lumMod val="40000"/>
                  <a:lumOff val="60000"/>
                </a:schemeClr>
              </a:solidFill>
            </a:endParaRPr>
          </a:p>
          <a:p>
            <a:pPr marL="457200" indent="-457200">
              <a:buFont typeface="+mj-lt"/>
              <a:buAutoNum type="arabicPeriod"/>
            </a:pPr>
            <a:r>
              <a:rPr lang="en-US" sz="3200" b="1" dirty="0">
                <a:ln w="22225">
                  <a:solidFill>
                    <a:schemeClr val="accent4">
                      <a:lumMod val="75000"/>
                    </a:schemeClr>
                  </a:solidFill>
                  <a:prstDash val="solid"/>
                </a:ln>
                <a:solidFill>
                  <a:schemeClr val="accent2">
                    <a:lumMod val="40000"/>
                    <a:lumOff val="60000"/>
                  </a:schemeClr>
                </a:solidFill>
              </a:rPr>
              <a:t>Images </a:t>
            </a:r>
            <a:br>
              <a:rPr lang="en-US" sz="3200" b="1" dirty="0">
                <a:ln w="22225">
                  <a:solidFill>
                    <a:schemeClr val="accent4">
                      <a:lumMod val="75000"/>
                    </a:schemeClr>
                  </a:solidFill>
                  <a:prstDash val="solid"/>
                </a:ln>
                <a:solidFill>
                  <a:schemeClr val="accent2">
                    <a:lumMod val="40000"/>
                    <a:lumOff val="60000"/>
                  </a:schemeClr>
                </a:solidFill>
              </a:rPr>
            </a:br>
            <a:endParaRPr lang="en-US" sz="3200" b="1" dirty="0">
              <a:ln w="22225">
                <a:solidFill>
                  <a:schemeClr val="accent4">
                    <a:lumMod val="75000"/>
                  </a:schemeClr>
                </a:solidFill>
                <a:prstDash val="solid"/>
              </a:ln>
              <a:solidFill>
                <a:schemeClr val="accent2">
                  <a:lumMod val="40000"/>
                  <a:lumOff val="60000"/>
                </a:schemeClr>
              </a:solidFill>
            </a:endParaRPr>
          </a:p>
          <a:p>
            <a:pPr marL="457200" indent="-457200">
              <a:buFont typeface="+mj-lt"/>
              <a:buAutoNum type="arabicPeriod"/>
            </a:pPr>
            <a:r>
              <a:rPr lang="en-US" sz="3200" b="1" dirty="0">
                <a:ln w="22225">
                  <a:solidFill>
                    <a:schemeClr val="accent4">
                      <a:lumMod val="75000"/>
                    </a:schemeClr>
                  </a:solidFill>
                  <a:prstDash val="solid"/>
                </a:ln>
                <a:solidFill>
                  <a:schemeClr val="accent2">
                    <a:lumMod val="40000"/>
                    <a:lumOff val="60000"/>
                  </a:schemeClr>
                </a:solidFill>
              </a:rPr>
              <a:t>Audio </a:t>
            </a:r>
            <a:br>
              <a:rPr lang="en-US" sz="3200" b="1" dirty="0">
                <a:ln w="22225">
                  <a:solidFill>
                    <a:schemeClr val="accent4">
                      <a:lumMod val="75000"/>
                    </a:schemeClr>
                  </a:solidFill>
                  <a:prstDash val="solid"/>
                </a:ln>
                <a:solidFill>
                  <a:schemeClr val="accent2">
                    <a:lumMod val="40000"/>
                    <a:lumOff val="60000"/>
                  </a:schemeClr>
                </a:solidFill>
              </a:rPr>
            </a:br>
            <a:endParaRPr lang="en-US" sz="3200" b="1" dirty="0">
              <a:ln w="22225">
                <a:solidFill>
                  <a:schemeClr val="accent4">
                    <a:lumMod val="75000"/>
                  </a:schemeClr>
                </a:solidFill>
                <a:prstDash val="solid"/>
              </a:ln>
              <a:solidFill>
                <a:schemeClr val="accent2">
                  <a:lumMod val="40000"/>
                  <a:lumOff val="60000"/>
                </a:schemeClr>
              </a:solidFill>
            </a:endParaRPr>
          </a:p>
          <a:p>
            <a:pPr marL="457200" indent="-457200">
              <a:buFont typeface="+mj-lt"/>
              <a:buAutoNum type="arabicPeriod"/>
            </a:pPr>
            <a:r>
              <a:rPr lang="en-US" sz="3200" b="1" dirty="0">
                <a:ln w="22225">
                  <a:solidFill>
                    <a:schemeClr val="accent4">
                      <a:lumMod val="75000"/>
                    </a:schemeClr>
                  </a:solidFill>
                  <a:prstDash val="solid"/>
                </a:ln>
                <a:solidFill>
                  <a:schemeClr val="accent2">
                    <a:lumMod val="40000"/>
                    <a:lumOff val="60000"/>
                  </a:schemeClr>
                </a:solidFill>
              </a:rPr>
              <a:t>Video</a:t>
            </a:r>
            <a:br>
              <a:rPr lang="en-US" sz="3200" b="1" dirty="0">
                <a:ln w="22225">
                  <a:solidFill>
                    <a:schemeClr val="accent4">
                      <a:lumMod val="75000"/>
                    </a:schemeClr>
                  </a:solidFill>
                  <a:prstDash val="solid"/>
                </a:ln>
                <a:solidFill>
                  <a:schemeClr val="accent2">
                    <a:lumMod val="40000"/>
                    <a:lumOff val="60000"/>
                  </a:schemeClr>
                </a:solidFill>
              </a:rPr>
            </a:br>
            <a:endParaRPr lang="en-US" sz="3200" b="1" dirty="0">
              <a:ln w="22225">
                <a:solidFill>
                  <a:schemeClr val="accent4">
                    <a:lumMod val="75000"/>
                  </a:schemeClr>
                </a:solidFill>
                <a:prstDash val="solid"/>
              </a:ln>
              <a:solidFill>
                <a:schemeClr val="accent2">
                  <a:lumMod val="40000"/>
                  <a:lumOff val="60000"/>
                </a:schemeClr>
              </a:solidFill>
            </a:endParaRPr>
          </a:p>
          <a:p>
            <a:pPr marL="457200" indent="-457200">
              <a:buFont typeface="+mj-lt"/>
              <a:buAutoNum type="arabicPeriod"/>
            </a:pPr>
            <a:r>
              <a:rPr lang="en-US" sz="3200" b="1" dirty="0">
                <a:ln w="22225">
                  <a:solidFill>
                    <a:schemeClr val="accent4">
                      <a:lumMod val="75000"/>
                    </a:schemeClr>
                  </a:solidFill>
                  <a:prstDash val="solid"/>
                </a:ln>
                <a:solidFill>
                  <a:schemeClr val="accent2">
                    <a:lumMod val="40000"/>
                    <a:lumOff val="60000"/>
                  </a:schemeClr>
                </a:solidFill>
              </a:rPr>
              <a:t>Animation</a:t>
            </a:r>
            <a:br>
              <a:rPr lang="en-US" dirty="0"/>
            </a:br>
            <a:endParaRPr lang="en-US" dirty="0"/>
          </a:p>
        </p:txBody>
      </p:sp>
      <p:sp>
        <p:nvSpPr>
          <p:cNvPr id="5" name="Action Button: Go Forward or Next 4">
            <a:hlinkClick r:id="" action="ppaction://hlinkshowjump?jump=nextslide" highlightClick="1"/>
            <a:extLst>
              <a:ext uri="{FF2B5EF4-FFF2-40B4-BE49-F238E27FC236}">
                <a16:creationId xmlns:a16="http://schemas.microsoft.com/office/drawing/2014/main" id="{3896BC34-2DD4-4F10-A3C3-4B070915B929}"/>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481BEE85-DA1F-4DA1-83F3-A13B2C606E5B}"/>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84465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C9D7D-F751-4056-82B3-2FBE380E8E94}"/>
              </a:ext>
            </a:extLst>
          </p:cNvPr>
          <p:cNvSpPr>
            <a:spLocks noGrp="1"/>
          </p:cNvSpPr>
          <p:nvPr>
            <p:ph type="ctrTitle"/>
          </p:nvPr>
        </p:nvSpPr>
        <p:spPr>
          <a:xfrm>
            <a:off x="0" y="1"/>
            <a:ext cx="12192000" cy="1230284"/>
          </a:xfr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a:lstStyle/>
          <a:p>
            <a:r>
              <a:rPr lang="en-US" b="1" spc="50" dirty="0">
                <a:ln w="9525" cmpd="sng">
                  <a:solidFill>
                    <a:schemeClr val="bg2">
                      <a:lumMod val="25000"/>
                    </a:schemeClr>
                  </a:solidFill>
                  <a:prstDash val="solid"/>
                </a:ln>
                <a:solidFill>
                  <a:srgbClr val="70AD47">
                    <a:tint val="1000"/>
                  </a:srgbClr>
                </a:solidFill>
                <a:effectLst>
                  <a:glow rad="38100">
                    <a:schemeClr val="accent1">
                      <a:alpha val="40000"/>
                    </a:schemeClr>
                  </a:glow>
                </a:effectLst>
              </a:rPr>
              <a:t>Text</a:t>
            </a:r>
            <a:endParaRPr lang="en-US" dirty="0">
              <a:ln>
                <a:solidFill>
                  <a:schemeClr val="bg2">
                    <a:lumMod val="25000"/>
                  </a:schemeClr>
                </a:solidFill>
              </a:ln>
            </a:endParaRPr>
          </a:p>
        </p:txBody>
      </p:sp>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235974" y="1342729"/>
            <a:ext cx="4198374" cy="4829248"/>
          </a:xfrm>
        </p:spPr>
        <p:txBody>
          <a:bodyPr>
            <a:normAutofit lnSpcReduction="10000"/>
          </a:bodyPr>
          <a:lstStyle/>
          <a:p>
            <a:pPr algn="l"/>
            <a:r>
              <a:rPr lang="en-US" sz="3200" b="1" dirty="0">
                <a:ln>
                  <a:solidFill>
                    <a:schemeClr val="accent4">
                      <a:lumMod val="75000"/>
                    </a:schemeClr>
                  </a:solidFill>
                </a:ln>
                <a:solidFill>
                  <a:schemeClr val="accent2">
                    <a:lumMod val="60000"/>
                    <a:lumOff val="40000"/>
                  </a:schemeClr>
                </a:solidFill>
                <a:effectLst>
                  <a:outerShdw blurRad="139700" dist="139700" dir="2100000" sx="99000" sy="99000" algn="t" rotWithShape="0">
                    <a:schemeClr val="bg2">
                      <a:lumMod val="10000"/>
                      <a:alpha val="91000"/>
                    </a:schemeClr>
                  </a:outerShdw>
                </a:effectLst>
              </a:rPr>
              <a:t>As a primary form of idea description, the history of text dates back to as old as the history of mankind. First there were hieroglyphics and now there is text messaging and emojis. None the less, all forms of text were used to share ideas and emotions.</a:t>
            </a:r>
          </a:p>
        </p:txBody>
      </p:sp>
      <p:sp>
        <p:nvSpPr>
          <p:cNvPr id="5" name="Action Button: Go Forward or Next 4">
            <a:hlinkClick r:id="" action="ppaction://hlinkshowjump?jump=nextslide" highlightClick="1"/>
            <a:extLst>
              <a:ext uri="{FF2B5EF4-FFF2-40B4-BE49-F238E27FC236}">
                <a16:creationId xmlns:a16="http://schemas.microsoft.com/office/drawing/2014/main" id="{5F568286-994D-4B68-BE20-EF309169A8EE}"/>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71C3B289-5154-4A32-B0BB-E85D4A46E8D0}"/>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8" name="Picture 7" descr="A close up of text on a white background&#10;&#10;Description generated with very high confidence">
            <a:extLst>
              <a:ext uri="{FF2B5EF4-FFF2-40B4-BE49-F238E27FC236}">
                <a16:creationId xmlns:a16="http://schemas.microsoft.com/office/drawing/2014/main" id="{AF2E6CC4-3E03-437C-B7DB-029A48E255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2004" y="1536693"/>
            <a:ext cx="6894022" cy="447287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17466840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pic>
        <p:nvPicPr>
          <p:cNvPr id="15" name="Picture 14" descr="A screenshot of a cell phone&#10;&#10;Description generated with very high confidence">
            <a:extLst>
              <a:ext uri="{FF2B5EF4-FFF2-40B4-BE49-F238E27FC236}">
                <a16:creationId xmlns:a16="http://schemas.microsoft.com/office/drawing/2014/main" id="{FFC7B7A3-B913-4BD2-907E-718E2D5BE2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9758" y="1402775"/>
            <a:ext cx="3672483" cy="46494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298609" y="2061339"/>
            <a:ext cx="3672482" cy="3332277"/>
          </a:xfrm>
        </p:spPr>
        <p:txBody>
          <a:bodyPr>
            <a:normAutofit/>
          </a:bodyPr>
          <a:lstStyle/>
          <a:p>
            <a:pPr algn="l"/>
            <a:r>
              <a:rPr lang="en-US" sz="3600" b="1" dirty="0">
                <a:ln w="22225">
                  <a:solidFill>
                    <a:schemeClr val="accent4">
                      <a:lumMod val="75000"/>
                    </a:schemeClr>
                  </a:solidFill>
                  <a:prstDash val="solid"/>
                </a:ln>
                <a:solidFill>
                  <a:schemeClr val="accent2">
                    <a:lumMod val="40000"/>
                    <a:lumOff val="60000"/>
                  </a:schemeClr>
                </a:solidFill>
              </a:rPr>
              <a:t>Here are some more current font specimen sheets that demonstrate fonts in different varieties.</a:t>
            </a:r>
          </a:p>
        </p:txBody>
      </p:sp>
      <p:sp>
        <p:nvSpPr>
          <p:cNvPr id="5" name="Action Button: Go Forward or Next 4">
            <a:hlinkClick r:id="" action="ppaction://hlinkshowjump?jump=nextslide" highlightClick="1"/>
            <a:extLst>
              <a:ext uri="{FF2B5EF4-FFF2-40B4-BE49-F238E27FC236}">
                <a16:creationId xmlns:a16="http://schemas.microsoft.com/office/drawing/2014/main" id="{5FB7EB6F-43D9-46C7-973B-A8333B5D8460}"/>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9F0766FF-5684-4F14-85A1-797A0AAB528A}"/>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E5E714D3-21DA-45F6-A9A4-1EFCB468F70F}"/>
              </a:ext>
            </a:extLst>
          </p:cNvPr>
          <p:cNvSpPr txBox="1">
            <a:spLocks/>
          </p:cNvSpPr>
          <p:nvPr/>
        </p:nvSpPr>
        <p:spPr>
          <a:xfrm>
            <a:off x="-1" y="0"/>
            <a:ext cx="12192000" cy="1230284"/>
          </a:xfrm>
          <a:prstGeom prst="rect">
            <a:avLst/>
          </a:prstGeom>
          <a:solidFill>
            <a:schemeClr val="accent2">
              <a:alpha val="50000"/>
            </a:schemeClr>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spc="50" dirty="0">
                <a:ln w="9525" cmpd="sng">
                  <a:solidFill>
                    <a:schemeClr val="accent4">
                      <a:lumMod val="75000"/>
                    </a:schemeClr>
                  </a:solidFill>
                  <a:prstDash val="solid"/>
                </a:ln>
                <a:solidFill>
                  <a:srgbClr val="70AD47">
                    <a:tint val="1000"/>
                  </a:srgbClr>
                </a:solidFill>
                <a:effectLst>
                  <a:glow rad="38100">
                    <a:schemeClr val="accent1">
                      <a:alpha val="40000"/>
                    </a:schemeClr>
                  </a:glow>
                </a:effectLst>
              </a:rPr>
              <a:t>Text</a:t>
            </a:r>
            <a:endParaRPr lang="en-US" dirty="0">
              <a:ln>
                <a:solidFill>
                  <a:schemeClr val="accent4">
                    <a:lumMod val="75000"/>
                  </a:schemeClr>
                </a:solidFill>
              </a:ln>
            </a:endParaRPr>
          </a:p>
        </p:txBody>
      </p:sp>
      <p:pic>
        <p:nvPicPr>
          <p:cNvPr id="17" name="Picture 16" descr="A black and silver text on a newspaper&#10;&#10;Description generated with high confidence">
            <a:extLst>
              <a:ext uri="{FF2B5EF4-FFF2-40B4-BE49-F238E27FC236}">
                <a16:creationId xmlns:a16="http://schemas.microsoft.com/office/drawing/2014/main" id="{9A71F25F-309A-4B2E-A872-283DDF30F2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0908" y="1402775"/>
            <a:ext cx="3672483" cy="46494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4307009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accent3">
              <a:lumMod val="40000"/>
              <a:lumOff val="60000"/>
            </a:schemeClr>
          </a:bgClr>
        </a:patt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B558F58E-93BA-44A3-BCDA-585AFF2E4F3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BCD0BBC1-A7D4-445D-98AC-95A6A45D8EB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1148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pic>
        <p:nvPicPr>
          <p:cNvPr id="11" name="Picture 10" descr="A picture containing floor, person, indoor, sitting&#10;&#10;Description generated with very high confidence">
            <a:extLst>
              <a:ext uri="{FF2B5EF4-FFF2-40B4-BE49-F238E27FC236}">
                <a16:creationId xmlns:a16="http://schemas.microsoft.com/office/drawing/2014/main" id="{99859847-6CA5-4837-BD42-D7C656C435ED}"/>
              </a:ext>
            </a:extLst>
          </p:cNvPr>
          <p:cNvPicPr>
            <a:picLocks noChangeAspect="1"/>
          </p:cNvPicPr>
          <p:nvPr/>
        </p:nvPicPr>
        <p:blipFill rotWithShape="1">
          <a:blip r:embed="rId2">
            <a:extLst>
              <a:ext uri="{28A0092B-C50C-407E-A947-70E740481C1C}">
                <a14:useLocalDpi xmlns:a14="http://schemas.microsoft.com/office/drawing/2010/main" val="0"/>
              </a:ext>
            </a:extLst>
          </a:blip>
          <a:srcRect r="48500"/>
          <a:stretch/>
        </p:blipFill>
        <p:spPr>
          <a:xfrm>
            <a:off x="5913124" y="10"/>
            <a:ext cx="6278877" cy="6857990"/>
          </a:xfrm>
          <a:custGeom>
            <a:avLst/>
            <a:gdLst>
              <a:gd name="connsiteX0" fmla="*/ 45571 w 6278877"/>
              <a:gd name="connsiteY0" fmla="*/ 0 h 6858000"/>
              <a:gd name="connsiteX1" fmla="*/ 6278877 w 6278877"/>
              <a:gd name="connsiteY1" fmla="*/ 0 h 6858000"/>
              <a:gd name="connsiteX2" fmla="*/ 6278877 w 6278877"/>
              <a:gd name="connsiteY2" fmla="*/ 6858000 h 6858000"/>
              <a:gd name="connsiteX3" fmla="*/ 3292307 w 6278877"/>
              <a:gd name="connsiteY3" fmla="*/ 6858000 h 6858000"/>
              <a:gd name="connsiteX4" fmla="*/ 3181525 w 6278877"/>
              <a:gd name="connsiteY4" fmla="*/ 6786980 h 6858000"/>
              <a:gd name="connsiteX5" fmla="*/ 0 w 6278877"/>
              <a:gd name="connsiteY5" fmla="*/ 803252 h 6858000"/>
              <a:gd name="connsiteX6" fmla="*/ 37255 w 6278877"/>
              <a:gd name="connsiteY6" fmla="*/ 654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sp>
        <p:nvSpPr>
          <p:cNvPr id="5" name="Action Button: Go Forward or Next 4">
            <a:hlinkClick r:id="" action="ppaction://hlinkshowjump?jump=nextslide" highlightClick="1"/>
            <a:extLst>
              <a:ext uri="{FF2B5EF4-FFF2-40B4-BE49-F238E27FC236}">
                <a16:creationId xmlns:a16="http://schemas.microsoft.com/office/drawing/2014/main" id="{BD1B2C43-EA10-4A47-BB0F-FF9DEFFD2336}"/>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DE039BE4-F187-4BD6-B471-B8B39B3749A8}"/>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327661" y="2478370"/>
            <a:ext cx="5257803" cy="3641566"/>
          </a:xfrm>
        </p:spPr>
        <p:txBody>
          <a:bodyPr vert="horz" lIns="91440" tIns="45720" rIns="91440" bIns="45720" rtlCol="0" anchor="t">
            <a:noAutofit/>
          </a:bodyPr>
          <a:lstStyle/>
          <a:p>
            <a:pPr algn="l"/>
            <a:r>
              <a:rPr lang="en-US" sz="3200" b="1" dirty="0">
                <a:ln w="22225">
                  <a:solidFill>
                    <a:schemeClr val="accent4">
                      <a:lumMod val="75000"/>
                    </a:schemeClr>
                  </a:solidFill>
                  <a:prstDash val="solid"/>
                </a:ln>
                <a:solidFill>
                  <a:schemeClr val="accent2">
                    <a:lumMod val="40000"/>
                    <a:lumOff val="60000"/>
                  </a:schemeClr>
                </a:solidFill>
              </a:rPr>
              <a:t>Images – whether it is cave drawings, photographs, or a computer generated image, these images serve to enrich the information provided in text or perhaps to replace the text all together. “a picture is worth a thousand words”</a:t>
            </a:r>
          </a:p>
        </p:txBody>
      </p:sp>
      <p:sp>
        <p:nvSpPr>
          <p:cNvPr id="7" name="Title 1">
            <a:extLst>
              <a:ext uri="{FF2B5EF4-FFF2-40B4-BE49-F238E27FC236}">
                <a16:creationId xmlns:a16="http://schemas.microsoft.com/office/drawing/2014/main" id="{22D79C35-86C2-4594-B4AF-116513C1ABC3}"/>
              </a:ext>
            </a:extLst>
          </p:cNvPr>
          <p:cNvSpPr txBox="1">
            <a:spLocks/>
          </p:cNvSpPr>
          <p:nvPr/>
        </p:nvSpPr>
        <p:spPr>
          <a:xfrm>
            <a:off x="617912" y="738063"/>
            <a:ext cx="5257803" cy="1002244"/>
          </a:xfrm>
          <a:prstGeom prst="rect">
            <a:avLst/>
          </a:prstGeom>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spcAft>
                <a:spcPts val="600"/>
              </a:spcAft>
            </a:pPr>
            <a:r>
              <a:rPr lang="en-US" b="1" dirty="0">
                <a:ln w="22225">
                  <a:solidFill>
                    <a:schemeClr val="accent4">
                      <a:lumMod val="75000"/>
                    </a:schemeClr>
                  </a:solidFill>
                  <a:prstDash val="solid"/>
                </a:ln>
                <a:solidFill>
                  <a:schemeClr val="accent2">
                    <a:lumMod val="40000"/>
                    <a:lumOff val="60000"/>
                  </a:schemeClr>
                </a:solidFill>
                <a:latin typeface="+mj-lt"/>
                <a:ea typeface="+mj-ea"/>
                <a:cs typeface="+mj-cs"/>
              </a:rPr>
              <a:t>Images</a:t>
            </a:r>
          </a:p>
        </p:txBody>
      </p:sp>
    </p:spTree>
    <p:extLst>
      <p:ext uri="{BB962C8B-B14F-4D97-AF65-F5344CB8AC3E}">
        <p14:creationId xmlns:p14="http://schemas.microsoft.com/office/powerpoint/2010/main" val="10887100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432618" y="2190085"/>
            <a:ext cx="4463846" cy="4667914"/>
          </a:xfrm>
        </p:spPr>
        <p:txBody>
          <a:bodyPr>
            <a:normAutofit/>
          </a:bodyPr>
          <a:lstStyle/>
          <a:p>
            <a:r>
              <a:rPr lang="en-US" sz="3600" b="1" dirty="0">
                <a:ln w="22225">
                  <a:solidFill>
                    <a:schemeClr val="accent4">
                      <a:lumMod val="75000"/>
                    </a:schemeClr>
                  </a:solidFill>
                  <a:prstDash val="solid"/>
                </a:ln>
                <a:solidFill>
                  <a:schemeClr val="accent2">
                    <a:lumMod val="40000"/>
                    <a:lumOff val="60000"/>
                  </a:schemeClr>
                </a:solidFill>
              </a:rPr>
              <a:t>Images are used for various things such as advertising, video games, and familiar logos</a:t>
            </a:r>
          </a:p>
        </p:txBody>
      </p:sp>
      <p:sp>
        <p:nvSpPr>
          <p:cNvPr id="5" name="Action Button: Go Forward or Next 4">
            <a:hlinkClick r:id="" action="ppaction://hlinkshowjump?jump=nextslide" highlightClick="1"/>
            <a:extLst>
              <a:ext uri="{FF2B5EF4-FFF2-40B4-BE49-F238E27FC236}">
                <a16:creationId xmlns:a16="http://schemas.microsoft.com/office/drawing/2014/main" id="{FA4C8AEE-0F63-4F0A-A0EC-DFA3B875602C}"/>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2C28B9D1-76E4-4771-9EB3-CA3AA87D4594}"/>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3FCF36CB-3E8E-45A9-99F0-0A3FFC95A784}"/>
              </a:ext>
            </a:extLst>
          </p:cNvPr>
          <p:cNvSpPr txBox="1">
            <a:spLocks/>
          </p:cNvSpPr>
          <p:nvPr/>
        </p:nvSpPr>
        <p:spPr>
          <a:xfrm>
            <a:off x="0" y="1"/>
            <a:ext cx="12192000" cy="1230284"/>
          </a:xfrm>
          <a:prstGeom prst="rect">
            <a:avLst/>
          </a:prstGeom>
          <a:solidFill>
            <a:schemeClr val="accent2">
              <a:alpha val="50000"/>
            </a:schemeClr>
          </a:solidFill>
        </p:spPr>
        <p:style>
          <a:lnRef idx="0">
            <a:scrgbClr r="0" g="0" b="0"/>
          </a:lnRef>
          <a:fillRef idx="0">
            <a:scrgbClr r="0" g="0" b="0"/>
          </a:fillRef>
          <a:effectRef idx="0">
            <a:scrgbClr r="0" g="0" b="0"/>
          </a:effectRef>
          <a:fontRef idx="minor">
            <a:schemeClr val="lt1"/>
          </a:fontRef>
        </p:style>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spc="50" dirty="0">
                <a:ln w="9525" cmpd="sng">
                  <a:solidFill>
                    <a:schemeClr val="accent4">
                      <a:lumMod val="75000"/>
                    </a:schemeClr>
                  </a:solidFill>
                  <a:prstDash val="solid"/>
                </a:ln>
                <a:solidFill>
                  <a:srgbClr val="70AD47">
                    <a:tint val="1000"/>
                  </a:srgbClr>
                </a:solidFill>
                <a:effectLst>
                  <a:glow rad="38100">
                    <a:schemeClr val="accent1">
                      <a:alpha val="40000"/>
                    </a:schemeClr>
                  </a:glow>
                </a:effectLst>
              </a:rPr>
              <a:t>Images</a:t>
            </a:r>
            <a:endParaRPr lang="en-US" dirty="0">
              <a:ln>
                <a:solidFill>
                  <a:schemeClr val="accent4">
                    <a:lumMod val="75000"/>
                  </a:schemeClr>
                </a:solidFill>
              </a:ln>
            </a:endParaRPr>
          </a:p>
        </p:txBody>
      </p:sp>
      <p:pic>
        <p:nvPicPr>
          <p:cNvPr id="11" name="Picture 10" descr="A picture containing text, person, indoor&#10;&#10;Description generated with high confidence">
            <a:extLst>
              <a:ext uri="{FF2B5EF4-FFF2-40B4-BE49-F238E27FC236}">
                <a16:creationId xmlns:a16="http://schemas.microsoft.com/office/drawing/2014/main" id="{754F8083-9C73-42F1-B193-F6AC7C7374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7207" y="1423396"/>
            <a:ext cx="6236880" cy="4667915"/>
          </a:xfrm>
          <a:prstGeom prst="rect">
            <a:avLst/>
          </a:prstGeom>
        </p:spPr>
      </p:pic>
    </p:spTree>
    <p:extLst>
      <p:ext uri="{BB962C8B-B14F-4D97-AF65-F5344CB8AC3E}">
        <p14:creationId xmlns:p14="http://schemas.microsoft.com/office/powerpoint/2010/main" val="187577261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40000"/>
              <a:lumOff val="60000"/>
            </a:schemeClr>
          </a:fgClr>
          <a:bgClr>
            <a:schemeClr val="bg1">
              <a:lumMod val="85000"/>
            </a:schemeClr>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5D3F93-23B8-4013-B6B9-A86054AB102B}"/>
              </a:ext>
            </a:extLst>
          </p:cNvPr>
          <p:cNvSpPr>
            <a:spLocks noGrp="1"/>
          </p:cNvSpPr>
          <p:nvPr>
            <p:ph type="subTitle" idx="1"/>
          </p:nvPr>
        </p:nvSpPr>
        <p:spPr>
          <a:xfrm>
            <a:off x="344129" y="1665082"/>
            <a:ext cx="5466736" cy="4755383"/>
          </a:xfrm>
        </p:spPr>
        <p:txBody>
          <a:bodyPr>
            <a:normAutofit/>
          </a:bodyPr>
          <a:lstStyle/>
          <a:p>
            <a:r>
              <a:rPr lang="en-US" sz="3600" b="1" dirty="0">
                <a:ln w="22225">
                  <a:solidFill>
                    <a:schemeClr val="accent4">
                      <a:lumMod val="75000"/>
                    </a:schemeClr>
                  </a:solidFill>
                  <a:prstDash val="solid"/>
                </a:ln>
                <a:solidFill>
                  <a:schemeClr val="accent2">
                    <a:lumMod val="40000"/>
                    <a:lumOff val="60000"/>
                  </a:schemeClr>
                </a:solidFill>
              </a:rPr>
              <a:t>Audio – Audio can come in many forms. There is the physical instrument itself and the music it provides, a music box or recorder and player, and there is music in the digital form.</a:t>
            </a:r>
          </a:p>
        </p:txBody>
      </p:sp>
      <p:sp>
        <p:nvSpPr>
          <p:cNvPr id="5" name="Action Button: Go Forward or Next 4">
            <a:hlinkClick r:id="" action="ppaction://hlinkshowjump?jump=nextslide" highlightClick="1"/>
            <a:extLst>
              <a:ext uri="{FF2B5EF4-FFF2-40B4-BE49-F238E27FC236}">
                <a16:creationId xmlns:a16="http://schemas.microsoft.com/office/drawing/2014/main" id="{208A9203-E0B1-44A4-9E6E-C2A5053D0923}"/>
              </a:ext>
            </a:extLst>
          </p:cNvPr>
          <p:cNvSpPr/>
          <p:nvPr/>
        </p:nvSpPr>
        <p:spPr>
          <a:xfrm>
            <a:off x="11072553" y="6284422"/>
            <a:ext cx="1003069"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Action Button: Go Forward or Next 5">
            <a:hlinkClick r:id="" action="ppaction://hlinkshowjump?jump=previousslide" highlightClick="1"/>
            <a:extLst>
              <a:ext uri="{FF2B5EF4-FFF2-40B4-BE49-F238E27FC236}">
                <a16:creationId xmlns:a16="http://schemas.microsoft.com/office/drawing/2014/main" id="{46DAA7FF-2EAA-41E1-B6A5-380312B07C9F}"/>
              </a:ext>
            </a:extLst>
          </p:cNvPr>
          <p:cNvSpPr/>
          <p:nvPr/>
        </p:nvSpPr>
        <p:spPr>
          <a:xfrm flipH="1">
            <a:off x="116378" y="6284422"/>
            <a:ext cx="1003070" cy="457198"/>
          </a:xfrm>
          <a:prstGeom prst="actionButtonForwardNex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solidFill>
              <a:schemeClr val="accent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DDCB3CE3-750E-456E-B848-780106724E26}"/>
              </a:ext>
            </a:extLst>
          </p:cNvPr>
          <p:cNvSpPr>
            <a:spLocks noGrp="1"/>
          </p:cNvSpPr>
          <p:nvPr>
            <p:ph type="ctrTitle"/>
          </p:nvPr>
        </p:nvSpPr>
        <p:spPr>
          <a:xfrm>
            <a:off x="0" y="1"/>
            <a:ext cx="12192000" cy="1230284"/>
          </a:xfr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a:lstStyle/>
          <a:p>
            <a:r>
              <a:rPr lang="en-US" b="1" spc="50" dirty="0">
                <a:ln w="9525" cmpd="sng">
                  <a:solidFill>
                    <a:schemeClr val="bg2">
                      <a:lumMod val="25000"/>
                    </a:schemeClr>
                  </a:solidFill>
                  <a:prstDash val="solid"/>
                </a:ln>
                <a:solidFill>
                  <a:srgbClr val="70AD47">
                    <a:tint val="1000"/>
                  </a:srgbClr>
                </a:solidFill>
                <a:effectLst>
                  <a:glow rad="38100">
                    <a:schemeClr val="accent1">
                      <a:alpha val="40000"/>
                    </a:schemeClr>
                  </a:glow>
                </a:effectLst>
              </a:rPr>
              <a:t>Audio</a:t>
            </a:r>
            <a:endParaRPr lang="en-US" dirty="0">
              <a:ln>
                <a:solidFill>
                  <a:schemeClr val="bg2">
                    <a:lumMod val="25000"/>
                  </a:schemeClr>
                </a:solidFill>
              </a:ln>
            </a:endParaRPr>
          </a:p>
        </p:txBody>
      </p:sp>
      <p:pic>
        <p:nvPicPr>
          <p:cNvPr id="12" name="Picture 11">
            <a:extLst>
              <a:ext uri="{FF2B5EF4-FFF2-40B4-BE49-F238E27FC236}">
                <a16:creationId xmlns:a16="http://schemas.microsoft.com/office/drawing/2014/main" id="{0249EFF0-B2E7-4D91-9C98-A6056C134E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7619" y="1665082"/>
            <a:ext cx="5626468" cy="3745118"/>
          </a:xfrm>
          <a:prstGeom prst="rect">
            <a:avLst/>
          </a:prstGeom>
        </p:spPr>
      </p:pic>
    </p:spTree>
    <p:extLst>
      <p:ext uri="{BB962C8B-B14F-4D97-AF65-F5344CB8AC3E}">
        <p14:creationId xmlns:p14="http://schemas.microsoft.com/office/powerpoint/2010/main" val="74576874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597</TotalTime>
  <Words>832</Words>
  <Application>Microsoft Office PowerPoint</Application>
  <PresentationFormat>Widescreen</PresentationFormat>
  <Paragraphs>73</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Interactive Digital Multimedia</vt:lpstr>
      <vt:lpstr>What is Multimedia?</vt:lpstr>
      <vt:lpstr>What is Multimedia Pt.2</vt:lpstr>
      <vt:lpstr>The Five Building Blocks of Multimedia</vt:lpstr>
      <vt:lpstr>Text</vt:lpstr>
      <vt:lpstr>PowerPoint Presentation</vt:lpstr>
      <vt:lpstr>PowerPoint Presentation</vt:lpstr>
      <vt:lpstr>PowerPoint Presentation</vt:lpstr>
      <vt:lpstr>Audio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Digital MultiMedia</dc:title>
  <dc:creator>Murillo, Brian</dc:creator>
  <cp:lastModifiedBy>Murillo, Brian</cp:lastModifiedBy>
  <cp:revision>36</cp:revision>
  <dcterms:created xsi:type="dcterms:W3CDTF">2018-04-10T02:33:27Z</dcterms:created>
  <dcterms:modified xsi:type="dcterms:W3CDTF">2018-04-11T03:28:29Z</dcterms:modified>
</cp:coreProperties>
</file>