
<file path=[Content_Types].xml><?xml version="1.0" encoding="utf-8"?>
<Types xmlns="http://schemas.openxmlformats.org/package/2006/content-types">
  <Default Extension="mp3" ContentType="audio/mpeg"/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67" r:id="rId2"/>
    <p:sldId id="257" r:id="rId3"/>
    <p:sldId id="269" r:id="rId4"/>
    <p:sldId id="270" r:id="rId5"/>
    <p:sldId id="259" r:id="rId6"/>
    <p:sldId id="260" r:id="rId7"/>
    <p:sldId id="262" r:id="rId8"/>
    <p:sldId id="263" r:id="rId9"/>
    <p:sldId id="271" r:id="rId10"/>
    <p:sldId id="265" r:id="rId11"/>
    <p:sldId id="272" r:id="rId12"/>
    <p:sldId id="27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BDD0"/>
    <a:srgbClr val="DF97E1"/>
    <a:srgbClr val="FF99CC"/>
    <a:srgbClr val="E5ABCE"/>
    <a:srgbClr val="AED395"/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userId="S::urn:spo:anon#49b732d008b7dfc0c26dd8ed0697ead19b69e544a8f9fff9b10fe9eb3d6c4080::" providerId="AD" clId="Web-{90A61403-D16B-47A5-A590-CE434458FF81}"/>
    <pc:docChg chg="modSld">
      <pc:chgData name="Guest User" userId="S::urn:spo:anon#49b732d008b7dfc0c26dd8ed0697ead19b69e544a8f9fff9b10fe9eb3d6c4080::" providerId="AD" clId="Web-{90A61403-D16B-47A5-A590-CE434458FF81}" dt="2018-05-01T20:16:13.421" v="1"/>
      <pc:docMkLst>
        <pc:docMk/>
      </pc:docMkLst>
      <pc:sldChg chg="modTransition">
        <pc:chgData name="Guest User" userId="S::urn:spo:anon#49b732d008b7dfc0c26dd8ed0697ead19b69e544a8f9fff9b10fe9eb3d6c4080::" providerId="AD" clId="Web-{90A61403-D16B-47A5-A590-CE434458FF81}" dt="2018-05-01T20:16:13.421" v="1"/>
        <pc:sldMkLst>
          <pc:docMk/>
          <pc:sldMk cId="2490257741" sldId="257"/>
        </pc:sldMkLst>
      </pc:sldChg>
      <pc:sldChg chg="modTransition">
        <pc:chgData name="Guest User" userId="S::urn:spo:anon#49b732d008b7dfc0c26dd8ed0697ead19b69e544a8f9fff9b10fe9eb3d6c4080::" providerId="AD" clId="Web-{90A61403-D16B-47A5-A590-CE434458FF81}" dt="2018-05-01T20:16:08.577" v="0"/>
        <pc:sldMkLst>
          <pc:docMk/>
          <pc:sldMk cId="3199799820" sldId="26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DF952-0F8C-4C0F-857F-F26D14DCC1E3}" type="datetimeFigureOut">
              <a:rPr lang="en-US"/>
              <a:t>5/8/2018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A2B0D3-AF79-4C2B-B272-A7A36AABEA16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96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en-US"/>
              <a:t>Avocado – To get the seed! 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en-US"/>
              <a:t>Toothpicks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en-US"/>
              <a:t>Clear Plastic Cup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en-US"/>
              <a:t>Water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en-US"/>
              <a:t>Sunlight! 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Char char="•"/>
            </a:pPr>
            <a:endParaRPr lang="en-US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/>
              <a:t>And….that’s all there is to it!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2B0D3-AF79-4C2B-B272-A7A36AABEA16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007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en-US"/>
              <a:t>Avocado – To get the seed! 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en-US"/>
              <a:t>Toothpicks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en-US"/>
              <a:t>Clear Plastic Cup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en-US"/>
              <a:t>Water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en-US"/>
              <a:t>Sunlight! 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Char char="•"/>
            </a:pPr>
            <a:endParaRPr lang="en-US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/>
              <a:t>And….that’s all there is to it!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2B0D3-AF79-4C2B-B272-A7A36AABEA16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989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Change the pictures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A2B0D3-AF79-4C2B-B272-A7A36AABEA1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028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09E8-F4B9-4B2F-BFBD-BB39178E2CB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6571-9D87-4C56-95D9-8B673AEEA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17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09E8-F4B9-4B2F-BFBD-BB39178E2CB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6571-9D87-4C56-95D9-8B673AEEA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196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09E8-F4B9-4B2F-BFBD-BB39178E2CB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6571-9D87-4C56-95D9-8B673AEEA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462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09E8-F4B9-4B2F-BFBD-BB39178E2CB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6571-9D87-4C56-95D9-8B673AEEA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796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09E8-F4B9-4B2F-BFBD-BB39178E2CB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6571-9D87-4C56-95D9-8B673AEEA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057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09E8-F4B9-4B2F-BFBD-BB39178E2CB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6571-9D87-4C56-95D9-8B673AEEA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946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09E8-F4B9-4B2F-BFBD-BB39178E2CB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6571-9D87-4C56-95D9-8B673AEEA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808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09E8-F4B9-4B2F-BFBD-BB39178E2CB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6571-9D87-4C56-95D9-8B673AEEA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108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09E8-F4B9-4B2F-BFBD-BB39178E2CB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6571-9D87-4C56-95D9-8B673AEEA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136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09E8-F4B9-4B2F-BFBD-BB39178E2CB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6571-9D87-4C56-95D9-8B673AEEA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107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F09E8-F4B9-4B2F-BFBD-BB39178E2CB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16571-9D87-4C56-95D9-8B673AEEA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032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F09E8-F4B9-4B2F-BFBD-BB39178E2CB4}" type="datetimeFigureOut">
              <a:rPr lang="en-US" smtClean="0"/>
              <a:t>5/8/2018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16571-9D87-4C56-95D9-8B673AEEA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55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11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4GcF-A0zVzg" TargetMode="External"/><Relationship Id="rId6" Type="http://schemas.openxmlformats.org/officeDocument/2006/relationships/slide" Target="slide6.xml"/><Relationship Id="rId5" Type="http://schemas.openxmlformats.org/officeDocument/2006/relationships/slide" Target="slide12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6.jpeg"/><Relationship Id="rId7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15.jpg"/><Relationship Id="rId7" Type="http://schemas.openxmlformats.org/officeDocument/2006/relationships/slide" Target="slide7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slide" Target="slide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jfif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A close up of a fruit&#10;&#10;Description generated with high confidence">
            <a:extLst>
              <a:ext uri="{FF2B5EF4-FFF2-40B4-BE49-F238E27FC236}">
                <a16:creationId xmlns:a16="http://schemas.microsoft.com/office/drawing/2014/main" id="{F4B5A211-206C-488C-BFE5-28624A7364B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874" r="8726"/>
          <a:stretch/>
        </p:blipFill>
        <p:spPr>
          <a:xfrm>
            <a:off x="0" y="10"/>
            <a:ext cx="7534636" cy="68579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F23FDE0-8C37-4AD2-B4B7-C3EA3539EC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67479" y="-48177"/>
            <a:ext cx="3795053" cy="5441830"/>
          </a:xfrm>
          <a:noFill/>
        </p:spPr>
        <p:txBody>
          <a:bodyPr>
            <a:noAutofit/>
          </a:bodyPr>
          <a:lstStyle/>
          <a:p>
            <a:pPr algn="l"/>
            <a:r>
              <a:rPr lang="en-US" b="1" dirty="0">
                <a:solidFill>
                  <a:srgbClr val="FFFFFF"/>
                </a:solidFill>
                <a:cs typeface="Calibri Light"/>
              </a:rPr>
              <a:t>How to Grow</a:t>
            </a:r>
            <a:r>
              <a:rPr lang="en-US" b="1" dirty="0">
                <a:cs typeface="Calibri Light"/>
              </a:rPr>
              <a:t> </a:t>
            </a:r>
            <a:r>
              <a:rPr lang="en-US" b="1" i="1" dirty="0">
                <a:solidFill>
                  <a:srgbClr val="92D050"/>
                </a:solidFill>
                <a:cs typeface="Calibri Light"/>
              </a:rPr>
              <a:t>Avocado</a:t>
            </a:r>
            <a:r>
              <a:rPr lang="en-US" b="1" i="1" dirty="0">
                <a:cs typeface="Calibri Light"/>
              </a:rPr>
              <a:t> </a:t>
            </a:r>
            <a:r>
              <a:rPr lang="en-US" b="1" dirty="0">
                <a:solidFill>
                  <a:srgbClr val="FFFFFF"/>
                </a:solidFill>
                <a:cs typeface="Calibri Light"/>
              </a:rPr>
              <a:t>Plant </a:t>
            </a:r>
            <a:r>
              <a:rPr lang="en-US" b="1" dirty="0">
                <a:solidFill>
                  <a:srgbClr val="FFFFFF"/>
                </a:solidFill>
                <a:ea typeface="+mj-lt"/>
                <a:cs typeface="+mj-lt"/>
              </a:rPr>
              <a:t/>
            </a:r>
            <a:br>
              <a:rPr lang="en-US" b="1" dirty="0">
                <a:solidFill>
                  <a:srgbClr val="FFFFFF"/>
                </a:solidFill>
                <a:ea typeface="+mj-lt"/>
                <a:cs typeface="+mj-lt"/>
              </a:rPr>
            </a:br>
            <a:r>
              <a:rPr lang="en-US" b="1" dirty="0">
                <a:solidFill>
                  <a:srgbClr val="FFFFFF"/>
                </a:solidFill>
                <a:cs typeface="Calibri Light"/>
              </a:rPr>
              <a:t>from</a:t>
            </a:r>
            <a:r>
              <a:rPr lang="en-US" b="1" dirty="0">
                <a:cs typeface="Calibri Light"/>
              </a:rPr>
              <a:t> </a:t>
            </a:r>
            <a:r>
              <a:rPr lang="en-US" b="1" dirty="0">
                <a:ea typeface="+mj-lt"/>
                <a:cs typeface="+mj-lt"/>
              </a:rPr>
              <a:t/>
            </a:r>
            <a:br>
              <a:rPr lang="en-US" b="1" dirty="0">
                <a:ea typeface="+mj-lt"/>
                <a:cs typeface="+mj-lt"/>
              </a:rPr>
            </a:br>
            <a:r>
              <a:rPr lang="en-US" b="1" i="1" dirty="0">
                <a:solidFill>
                  <a:srgbClr val="ED7D31"/>
                </a:solidFill>
                <a:cs typeface="Calibri Light"/>
              </a:rPr>
              <a:t>Seed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4A6990-82CF-45A5-9F68-D194C14EC9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03220" y="5628963"/>
            <a:ext cx="3377184" cy="1068276"/>
          </a:xfrm>
          <a:noFill/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algn="r"/>
            <a:endParaRPr lang="en-US" sz="1400" b="1" dirty="0">
              <a:solidFill>
                <a:srgbClr val="E7E6E6"/>
              </a:solidFill>
              <a:cs typeface="Calibri"/>
            </a:endParaRPr>
          </a:p>
          <a:p>
            <a:pPr algn="r"/>
            <a:r>
              <a:rPr lang="en-US" sz="1400" b="1" dirty="0">
                <a:solidFill>
                  <a:srgbClr val="D8D8D8"/>
                </a:solidFill>
                <a:cs typeface="Calibri"/>
              </a:rPr>
              <a:t>Interactive Multimedia I </a:t>
            </a:r>
          </a:p>
          <a:p>
            <a:pPr algn="r"/>
            <a:r>
              <a:rPr lang="en-US" sz="1400" dirty="0">
                <a:solidFill>
                  <a:srgbClr val="D8D8D8"/>
                </a:solidFill>
                <a:cs typeface="Calibri"/>
              </a:rPr>
              <a:t>John Mensah</a:t>
            </a:r>
          </a:p>
          <a:p>
            <a:pPr algn="r"/>
            <a:r>
              <a:rPr lang="en-US" sz="1400" dirty="0" err="1">
                <a:solidFill>
                  <a:srgbClr val="D8D8D8"/>
                </a:solidFill>
                <a:cs typeface="Calibri"/>
              </a:rPr>
              <a:t>Yeasol</a:t>
            </a:r>
            <a:r>
              <a:rPr lang="en-US" sz="1400" dirty="0">
                <a:solidFill>
                  <a:srgbClr val="D8D8D8"/>
                </a:solidFill>
                <a:cs typeface="Calibri"/>
              </a:rPr>
              <a:t> Lee</a:t>
            </a:r>
          </a:p>
        </p:txBody>
      </p:sp>
      <p:sp>
        <p:nvSpPr>
          <p:cNvPr id="4" name="Right Arrow 3"/>
          <p:cNvSpPr/>
          <p:nvPr/>
        </p:nvSpPr>
        <p:spPr>
          <a:xfrm>
            <a:off x="10002152" y="6323166"/>
            <a:ext cx="779319" cy="374073"/>
          </a:xfrm>
          <a:prstGeom prst="rightArrow">
            <a:avLst/>
          </a:prstGeom>
          <a:solidFill>
            <a:schemeClr val="tx2">
              <a:lumMod val="5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5" action="ppaction://hlinksldjump"/>
              </a:rPr>
              <a:t>next</a:t>
            </a:r>
            <a:endParaRPr lang="en-US" dirty="0"/>
          </a:p>
        </p:txBody>
      </p:sp>
      <p:pic>
        <p:nvPicPr>
          <p:cNvPr id="5" name="Lean On - Major Lazer &amp; DJ Snake (fingerstyle guitar cover by Peter Gergely) - Cop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-481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799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BDD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8828" y="450850"/>
            <a:ext cx="4777740" cy="1325563"/>
          </a:xfrm>
        </p:spPr>
        <p:txBody>
          <a:bodyPr/>
          <a:lstStyle/>
          <a:p>
            <a:r>
              <a:rPr lang="en-US" dirty="0">
                <a:latin typeface="Algerian" panose="04020705040A02060702" pitchFamily="82" charset="0"/>
              </a:rPr>
              <a:t>Water -&gt; Soil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523" y="2214561"/>
            <a:ext cx="3033712" cy="30337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956" y="2214561"/>
            <a:ext cx="3033712" cy="30337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Rectangle 6"/>
          <p:cNvSpPr/>
          <p:nvPr/>
        </p:nvSpPr>
        <p:spPr>
          <a:xfrm>
            <a:off x="0" y="0"/>
            <a:ext cx="2143125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429125" y="1504949"/>
            <a:ext cx="1952625" cy="4905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381750" y="1504949"/>
            <a:ext cx="1933575" cy="490538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>
            <a:hlinkClick r:id="rId4" action="ppaction://hlinksldjump"/>
          </p:cNvPr>
          <p:cNvSpPr/>
          <p:nvPr/>
        </p:nvSpPr>
        <p:spPr>
          <a:xfrm>
            <a:off x="10666680" y="6073899"/>
            <a:ext cx="1117600" cy="520700"/>
          </a:xfrm>
          <a:prstGeom prst="rightArrow">
            <a:avLst/>
          </a:prstGeom>
          <a:solidFill>
            <a:srgbClr val="FF99CC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NEXT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 flipH="1">
            <a:off x="427258" y="6073899"/>
            <a:ext cx="1048249" cy="520700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6" action="ppaction://hlinksldjump"/>
              </a:rPr>
              <a:t>Back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31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BDD0">
            <a:alpha val="6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67469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Arial Black"/>
                <a:cs typeface="Arial"/>
              </a:rPr>
              <a:t>Enjoy</a:t>
            </a:r>
            <a:endParaRPr lang="en-US" dirty="0">
              <a:solidFill>
                <a:schemeClr val="bg2">
                  <a:lumMod val="50000"/>
                </a:schemeClr>
              </a:solidFill>
              <a:cs typeface="Calibri Light"/>
            </a:endParaRPr>
          </a:p>
        </p:txBody>
      </p:sp>
      <p:pic>
        <p:nvPicPr>
          <p:cNvPr id="4" name="Picture 4">
            <a:hlinkClick r:id="" action="ppaction://media"/>
            <a:extLst>
              <a:ext uri="{FF2B5EF4-FFF2-40B4-BE49-F238E27FC236}">
                <a16:creationId xmlns:a16="http://schemas.microsoft.com/office/drawing/2014/main" id="{F3334420-414D-49C1-ACCF-2A2BB75257C7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631282" y="1286670"/>
            <a:ext cx="6738936" cy="5024436"/>
          </a:xfrm>
          <a:prstGeom prst="rect">
            <a:avLst/>
          </a:prstGeom>
        </p:spPr>
      </p:pic>
      <p:sp>
        <p:nvSpPr>
          <p:cNvPr id="5" name="Right Arrow 4">
            <a:hlinkClick r:id="rId4" action="ppaction://hlinksldjump"/>
          </p:cNvPr>
          <p:cNvSpPr/>
          <p:nvPr/>
        </p:nvSpPr>
        <p:spPr>
          <a:xfrm>
            <a:off x="10272156" y="6073899"/>
            <a:ext cx="1512124" cy="520700"/>
          </a:xfrm>
          <a:prstGeom prst="rightArrow">
            <a:avLst/>
          </a:prstGeom>
          <a:solidFill>
            <a:srgbClr val="FF99CC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To the End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 flipH="1">
            <a:off x="427257" y="6073899"/>
            <a:ext cx="1411933" cy="520700"/>
          </a:xfrm>
          <a:prstGeom prst="rightArrow">
            <a:avLst/>
          </a:prstGeom>
          <a:solidFill>
            <a:srgbClr val="DF97E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6" action="ppaction://hlinksldjump"/>
              </a:rPr>
              <a:t>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0981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441" y="2766218"/>
            <a:ext cx="10515600" cy="1325563"/>
          </a:xfrm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dobe Caslon Pro" panose="0205050205050A020403" pitchFamily="18" charset="0"/>
              </a:rPr>
              <a:t>Citation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Adobe Caslon Pro" panose="0205050205050A0204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8424" y="250666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Personal Photos</a:t>
            </a:r>
          </a:p>
          <a:p>
            <a:pPr marL="0" indent="0">
              <a:buNone/>
            </a:pPr>
            <a:r>
              <a:rPr lang="en-US" dirty="0" smtClean="0"/>
              <a:t>Unsplash.com</a:t>
            </a:r>
          </a:p>
          <a:p>
            <a:pPr marL="0" indent="0">
              <a:buNone/>
            </a:pPr>
            <a:r>
              <a:rPr lang="en-US" dirty="0" smtClean="0"/>
              <a:t>Pexels.com</a:t>
            </a:r>
          </a:p>
          <a:p>
            <a:pPr marL="0" indent="0">
              <a:buNone/>
            </a:pPr>
            <a:r>
              <a:rPr lang="en-US" dirty="0" smtClean="0"/>
              <a:t>YouTube.com</a:t>
            </a:r>
          </a:p>
          <a:p>
            <a:pPr>
              <a:buFontTx/>
              <a:buChar char="-"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245" y="0"/>
            <a:ext cx="5204114" cy="6858000"/>
          </a:xfrm>
          <a:prstGeom prst="rect">
            <a:avLst/>
          </a:prstGeom>
          <a:effectLst/>
        </p:spPr>
      </p:pic>
      <p:sp>
        <p:nvSpPr>
          <p:cNvPr id="5" name="Right Arrow 4"/>
          <p:cNvSpPr/>
          <p:nvPr/>
        </p:nvSpPr>
        <p:spPr>
          <a:xfrm flipH="1">
            <a:off x="427258" y="6073899"/>
            <a:ext cx="1048249" cy="52070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3" action="ppaction://hlinksldjump"/>
              </a:rPr>
              <a:t>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18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6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 descr="A half eaten apple&#10;&#10;Description generated with high confidence">
            <a:extLst>
              <a:ext uri="{FF2B5EF4-FFF2-40B4-BE49-F238E27FC236}">
                <a16:creationId xmlns:a16="http://schemas.microsoft.com/office/drawing/2014/main" id="{4E471DA5-BFAC-4EDA-B1E6-479C93EBABB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562" r="2" b="2"/>
          <a:stretch/>
        </p:blipFill>
        <p:spPr>
          <a:xfrm>
            <a:off x="4189137" y="320511"/>
            <a:ext cx="3794760" cy="3930978"/>
          </a:xfrm>
          <a:prstGeom prst="rect">
            <a:avLst/>
          </a:prstGeom>
        </p:spPr>
      </p:pic>
      <p:pic>
        <p:nvPicPr>
          <p:cNvPr id="9" name="Picture 9" descr="A glass of wine&#10;&#10;Description generated with high confidence">
            <a:extLst>
              <a:ext uri="{FF2B5EF4-FFF2-40B4-BE49-F238E27FC236}">
                <a16:creationId xmlns:a16="http://schemas.microsoft.com/office/drawing/2014/main" id="{DFD036ED-3335-42BA-A8DA-76BF84B44CD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098" r="18466" b="2"/>
          <a:stretch/>
        </p:blipFill>
        <p:spPr>
          <a:xfrm>
            <a:off x="273366" y="320511"/>
            <a:ext cx="3794760" cy="3930978"/>
          </a:xfrm>
          <a:prstGeom prst="rect">
            <a:avLst/>
          </a:prstGeom>
        </p:spPr>
      </p:pic>
      <p:pic>
        <p:nvPicPr>
          <p:cNvPr id="7" name="Picture 7" descr="A picture containing table, food, indoor, sitting&#10;&#10;Description generated with very high confidence">
            <a:extLst>
              <a:ext uri="{FF2B5EF4-FFF2-40B4-BE49-F238E27FC236}">
                <a16:creationId xmlns:a16="http://schemas.microsoft.com/office/drawing/2014/main" id="{A606B22D-BD5D-4369-9D79-0361B889101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0767" r="24797" b="2"/>
          <a:stretch/>
        </p:blipFill>
        <p:spPr>
          <a:xfrm>
            <a:off x="8075142" y="320511"/>
            <a:ext cx="3794760" cy="393097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96" y="5074424"/>
            <a:ext cx="10906008" cy="111541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b="1" kern="1200" dirty="0">
                <a:solidFill>
                  <a:srgbClr val="FF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sz="6000" b="1" kern="1200" dirty="0"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  <a:r>
              <a:rPr lang="en-US" sz="6000" b="1" kern="1200" dirty="0">
                <a:solidFill>
                  <a:srgbClr val="FF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You </a:t>
            </a:r>
            <a:r>
              <a:rPr lang="en-US" sz="6000" b="1" kern="1200" dirty="0" smtClean="0">
                <a:latin typeface="Arial" panose="020B0604020202020204" pitchFamily="34" charset="0"/>
                <a:cs typeface="Arial" panose="020B0604020202020204" pitchFamily="34" charset="0"/>
              </a:rPr>
              <a:t>Need </a:t>
            </a:r>
            <a:r>
              <a:rPr lang="en-US" sz="6000" b="1" kern="1200" dirty="0" smtClean="0">
                <a:solidFill>
                  <a:srgbClr val="FF99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en-US" sz="6000" b="1" kern="1200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US" sz="6000" kern="1200" dirty="0">
              <a:solidFill>
                <a:srgbClr val="FF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ight Arrow 5">
            <a:hlinkClick r:id="rId8" action="ppaction://hlinksldjump"/>
          </p:cNvPr>
          <p:cNvSpPr/>
          <p:nvPr/>
        </p:nvSpPr>
        <p:spPr>
          <a:xfrm>
            <a:off x="10666680" y="6073899"/>
            <a:ext cx="1117600" cy="520700"/>
          </a:xfrm>
          <a:prstGeom prst="rightArrow">
            <a:avLst/>
          </a:prstGeom>
          <a:solidFill>
            <a:srgbClr val="AED395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NEXT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Right Arrow 2"/>
          <p:cNvSpPr/>
          <p:nvPr/>
        </p:nvSpPr>
        <p:spPr>
          <a:xfrm flipH="1">
            <a:off x="427258" y="6073899"/>
            <a:ext cx="1048249" cy="52070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9" action="ppaction://hlinksldjump"/>
              </a:rPr>
              <a:t>Back</a:t>
            </a:r>
            <a:endParaRPr lang="en-US" dirty="0"/>
          </a:p>
        </p:txBody>
      </p:sp>
      <p:pic>
        <p:nvPicPr>
          <p:cNvPr id="4" name="Lean On - Major Lazer &amp; DJ Snake (fingerstyle guitar cover by Peter Gergely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7258" y="-5024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2577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numSld="12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207" y="1081689"/>
            <a:ext cx="7081157" cy="53108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986" y="190238"/>
            <a:ext cx="10515600" cy="1325563"/>
          </a:xfrm>
        </p:spPr>
        <p:txBody>
          <a:bodyPr/>
          <a:lstStyle/>
          <a:p>
            <a:r>
              <a:rPr lang="en-US" b="1">
                <a:solidFill>
                  <a:srgbClr val="538135"/>
                </a:solidFill>
              </a:rPr>
              <a:t>What 	Do You Need? </a:t>
            </a:r>
            <a:endParaRPr lang="en-US">
              <a:solidFill>
                <a:srgbClr val="FFFFFF"/>
              </a:solidFill>
              <a:cs typeface="Calibri Light"/>
            </a:endParaRPr>
          </a:p>
        </p:txBody>
      </p:sp>
      <p:pic>
        <p:nvPicPr>
          <p:cNvPr id="19" name="Picture 19">
            <a:extLst>
              <a:ext uri="{FF2B5EF4-FFF2-40B4-BE49-F238E27FC236}">
                <a16:creationId xmlns:a16="http://schemas.microsoft.com/office/drawing/2014/main" id="{1B4434FF-6BA6-48B8-9F72-80BEEB8B7E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5330" y="1793457"/>
            <a:ext cx="2618282" cy="3927423"/>
          </a:xfrm>
          <a:prstGeom prst="rect">
            <a:avLst/>
          </a:prstGeom>
        </p:spPr>
      </p:pic>
      <p:pic>
        <p:nvPicPr>
          <p:cNvPr id="17" name="Picture 17" descr="A tree in a forest&#10;&#10;Description generated with very high confidence">
            <a:extLst>
              <a:ext uri="{FF2B5EF4-FFF2-40B4-BE49-F238E27FC236}">
                <a16:creationId xmlns:a16="http://schemas.microsoft.com/office/drawing/2014/main" id="{6A1D207E-7932-46F0-9C2F-2761F654D2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596" y="1793457"/>
            <a:ext cx="5897123" cy="392742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64241" y="132024"/>
            <a:ext cx="11867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Else</a:t>
            </a:r>
            <a:endParaRPr lang="en-US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903" y="393672"/>
            <a:ext cx="722327" cy="688017"/>
          </a:xfrm>
          <a:prstGeom prst="rect">
            <a:avLst/>
          </a:prstGeom>
        </p:spPr>
      </p:pic>
      <p:sp>
        <p:nvSpPr>
          <p:cNvPr id="9" name="Right Arrow 8">
            <a:hlinkClick r:id="rId7" action="ppaction://hlinksldjump"/>
          </p:cNvPr>
          <p:cNvSpPr/>
          <p:nvPr/>
        </p:nvSpPr>
        <p:spPr>
          <a:xfrm>
            <a:off x="10666680" y="6073899"/>
            <a:ext cx="1117600" cy="520700"/>
          </a:xfrm>
          <a:prstGeom prst="rightArrow">
            <a:avLst/>
          </a:prstGeom>
          <a:solidFill>
            <a:srgbClr val="AED395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hlinkClick r:id="rId8" action="ppaction://hlinksldjump"/>
              </a:rPr>
              <a:t>NEXT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 flipH="1">
            <a:off x="427258" y="6073899"/>
            <a:ext cx="1048249" cy="52070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9" action="ppaction://hlinksldjump"/>
              </a:rPr>
              <a:t>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62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500"/>
                            </p:stCondLst>
                            <p:childTnLst>
                              <p:par>
                                <p:cTn id="40" presetID="4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513" y="722313"/>
            <a:ext cx="5765006" cy="1361281"/>
          </a:xfrm>
        </p:spPr>
        <p:txBody>
          <a:bodyPr/>
          <a:lstStyle/>
          <a:p>
            <a:r>
              <a:rPr lang="en-US" dirty="0"/>
              <a:t>Pick the </a:t>
            </a:r>
            <a:r>
              <a:rPr lang="en-US" b="1" dirty="0">
                <a:solidFill>
                  <a:srgbClr val="FF0000"/>
                </a:solidFill>
              </a:rPr>
              <a:t>RIGHT</a:t>
            </a:r>
            <a:r>
              <a:rPr lang="en-US" dirty="0"/>
              <a:t> Avocado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6443" y="2664413"/>
            <a:ext cx="4681539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4000" dirty="0">
                <a:solidFill>
                  <a:srgbClr val="00B050"/>
                </a:solidFill>
                <a:cs typeface="Calibri"/>
              </a:rPr>
              <a:t>Fresh</a:t>
            </a:r>
          </a:p>
          <a:p>
            <a:pPr marL="0" indent="0">
              <a:buNone/>
            </a:pPr>
            <a:r>
              <a:rPr lang="en-US" sz="4000" dirty="0">
                <a:solidFill>
                  <a:srgbClr val="ED7D31"/>
                </a:solidFill>
                <a:cs typeface="Calibri"/>
              </a:rPr>
              <a:t>Ripe</a:t>
            </a:r>
          </a:p>
          <a:p>
            <a:pPr marL="0" indent="0">
              <a:buNone/>
            </a:pPr>
            <a:r>
              <a:rPr lang="en-US" sz="4000" dirty="0">
                <a:solidFill>
                  <a:srgbClr val="375623"/>
                </a:solidFill>
                <a:cs typeface="Calibri"/>
              </a:rPr>
              <a:t>Tip of Avocado</a:t>
            </a:r>
          </a:p>
        </p:txBody>
      </p:sp>
      <p:pic>
        <p:nvPicPr>
          <p:cNvPr id="5" name="Picture 5" descr="A pile of green fruit&#10;&#10;Description generated with very high confidence">
            <a:extLst>
              <a:ext uri="{FF2B5EF4-FFF2-40B4-BE49-F238E27FC236}">
                <a16:creationId xmlns:a16="http://schemas.microsoft.com/office/drawing/2014/main" id="{DC01DA52-E044-4788-A32A-D7D3023B4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5618" y="2382"/>
            <a:ext cx="5338761" cy="3424236"/>
          </a:xfrm>
          <a:prstGeom prst="rect">
            <a:avLst/>
          </a:prstGeom>
        </p:spPr>
      </p:pic>
      <p:pic>
        <p:nvPicPr>
          <p:cNvPr id="7" name="Picture 7" descr="A picture containing snow, indoor, sitting, ground&#10;&#10;Description generated with very high confidence">
            <a:extLst>
              <a:ext uri="{FF2B5EF4-FFF2-40B4-BE49-F238E27FC236}">
                <a16:creationId xmlns:a16="http://schemas.microsoft.com/office/drawing/2014/main" id="{05C685F8-115F-41BF-A284-37ACC46BAA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3238" y="3426618"/>
            <a:ext cx="5338762" cy="3424238"/>
          </a:xfrm>
          <a:prstGeom prst="rect">
            <a:avLst/>
          </a:prstGeom>
        </p:spPr>
      </p:pic>
      <p:sp>
        <p:nvSpPr>
          <p:cNvPr id="9" name="Right Arrow 8">
            <a:hlinkClick r:id="rId4" action="ppaction://hlinksldjump"/>
          </p:cNvPr>
          <p:cNvSpPr/>
          <p:nvPr/>
        </p:nvSpPr>
        <p:spPr>
          <a:xfrm>
            <a:off x="10963563" y="6198260"/>
            <a:ext cx="1117600" cy="520700"/>
          </a:xfrm>
          <a:prstGeom prst="rightArrow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hlinkClick r:id="rId5" action="ppaction://hlinksldjump"/>
              </a:rPr>
              <a:t>NEXT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 flipH="1">
            <a:off x="427258" y="6073899"/>
            <a:ext cx="1048249" cy="52070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4" action="ppaction://hlinksldjump"/>
              </a:rPr>
              <a:t>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5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629595"/>
            <a:ext cx="12192000" cy="224028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4617720"/>
          </a:xfrm>
          <a:prstGeom prst="rect">
            <a:avLst/>
          </a:prstGeom>
          <a:solidFill>
            <a:srgbClr val="F5BDD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872" y="1325245"/>
            <a:ext cx="10515600" cy="1325563"/>
          </a:xfrm>
        </p:spPr>
        <p:txBody>
          <a:bodyPr/>
          <a:lstStyle/>
          <a:p>
            <a:r>
              <a:rPr lang="en-US" b="1" dirty="0">
                <a:latin typeface="Adobe Heiti Std R" panose="020B0400000000000000" pitchFamily="34" charset="-128"/>
                <a:ea typeface="Adobe Heiti Std R" panose="020B0400000000000000" pitchFamily="34" charset="-128"/>
              </a:rPr>
              <a:t>Get</a:t>
            </a:r>
            <a:r>
              <a:rPr lang="en-US" b="1" dirty="0">
                <a:solidFill>
                  <a:schemeClr val="bg1"/>
                </a:solidFill>
                <a:latin typeface="Adobe Heiti Std R" panose="020B0400000000000000" pitchFamily="34" charset="-128"/>
                <a:ea typeface="Adobe Heiti Std R" panose="020B0400000000000000" pitchFamily="34" charset="-128"/>
              </a:rPr>
              <a:t> the </a:t>
            </a:r>
            <a:r>
              <a:rPr lang="en-US" b="1" dirty="0">
                <a:latin typeface="Adobe Heiti Std R" panose="020B0400000000000000" pitchFamily="34" charset="-128"/>
                <a:ea typeface="Adobe Heiti Std R" panose="020B0400000000000000" pitchFamily="34" charset="-128"/>
              </a:rPr>
              <a:t>Seed</a:t>
            </a:r>
            <a:r>
              <a:rPr lang="en-US" b="1" dirty="0">
                <a:solidFill>
                  <a:schemeClr val="bg1"/>
                </a:solidFill>
                <a:latin typeface="Adobe Heiti Std R" panose="020B0400000000000000" pitchFamily="34" charset="-128"/>
                <a:ea typeface="Adobe Heiti Std R" panose="020B0400000000000000" pitchFamily="34" charset="-128"/>
              </a:rPr>
              <a:t> from </a:t>
            </a:r>
            <a:r>
              <a:rPr lang="en-US" sz="5400" b="1" dirty="0">
                <a:solidFill>
                  <a:schemeClr val="accent6"/>
                </a:solidFill>
                <a:latin typeface="Adobe Heiti Std R" panose="020B0400000000000000" pitchFamily="34" charset="-128"/>
                <a:ea typeface="Adobe Heiti Std R" panose="020B0400000000000000" pitchFamily="34" charset="-128"/>
              </a:rPr>
              <a:t>Avocado!</a:t>
            </a:r>
            <a:r>
              <a:rPr lang="en-US" dirty="0">
                <a:latin typeface="Adobe Heiti Std R" panose="020B0400000000000000" pitchFamily="34" charset="-128"/>
                <a:ea typeface="Adobe Heiti Std R" panose="020B0400000000000000" pitchFamily="34" charset="-128"/>
              </a:rPr>
              <a:t>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269" y="2970864"/>
            <a:ext cx="3997189" cy="3997189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283" y="-77026"/>
            <a:ext cx="3574986" cy="3574986"/>
          </a:xfrm>
          <a:prstGeom prst="rect">
            <a:avLst/>
          </a:prstGeom>
        </p:spPr>
      </p:pic>
      <p:sp>
        <p:nvSpPr>
          <p:cNvPr id="9" name="Right Arrow 8">
            <a:hlinkClick r:id="rId4" action="ppaction://hlinksldjump"/>
          </p:cNvPr>
          <p:cNvSpPr/>
          <p:nvPr/>
        </p:nvSpPr>
        <p:spPr>
          <a:xfrm>
            <a:off x="10889673" y="6187044"/>
            <a:ext cx="989609" cy="471570"/>
          </a:xfrm>
          <a:prstGeom prst="rightArrow">
            <a:avLst/>
          </a:prstGeom>
          <a:solidFill>
            <a:srgbClr val="F5BDD0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  <a:hlinkClick r:id="rId5" action="ppaction://hlinksldjump"/>
              </a:rPr>
              <a:t>NEXT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 flipH="1">
            <a:off x="427258" y="6073899"/>
            <a:ext cx="1048249" cy="520700"/>
          </a:xfrm>
          <a:prstGeom prst="rightArrow">
            <a:avLst/>
          </a:prstGeom>
          <a:solidFill>
            <a:srgbClr val="F5BDD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6" action="ppaction://hlinksldjump"/>
              </a:rPr>
              <a:t>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1571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109200" y="0"/>
            <a:ext cx="20828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1092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76" y="113776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2">
                    <a:lumMod val="75000"/>
                  </a:schemeClr>
                </a:solidFill>
                <a:latin typeface="Berlin Sans FB" panose="020E0602020502020306" pitchFamily="34" charset="0"/>
              </a:rPr>
              <a:t>Seed</a:t>
            </a:r>
            <a:r>
              <a:rPr lang="en-US" sz="5400" dirty="0">
                <a:latin typeface="Berlin Sans FB" panose="020E0602020502020306" pitchFamily="34" charset="0"/>
              </a:rPr>
              <a:t> + </a:t>
            </a:r>
            <a:r>
              <a:rPr lang="en-US" sz="5400" dirty="0">
                <a:solidFill>
                  <a:schemeClr val="bg1"/>
                </a:solidFill>
                <a:latin typeface="Berlin Sans FB" panose="020E0602020502020306" pitchFamily="34" charset="0"/>
              </a:rPr>
              <a:t>Water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400" y="2145062"/>
            <a:ext cx="1857375" cy="18573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107" y="3854911"/>
            <a:ext cx="12346213" cy="302225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6" y="1458500"/>
            <a:ext cx="3907536" cy="3907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784" y="2145062"/>
            <a:ext cx="1857375" cy="1857375"/>
          </a:xfrm>
          <a:prstGeom prst="rect">
            <a:avLst/>
          </a:prstGeom>
        </p:spPr>
      </p:pic>
      <p:sp>
        <p:nvSpPr>
          <p:cNvPr id="4" name="Right Arrow 3">
            <a:hlinkClick r:id="rId6" action="ppaction://hlinksldjump"/>
          </p:cNvPr>
          <p:cNvSpPr/>
          <p:nvPr/>
        </p:nvSpPr>
        <p:spPr>
          <a:xfrm>
            <a:off x="10975439" y="6166660"/>
            <a:ext cx="1117600" cy="52070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hlinkClick r:id="rId7" action="ppaction://hlinksldjump"/>
              </a:rPr>
              <a:t>NEXT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 flipH="1">
            <a:off x="427258" y="6073899"/>
            <a:ext cx="1048249" cy="52070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8" action="ppaction://hlinksldjump"/>
              </a:rPr>
              <a:t>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25" y="989075"/>
            <a:ext cx="1524000" cy="1325563"/>
          </a:xfrm>
        </p:spPr>
        <p:txBody>
          <a:bodyPr/>
          <a:lstStyle/>
          <a:p>
            <a:r>
              <a:rPr lang="en-US" dirty="0">
                <a:latin typeface="Adobe Garamond Pro Bold" panose="02020702060506020403" pitchFamily="18" charset="0"/>
              </a:rPr>
              <a:t>Roots </a:t>
            </a:r>
          </a:p>
        </p:txBody>
      </p:sp>
      <p:sp>
        <p:nvSpPr>
          <p:cNvPr id="6" name="Rectangle 5"/>
          <p:cNvSpPr/>
          <p:nvPr/>
        </p:nvSpPr>
        <p:spPr>
          <a:xfrm>
            <a:off x="5362575" y="0"/>
            <a:ext cx="381000" cy="153352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058275" y="0"/>
            <a:ext cx="657225" cy="68580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705" y="1825625"/>
            <a:ext cx="10262589" cy="4351338"/>
          </a:xfrm>
        </p:spPr>
      </p:pic>
      <p:sp>
        <p:nvSpPr>
          <p:cNvPr id="4" name="Right Arrow 3"/>
          <p:cNvSpPr/>
          <p:nvPr/>
        </p:nvSpPr>
        <p:spPr>
          <a:xfrm>
            <a:off x="10766759" y="6176963"/>
            <a:ext cx="1117600" cy="520700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3" action="ppaction://hlinksldjump"/>
              </a:rPr>
              <a:t>NEXT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4401962" y="1930823"/>
            <a:ext cx="2533650" cy="326256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330" y="2124498"/>
            <a:ext cx="2875210" cy="28752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Right Arrow 10"/>
          <p:cNvSpPr/>
          <p:nvPr/>
        </p:nvSpPr>
        <p:spPr>
          <a:xfrm flipH="1">
            <a:off x="427258" y="6073899"/>
            <a:ext cx="1048249" cy="520700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5" action="ppaction://hlinksldjump"/>
              </a:rPr>
              <a:t>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77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70172" y="1019174"/>
            <a:ext cx="4464051" cy="44640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6725" y="761999"/>
            <a:ext cx="4263771" cy="135026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Charlemagne Std" panose="04020705060702020204" pitchFamily="82" charset="0"/>
              </a:rPr>
              <a:t>          It’s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Charlemagne Std" panose="04020705060702020204" pitchFamily="82" charset="0"/>
              </a:rPr>
              <a:t>Sprouting!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9" t="3078" r="26923" b="1026"/>
          <a:stretch/>
        </p:blipFill>
        <p:spPr>
          <a:xfrm>
            <a:off x="1481137" y="2940103"/>
            <a:ext cx="1631949" cy="2543122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73" r="14070" b="6409"/>
          <a:stretch/>
        </p:blipFill>
        <p:spPr>
          <a:xfrm>
            <a:off x="5362574" y="2890837"/>
            <a:ext cx="1952626" cy="25095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124" y="2997049"/>
            <a:ext cx="2297112" cy="2297112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3362326" y="761999"/>
            <a:ext cx="914399" cy="9382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10666680" y="6073899"/>
            <a:ext cx="1117600" cy="520700"/>
          </a:xfrm>
          <a:prstGeom prst="rightArrow">
            <a:avLst/>
          </a:prstGeom>
          <a:solidFill>
            <a:srgbClr val="AED395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hlinkClick r:id="rId6" action="ppaction://hlinksldjump"/>
              </a:rPr>
              <a:t>NEXT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 flipH="1">
            <a:off x="427258" y="6073899"/>
            <a:ext cx="1048249" cy="52070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7" action="ppaction://hlinksldjump"/>
              </a:rPr>
              <a:t>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3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737" y="2429669"/>
            <a:ext cx="5430658" cy="25900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4800" b="1" dirty="0"/>
              <a:t>Things to Consider</a:t>
            </a:r>
            <a:endParaRPr lang="en-US" sz="4800" b="1" dirty="0">
              <a:cs typeface="Calibri Ligh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15234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r">
              <a:buNone/>
            </a:pPr>
            <a:r>
              <a:rPr lang="en-US" sz="4000" dirty="0">
                <a:solidFill>
                  <a:srgbClr val="E2EFD9"/>
                </a:solidFill>
                <a:cs typeface="Calibri"/>
              </a:rPr>
              <a:t>Waiting is the KEY</a:t>
            </a:r>
          </a:p>
          <a:p>
            <a:pPr marL="0" indent="0" algn="r">
              <a:buNone/>
            </a:pPr>
            <a:r>
              <a:rPr lang="en-US" sz="4000" dirty="0">
                <a:solidFill>
                  <a:srgbClr val="70AD47"/>
                </a:solidFill>
                <a:cs typeface="Calibri"/>
              </a:rPr>
              <a:t>Avocado LOVES sunlight </a:t>
            </a:r>
          </a:p>
          <a:p>
            <a:pPr marL="0" indent="0" algn="r">
              <a:buNone/>
            </a:pPr>
            <a:r>
              <a:rPr lang="en-US" sz="4000" dirty="0">
                <a:solidFill>
                  <a:srgbClr val="538135"/>
                </a:solidFill>
                <a:cs typeface="Calibri"/>
              </a:rPr>
              <a:t>Avocado does NOT love cold</a:t>
            </a:r>
          </a:p>
          <a:p>
            <a:pPr marL="0" indent="0" algn="r">
              <a:buNone/>
            </a:pPr>
            <a:endParaRPr lang="en-US" sz="4000" dirty="0">
              <a:cs typeface="Calibri"/>
            </a:endParaRPr>
          </a:p>
          <a:p>
            <a:pPr marL="0" indent="0" algn="r">
              <a:buNone/>
            </a:pPr>
            <a:endParaRPr lang="en-US" sz="4400" dirty="0">
              <a:cs typeface="Calibri"/>
            </a:endParaRPr>
          </a:p>
          <a:p>
            <a:pPr marL="0" indent="0" algn="r">
              <a:buNone/>
            </a:pPr>
            <a:endParaRPr lang="en-US" sz="4400" dirty="0">
              <a:cs typeface="Calibri"/>
            </a:endParaRPr>
          </a:p>
          <a:p>
            <a:pPr marL="0" indent="0" algn="r">
              <a:buNone/>
            </a:pPr>
            <a:endParaRPr lang="en-US" sz="4400" dirty="0">
              <a:cs typeface="Calibri"/>
            </a:endParaRPr>
          </a:p>
          <a:p>
            <a:pPr marL="0" indent="0">
              <a:buNone/>
            </a:pPr>
            <a:endParaRPr lang="en-US" sz="4400" dirty="0">
              <a:cs typeface="Calibri"/>
            </a:endParaRPr>
          </a:p>
        </p:txBody>
      </p:sp>
      <p:sp>
        <p:nvSpPr>
          <p:cNvPr id="6" name="Right Arrow 5">
            <a:hlinkClick r:id="rId3" action="ppaction://hlinksldjump"/>
          </p:cNvPr>
          <p:cNvSpPr/>
          <p:nvPr/>
        </p:nvSpPr>
        <p:spPr>
          <a:xfrm>
            <a:off x="10666680" y="6073899"/>
            <a:ext cx="1117600" cy="520700"/>
          </a:xfrm>
          <a:prstGeom prst="rightArrow">
            <a:avLst/>
          </a:prstGeom>
          <a:solidFill>
            <a:srgbClr val="AED395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hlinkClick r:id="rId4" action="ppaction://hlinksldjump"/>
              </a:rPr>
              <a:t>NEXT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 flipH="1">
            <a:off x="427258" y="6073899"/>
            <a:ext cx="1048249" cy="52070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hlinkClick r:id="rId5" action="ppaction://hlinksldjump"/>
              </a:rPr>
              <a:t>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5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103</Words>
  <Application>Microsoft Office PowerPoint</Application>
  <PresentationFormat>Widescreen</PresentationFormat>
  <Paragraphs>71</Paragraphs>
  <Slides>12</Slides>
  <Notes>3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Adobe Heiti Std R</vt:lpstr>
      <vt:lpstr>Adobe Caslon Pro</vt:lpstr>
      <vt:lpstr>Adobe Garamond Pro Bold</vt:lpstr>
      <vt:lpstr>Algerian</vt:lpstr>
      <vt:lpstr>Arial</vt:lpstr>
      <vt:lpstr>Arial Black</vt:lpstr>
      <vt:lpstr>Berlin Sans FB</vt:lpstr>
      <vt:lpstr>Calibri</vt:lpstr>
      <vt:lpstr>Calibri Light</vt:lpstr>
      <vt:lpstr>Charlemagne Std</vt:lpstr>
      <vt:lpstr>Office Theme</vt:lpstr>
      <vt:lpstr>How to Grow Avocado Plant  from  Seed</vt:lpstr>
      <vt:lpstr>What Do You Need ? </vt:lpstr>
      <vt:lpstr>What  Do You Need? </vt:lpstr>
      <vt:lpstr>Pick the RIGHT Avocado</vt:lpstr>
      <vt:lpstr>Get the Seed from Avocado! </vt:lpstr>
      <vt:lpstr>Seed + Water</vt:lpstr>
      <vt:lpstr>Roots </vt:lpstr>
      <vt:lpstr>          It’s Sprouting! </vt:lpstr>
      <vt:lpstr>Things to Consider</vt:lpstr>
      <vt:lpstr>Water -&gt; Soil</vt:lpstr>
      <vt:lpstr>Enjoy</vt:lpstr>
      <vt:lpstr>Citation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Grow Avocado Plant  from  Seed</dc:title>
  <dc:creator>Mensah, John</dc:creator>
  <cp:lastModifiedBy>Mensah, John</cp:lastModifiedBy>
  <cp:revision>22</cp:revision>
  <dcterms:modified xsi:type="dcterms:W3CDTF">2018-05-08T23:34:38Z</dcterms:modified>
</cp:coreProperties>
</file>