
<file path=[Content_Types].xml><?xml version="1.0" encoding="utf-8"?>
<Types xmlns="http://schemas.openxmlformats.org/package/2006/content-types">
  <Default Extension="png" ContentType="image/png"/>
  <Default Extension="jfif" ContentType="image/jpe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0" r:id="rId1"/>
  </p:sldMasterIdLst>
  <p:sldIdLst>
    <p:sldId id="256" r:id="rId2"/>
    <p:sldId id="257" r:id="rId3"/>
    <p:sldId id="262" r:id="rId4"/>
    <p:sldId id="263" r:id="rId5"/>
    <p:sldId id="258" r:id="rId6"/>
    <p:sldId id="264" r:id="rId7"/>
    <p:sldId id="259" r:id="rId8"/>
    <p:sldId id="265" r:id="rId9"/>
    <p:sldId id="260" r:id="rId10"/>
    <p:sldId id="266" r:id="rId11"/>
    <p:sldId id="261" r:id="rId12"/>
    <p:sldId id="267" r:id="rId13"/>
    <p:sldId id="274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81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298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656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2640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39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55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613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538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852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34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63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79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66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48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807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14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237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8AF1127-6A72-4C9E-8AC5-D8D0696F1371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C1A25C0-438A-4A32-AC13-355415668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454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  <p:sldLayoutId id="2147483982" r:id="rId12"/>
    <p:sldLayoutId id="2147483983" r:id="rId13"/>
    <p:sldLayoutId id="2147483984" r:id="rId14"/>
    <p:sldLayoutId id="2147483985" r:id="rId15"/>
    <p:sldLayoutId id="2147483986" r:id="rId16"/>
    <p:sldLayoutId id="214748398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O0qsl_Tr_S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Information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f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78465" y="660400"/>
            <a:ext cx="303480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>
                <a:latin typeface="Berlin Sans FB Demi" panose="020E0802020502020306" pitchFamily="34" charset="0"/>
              </a:rPr>
              <a:t>Project 1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36388" y="1953062"/>
            <a:ext cx="25189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John Mensah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352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6458" y="819150"/>
            <a:ext cx="48741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There are different of way to come about animation.</a:t>
            </a:r>
            <a:endParaRPr lang="en-US" sz="2800" b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47700" y="1773257"/>
            <a:ext cx="8229600" cy="452596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Brainstorming – </a:t>
            </a:r>
            <a:r>
              <a:rPr lang="en-US" sz="2100" dirty="0" smtClean="0"/>
              <a:t>Lots of ideas.</a:t>
            </a:r>
          </a:p>
          <a:p>
            <a:r>
              <a:rPr lang="en-US" dirty="0" err="1" smtClean="0"/>
              <a:t>Brainwriting</a:t>
            </a:r>
            <a:r>
              <a:rPr lang="en-US" dirty="0" smtClean="0"/>
              <a:t> – </a:t>
            </a:r>
            <a:r>
              <a:rPr lang="en-US" sz="2100" dirty="0" smtClean="0"/>
              <a:t>Lots of ideas in focused, short bursts or rounds.</a:t>
            </a:r>
          </a:p>
          <a:p>
            <a:r>
              <a:rPr lang="en-US" dirty="0" smtClean="0"/>
              <a:t>Thesaurus Browsing – </a:t>
            </a:r>
            <a:r>
              <a:rPr lang="en-US" sz="2100" dirty="0" smtClean="0"/>
              <a:t>Looking at lots of similar ideas.</a:t>
            </a:r>
          </a:p>
          <a:p>
            <a:r>
              <a:rPr lang="en-US" dirty="0" smtClean="0"/>
              <a:t>Mind-mapping – </a:t>
            </a:r>
            <a:r>
              <a:rPr lang="en-US" sz="2100" dirty="0" smtClean="0"/>
              <a:t>Mapping out relationships.</a:t>
            </a:r>
          </a:p>
          <a:p>
            <a:r>
              <a:rPr lang="en-US" dirty="0" smtClean="0"/>
              <a:t>Gap Filling – </a:t>
            </a:r>
            <a:r>
              <a:rPr lang="en-US" sz="2100" dirty="0" smtClean="0"/>
              <a:t>Identifying endpoints and bridging the gap.</a:t>
            </a:r>
            <a:endParaRPr lang="en-US" dirty="0" smtClean="0"/>
          </a:p>
          <a:p>
            <a:r>
              <a:rPr lang="en-US" dirty="0" smtClean="0"/>
              <a:t>Boxing Gloves </a:t>
            </a:r>
            <a:r>
              <a:rPr lang="en-US" sz="1900" i="1" dirty="0" smtClean="0"/>
              <a:t>(worst name </a:t>
            </a:r>
            <a:r>
              <a:rPr lang="en-US" sz="1900" i="1" u="sng" dirty="0" smtClean="0"/>
              <a:t>ever</a:t>
            </a:r>
            <a:r>
              <a:rPr lang="en-US" sz="1900" i="1" dirty="0" smtClean="0"/>
              <a:t>) </a:t>
            </a:r>
            <a:r>
              <a:rPr lang="en-US" sz="1900" dirty="0" smtClean="0"/>
              <a:t>– </a:t>
            </a:r>
            <a:r>
              <a:rPr lang="en-US" sz="1900" dirty="0" err="1" smtClean="0"/>
              <a:t>Roleplay</a:t>
            </a:r>
            <a:r>
              <a:rPr lang="en-US" sz="1900" dirty="0" smtClean="0"/>
              <a:t> using a system, step by step.</a:t>
            </a:r>
            <a:endParaRPr lang="en-US" i="1" dirty="0" smtClean="0"/>
          </a:p>
          <a:p>
            <a:r>
              <a:rPr lang="en-US" dirty="0" err="1" smtClean="0"/>
              <a:t>Sketchboarding</a:t>
            </a:r>
            <a:r>
              <a:rPr lang="en-US" dirty="0" smtClean="0"/>
              <a:t> – </a:t>
            </a:r>
            <a:r>
              <a:rPr lang="en-US" sz="2100" dirty="0" smtClean="0"/>
              <a:t>Putting all ideas up in a single place.</a:t>
            </a:r>
            <a:endParaRPr lang="en-US" dirty="0" smtClean="0"/>
          </a:p>
          <a:p>
            <a:r>
              <a:rPr lang="en-US" dirty="0" smtClean="0"/>
              <a:t>Storyboarding – </a:t>
            </a:r>
            <a:r>
              <a:rPr lang="en-US" sz="2100" dirty="0" smtClean="0"/>
              <a:t>Writing it out step by step, visually.</a:t>
            </a:r>
            <a:endParaRPr lang="en-US" dirty="0" smtClean="0"/>
          </a:p>
          <a:p>
            <a:r>
              <a:rPr lang="en-US" dirty="0" smtClean="0"/>
              <a:t>I’ll add: Proof-Of Concept – </a:t>
            </a:r>
            <a:r>
              <a:rPr lang="en-US" sz="2100" dirty="0" smtClean="0"/>
              <a:t>Making a toy example.</a:t>
            </a:r>
            <a:endParaRPr lang="en-US" dirty="0" smtClean="0"/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US" i="1" dirty="0" smtClean="0"/>
              <a:t/>
            </a:r>
            <a:br>
              <a:rPr lang="en-US" i="1" dirty="0" smtClean="0"/>
            </a:b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58216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04682" y="526732"/>
            <a:ext cx="18838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/>
              <a:t>video</a:t>
            </a:r>
            <a:endParaRPr 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5677787" y="2635543"/>
            <a:ext cx="56777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Videos are used to tell story's that can’t be explained or the provide a visual understanding to make things a documentary or a presentation easy.</a:t>
            </a:r>
            <a:endParaRPr lang="en-US" sz="2800" dirty="0"/>
          </a:p>
        </p:txBody>
      </p:sp>
      <p:pic>
        <p:nvPicPr>
          <p:cNvPr id="5" name="O0qsl_Tr_S4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36586" y="2257609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7322271" y="3829050"/>
            <a:ext cx="2647950" cy="742950"/>
          </a:xfrm>
          <a:prstGeom prst="ellipse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322271" y="4394656"/>
            <a:ext cx="2647950" cy="742950"/>
          </a:xfrm>
          <a:prstGeom prst="ellipse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322271" y="4967524"/>
            <a:ext cx="2647950" cy="742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05000" y="2209800"/>
            <a:ext cx="39243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video is </a:t>
            </a:r>
            <a:r>
              <a:rPr lang="en-US" sz="2400" dirty="0"/>
              <a:t>a series of images played back that, like animation, takes advantage of persistence of vision to create motion.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67350" y="628650"/>
            <a:ext cx="2305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dobe Hebrew" panose="02040503050201020203" pitchFamily="18" charset="-79"/>
                <a:cs typeface="Adobe Hebrew" panose="02040503050201020203" pitchFamily="18" charset="-79"/>
              </a:rPr>
              <a:t>video</a:t>
            </a:r>
            <a:endParaRPr lang="en-US" sz="4000" dirty="0"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05700" y="2209800"/>
            <a:ext cx="4929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Videos have </a:t>
            </a:r>
            <a:r>
              <a:rPr lang="en-US" dirty="0" err="1" smtClean="0"/>
              <a:t>keyframes</a:t>
            </a:r>
            <a:r>
              <a:rPr lang="en-US" dirty="0" smtClean="0"/>
              <a:t> in them .</a:t>
            </a:r>
          </a:p>
          <a:p>
            <a:r>
              <a:rPr lang="en-US" dirty="0" smtClean="0"/>
              <a:t>They can </a:t>
            </a:r>
            <a:r>
              <a:rPr lang="en-US" dirty="0" err="1" smtClean="0"/>
              <a:t>quantizied</a:t>
            </a:r>
            <a:r>
              <a:rPr lang="en-US" dirty="0" smtClean="0"/>
              <a:t> to reduce the size of the video</a:t>
            </a:r>
          </a:p>
          <a:p>
            <a:r>
              <a:rPr lang="en-US" dirty="0" smtClean="0"/>
              <a:t>In order to do that you will have to do the following.</a:t>
            </a:r>
          </a:p>
        </p:txBody>
      </p:sp>
      <p:sp>
        <p:nvSpPr>
          <p:cNvPr id="6" name="Oval 5"/>
          <p:cNvSpPr/>
          <p:nvPr/>
        </p:nvSpPr>
        <p:spPr>
          <a:xfrm>
            <a:off x="7322271" y="3263444"/>
            <a:ext cx="2647950" cy="742950"/>
          </a:xfrm>
          <a:prstGeom prst="ellipse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505700" y="3457575"/>
            <a:ext cx="3543300" cy="2585323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Reduce the resolution</a:t>
            </a:r>
          </a:p>
          <a:p>
            <a:endParaRPr lang="en-US" dirty="0"/>
          </a:p>
          <a:p>
            <a:r>
              <a:rPr lang="en-US" dirty="0" smtClean="0"/>
              <a:t>Reduce the length</a:t>
            </a:r>
          </a:p>
          <a:p>
            <a:endParaRPr lang="en-US" dirty="0"/>
          </a:p>
          <a:p>
            <a:r>
              <a:rPr lang="en-US" dirty="0" smtClean="0"/>
              <a:t>Use lower key frames</a:t>
            </a:r>
          </a:p>
          <a:p>
            <a:endParaRPr lang="en-US" dirty="0"/>
          </a:p>
          <a:p>
            <a:r>
              <a:rPr lang="en-US" dirty="0" smtClean="0"/>
              <a:t>Reduce the key frames.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72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62866" y="492733"/>
            <a:ext cx="131209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Text</a:t>
            </a:r>
            <a:endParaRPr 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1991" y="1416063"/>
            <a:ext cx="2849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Kerning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1991" y="2551815"/>
            <a:ext cx="23391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kern="700" spc="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Kerning is the </a:t>
            </a:r>
            <a:r>
              <a:rPr lang="en-US" kern="700" spc="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spacing of the letters, relative to one-another.</a:t>
            </a:r>
            <a:endParaRPr lang="en-US" kern="700" spc="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2605" y="2551815"/>
            <a:ext cx="33811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i="1" dirty="0" smtClean="0">
                <a:solidFill>
                  <a:srgbClr val="FF0000"/>
                </a:solidFill>
              </a:rPr>
              <a:t>You text must have relate to your theme.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39337" y="4585701"/>
            <a:ext cx="15222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Fonts can be 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9661613" y="4231758"/>
            <a:ext cx="21579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/>
              <a:t>BOLD</a:t>
            </a:r>
            <a:endParaRPr lang="en-US" sz="6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70818" y="2107386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 rot="1403571">
            <a:off x="4862936" y="1416062"/>
            <a:ext cx="289568" cy="505331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Italicized</a:t>
            </a:r>
            <a:endParaRPr lang="en-US" sz="32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6059010" y="4532265"/>
            <a:ext cx="69068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or</a:t>
            </a:r>
            <a:endParaRPr 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5170818" y="5581650"/>
            <a:ext cx="2442464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4400" b="1" i="1" u="sng" dirty="0" smtClean="0"/>
              <a:t>underlined</a:t>
            </a:r>
            <a:endParaRPr lang="en-US" sz="4400" b="1" i="1" u="sng" dirty="0"/>
          </a:p>
        </p:txBody>
      </p:sp>
    </p:spTree>
    <p:extLst>
      <p:ext uri="{BB962C8B-B14F-4D97-AF65-F5344CB8AC3E}">
        <p14:creationId xmlns:p14="http://schemas.microsoft.com/office/powerpoint/2010/main" val="3851567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67313" y="888206"/>
            <a:ext cx="291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H</a:t>
            </a:r>
            <a:r>
              <a:rPr lang="en-US" sz="3600" dirty="0" smtClean="0"/>
              <a:t>ardware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028700" y="2305050"/>
            <a:ext cx="481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devises that display the videos we watch, the images and the audio we hear.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28700" y="3524250"/>
            <a:ext cx="207095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Some examples are </a:t>
            </a:r>
          </a:p>
          <a:p>
            <a:endParaRPr lang="en-US" dirty="0"/>
          </a:p>
          <a:p>
            <a:r>
              <a:rPr lang="en-US" dirty="0" smtClean="0"/>
              <a:t>Computers</a:t>
            </a:r>
          </a:p>
          <a:p>
            <a:endParaRPr lang="en-US" dirty="0"/>
          </a:p>
          <a:p>
            <a:r>
              <a:rPr lang="en-US" dirty="0" smtClean="0"/>
              <a:t>Phones</a:t>
            </a:r>
          </a:p>
          <a:p>
            <a:endParaRPr lang="en-US" dirty="0"/>
          </a:p>
          <a:p>
            <a:r>
              <a:rPr lang="en-US" dirty="0" smtClean="0"/>
              <a:t>Printer</a:t>
            </a:r>
          </a:p>
          <a:p>
            <a:endParaRPr lang="en-US" dirty="0"/>
          </a:p>
          <a:p>
            <a:r>
              <a:rPr lang="en-US" dirty="0" smtClean="0"/>
              <a:t>Scanners</a:t>
            </a:r>
          </a:p>
          <a:p>
            <a:r>
              <a:rPr lang="en-US" dirty="0" smtClean="0"/>
              <a:t>Etc.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99" y="2733674"/>
            <a:ext cx="6800067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3627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06604" y="892585"/>
            <a:ext cx="32575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Software’s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533832" y="2536723"/>
            <a:ext cx="2949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Thee software of our devises is what make our computers or phone  functions as a device.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02542" y="3834580"/>
            <a:ext cx="22122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Some examples are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MAC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WINDOWS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ANDRIOD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25243" y="2220686"/>
            <a:ext cx="46699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software is a </a:t>
            </a:r>
            <a:r>
              <a:rPr lang="en-US" dirty="0"/>
              <a:t>collection of </a:t>
            </a:r>
            <a:r>
              <a:rPr lang="en-US" dirty="0" smtClean="0"/>
              <a:t>instructions</a:t>
            </a:r>
            <a:r>
              <a:rPr lang="en-US" dirty="0"/>
              <a:t> that enable the user to interact with a computer, its hardware, or perform tasks. Without software, most computers would be useless. For example, without your </a:t>
            </a:r>
            <a:r>
              <a:rPr lang="en-US" dirty="0" smtClean="0"/>
              <a:t>Internet browser</a:t>
            </a:r>
            <a:r>
              <a:rPr lang="en-US" dirty="0"/>
              <a:t>  software, you could not surf the Internet or read this page and without </a:t>
            </a:r>
            <a:r>
              <a:rPr lang="en-US" dirty="0" smtClean="0"/>
              <a:t>an operating system</a:t>
            </a:r>
            <a:r>
              <a:rPr lang="en-US" dirty="0"/>
              <a:t> </a:t>
            </a:r>
            <a:r>
              <a:rPr lang="en-US" dirty="0" smtClean="0"/>
              <a:t>, </a:t>
            </a:r>
            <a:r>
              <a:rPr lang="en-US" dirty="0"/>
              <a:t>the browser could not run on your computer.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447" y="4527420"/>
            <a:ext cx="1080002" cy="5400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511" y="5198040"/>
            <a:ext cx="536449" cy="4714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671" y="5653037"/>
            <a:ext cx="528748" cy="62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83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0" y="1698171"/>
            <a:ext cx="31376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dobe Garamond Pro Bold" panose="02020702060506020403" pitchFamily="18" charset="0"/>
              </a:rPr>
              <a:t>M</a:t>
            </a:r>
            <a:r>
              <a:rPr lang="en-US" sz="4800" dirty="0" smtClean="0">
                <a:latin typeface="Adobe Garamond Pro Bold" panose="02020702060506020403" pitchFamily="18" charset="0"/>
              </a:rPr>
              <a:t>ultimedia</a:t>
            </a:r>
            <a:endParaRPr lang="en-US" sz="4800" dirty="0">
              <a:latin typeface="Adobe Garamond Pro Bold" panose="020207020605060204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9189" y="2922815"/>
            <a:ext cx="64171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dobe Hebrew" panose="02040503050201020203" pitchFamily="18" charset="-79"/>
                <a:cs typeface="Adobe Hebrew" panose="02040503050201020203" pitchFamily="18" charset="-79"/>
              </a:rPr>
              <a:t>Multimedia is the use of audio files ,images and text to convey a message. The form of communication can be done through the phone</a:t>
            </a:r>
            <a:r>
              <a:rPr lang="en-US" sz="2000" dirty="0" smtClean="0">
                <a:latin typeface="Adobe Hebrew" panose="02040503050201020203" pitchFamily="18" charset="-79"/>
                <a:cs typeface="Adobe Hebrew" panose="02040503050201020203" pitchFamily="18" charset="-79"/>
              </a:rPr>
              <a:t>, computer </a:t>
            </a:r>
            <a:r>
              <a:rPr lang="en-US" sz="2000" dirty="0">
                <a:latin typeface="Adobe Hebrew" panose="02040503050201020203" pitchFamily="18" charset="-79"/>
                <a:cs typeface="Adobe Hebrew" panose="02040503050201020203" pitchFamily="18" charset="-79"/>
              </a:rPr>
              <a:t>and any other modern technology. Displayed images are represented by zeros and ones.</a:t>
            </a:r>
            <a:endParaRPr lang="en-US" sz="2000" dirty="0"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endParaRPr lang="en-US" sz="2000" dirty="0"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2229" y="5617029"/>
            <a:ext cx="8425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dobe Hebrew" panose="02040503050201020203" pitchFamily="18" charset="-79"/>
                <a:cs typeface="Adobe Hebrew" panose="02040503050201020203" pitchFamily="18" charset="-79"/>
              </a:rPr>
              <a:t> Some examples of multimedia will be displayed in the following slides</a:t>
            </a:r>
            <a:br>
              <a:rPr lang="en-US" dirty="0">
                <a:latin typeface="Adobe Hebrew" panose="02040503050201020203" pitchFamily="18" charset="-79"/>
                <a:cs typeface="Adobe Hebrew" panose="02040503050201020203" pitchFamily="18" charset="-79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852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6229350" y="1352550"/>
            <a:ext cx="4038600" cy="4572000"/>
          </a:xfrm>
          <a:prstGeom prst="roundRect">
            <a:avLst/>
          </a:prstGeom>
          <a:ln w="3492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/>
              <a:t>Multimedia</a:t>
            </a:r>
            <a:r>
              <a:rPr lang="en-US" sz="2400" dirty="0"/>
              <a:t> means that computer information can be represented through audio, video, and animation in addition to traditional media (i.e., text, graphics drawings, images).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1181100" y="1733550"/>
            <a:ext cx="4357804" cy="43053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Multimedia can be recorded and played, displayed, interacted with or accessed by </a:t>
            </a:r>
            <a:r>
              <a:rPr lang="en-US" sz="2400" b="1" dirty="0">
                <a:hlinkClick r:id="rId2" tooltip="Information"/>
              </a:rPr>
              <a:t>information</a:t>
            </a:r>
            <a:r>
              <a:rPr lang="en-US" sz="2400" b="1" dirty="0"/>
              <a:t> content processing devices, such as computerized and electronic devices, but can also be part of a live performance.</a:t>
            </a:r>
            <a:r>
              <a:rPr lang="en-US" b="1" dirty="0"/>
              <a:t> 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81100" y="476250"/>
            <a:ext cx="46863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Adobe Garamond Pro Bold" panose="02020702060506020403" pitchFamily="18" charset="0"/>
              </a:rPr>
              <a:t>Multimedia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169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0" y="771792"/>
            <a:ext cx="4724400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The five building blocks   of multimedia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 rot="1970977">
            <a:off x="1676400" y="2311122"/>
            <a:ext cx="125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</a:t>
            </a:r>
            <a:r>
              <a:rPr lang="en-US" sz="2800" dirty="0" smtClean="0"/>
              <a:t>mages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 rot="19418633">
            <a:off x="8060867" y="4712673"/>
            <a:ext cx="12522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Audio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 rot="19472455">
            <a:off x="4631867" y="3503027"/>
            <a:ext cx="759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Text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 rot="1324562">
            <a:off x="8098967" y="2311122"/>
            <a:ext cx="15872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Animation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 rot="2301337">
            <a:off x="3291267" y="5932705"/>
            <a:ext cx="1037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Video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146158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multim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61" y="1210808"/>
            <a:ext cx="3480572" cy="231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91986" y="571500"/>
            <a:ext cx="2116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600" dirty="0" smtClean="0">
                <a:latin typeface="Adobe Caslon Pro" panose="0205050205050A020403" pitchFamily="18" charset="0"/>
              </a:rPr>
              <a:t>Images</a:t>
            </a:r>
            <a:endParaRPr lang="en-US" sz="4000" spc="600" dirty="0">
              <a:latin typeface="Adobe Caslon Pro" panose="0205050205050A0204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0361" y="4065814"/>
            <a:ext cx="38612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Images are used to tell a story or to remind ourselves about certain moments that we can’t recreate.</a:t>
            </a:r>
            <a:endParaRPr lang="en-US" dirty="0"/>
          </a:p>
        </p:txBody>
      </p:sp>
      <p:pic>
        <p:nvPicPr>
          <p:cNvPr id="1030" name="Picture 6" descr="Image result for happy mo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169">
            <a:off x="9044023" y="3532407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travel pictur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69095">
            <a:off x="6745133" y="145251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best moment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075" y="849925"/>
            <a:ext cx="2667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best moments captured on camer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6266">
            <a:off x="6371748" y="3824382"/>
            <a:ext cx="2667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662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8700" y="189708"/>
            <a:ext cx="3295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600" dirty="0" smtClean="0">
                <a:latin typeface="Adobe Garamond Pro" panose="02020502060506020403" pitchFamily="18" charset="0"/>
              </a:rPr>
              <a:t>Images</a:t>
            </a:r>
            <a:endParaRPr lang="en-US" sz="4000" spc="600" dirty="0">
              <a:latin typeface="Adobe Garamond Pro" panose="020205020605060204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4412" y="996813"/>
            <a:ext cx="2476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/>
              <a:t>T</a:t>
            </a:r>
            <a:r>
              <a:rPr lang="en-US" dirty="0" smtClean="0"/>
              <a:t>here are different </a:t>
            </a:r>
            <a:r>
              <a:rPr lang="en-US" dirty="0"/>
              <a:t>things and ways to </a:t>
            </a:r>
            <a:r>
              <a:rPr lang="en-US" dirty="0" smtClean="0"/>
              <a:t>quantize images.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29587" y="1273812"/>
            <a:ext cx="2228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BITMAP image is like a giant mosaic where each tile (pixel) has its own color.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962900" y="126094"/>
            <a:ext cx="2381250" cy="1147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Bitmap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962900" y="3048000"/>
            <a:ext cx="3286125" cy="339883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Made of pixels.</a:t>
            </a:r>
          </a:p>
          <a:p>
            <a:r>
              <a:rPr lang="en-US" dirty="0" smtClean="0"/>
              <a:t>Width and height are the “resolution.”</a:t>
            </a:r>
          </a:p>
          <a:p>
            <a:pPr lvl="1"/>
            <a:r>
              <a:rPr lang="en-US" dirty="0" smtClean="0"/>
              <a:t>(“Pixel density” has to do with PPI or “pixels per inch.”)</a:t>
            </a:r>
          </a:p>
          <a:p>
            <a:r>
              <a:rPr lang="en-US" dirty="0" smtClean="0"/>
              <a:t>Each pixel on the grid uses a number to represent a color.</a:t>
            </a:r>
          </a:p>
          <a:p>
            <a:r>
              <a:rPr lang="en-US" dirty="0" smtClean="0"/>
              <a:t>The larger the range of the number, the more colors one can represent.</a:t>
            </a:r>
          </a:p>
          <a:p>
            <a:r>
              <a:rPr lang="en-US" dirty="0" smtClean="0"/>
              <a:t>The number of bits dedicated to those numbers determines its “bit depth.”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676525" y="596265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greater number of bits you have in your picture determines how smooth your picture becomes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37915"/>
            <a:ext cx="4914900" cy="54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58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9994605" y="1415143"/>
            <a:ext cx="1876266" cy="430517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utoShape 6" descr="Image result for aud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461" y="1110343"/>
            <a:ext cx="6642553" cy="26806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33257" y="160338"/>
            <a:ext cx="3184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Audio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636814" y="4637314"/>
            <a:ext cx="35596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sound is made up of Vibrations </a:t>
            </a:r>
            <a:r>
              <a:rPr lang="en-US" dirty="0"/>
              <a:t>through a </a:t>
            </a:r>
            <a:r>
              <a:rPr lang="en-US" dirty="0" smtClean="0"/>
              <a:t>medium of </a:t>
            </a:r>
            <a:r>
              <a:rPr lang="en-US" dirty="0"/>
              <a:t>(air, water, etc.), heard by our ears and interpreted in our brains.</a:t>
            </a:r>
          </a:p>
          <a:p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6972300" y="4245429"/>
            <a:ext cx="1894114" cy="783771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ooper Black" panose="0208090404030B020404" pitchFamily="18" charset="0"/>
              </a:rPr>
              <a:t>play</a:t>
            </a:r>
            <a:endParaRPr lang="en-US" sz="3600" dirty="0">
              <a:latin typeface="Cooper Black" panose="0208090404030B020404" pitchFamily="18" charset="0"/>
            </a:endParaRPr>
          </a:p>
        </p:txBody>
      </p:sp>
      <p:pic>
        <p:nvPicPr>
          <p:cNvPr id="11" name="All YoursChill Mix (R&amp;B, Chill Trap Music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5529" y="805543"/>
            <a:ext cx="609600" cy="609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484242" y="1415143"/>
            <a:ext cx="23866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/>
              <a:t>Sound can      be measured in </a:t>
            </a:r>
            <a:r>
              <a:rPr lang="en-US" sz="2800" dirty="0"/>
              <a:t>Magnitude level in Decibels (dB</a:t>
            </a:r>
            <a:r>
              <a:rPr lang="en-US" sz="2800" dirty="0" smtClean="0"/>
              <a:t>). Or </a:t>
            </a:r>
            <a:r>
              <a:rPr lang="en-US" sz="2800" dirty="0"/>
              <a:t>The Frequency in Hertz </a:t>
            </a:r>
          </a:p>
        </p:txBody>
      </p:sp>
    </p:spTree>
    <p:extLst>
      <p:ext uri="{BB962C8B-B14F-4D97-AF65-F5344CB8AC3E}">
        <p14:creationId xmlns:p14="http://schemas.microsoft.com/office/powerpoint/2010/main" val="1415928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5792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7900" y="179963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Normalization is the reduction of the frequency so the don’t clip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76500" y="2979539"/>
            <a:ext cx="2457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Clipping happens when the frequencies  are higher than the audio bar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76500" y="4863762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476500" y="5464432"/>
            <a:ext cx="29718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476500" y="6289595"/>
            <a:ext cx="29718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2590800" y="5233095"/>
            <a:ext cx="2933700" cy="1075872"/>
          </a:xfrm>
          <a:custGeom>
            <a:avLst/>
            <a:gdLst>
              <a:gd name="connsiteX0" fmla="*/ 0 w 2933700"/>
              <a:gd name="connsiteY0" fmla="*/ 534650 h 668321"/>
              <a:gd name="connsiteX1" fmla="*/ 1066800 w 2933700"/>
              <a:gd name="connsiteY1" fmla="*/ 1250 h 668321"/>
              <a:gd name="connsiteX2" fmla="*/ 1485900 w 2933700"/>
              <a:gd name="connsiteY2" fmla="*/ 668000 h 668321"/>
              <a:gd name="connsiteX3" fmla="*/ 2057400 w 2933700"/>
              <a:gd name="connsiteY3" fmla="*/ 96500 h 668321"/>
              <a:gd name="connsiteX4" fmla="*/ 2667000 w 2933700"/>
              <a:gd name="connsiteY4" fmla="*/ 610850 h 668321"/>
              <a:gd name="connsiteX5" fmla="*/ 2933700 w 2933700"/>
              <a:gd name="connsiteY5" fmla="*/ 325100 h 66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700" h="668321">
                <a:moveTo>
                  <a:pt x="0" y="534650"/>
                </a:moveTo>
                <a:cubicBezTo>
                  <a:pt x="409575" y="256837"/>
                  <a:pt x="819150" y="-20975"/>
                  <a:pt x="1066800" y="1250"/>
                </a:cubicBezTo>
                <a:cubicBezTo>
                  <a:pt x="1314450" y="23475"/>
                  <a:pt x="1320800" y="652125"/>
                  <a:pt x="1485900" y="668000"/>
                </a:cubicBezTo>
                <a:cubicBezTo>
                  <a:pt x="1651000" y="683875"/>
                  <a:pt x="1860550" y="106025"/>
                  <a:pt x="2057400" y="96500"/>
                </a:cubicBezTo>
                <a:cubicBezTo>
                  <a:pt x="2254250" y="86975"/>
                  <a:pt x="2520950" y="572750"/>
                  <a:pt x="2667000" y="610850"/>
                </a:cubicBezTo>
                <a:cubicBezTo>
                  <a:pt x="2813050" y="648950"/>
                  <a:pt x="2873375" y="487025"/>
                  <a:pt x="2933700" y="3251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381750" y="1352550"/>
            <a:ext cx="4916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How we can reduce the size of an audio file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00" y="2286000"/>
            <a:ext cx="36195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 smtClean="0"/>
              <a:t>Reduce </a:t>
            </a:r>
            <a:r>
              <a:rPr lang="en-US" dirty="0"/>
              <a:t>sampling rate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dirty="0"/>
              <a:t>Reduce bit depth</a:t>
            </a:r>
            <a:r>
              <a:rPr lang="en-US" dirty="0" smtClean="0"/>
              <a:t>.</a:t>
            </a:r>
            <a:endParaRPr lang="en-US" dirty="0"/>
          </a:p>
          <a:p>
            <a:pPr lvl="2"/>
            <a:r>
              <a:rPr lang="en-US" dirty="0"/>
              <a:t>Chop off what we can’t hear. (MP3)</a:t>
            </a:r>
          </a:p>
          <a:p>
            <a:pPr lvl="1"/>
            <a:r>
              <a:rPr lang="en-US" dirty="0"/>
              <a:t>Reduce length of file.</a:t>
            </a:r>
          </a:p>
          <a:p>
            <a:pPr lvl="1"/>
            <a:r>
              <a:rPr lang="en-US" dirty="0"/>
              <a:t>Reduce channels (stereo -&gt; mono).</a:t>
            </a:r>
          </a:p>
          <a:p>
            <a:pPr lvl="2"/>
            <a:r>
              <a:rPr lang="en-US" dirty="0"/>
              <a:t>Selectively (like MP3) based on loudness.</a:t>
            </a:r>
          </a:p>
          <a:p>
            <a:pPr lvl="1"/>
            <a:r>
              <a:rPr lang="en-US" dirty="0"/>
              <a:t>Generic file compression tricks. (zip)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476500" y="1104900"/>
            <a:ext cx="1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Normalization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4576924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78086" y="620485"/>
            <a:ext cx="55190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Animation</a:t>
            </a:r>
            <a:endParaRPr lang="en-US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1977656" y="1728481"/>
            <a:ext cx="410416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 series of images are presented in rapid succession, and our brains fill in the gaps.</a:t>
            </a:r>
          </a:p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425302" y="4195234"/>
            <a:ext cx="1552354" cy="1552354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Bouncy_Bounce-Bugs_Bunny-17359354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2856" y="-13202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45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022E-16 L 2.29167E-6 0.00023 C 0.00052 -0.00926 -0.00052 -0.01944 0.00169 -0.02778 C 0.00273 -0.03171 0.01263 -0.04884 0.01732 -0.05255 C 0.0207 -0.05532 0.02461 -0.05602 0.02786 -0.0588 C 0.0375 -0.06736 0.03229 -0.06412 0.04349 -0.06806 L 0.12031 -0.06505 C 0.12825 -0.06435 0.13372 -0.06019 0.14127 -0.05579 C 0.14297 -0.05463 0.14492 -0.0544 0.14648 -0.05255 C 0.15325 -0.04468 0.14974 -0.04769 0.1569 -0.04329 L 0.16732 -0.03102 L 0.17265 -0.02477 C 0.17317 -0.02153 0.17331 -0.01806 0.17435 -0.01551 C 0.17825 -0.00579 0.18151 -0.00278 0.18659 0.00324 C 0.18958 -0.0125 0.18594 -0.00162 0.19349 -0.00926 C 0.19726 -0.01273 0.20403 -0.02153 0.20403 -0.0213 C 0.2056 -0.02593 0.2082 -0.03426 0.21094 -0.03704 C 0.2125 -0.03889 0.21445 -0.03912 0.21614 -0.04028 C 0.21679 -0.04329 0.21627 -0.04815 0.21797 -0.04954 C 0.22331 -0.05394 0.23541 -0.05579 0.23541 -0.05556 C 0.25 -0.07292 0.23802 -0.06111 0.27383 -0.06505 C 0.29479 -0.06736 0.29284 -0.06736 0.31041 -0.0713 C 0.32148 -0.07014 0.33255 -0.06968 0.34349 -0.06806 C 0.35104 -0.06713 0.3513 -0.06505 0.35742 -0.06204 C 0.35976 -0.06088 0.36211 -0.05995 0.36445 -0.0588 C 0.36679 -0.05671 0.36901 -0.0544 0.37148 -0.05255 C 0.37487 -0.05023 0.3819 -0.04653 0.3819 -0.0463 C 0.38307 -0.04444 0.38437 -0.04259 0.38541 -0.04028 C 0.38672 -0.03727 0.38724 -0.03333 0.38893 -0.03102 C 0.39036 -0.02894 0.39232 -0.02894 0.39414 -0.02778 C 0.39765 -0.02361 0.40325 -0.02245 0.40456 -0.01551 C 0.4069 -0.00301 0.40456 -0.00718 0.41159 -0.00301 C 0.41211 1.11022E-16 0.41146 0.00556 0.41328 0.00625 C 0.41536 0.00718 0.41666 0.00185 0.41849 1.11022E-16 C 0.42018 -0.00139 0.422 -0.00208 0.42383 -0.00301 C 0.42721 -0.02106 0.42291 -0.0044 0.43073 -0.01852 C 0.43711 -0.02986 0.43164 -0.03333 0.44297 -0.04329 C 0.44726 -0.04722 0.45143 -0.05023 0.45521 -0.05579 C 0.45703 -0.05856 0.45833 -0.0625 0.46041 -0.06505 C 0.46263 -0.06782 0.47304 -0.07083 0.47435 -0.0713 C 0.47604 -0.07338 0.47773 -0.07569 0.47956 -0.07755 C 0.48489 -0.08218 0.49166 -0.08171 0.497 -0.08356 C 0.52643 -0.09421 0.49427 -0.08681 0.52838 -0.09282 C 0.54531 -0.0919 0.56211 -0.09167 0.57903 -0.08981 C 0.58086 -0.08958 0.58242 -0.0875 0.58424 -0.08681 C 0.59062 -0.08426 0.59713 -0.08333 0.60338 -0.08056 C 0.60872 -0.07824 0.61393 -0.07431 0.61914 -0.0713 L 0.62435 -0.06806 C 0.63659 -0.0537 0.62109 -0.07037 0.63828 -0.0588 C 0.64023 -0.05764 0.64166 -0.05417 0.64349 -0.05255 C 0.64687 -0.05 0.65403 -0.04653 0.65403 -0.0463 C 0.66562 -0.02569 0.65312 -0.04514 0.66445 -0.03403 C 0.6681 -0.03032 0.67148 -0.02569 0.67487 -0.02153 C 0.6763 -0.01991 0.67695 -0.0169 0.67838 -0.01551 C 0.67995 -0.01366 0.6819 -0.01343 0.68359 -0.01227 C 0.68541 -0.00926 0.68685 -0.00556 0.68893 -0.00301 C 0.69036 -0.00116 0.70013 0.00278 0.70104 0.00324 C 0.70456 -0.00093 0.70859 -0.00394 0.71159 -0.00926 C 0.71276 -0.01134 0.71367 -0.01389 0.71497 -0.01551 C 0.71666 -0.01713 0.71849 -0.01759 0.72031 -0.01852 C 0.72643 -0.02963 0.72083 -0.02083 0.73073 -0.03102 C 0.73255 -0.03287 0.73411 -0.03565 0.73594 -0.03704 C 0.73932 -0.03981 0.74297 -0.0412 0.74648 -0.04329 C 0.75208 -0.04676 0.75364 -0.04815 0.76041 -0.04954 C 0.76679 -0.05093 0.77317 -0.05162 0.77956 -0.05255 C 0.78893 -0.05162 0.79817 -0.05093 0.80742 -0.04954 C 0.81419 -0.04838 0.81862 -0.04606 0.82487 -0.04329 C 0.82721 -0.0412 0.82942 -0.03889 0.8319 -0.03704 C 0.83528 -0.03472 0.84232 -0.03102 0.84232 -0.03079 C 0.84414 -0.02894 0.8457 -0.02639 0.84765 -0.02477 C 0.84922 -0.02338 0.85117 -0.02292 0.85286 -0.02153 C 0.85403 -0.02083 0.85521 -0.01968 0.85638 -0.01852 L 0.83541 0.00949 L 0.83541 0.00972 " pathEditMode="relative" rAng="0" ptsTypes="AAAAAAAAAAAAAAAAAAAAAAAAAAAAAAAAAAAAAAAAAAAAAAAAAAAAAAAAAAAAAAAAAAAAAAAAAA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12" y="-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3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254</TotalTime>
  <Words>629</Words>
  <Application>Microsoft Office PowerPoint</Application>
  <PresentationFormat>Widescreen</PresentationFormat>
  <Paragraphs>100</Paragraphs>
  <Slides>15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Adobe Caslon Pro</vt:lpstr>
      <vt:lpstr>Adobe Garamond Pro</vt:lpstr>
      <vt:lpstr>Adobe Garamond Pro Bold</vt:lpstr>
      <vt:lpstr>Adobe Hebrew</vt:lpstr>
      <vt:lpstr>Arial</vt:lpstr>
      <vt:lpstr>Berlin Sans FB Demi</vt:lpstr>
      <vt:lpstr>Cooper Black</vt:lpstr>
      <vt:lpstr>Tw Cen MT</vt:lpstr>
      <vt:lpstr>Verdana</vt:lpstr>
      <vt:lpstr>Droplet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Mensah, John</dc:creator>
  <cp:lastModifiedBy>Mensah, John</cp:lastModifiedBy>
  <cp:revision>26</cp:revision>
  <dcterms:created xsi:type="dcterms:W3CDTF">2018-04-10T21:27:22Z</dcterms:created>
  <dcterms:modified xsi:type="dcterms:W3CDTF">2018-04-11T01:42:12Z</dcterms:modified>
</cp:coreProperties>
</file>