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6" r:id="rId11"/>
    <p:sldId id="268" r:id="rId12"/>
    <p:sldId id="269" r:id="rId13"/>
    <p:sldId id="270" r:id="rId14"/>
    <p:sldId id="271"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llman, Cameron" initials="HC" lastIdx="0" clrIdx="0">
    <p:extLst>
      <p:ext uri="{19B8F6BF-5375-455C-9EA6-DF929625EA0E}">
        <p15:presenceInfo xmlns:p15="http://schemas.microsoft.com/office/powerpoint/2012/main" userId="Hillman, Camer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126"/>
    <a:srgbClr val="5178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98" d="100"/>
          <a:sy n="98" d="100"/>
        </p:scale>
        <p:origin x="72" y="4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4/10/2018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4.xml"/><Relationship Id="rId3" Type="http://schemas.openxmlformats.org/officeDocument/2006/relationships/slide" Target="slide9.xml"/><Relationship Id="rId7" Type="http://schemas.openxmlformats.org/officeDocument/2006/relationships/slide" Target="slide3.xml"/><Relationship Id="rId12"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10.xml"/><Relationship Id="rId5" Type="http://schemas.openxmlformats.org/officeDocument/2006/relationships/image" Target="../media/image16.gif"/><Relationship Id="rId10" Type="http://schemas.openxmlformats.org/officeDocument/2006/relationships/slide" Target="slide8.xml"/><Relationship Id="rId4" Type="http://schemas.openxmlformats.org/officeDocument/2006/relationships/image" Target="../media/image15.gif"/><Relationship Id="rId9" Type="http://schemas.openxmlformats.org/officeDocument/2006/relationships/slide" Target="slide6.xml"/><Relationship Id="rId14" Type="http://schemas.openxmlformats.org/officeDocument/2006/relationships/slide" Target="slide15.xml"/></Relationships>
</file>

<file path=ppt/slides/_rels/slide11.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5.xml"/><Relationship Id="rId3" Type="http://schemas.openxmlformats.org/officeDocument/2006/relationships/slide" Target="slide6.xml"/><Relationship Id="rId7" Type="http://schemas.openxmlformats.org/officeDocument/2006/relationships/slide" Target="slide3.xml"/><Relationship Id="rId12"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13.xml"/><Relationship Id="rId5" Type="http://schemas.openxmlformats.org/officeDocument/2006/relationships/image" Target="../media/image17.jpeg"/><Relationship Id="rId10" Type="http://schemas.openxmlformats.org/officeDocument/2006/relationships/slide" Target="slide11.xml"/><Relationship Id="rId4" Type="http://schemas.openxmlformats.org/officeDocument/2006/relationships/slide" Target="slide10.xml"/><Relationship Id="rId9"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11.xml"/><Relationship Id="rId7" Type="http://schemas.openxmlformats.org/officeDocument/2006/relationships/slide" Target="slide4.xml"/><Relationship Id="rId12"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14.xml"/><Relationship Id="rId5" Type="http://schemas.openxmlformats.org/officeDocument/2006/relationships/slide" Target="slide2.xml"/><Relationship Id="rId10" Type="http://schemas.openxmlformats.org/officeDocument/2006/relationships/slide" Target="slide10.xml"/><Relationship Id="rId4" Type="http://schemas.openxmlformats.org/officeDocument/2006/relationships/image" Target="../media/image18.jpeg"/><Relationship Id="rId9"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5.xml"/><Relationship Id="rId3" Type="http://schemas.openxmlformats.org/officeDocument/2006/relationships/slide" Target="slide12.xml"/><Relationship Id="rId7" Type="http://schemas.openxmlformats.org/officeDocument/2006/relationships/slide" Target="slide3.xml"/><Relationship Id="rId12"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11.xml"/><Relationship Id="rId5" Type="http://schemas.openxmlformats.org/officeDocument/2006/relationships/image" Target="../media/image19.jpeg"/><Relationship Id="rId10" Type="http://schemas.openxmlformats.org/officeDocument/2006/relationships/slide" Target="slide10.xml"/><Relationship Id="rId4" Type="http://schemas.openxmlformats.org/officeDocument/2006/relationships/slide" Target="slide14.xml"/><Relationship Id="rId9" Type="http://schemas.openxmlformats.org/officeDocument/2006/relationships/slide" Target="slide6.xml"/></Relationships>
</file>

<file path=ppt/slides/_rels/slide1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13.xml"/><Relationship Id="rId7" Type="http://schemas.openxmlformats.org/officeDocument/2006/relationships/slide" Target="slide4.xml"/><Relationship Id="rId12"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14.xml"/><Relationship Id="rId5" Type="http://schemas.openxmlformats.org/officeDocument/2006/relationships/slide" Target="slide2.xml"/><Relationship Id="rId10" Type="http://schemas.openxmlformats.org/officeDocument/2006/relationships/slide" Target="slide11.xml"/><Relationship Id="rId4" Type="http://schemas.openxmlformats.org/officeDocument/2006/relationships/image" Target="../media/image20.png"/><Relationship Id="rId9" Type="http://schemas.openxmlformats.org/officeDocument/2006/relationships/slide" Target="slide10.xml"/></Relationships>
</file>

<file path=ppt/slides/_rels/slide15.xml.rels><?xml version="1.0" encoding="UTF-8" standalone="yes"?>
<Relationships xmlns="http://schemas.openxmlformats.org/package/2006/relationships"><Relationship Id="rId8" Type="http://schemas.openxmlformats.org/officeDocument/2006/relationships/hyperlink" Target="https://www.pexels.com/photo/low-angle-view-of-lighting-equipment-on-shelf-257904/" TargetMode="External"/><Relationship Id="rId3" Type="http://schemas.openxmlformats.org/officeDocument/2006/relationships/hyperlink" Target="https://www.pexels.com/photo/photo-of-blackboard-935867/" TargetMode="External"/><Relationship Id="rId7" Type="http://schemas.openxmlformats.org/officeDocument/2006/relationships/hyperlink" Target="https://www.pexels.com/photo/multicolored-mosaic-photo-936802/" TargetMode="External"/><Relationship Id="rId2" Type="http://schemas.openxmlformats.org/officeDocument/2006/relationships/hyperlink" Target="https://www.pexels.com/photo/girl-writing-on-a-black-keyboard-6469/" TargetMode="External"/><Relationship Id="rId1" Type="http://schemas.openxmlformats.org/officeDocument/2006/relationships/slideLayout" Target="../slideLayouts/slideLayout7.xml"/><Relationship Id="rId6" Type="http://schemas.openxmlformats.org/officeDocument/2006/relationships/hyperlink" Target="https://freesound.org/people/s9ames/sounds/199335/" TargetMode="External"/><Relationship Id="rId11" Type="http://schemas.openxmlformats.org/officeDocument/2006/relationships/hyperlink" Target="https://www.pexels.com/photo/box-business-celebrate-celebration-296878/" TargetMode="External"/><Relationship Id="rId5" Type="http://schemas.openxmlformats.org/officeDocument/2006/relationships/hyperlink" Target="https://www.pexels.com/photo/geometric-decoration-5836/" TargetMode="External"/><Relationship Id="rId10" Type="http://schemas.openxmlformats.org/officeDocument/2006/relationships/hyperlink" Target="https://www.pexels.com/photo/television-camera-broadcast-camera-67654/" TargetMode="External"/><Relationship Id="rId4" Type="http://schemas.openxmlformats.org/officeDocument/2006/relationships/hyperlink" Target="https://www.pexels.com/photo/adult-art-artist-blur-297648/" TargetMode="External"/><Relationship Id="rId9" Type="http://schemas.openxmlformats.org/officeDocument/2006/relationships/hyperlink" Target="https://www.pexels.com/photo/sign-pen-business-document-48148/"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4.xml"/><Relationship Id="rId3" Type="http://schemas.openxmlformats.org/officeDocument/2006/relationships/slide" Target="slide3.xml"/><Relationship Id="rId7" Type="http://schemas.openxmlformats.org/officeDocument/2006/relationships/slide" Target="slide4.xml"/><Relationship Id="rId12" Type="http://schemas.openxmlformats.org/officeDocument/2006/relationships/slide" Target="slide1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slide" Target="slide11.xml"/><Relationship Id="rId5" Type="http://schemas.openxmlformats.org/officeDocument/2006/relationships/slide" Target="slide1.xml"/><Relationship Id="rId15" Type="http://schemas.openxmlformats.org/officeDocument/2006/relationships/audio" Target="../media/audio1.wav"/><Relationship Id="rId10" Type="http://schemas.openxmlformats.org/officeDocument/2006/relationships/slide" Target="slide10.xml"/><Relationship Id="rId4" Type="http://schemas.openxmlformats.org/officeDocument/2006/relationships/slide" Target="slide2.xml"/><Relationship Id="rId9" Type="http://schemas.openxmlformats.org/officeDocument/2006/relationships/slide" Target="slide8.xml"/><Relationship Id="rId14" Type="http://schemas.openxmlformats.org/officeDocument/2006/relationships/slide" Target="slide15.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11.xml"/><Relationship Id="rId3" Type="http://schemas.openxmlformats.org/officeDocument/2006/relationships/slide" Target="slide2.xml"/><Relationship Id="rId7" Type="http://schemas.openxmlformats.org/officeDocument/2006/relationships/image" Target="../media/image5.png"/><Relationship Id="rId12" Type="http://schemas.openxmlformats.org/officeDocument/2006/relationships/slide" Target="slide10.xml"/><Relationship Id="rId2" Type="http://schemas.openxmlformats.org/officeDocument/2006/relationships/slide" Target="slide4.xml"/><Relationship Id="rId16"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8.xml"/><Relationship Id="rId5" Type="http://schemas.openxmlformats.org/officeDocument/2006/relationships/image" Target="../media/image3.png"/><Relationship Id="rId15" Type="http://schemas.openxmlformats.org/officeDocument/2006/relationships/slide" Target="slide14.xml"/><Relationship Id="rId10" Type="http://schemas.openxmlformats.org/officeDocument/2006/relationships/slide" Target="slide6.xml"/><Relationship Id="rId4" Type="http://schemas.openxmlformats.org/officeDocument/2006/relationships/image" Target="../media/image2.png"/><Relationship Id="rId9" Type="http://schemas.openxmlformats.org/officeDocument/2006/relationships/slide" Target="slide3.xml"/><Relationship Id="rId14" Type="http://schemas.openxmlformats.org/officeDocument/2006/relationships/slide" Target="slide13.xml"/></Relationships>
</file>

<file path=ppt/slides/_rels/slide4.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6.xml"/><Relationship Id="rId12"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2.xml"/><Relationship Id="rId10" Type="http://schemas.openxmlformats.org/officeDocument/2006/relationships/slide" Target="slide11.xml"/><Relationship Id="rId4" Type="http://schemas.openxmlformats.org/officeDocument/2006/relationships/image" Target="../media/image7.jpeg"/><Relationship Id="rId9" Type="http://schemas.openxmlformats.org/officeDocument/2006/relationships/slide" Target="slide10.xml"/></Relationships>
</file>

<file path=ppt/slides/_rels/slide5.xml.rels><?xml version="1.0" encoding="UTF-8" standalone="yes"?>
<Relationships xmlns="http://schemas.openxmlformats.org/package/2006/relationships"><Relationship Id="rId8" Type="http://schemas.openxmlformats.org/officeDocument/2006/relationships/slide" Target="slide2.xml"/><Relationship Id="rId13" Type="http://schemas.openxmlformats.org/officeDocument/2006/relationships/slide" Target="slide13.xml"/><Relationship Id="rId3" Type="http://schemas.openxmlformats.org/officeDocument/2006/relationships/slide" Target="slide6.xml"/><Relationship Id="rId7" Type="http://schemas.openxmlformats.org/officeDocument/2006/relationships/image" Target="../media/image10.png"/><Relationship Id="rId12"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slide" Target="slide10.xml"/><Relationship Id="rId5" Type="http://schemas.openxmlformats.org/officeDocument/2006/relationships/image" Target="../media/image8.png"/><Relationship Id="rId15" Type="http://schemas.openxmlformats.org/officeDocument/2006/relationships/slide" Target="slide15.xml"/><Relationship Id="rId10" Type="http://schemas.openxmlformats.org/officeDocument/2006/relationships/slide" Target="slide8.xml"/><Relationship Id="rId4" Type="http://schemas.openxmlformats.org/officeDocument/2006/relationships/slide" Target="slide4.xml"/><Relationship Id="rId9" Type="http://schemas.openxmlformats.org/officeDocument/2006/relationships/slide" Target="slide3.xml"/><Relationship Id="rId14" Type="http://schemas.openxmlformats.org/officeDocument/2006/relationships/slide" Target="slide14.xml"/></Relationships>
</file>

<file path=ppt/slides/_rels/slide6.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4.xml"/><Relationship Id="rId3" Type="http://schemas.openxmlformats.org/officeDocument/2006/relationships/slide" Target="slide5.xml"/><Relationship Id="rId7" Type="http://schemas.openxmlformats.org/officeDocument/2006/relationships/slide" Target="slide4.xml"/><Relationship Id="rId12"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11.xml"/><Relationship Id="rId5" Type="http://schemas.openxmlformats.org/officeDocument/2006/relationships/slide" Target="slide2.xml"/><Relationship Id="rId10" Type="http://schemas.openxmlformats.org/officeDocument/2006/relationships/slide" Target="slide10.xml"/><Relationship Id="rId4" Type="http://schemas.openxmlformats.org/officeDocument/2006/relationships/image" Target="../media/image11.png"/><Relationship Id="rId9" Type="http://schemas.openxmlformats.org/officeDocument/2006/relationships/slide" Target="slide8.xml"/><Relationship Id="rId14" Type="http://schemas.openxmlformats.org/officeDocument/2006/relationships/slide" Target="slide15.xml"/></Relationships>
</file>

<file path=ppt/slides/_rels/slide7.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5.xml"/><Relationship Id="rId3" Type="http://schemas.openxmlformats.org/officeDocument/2006/relationships/slide" Target="slide6.xml"/><Relationship Id="rId7" Type="http://schemas.openxmlformats.org/officeDocument/2006/relationships/slide" Target="slide3.xml"/><Relationship Id="rId12"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13.xml"/><Relationship Id="rId5" Type="http://schemas.openxmlformats.org/officeDocument/2006/relationships/image" Target="../media/image13.png"/><Relationship Id="rId10" Type="http://schemas.openxmlformats.org/officeDocument/2006/relationships/slide" Target="slide11.xml"/><Relationship Id="rId4" Type="http://schemas.openxmlformats.org/officeDocument/2006/relationships/image" Target="../media/image12.png"/><Relationship Id="rId9" Type="http://schemas.openxmlformats.org/officeDocument/2006/relationships/slide" Target="slide10.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slide" Target="slide8.xml"/><Relationship Id="rId18" Type="http://schemas.openxmlformats.org/officeDocument/2006/relationships/slide" Target="slide15.xml"/><Relationship Id="rId3" Type="http://schemas.microsoft.com/office/2007/relationships/media" Target="../media/media2.mp3"/><Relationship Id="rId7" Type="http://schemas.openxmlformats.org/officeDocument/2006/relationships/slide" Target="slide7.xml"/><Relationship Id="rId12" Type="http://schemas.openxmlformats.org/officeDocument/2006/relationships/slide" Target="slide6.xml"/><Relationship Id="rId17" Type="http://schemas.openxmlformats.org/officeDocument/2006/relationships/slide" Target="slide14.xml"/><Relationship Id="rId2" Type="http://schemas.openxmlformats.org/officeDocument/2006/relationships/audio" Target="../media/media1.wav"/><Relationship Id="rId16" Type="http://schemas.openxmlformats.org/officeDocument/2006/relationships/slide" Target="slide13.xml"/><Relationship Id="rId1" Type="http://schemas.microsoft.com/office/2007/relationships/media" Target="../media/media1.wav"/><Relationship Id="rId6" Type="http://schemas.openxmlformats.org/officeDocument/2006/relationships/slide" Target="slide9.xml"/><Relationship Id="rId11" Type="http://schemas.openxmlformats.org/officeDocument/2006/relationships/slide" Target="slide4.xml"/><Relationship Id="rId5" Type="http://schemas.openxmlformats.org/officeDocument/2006/relationships/slideLayout" Target="../slideLayouts/slideLayout2.xml"/><Relationship Id="rId15" Type="http://schemas.openxmlformats.org/officeDocument/2006/relationships/slide" Target="slide11.xml"/><Relationship Id="rId10" Type="http://schemas.openxmlformats.org/officeDocument/2006/relationships/slide" Target="slide3.xml"/><Relationship Id="rId4" Type="http://schemas.openxmlformats.org/officeDocument/2006/relationships/audio" Target="../media/media2.mp3"/><Relationship Id="rId9" Type="http://schemas.openxmlformats.org/officeDocument/2006/relationships/slide" Target="slide2.xml"/><Relationship Id="rId14" Type="http://schemas.openxmlformats.org/officeDocument/2006/relationships/slide" Target="slide10.xml"/></Relationships>
</file>

<file path=ppt/slides/_rels/slide9.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8.xml"/><Relationship Id="rId7" Type="http://schemas.openxmlformats.org/officeDocument/2006/relationships/slide" Target="slide6.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5.xml"/><Relationship Id="rId5" Type="http://schemas.openxmlformats.org/officeDocument/2006/relationships/slide" Target="slide3.xml"/><Relationship Id="rId10" Type="http://schemas.openxmlformats.org/officeDocument/2006/relationships/slide" Target="slide14.xml"/><Relationship Id="rId4" Type="http://schemas.openxmlformats.org/officeDocument/2006/relationships/slide" Target="slide2.xml"/><Relationship Id="rId9"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8852" y="2948038"/>
            <a:ext cx="2647950" cy="635000"/>
          </a:xfrm>
        </p:spPr>
        <p:txBody>
          <a:bodyPr>
            <a:normAutofit fontScale="90000"/>
          </a:bodyPr>
          <a:lstStyle/>
          <a:p>
            <a:r>
              <a:rPr lang="en-US" sz="3200" dirty="0">
                <a:solidFill>
                  <a:schemeClr val="bg1"/>
                </a:solidFill>
                <a:latin typeface="Malgun Gothic"/>
                <a:ea typeface="Malgun Gothic"/>
                <a:cs typeface="Lucida Sans Unicode"/>
              </a:rPr>
              <a:t>Start</a:t>
            </a:r>
            <a:r>
              <a:rPr lang="en-US" dirty="0">
                <a:cs typeface="Calibri Light"/>
              </a:rPr>
              <a:t> </a:t>
            </a:r>
            <a:endParaRPr lang="en-US" dirty="0"/>
          </a:p>
        </p:txBody>
      </p:sp>
      <p:sp>
        <p:nvSpPr>
          <p:cNvPr id="6" name="TextBox 5">
            <a:extLst>
              <a:ext uri="{FF2B5EF4-FFF2-40B4-BE49-F238E27FC236}">
                <a16:creationId xmlns:a16="http://schemas.microsoft.com/office/drawing/2014/main" id="{A6F0C0C8-B6D3-4092-95A3-31B618E435DD}"/>
              </a:ext>
            </a:extLst>
          </p:cNvPr>
          <p:cNvSpPr txBox="1"/>
          <p:nvPr/>
        </p:nvSpPr>
        <p:spPr>
          <a:xfrm>
            <a:off x="130614" y="3696029"/>
            <a:ext cx="2743200"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dirty="0">
                <a:solidFill>
                  <a:schemeClr val="bg1"/>
                </a:solidFill>
                <a:cs typeface="Calibri"/>
              </a:rPr>
              <a:t>Quit</a:t>
            </a:r>
            <a:r>
              <a:rPr lang="en-US" sz="3200" dirty="0">
                <a:cs typeface="Calibri"/>
              </a:rPr>
              <a:t> </a:t>
            </a:r>
            <a:endParaRPr lang="en-US" dirty="0">
              <a:cs typeface="Calibri"/>
            </a:endParaRPr>
          </a:p>
        </p:txBody>
      </p:sp>
      <p:sp>
        <p:nvSpPr>
          <p:cNvPr id="7" name="TextBox 6">
            <a:extLst>
              <a:ext uri="{FF2B5EF4-FFF2-40B4-BE49-F238E27FC236}">
                <a16:creationId xmlns:a16="http://schemas.microsoft.com/office/drawing/2014/main" id="{4C2B6503-FF0A-4A46-A06D-CF2D46E46F28}"/>
              </a:ext>
            </a:extLst>
          </p:cNvPr>
          <p:cNvSpPr txBox="1"/>
          <p:nvPr/>
        </p:nvSpPr>
        <p:spPr>
          <a:xfrm>
            <a:off x="257175" y="1571625"/>
            <a:ext cx="8305800"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000" dirty="0">
                <a:solidFill>
                  <a:schemeClr val="bg1"/>
                </a:solidFill>
                <a:latin typeface="Malgun Gothic"/>
                <a:ea typeface="Malgun Gothic"/>
                <a:cs typeface="Tahoma"/>
              </a:rPr>
              <a:t>M U L T I M E D I A</a:t>
            </a:r>
          </a:p>
        </p:txBody>
      </p:sp>
      <p:cxnSp>
        <p:nvCxnSpPr>
          <p:cNvPr id="10" name="Straight Connector 9">
            <a:extLst>
              <a:ext uri="{FF2B5EF4-FFF2-40B4-BE49-F238E27FC236}">
                <a16:creationId xmlns:a16="http://schemas.microsoft.com/office/drawing/2014/main" id="{21465BAF-F1EE-4263-A472-15B36FFA9B54}"/>
              </a:ext>
            </a:extLst>
          </p:cNvPr>
          <p:cNvCxnSpPr/>
          <p:nvPr/>
        </p:nvCxnSpPr>
        <p:spPr>
          <a:xfrm>
            <a:off x="942164" y="2674837"/>
            <a:ext cx="693582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Diagonal Corners Rounded 13">
            <a:extLst>
              <a:ext uri="{FF2B5EF4-FFF2-40B4-BE49-F238E27FC236}">
                <a16:creationId xmlns:a16="http://schemas.microsoft.com/office/drawing/2014/main" id="{5094497F-A38B-4762-8A79-775B2A7E1DA2}"/>
              </a:ext>
            </a:extLst>
          </p:cNvPr>
          <p:cNvSpPr/>
          <p:nvPr/>
        </p:nvSpPr>
        <p:spPr>
          <a:xfrm>
            <a:off x="942164" y="3696029"/>
            <a:ext cx="1391054" cy="635000"/>
          </a:xfrm>
          <a:prstGeom prst="round2Diag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Diagonal Corners Rounded 10">
            <a:hlinkClick r:id="rId2" action="ppaction://hlinksldjump"/>
            <a:extLst>
              <a:ext uri="{FF2B5EF4-FFF2-40B4-BE49-F238E27FC236}">
                <a16:creationId xmlns:a16="http://schemas.microsoft.com/office/drawing/2014/main" id="{3886724A-F792-49F2-883B-C55140CB7708}"/>
              </a:ext>
            </a:extLst>
          </p:cNvPr>
          <p:cNvSpPr/>
          <p:nvPr/>
        </p:nvSpPr>
        <p:spPr>
          <a:xfrm>
            <a:off x="951891" y="2938044"/>
            <a:ext cx="1381327" cy="599389"/>
          </a:xfrm>
          <a:prstGeom prst="round2Diag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85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6" presetClass="entr" presetSubtype="32"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out)">
                                      <p:cBhvr>
                                        <p:cTn id="14" dur="1000"/>
                                        <p:tgtEl>
                                          <p:spTgt spid="10"/>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3058475" y="521741"/>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Animation</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sp>
        <p:nvSpPr>
          <p:cNvPr id="2" name="TextBox 1">
            <a:extLst>
              <a:ext uri="{FF2B5EF4-FFF2-40B4-BE49-F238E27FC236}">
                <a16:creationId xmlns:a16="http://schemas.microsoft.com/office/drawing/2014/main" id="{844BC5E3-CA9E-4AA7-9201-B63954720464}"/>
              </a:ext>
            </a:extLst>
          </p:cNvPr>
          <p:cNvSpPr txBox="1"/>
          <p:nvPr/>
        </p:nvSpPr>
        <p:spPr>
          <a:xfrm>
            <a:off x="3006408" y="1324317"/>
            <a:ext cx="799276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Animation</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is another common, albeit more complicated, part of multimedia.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It is essentially a series of pictures of keyframes that play in sequence to create the illusion of motion</a:t>
            </a:r>
          </a:p>
        </p:txBody>
      </p:sp>
      <p:sp>
        <p:nvSpPr>
          <p:cNvPr id="5" name="TextBox 4">
            <a:extLst>
              <a:ext uri="{FF2B5EF4-FFF2-40B4-BE49-F238E27FC236}">
                <a16:creationId xmlns:a16="http://schemas.microsoft.com/office/drawing/2014/main" id="{2D272161-32CC-4DF1-AB67-61BB5E86DE60}"/>
              </a:ext>
            </a:extLst>
          </p:cNvPr>
          <p:cNvSpPr txBox="1"/>
          <p:nvPr/>
        </p:nvSpPr>
        <p:spPr>
          <a:xfrm>
            <a:off x="3006408" y="2483345"/>
            <a:ext cx="799276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Animation</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plays a larger role than many of us realize. While we usually think of things our favorite cartoons, most animations we encounter are things like this:</a:t>
            </a:r>
          </a:p>
        </p:txBody>
      </p:sp>
      <p:pic>
        <p:nvPicPr>
          <p:cNvPr id="1026" name="Picture 2" descr="Related image">
            <a:extLst>
              <a:ext uri="{FF2B5EF4-FFF2-40B4-BE49-F238E27FC236}">
                <a16:creationId xmlns:a16="http://schemas.microsoft.com/office/drawing/2014/main" id="{9C65E2CB-5335-4EE2-96B8-256067D5D99D}"/>
              </a:ext>
            </a:extLst>
          </p:cNvPr>
          <p:cNvPicPr>
            <a:picLocks noChangeAspect="1" noChangeArrowheads="1" noCrop="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22920" y="2697225"/>
            <a:ext cx="2411376" cy="24113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98650E1-BBF1-4AE2-BB2C-8A1B19E8C188}"/>
              </a:ext>
            </a:extLst>
          </p:cNvPr>
          <p:cNvSpPr txBox="1"/>
          <p:nvPr/>
        </p:nvSpPr>
        <p:spPr>
          <a:xfrm>
            <a:off x="3646990" y="4319519"/>
            <a:ext cx="109356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Loading…</a:t>
            </a:r>
          </a:p>
        </p:txBody>
      </p:sp>
      <p:sp>
        <p:nvSpPr>
          <p:cNvPr id="17" name="TextBox 16">
            <a:extLst>
              <a:ext uri="{FF2B5EF4-FFF2-40B4-BE49-F238E27FC236}">
                <a16:creationId xmlns:a16="http://schemas.microsoft.com/office/drawing/2014/main" id="{65E86905-A04B-499A-94C3-48051B925F7B}"/>
              </a:ext>
            </a:extLst>
          </p:cNvPr>
          <p:cNvSpPr txBox="1"/>
          <p:nvPr/>
        </p:nvSpPr>
        <p:spPr>
          <a:xfrm>
            <a:off x="6255035" y="3927997"/>
            <a:ext cx="3866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or</a:t>
            </a:r>
          </a:p>
        </p:txBody>
      </p:sp>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08900" y="3430519"/>
            <a:ext cx="1866901" cy="14164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Rounded Rectangle 38">
            <a:hlinkClick r:id="rId6"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hlinkClick r:id="rId7"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8"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9"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10"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11"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2"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2"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3"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4"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203319" y="3574583"/>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19905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par>
                                <p:cTn id="59" presetID="10" presetClass="entr" presetSubtype="0" fill="hold"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16" presetClass="entr" presetSubtype="21"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arn(inVertical)">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fade">
                                      <p:cBhvr>
                                        <p:cTn id="75" dur="500"/>
                                        <p:tgtEl>
                                          <p:spTgt spid="2"/>
                                        </p:tgtEl>
                                      </p:cBhvr>
                                    </p:animEffect>
                                  </p:childTnLst>
                                </p:cTn>
                              </p:par>
                              <p:par>
                                <p:cTn id="76" presetID="10" presetClass="entr" presetSubtype="0" fill="hold" nodeType="withEffect">
                                  <p:stCondLst>
                                    <p:cond delay="0"/>
                                  </p:stCondLst>
                                  <p:childTnLst>
                                    <p:set>
                                      <p:cBhvr>
                                        <p:cTn id="77" dur="1" fill="hold">
                                          <p:stCondLst>
                                            <p:cond delay="0"/>
                                          </p:stCondLst>
                                        </p:cTn>
                                        <p:tgtEl>
                                          <p:spTgt spid="1026"/>
                                        </p:tgtEl>
                                        <p:attrNameLst>
                                          <p:attrName>style.visibility</p:attrName>
                                        </p:attrNameLst>
                                      </p:cBhvr>
                                      <p:to>
                                        <p:strVal val="visible"/>
                                      </p:to>
                                    </p:set>
                                    <p:animEffect transition="in" filter="fade">
                                      <p:cBhvr>
                                        <p:cTn id="78" dur="500"/>
                                        <p:tgtEl>
                                          <p:spTgt spid="102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fade">
                                      <p:cBhvr>
                                        <p:cTn id="81" dur="500"/>
                                        <p:tgtEl>
                                          <p:spTgt spid="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par>
                                <p:cTn id="85" presetID="10" presetClass="entr" presetSubtype="0" fill="hold" nodeType="with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500"/>
                                        <p:tgtEl>
                                          <p:spTgt spid="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fade">
                                      <p:cBhvr>
                                        <p:cTn id="9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2" grpId="0"/>
      <p:bldP spid="5" grpId="0"/>
      <p:bldP spid="7"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Video</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pic>
        <p:nvPicPr>
          <p:cNvPr id="1026" name="Picture 2" descr="Black Video Camera on Brown Wooden Table">
            <a:hlinkClick r:id="rId4" action="ppaction://hlinksldjump"/>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50103" y="1703736"/>
            <a:ext cx="3638435" cy="28312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TextBox 2"/>
          <p:cNvSpPr txBox="1"/>
          <p:nvPr/>
        </p:nvSpPr>
        <p:spPr>
          <a:xfrm>
            <a:off x="6819900" y="1620203"/>
            <a:ext cx="4419600" cy="2031325"/>
          </a:xfrm>
          <a:prstGeom prst="rect">
            <a:avLst/>
          </a:prstGeom>
          <a:noFill/>
        </p:spPr>
        <p:txBody>
          <a:bodyPr wrap="square" rtlCol="0">
            <a:spAutoFit/>
          </a:bodyPr>
          <a:lstStyle/>
          <a:p>
            <a:r>
              <a:rPr lang="en-US" dirty="0">
                <a:solidFill>
                  <a:schemeClr val="bg1"/>
                </a:solidFill>
              </a:rPr>
              <a:t>-Throughout recent years, video has become a dominant piece of multimedia. </a:t>
            </a:r>
          </a:p>
          <a:p>
            <a:endParaRPr lang="en-US" dirty="0">
              <a:solidFill>
                <a:schemeClr val="bg1"/>
              </a:solidFill>
            </a:endParaRPr>
          </a:p>
          <a:p>
            <a:r>
              <a:rPr lang="en-US" dirty="0">
                <a:solidFill>
                  <a:schemeClr val="bg1"/>
                </a:solidFill>
              </a:rPr>
              <a:t>-It can combine Text, Images, Audio, and Animation into a single piece of work, allowing it to be one of the most efficient ways of communicating with users.</a:t>
            </a:r>
          </a:p>
        </p:txBody>
      </p:sp>
      <p:sp>
        <p:nvSpPr>
          <p:cNvPr id="7" name="TextBox 6"/>
          <p:cNvSpPr txBox="1"/>
          <p:nvPr/>
        </p:nvSpPr>
        <p:spPr>
          <a:xfrm>
            <a:off x="6819900" y="3864983"/>
            <a:ext cx="5118099" cy="923330"/>
          </a:xfrm>
          <a:prstGeom prst="rect">
            <a:avLst/>
          </a:prstGeom>
          <a:noFill/>
        </p:spPr>
        <p:txBody>
          <a:bodyPr wrap="square" rtlCol="0">
            <a:spAutoFit/>
          </a:bodyPr>
          <a:lstStyle/>
          <a:p>
            <a:r>
              <a:rPr lang="en-US" dirty="0">
                <a:solidFill>
                  <a:schemeClr val="bg1"/>
                </a:solidFill>
              </a:rPr>
              <a:t>-Video encompasses everything from blockbuster movies to viral YouTube videos, as well as many things in between.</a:t>
            </a:r>
          </a:p>
        </p:txBody>
      </p:sp>
      <p:sp>
        <p:nvSpPr>
          <p:cNvPr id="49" name="Rounded Rectangle 48">
            <a:hlinkClick r:id="rId6"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7"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hlinkClick r:id="rId8"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3"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9"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4"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10"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1"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2"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3"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205712" y="4038267"/>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9460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48">
                                            <p:txEl>
                                              <p:pRg st="0" end="0"/>
                                            </p:txEl>
                                          </p:spTgt>
                                        </p:tgtEl>
                                        <p:attrNameLst>
                                          <p:attrName>style.visibility</p:attrName>
                                        </p:attrNameLst>
                                      </p:cBhvr>
                                      <p:to>
                                        <p:strVal val="visible"/>
                                      </p:to>
                                    </p:set>
                                    <p:animEffect transition="in" filter="wipe(left)">
                                      <p:cBhvr>
                                        <p:cTn id="13" dur="500"/>
                                        <p:tgtEl>
                                          <p:spTgt spid="4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Video</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pic>
        <p:nvPicPr>
          <p:cNvPr id="2050" name="Picture 2" descr="Low Angle View of Lighting Equipment on Shel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02862" y="1967525"/>
            <a:ext cx="7867407" cy="2191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4" name="TextBox 3"/>
          <p:cNvSpPr txBox="1"/>
          <p:nvPr/>
        </p:nvSpPr>
        <p:spPr>
          <a:xfrm>
            <a:off x="3079614" y="1260178"/>
            <a:ext cx="7219605" cy="646331"/>
          </a:xfrm>
          <a:prstGeom prst="rect">
            <a:avLst/>
          </a:prstGeom>
          <a:noFill/>
        </p:spPr>
        <p:txBody>
          <a:bodyPr wrap="none" rtlCol="0">
            <a:spAutoFit/>
          </a:bodyPr>
          <a:lstStyle/>
          <a:p>
            <a:r>
              <a:rPr lang="en-US" dirty="0">
                <a:solidFill>
                  <a:schemeClr val="bg1"/>
                </a:solidFill>
              </a:rPr>
              <a:t>-The challenges and issues with video are typically associated with file sizes</a:t>
            </a:r>
          </a:p>
          <a:p>
            <a:r>
              <a:rPr lang="en-US" dirty="0">
                <a:solidFill>
                  <a:schemeClr val="bg1"/>
                </a:solidFill>
              </a:rPr>
              <a:t>and optimization</a:t>
            </a:r>
          </a:p>
        </p:txBody>
      </p:sp>
      <p:sp>
        <p:nvSpPr>
          <p:cNvPr id="49" name="TextBox 48"/>
          <p:cNvSpPr txBox="1"/>
          <p:nvPr/>
        </p:nvSpPr>
        <p:spPr>
          <a:xfrm>
            <a:off x="3158519" y="4462270"/>
            <a:ext cx="8195281" cy="923330"/>
          </a:xfrm>
          <a:prstGeom prst="rect">
            <a:avLst/>
          </a:prstGeom>
          <a:noFill/>
        </p:spPr>
        <p:txBody>
          <a:bodyPr wrap="square" rtlCol="0">
            <a:spAutoFit/>
          </a:bodyPr>
          <a:lstStyle/>
          <a:p>
            <a:r>
              <a:rPr lang="en-US" dirty="0">
                <a:solidFill>
                  <a:schemeClr val="bg1"/>
                </a:solidFill>
              </a:rPr>
              <a:t>-Because video typically holds so much data and information, often combining several blocks of multimedia into one file, compressing and optimizing the video becomes key.</a:t>
            </a:r>
          </a:p>
        </p:txBody>
      </p:sp>
      <p:sp>
        <p:nvSpPr>
          <p:cNvPr id="51" name="Rounded Rectangle 50">
            <a:hlinkClick r:id="rId5"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6"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hlinkClick r:id="rId7"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8"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9"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10"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3"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2"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1"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2"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205712" y="4038267"/>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98612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Hardware Needed</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pic>
        <p:nvPicPr>
          <p:cNvPr id="3074" name="Picture 2" descr="box, business, celebrate">
            <a:hlinkClick r:id="rId4" action="ppaction://hlinksldjump"/>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78053" y="1583344"/>
            <a:ext cx="3796805" cy="3412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extBox 1"/>
          <p:cNvSpPr txBox="1"/>
          <p:nvPr/>
        </p:nvSpPr>
        <p:spPr>
          <a:xfrm>
            <a:off x="3191516" y="1617895"/>
            <a:ext cx="3627942" cy="1200329"/>
          </a:xfrm>
          <a:prstGeom prst="rect">
            <a:avLst/>
          </a:prstGeom>
          <a:noFill/>
        </p:spPr>
        <p:txBody>
          <a:bodyPr wrap="square" rtlCol="0">
            <a:spAutoFit/>
          </a:bodyPr>
          <a:lstStyle/>
          <a:p>
            <a:r>
              <a:rPr lang="en-US" dirty="0">
                <a:solidFill>
                  <a:schemeClr val="bg1"/>
                </a:solidFill>
              </a:rPr>
              <a:t>- In recent years, the overlap for the hardware needed to create and play back media has increased significantly.</a:t>
            </a:r>
          </a:p>
        </p:txBody>
      </p:sp>
      <p:sp>
        <p:nvSpPr>
          <p:cNvPr id="39" name="TextBox 38"/>
          <p:cNvSpPr txBox="1"/>
          <p:nvPr/>
        </p:nvSpPr>
        <p:spPr>
          <a:xfrm>
            <a:off x="3191516" y="2964267"/>
            <a:ext cx="3627942" cy="2031325"/>
          </a:xfrm>
          <a:prstGeom prst="rect">
            <a:avLst/>
          </a:prstGeom>
          <a:noFill/>
        </p:spPr>
        <p:txBody>
          <a:bodyPr wrap="square" rtlCol="0">
            <a:spAutoFit/>
          </a:bodyPr>
          <a:lstStyle/>
          <a:p>
            <a:r>
              <a:rPr lang="en-US" dirty="0">
                <a:solidFill>
                  <a:schemeClr val="bg1"/>
                </a:solidFill>
              </a:rPr>
              <a:t>- The difference in power between mobile devices, tablets, and computers continues to shrink, so as long as a user has one of these, they can often both create and experience most forms of multimedia. </a:t>
            </a:r>
          </a:p>
        </p:txBody>
      </p:sp>
      <p:sp>
        <p:nvSpPr>
          <p:cNvPr id="51" name="Rounded Rectangle 50">
            <a:hlinkClick r:id="rId6"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7"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hlinkClick r:id="rId8"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9"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2"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10"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11"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2"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4"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3"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216633" y="4458017"/>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88610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48">
                                            <p:txEl>
                                              <p:pRg st="0" end="0"/>
                                            </p:txEl>
                                          </p:spTgt>
                                        </p:tgtEl>
                                        <p:attrNameLst>
                                          <p:attrName>style.visibility</p:attrName>
                                        </p:attrNameLst>
                                      </p:cBhvr>
                                      <p:to>
                                        <p:strVal val="visible"/>
                                      </p:to>
                                    </p:set>
                                    <p:animEffect transition="in" filter="wipe(left)">
                                      <p:cBhvr>
                                        <p:cTn id="13" dur="500"/>
                                        <p:tgtEl>
                                          <p:spTgt spid="48">
                                            <p:txEl>
                                              <p:pRg st="0" end="0"/>
                                            </p:txEl>
                                          </p:spTgt>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fade">
                                      <p:cBhvr>
                                        <p:cTn id="2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Software Needed</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pic>
        <p:nvPicPr>
          <p:cNvPr id="4098" name="Picture 2" descr="audio, business, compute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8475" y="1115597"/>
            <a:ext cx="4271300" cy="39930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544904" y="1964673"/>
            <a:ext cx="3380978" cy="1477328"/>
          </a:xfrm>
          <a:prstGeom prst="rect">
            <a:avLst/>
          </a:prstGeom>
          <a:noFill/>
        </p:spPr>
        <p:txBody>
          <a:bodyPr wrap="square" rtlCol="0">
            <a:spAutoFit/>
          </a:bodyPr>
          <a:lstStyle/>
          <a:p>
            <a:r>
              <a:rPr lang="en-US" dirty="0">
                <a:solidFill>
                  <a:schemeClr val="bg1"/>
                </a:solidFill>
              </a:rPr>
              <a:t>-Software needed to play and consume multimedia are typically free or inexpensive, ranging from things like YouTube to Netflix apps, web browsers, etc. </a:t>
            </a:r>
          </a:p>
        </p:txBody>
      </p:sp>
      <p:sp>
        <p:nvSpPr>
          <p:cNvPr id="49" name="TextBox 48"/>
          <p:cNvSpPr txBox="1"/>
          <p:nvPr/>
        </p:nvSpPr>
        <p:spPr>
          <a:xfrm>
            <a:off x="7544904" y="3568706"/>
            <a:ext cx="3380978" cy="1754326"/>
          </a:xfrm>
          <a:prstGeom prst="rect">
            <a:avLst/>
          </a:prstGeom>
          <a:noFill/>
        </p:spPr>
        <p:txBody>
          <a:bodyPr wrap="square" rtlCol="0">
            <a:spAutoFit/>
          </a:bodyPr>
          <a:lstStyle/>
          <a:p>
            <a:r>
              <a:rPr lang="en-US" dirty="0">
                <a:solidFill>
                  <a:schemeClr val="bg1"/>
                </a:solidFill>
              </a:rPr>
              <a:t>-Software needed to create multimedia can often be more expensive and less accessible, with many editing </a:t>
            </a:r>
            <a:r>
              <a:rPr lang="en-US" dirty="0" err="1">
                <a:solidFill>
                  <a:schemeClr val="bg1"/>
                </a:solidFill>
              </a:rPr>
              <a:t>softwares</a:t>
            </a:r>
            <a:r>
              <a:rPr lang="en-US" dirty="0">
                <a:solidFill>
                  <a:schemeClr val="bg1"/>
                </a:solidFill>
              </a:rPr>
              <a:t> like the Adobe suite being priced fairly high.</a:t>
            </a:r>
          </a:p>
        </p:txBody>
      </p:sp>
      <p:sp>
        <p:nvSpPr>
          <p:cNvPr id="51" name="Rounded Rectangle 50">
            <a:hlinkClick r:id="rId5"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6"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hlinkClick r:id="rId7"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8"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2"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9"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10"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3"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1"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2"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192226" y="4877767"/>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1062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48">
                                            <p:txEl>
                                              <p:pRg st="0" end="0"/>
                                            </p:txEl>
                                          </p:spTgt>
                                        </p:tgtEl>
                                        <p:attrNameLst>
                                          <p:attrName>style.visibility</p:attrName>
                                        </p:attrNameLst>
                                      </p:cBhvr>
                                      <p:to>
                                        <p:strVal val="visible"/>
                                      </p:to>
                                    </p:set>
                                    <p:animEffect transition="in" filter="wipe(left)">
                                      <p:cBhvr>
                                        <p:cTn id="13" dur="500"/>
                                        <p:tgtEl>
                                          <p:spTgt spid="4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500"/>
                                        <p:tgtEl>
                                          <p:spTgt spid="409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1585AD-0800-4FE7-BD25-01981FF2388D}"/>
              </a:ext>
            </a:extLst>
          </p:cNvPr>
          <p:cNvSpPr txBox="1"/>
          <p:nvPr/>
        </p:nvSpPr>
        <p:spPr>
          <a:xfrm>
            <a:off x="891793" y="504975"/>
            <a:ext cx="1003570" cy="461665"/>
          </a:xfrm>
          <a:prstGeom prst="rect">
            <a:avLst/>
          </a:prstGeom>
          <a:noFill/>
        </p:spPr>
        <p:txBody>
          <a:bodyPr wrap="square" rtlCol="0">
            <a:spAutoFit/>
          </a:bodyPr>
          <a:lstStyle/>
          <a:p>
            <a:r>
              <a:rPr lang="en-US" sz="2400" dirty="0">
                <a:solidFill>
                  <a:schemeClr val="bg1"/>
                </a:solidFill>
              </a:rPr>
              <a:t>Text</a:t>
            </a:r>
          </a:p>
        </p:txBody>
      </p:sp>
      <p:sp>
        <p:nvSpPr>
          <p:cNvPr id="4" name="Rectangle 3">
            <a:extLst>
              <a:ext uri="{FF2B5EF4-FFF2-40B4-BE49-F238E27FC236}">
                <a16:creationId xmlns:a16="http://schemas.microsoft.com/office/drawing/2014/main" id="{E4047731-61B5-4386-BE17-ED5F2F1BE657}"/>
              </a:ext>
            </a:extLst>
          </p:cNvPr>
          <p:cNvSpPr/>
          <p:nvPr/>
        </p:nvSpPr>
        <p:spPr>
          <a:xfrm>
            <a:off x="3048000" y="2828836"/>
            <a:ext cx="6096000" cy="646331"/>
          </a:xfrm>
          <a:prstGeom prst="rect">
            <a:avLst/>
          </a:prstGeom>
        </p:spPr>
        <p:txBody>
          <a:bodyPr>
            <a:spAutoFit/>
          </a:bodyPr>
          <a:lstStyle/>
          <a:p>
            <a:br>
              <a:rPr lang="en-US"/>
            </a:br>
            <a:endParaRPr lang="en-US" dirty="0"/>
          </a:p>
        </p:txBody>
      </p:sp>
      <p:sp>
        <p:nvSpPr>
          <p:cNvPr id="6" name="Rectangle 5">
            <a:extLst>
              <a:ext uri="{FF2B5EF4-FFF2-40B4-BE49-F238E27FC236}">
                <a16:creationId xmlns:a16="http://schemas.microsoft.com/office/drawing/2014/main" id="{0BE1E220-69CA-457B-BA01-EAABC598F38B}"/>
              </a:ext>
            </a:extLst>
          </p:cNvPr>
          <p:cNvSpPr/>
          <p:nvPr/>
        </p:nvSpPr>
        <p:spPr>
          <a:xfrm>
            <a:off x="891793" y="966640"/>
            <a:ext cx="4249370" cy="1077218"/>
          </a:xfrm>
          <a:prstGeom prst="rect">
            <a:avLst/>
          </a:prstGeom>
        </p:spPr>
        <p:txBody>
          <a:bodyPr wrap="square">
            <a:spAutoFit/>
          </a:bodyPr>
          <a:lstStyle/>
          <a:p>
            <a:r>
              <a:rPr lang="en-US" sz="1400" b="1" u="sng" dirty="0">
                <a:solidFill>
                  <a:schemeClr val="bg1"/>
                </a:solidFill>
                <a:latin typeface="Arial" panose="020B0604020202020204" pitchFamily="34" charset="0"/>
                <a:hlinkClick r:id="rId2"/>
              </a:rPr>
              <a:t>https://www.pexels.com/photo/girl-writing-on-a-black-keyboard-6469/</a:t>
            </a:r>
            <a:endParaRPr lang="en-US" sz="1400" dirty="0">
              <a:solidFill>
                <a:schemeClr val="bg1"/>
              </a:solidFill>
            </a:endParaRPr>
          </a:p>
          <a:p>
            <a:br>
              <a:rPr lang="en-US" dirty="0"/>
            </a:br>
            <a:endParaRPr lang="en-US" dirty="0"/>
          </a:p>
        </p:txBody>
      </p:sp>
      <p:sp>
        <p:nvSpPr>
          <p:cNvPr id="7" name="Rectangle 6">
            <a:extLst>
              <a:ext uri="{FF2B5EF4-FFF2-40B4-BE49-F238E27FC236}">
                <a16:creationId xmlns:a16="http://schemas.microsoft.com/office/drawing/2014/main" id="{DA8C51BA-7B85-4376-92ED-4FE3B410ED5C}"/>
              </a:ext>
            </a:extLst>
          </p:cNvPr>
          <p:cNvSpPr/>
          <p:nvPr/>
        </p:nvSpPr>
        <p:spPr>
          <a:xfrm>
            <a:off x="891793" y="1505249"/>
            <a:ext cx="4163427" cy="523220"/>
          </a:xfrm>
          <a:prstGeom prst="rect">
            <a:avLst/>
          </a:prstGeom>
        </p:spPr>
        <p:txBody>
          <a:bodyPr wrap="square">
            <a:spAutoFit/>
          </a:bodyPr>
          <a:lstStyle/>
          <a:p>
            <a:r>
              <a:rPr lang="en-US" sz="1400" b="1" u="sng" dirty="0">
                <a:solidFill>
                  <a:srgbClr val="1155CC"/>
                </a:solidFill>
                <a:latin typeface="Arial" panose="020B0604020202020204" pitchFamily="34" charset="0"/>
                <a:hlinkClick r:id="rId3"/>
              </a:rPr>
              <a:t>https://www.pexels.com/photo/photo-of-blackboard-935867/</a:t>
            </a:r>
            <a:endParaRPr lang="en-US" sz="1400" dirty="0"/>
          </a:p>
        </p:txBody>
      </p:sp>
      <p:sp>
        <p:nvSpPr>
          <p:cNvPr id="9" name="TextBox 8">
            <a:extLst>
              <a:ext uri="{FF2B5EF4-FFF2-40B4-BE49-F238E27FC236}">
                <a16:creationId xmlns:a16="http://schemas.microsoft.com/office/drawing/2014/main" id="{13C7521F-BBCA-4741-8FF8-46B3B10E474D}"/>
              </a:ext>
            </a:extLst>
          </p:cNvPr>
          <p:cNvSpPr txBox="1"/>
          <p:nvPr/>
        </p:nvSpPr>
        <p:spPr>
          <a:xfrm>
            <a:off x="883597" y="2615862"/>
            <a:ext cx="1421858" cy="461665"/>
          </a:xfrm>
          <a:prstGeom prst="rect">
            <a:avLst/>
          </a:prstGeom>
          <a:noFill/>
        </p:spPr>
        <p:txBody>
          <a:bodyPr wrap="square" rtlCol="0">
            <a:spAutoFit/>
          </a:bodyPr>
          <a:lstStyle/>
          <a:p>
            <a:r>
              <a:rPr lang="en-US" sz="2400" dirty="0">
                <a:solidFill>
                  <a:schemeClr val="bg1"/>
                </a:solidFill>
              </a:rPr>
              <a:t>Images</a:t>
            </a:r>
          </a:p>
        </p:txBody>
      </p:sp>
      <p:sp>
        <p:nvSpPr>
          <p:cNvPr id="11" name="Rectangle 10">
            <a:extLst>
              <a:ext uri="{FF2B5EF4-FFF2-40B4-BE49-F238E27FC236}">
                <a16:creationId xmlns:a16="http://schemas.microsoft.com/office/drawing/2014/main" id="{1AFDEE46-F8C4-49C4-BCC9-249881122C0B}"/>
              </a:ext>
            </a:extLst>
          </p:cNvPr>
          <p:cNvSpPr/>
          <p:nvPr/>
        </p:nvSpPr>
        <p:spPr>
          <a:xfrm>
            <a:off x="883596" y="3122818"/>
            <a:ext cx="5337973" cy="584775"/>
          </a:xfrm>
          <a:prstGeom prst="rect">
            <a:avLst/>
          </a:prstGeom>
        </p:spPr>
        <p:txBody>
          <a:bodyPr wrap="square">
            <a:spAutoFit/>
          </a:bodyPr>
          <a:lstStyle/>
          <a:p>
            <a:r>
              <a:rPr lang="en-US" sz="1600" b="1" u="sng" dirty="0">
                <a:solidFill>
                  <a:srgbClr val="1155CC"/>
                </a:solidFill>
                <a:latin typeface="Arial" panose="020B0604020202020204" pitchFamily="34" charset="0"/>
                <a:hlinkClick r:id="rId4"/>
              </a:rPr>
              <a:t>https://www.pexels.com/photo/adult-art-artist-blur-297648/</a:t>
            </a:r>
            <a:endParaRPr lang="en-US" sz="1600" dirty="0"/>
          </a:p>
        </p:txBody>
      </p:sp>
      <p:sp>
        <p:nvSpPr>
          <p:cNvPr id="12" name="Rectangle 11">
            <a:extLst>
              <a:ext uri="{FF2B5EF4-FFF2-40B4-BE49-F238E27FC236}">
                <a16:creationId xmlns:a16="http://schemas.microsoft.com/office/drawing/2014/main" id="{0E877642-A316-4DCC-AA6C-29D9CA5A3C13}"/>
              </a:ext>
            </a:extLst>
          </p:cNvPr>
          <p:cNvSpPr/>
          <p:nvPr/>
        </p:nvSpPr>
        <p:spPr>
          <a:xfrm>
            <a:off x="883596" y="3705918"/>
            <a:ext cx="5337973" cy="830997"/>
          </a:xfrm>
          <a:prstGeom prst="rect">
            <a:avLst/>
          </a:prstGeom>
        </p:spPr>
        <p:txBody>
          <a:bodyPr wrap="square">
            <a:spAutoFit/>
          </a:bodyPr>
          <a:lstStyle/>
          <a:p>
            <a:r>
              <a:rPr lang="en-US" sz="1600" b="1" u="sng" dirty="0">
                <a:solidFill>
                  <a:srgbClr val="1155CC"/>
                </a:solidFill>
                <a:latin typeface="Arial" panose="020B0604020202020204" pitchFamily="34" charset="0"/>
                <a:hlinkClick r:id="rId5"/>
              </a:rPr>
              <a:t>https://www.pexels.com/photo/geometric-decoration-5836/</a:t>
            </a:r>
            <a:r>
              <a:rPr lang="en-US" sz="1600" b="1" u="sng" dirty="0">
                <a:hlinkClick r:id="rId5"/>
              </a:rPr>
              <a:t>https://www.pexels.com/photo/geometric-decoration-5836/</a:t>
            </a:r>
            <a:endParaRPr lang="en-US" sz="1600" dirty="0"/>
          </a:p>
        </p:txBody>
      </p:sp>
      <p:sp>
        <p:nvSpPr>
          <p:cNvPr id="14" name="TextBox 13">
            <a:extLst>
              <a:ext uri="{FF2B5EF4-FFF2-40B4-BE49-F238E27FC236}">
                <a16:creationId xmlns:a16="http://schemas.microsoft.com/office/drawing/2014/main" id="{110EAC8D-4C51-4782-931D-FD3E4805A8AB}"/>
              </a:ext>
            </a:extLst>
          </p:cNvPr>
          <p:cNvSpPr txBox="1"/>
          <p:nvPr/>
        </p:nvSpPr>
        <p:spPr>
          <a:xfrm>
            <a:off x="883594" y="5348459"/>
            <a:ext cx="1237034" cy="461665"/>
          </a:xfrm>
          <a:prstGeom prst="rect">
            <a:avLst/>
          </a:prstGeom>
          <a:noFill/>
        </p:spPr>
        <p:txBody>
          <a:bodyPr wrap="square" rtlCol="0">
            <a:spAutoFit/>
          </a:bodyPr>
          <a:lstStyle/>
          <a:p>
            <a:r>
              <a:rPr lang="en-US" sz="2400" dirty="0">
                <a:solidFill>
                  <a:schemeClr val="bg1"/>
                </a:solidFill>
              </a:rPr>
              <a:t>Audio</a:t>
            </a:r>
          </a:p>
        </p:txBody>
      </p:sp>
      <p:sp>
        <p:nvSpPr>
          <p:cNvPr id="15" name="Rectangle 14">
            <a:extLst>
              <a:ext uri="{FF2B5EF4-FFF2-40B4-BE49-F238E27FC236}">
                <a16:creationId xmlns:a16="http://schemas.microsoft.com/office/drawing/2014/main" id="{C30AFAEA-8CF2-4B03-90CA-E509D96AEA43}"/>
              </a:ext>
            </a:extLst>
          </p:cNvPr>
          <p:cNvSpPr/>
          <p:nvPr/>
        </p:nvSpPr>
        <p:spPr>
          <a:xfrm>
            <a:off x="883595" y="5719465"/>
            <a:ext cx="4857283" cy="584775"/>
          </a:xfrm>
          <a:prstGeom prst="rect">
            <a:avLst/>
          </a:prstGeom>
        </p:spPr>
        <p:txBody>
          <a:bodyPr wrap="square">
            <a:spAutoFit/>
          </a:bodyPr>
          <a:lstStyle/>
          <a:p>
            <a:r>
              <a:rPr lang="en-US" sz="1600" b="1" u="sng" dirty="0">
                <a:hlinkClick r:id="rId6"/>
              </a:rPr>
              <a:t>https://freesound.org/people/s9ames/sounds/199335/</a:t>
            </a:r>
            <a:endParaRPr lang="en-US" sz="1600" dirty="0"/>
          </a:p>
        </p:txBody>
      </p:sp>
      <p:sp>
        <p:nvSpPr>
          <p:cNvPr id="16" name="Rectangle 15">
            <a:extLst>
              <a:ext uri="{FF2B5EF4-FFF2-40B4-BE49-F238E27FC236}">
                <a16:creationId xmlns:a16="http://schemas.microsoft.com/office/drawing/2014/main" id="{71712783-E80B-4F3A-AF5F-02E2B8C40467}"/>
              </a:ext>
            </a:extLst>
          </p:cNvPr>
          <p:cNvSpPr/>
          <p:nvPr/>
        </p:nvSpPr>
        <p:spPr>
          <a:xfrm>
            <a:off x="883596" y="6088797"/>
            <a:ext cx="5337973" cy="338554"/>
          </a:xfrm>
          <a:prstGeom prst="rect">
            <a:avLst/>
          </a:prstGeom>
        </p:spPr>
        <p:txBody>
          <a:bodyPr wrap="square">
            <a:spAutoFit/>
          </a:bodyPr>
          <a:lstStyle/>
          <a:p>
            <a:r>
              <a:rPr lang="en-US" sz="1600" b="1" u="sng" dirty="0">
                <a:solidFill>
                  <a:srgbClr val="1155CC"/>
                </a:solidFill>
                <a:latin typeface="Arial" panose="020B0604020202020204" pitchFamily="34" charset="0"/>
                <a:hlinkClick r:id="rId6"/>
              </a:rPr>
              <a:t>https://freesound.org/people/s9ames/sounds/199335/</a:t>
            </a:r>
            <a:endParaRPr lang="en-US" sz="1600" dirty="0"/>
          </a:p>
        </p:txBody>
      </p:sp>
      <p:sp>
        <p:nvSpPr>
          <p:cNvPr id="18" name="Rectangle 17">
            <a:extLst>
              <a:ext uri="{FF2B5EF4-FFF2-40B4-BE49-F238E27FC236}">
                <a16:creationId xmlns:a16="http://schemas.microsoft.com/office/drawing/2014/main" id="{73C22379-8E17-4A9A-B85D-F9A52B2AE436}"/>
              </a:ext>
            </a:extLst>
          </p:cNvPr>
          <p:cNvSpPr/>
          <p:nvPr/>
        </p:nvSpPr>
        <p:spPr>
          <a:xfrm>
            <a:off x="883594" y="4580453"/>
            <a:ext cx="5468568" cy="1138773"/>
          </a:xfrm>
          <a:prstGeom prst="rect">
            <a:avLst/>
          </a:prstGeom>
        </p:spPr>
        <p:txBody>
          <a:bodyPr wrap="square">
            <a:spAutoFit/>
          </a:bodyPr>
          <a:lstStyle/>
          <a:p>
            <a:r>
              <a:rPr lang="en-US" sz="1600" b="1" u="sng" dirty="0">
                <a:solidFill>
                  <a:srgbClr val="1155CC"/>
                </a:solidFill>
                <a:latin typeface="Arial" panose="020B0604020202020204" pitchFamily="34" charset="0"/>
                <a:hlinkClick r:id="rId7"/>
              </a:rPr>
              <a:t>https://www.pexels.com/photo/multicolored-mosaic-photo-936802/</a:t>
            </a:r>
            <a:endParaRPr lang="en-US" sz="1600" dirty="0"/>
          </a:p>
          <a:p>
            <a:br>
              <a:rPr lang="en-US" dirty="0"/>
            </a:br>
            <a:endParaRPr lang="en-US" dirty="0"/>
          </a:p>
        </p:txBody>
      </p:sp>
      <p:sp>
        <p:nvSpPr>
          <p:cNvPr id="19" name="TextBox 18">
            <a:extLst>
              <a:ext uri="{FF2B5EF4-FFF2-40B4-BE49-F238E27FC236}">
                <a16:creationId xmlns:a16="http://schemas.microsoft.com/office/drawing/2014/main" id="{D2BC1E12-0D32-41C1-92C8-23A941859E11}"/>
              </a:ext>
            </a:extLst>
          </p:cNvPr>
          <p:cNvSpPr txBox="1"/>
          <p:nvPr/>
        </p:nvSpPr>
        <p:spPr>
          <a:xfrm>
            <a:off x="7465978" y="504975"/>
            <a:ext cx="1003570" cy="461665"/>
          </a:xfrm>
          <a:prstGeom prst="rect">
            <a:avLst/>
          </a:prstGeom>
          <a:noFill/>
        </p:spPr>
        <p:txBody>
          <a:bodyPr wrap="square" rtlCol="0">
            <a:spAutoFit/>
          </a:bodyPr>
          <a:lstStyle/>
          <a:p>
            <a:r>
              <a:rPr lang="en-US" sz="2400" dirty="0">
                <a:solidFill>
                  <a:schemeClr val="bg1"/>
                </a:solidFill>
              </a:rPr>
              <a:t>Video</a:t>
            </a:r>
          </a:p>
        </p:txBody>
      </p:sp>
      <p:sp>
        <p:nvSpPr>
          <p:cNvPr id="20" name="Rectangle 19">
            <a:extLst>
              <a:ext uri="{FF2B5EF4-FFF2-40B4-BE49-F238E27FC236}">
                <a16:creationId xmlns:a16="http://schemas.microsoft.com/office/drawing/2014/main" id="{58FD82AC-748B-4446-8DA5-F68798BDC109}"/>
              </a:ext>
            </a:extLst>
          </p:cNvPr>
          <p:cNvSpPr/>
          <p:nvPr/>
        </p:nvSpPr>
        <p:spPr>
          <a:xfrm>
            <a:off x="7465978" y="1745144"/>
            <a:ext cx="4051570" cy="523220"/>
          </a:xfrm>
          <a:prstGeom prst="rect">
            <a:avLst/>
          </a:prstGeom>
        </p:spPr>
        <p:txBody>
          <a:bodyPr wrap="square">
            <a:spAutoFit/>
          </a:bodyPr>
          <a:lstStyle/>
          <a:p>
            <a:r>
              <a:rPr lang="en-US" sz="1400" b="1" u="sng" dirty="0">
                <a:solidFill>
                  <a:srgbClr val="1155CC"/>
                </a:solidFill>
                <a:latin typeface="Arial" panose="020B0604020202020204" pitchFamily="34" charset="0"/>
                <a:hlinkClick r:id="rId8"/>
              </a:rPr>
              <a:t>https://www.pexels.com/photo/low-angle-view-of-lighting-equipment-on-shelf-257904/</a:t>
            </a:r>
            <a:endParaRPr lang="en-US" sz="1400" dirty="0"/>
          </a:p>
        </p:txBody>
      </p:sp>
      <p:sp>
        <p:nvSpPr>
          <p:cNvPr id="21" name="Rectangle 20">
            <a:extLst>
              <a:ext uri="{FF2B5EF4-FFF2-40B4-BE49-F238E27FC236}">
                <a16:creationId xmlns:a16="http://schemas.microsoft.com/office/drawing/2014/main" id="{AE425B82-F313-4DEE-AE86-7C26164C09A1}"/>
              </a:ext>
            </a:extLst>
          </p:cNvPr>
          <p:cNvSpPr/>
          <p:nvPr/>
        </p:nvSpPr>
        <p:spPr>
          <a:xfrm>
            <a:off x="883594" y="1896563"/>
            <a:ext cx="3636586" cy="584775"/>
          </a:xfrm>
          <a:prstGeom prst="rect">
            <a:avLst/>
          </a:prstGeom>
        </p:spPr>
        <p:txBody>
          <a:bodyPr wrap="square">
            <a:spAutoFit/>
          </a:bodyPr>
          <a:lstStyle/>
          <a:p>
            <a:r>
              <a:rPr lang="en-US" sz="1600" b="1" u="sng" dirty="0">
                <a:solidFill>
                  <a:srgbClr val="1155CC"/>
                </a:solidFill>
                <a:latin typeface="Arial" panose="020B0604020202020204" pitchFamily="34" charset="0"/>
                <a:hlinkClick r:id="rId9"/>
              </a:rPr>
              <a:t>https://www.pexels.com/photo/sign-pen-business-document-48148/</a:t>
            </a:r>
            <a:endParaRPr lang="en-US" sz="1600" dirty="0"/>
          </a:p>
        </p:txBody>
      </p:sp>
      <p:sp>
        <p:nvSpPr>
          <p:cNvPr id="22" name="Rectangle 21">
            <a:extLst>
              <a:ext uri="{FF2B5EF4-FFF2-40B4-BE49-F238E27FC236}">
                <a16:creationId xmlns:a16="http://schemas.microsoft.com/office/drawing/2014/main" id="{81FD73C1-FD85-45E8-8759-8B7859E5F06A}"/>
              </a:ext>
            </a:extLst>
          </p:cNvPr>
          <p:cNvSpPr/>
          <p:nvPr/>
        </p:nvSpPr>
        <p:spPr>
          <a:xfrm>
            <a:off x="7465978" y="1048175"/>
            <a:ext cx="5021093" cy="523220"/>
          </a:xfrm>
          <a:prstGeom prst="rect">
            <a:avLst/>
          </a:prstGeom>
        </p:spPr>
        <p:txBody>
          <a:bodyPr wrap="square">
            <a:spAutoFit/>
          </a:bodyPr>
          <a:lstStyle/>
          <a:p>
            <a:r>
              <a:rPr lang="en-US" sz="1400" b="1" u="sng" dirty="0">
                <a:solidFill>
                  <a:srgbClr val="1155CC"/>
                </a:solidFill>
                <a:latin typeface="Arial" panose="020B0604020202020204" pitchFamily="34" charset="0"/>
                <a:hlinkClick r:id="rId10"/>
              </a:rPr>
              <a:t>https://www.pexels.com/photo/television-camera-broadcast-camera-67654/</a:t>
            </a:r>
            <a:endParaRPr lang="en-US" sz="1400" dirty="0"/>
          </a:p>
        </p:txBody>
      </p:sp>
      <p:sp>
        <p:nvSpPr>
          <p:cNvPr id="24" name="TextBox 23">
            <a:extLst>
              <a:ext uri="{FF2B5EF4-FFF2-40B4-BE49-F238E27FC236}">
                <a16:creationId xmlns:a16="http://schemas.microsoft.com/office/drawing/2014/main" id="{5241AD0B-891D-434A-8D5D-5A79FC9EDE6F}"/>
              </a:ext>
            </a:extLst>
          </p:cNvPr>
          <p:cNvSpPr txBox="1"/>
          <p:nvPr/>
        </p:nvSpPr>
        <p:spPr>
          <a:xfrm>
            <a:off x="7465978" y="2577736"/>
            <a:ext cx="1421858" cy="461665"/>
          </a:xfrm>
          <a:prstGeom prst="rect">
            <a:avLst/>
          </a:prstGeom>
          <a:noFill/>
        </p:spPr>
        <p:txBody>
          <a:bodyPr wrap="square" rtlCol="0">
            <a:spAutoFit/>
          </a:bodyPr>
          <a:lstStyle/>
          <a:p>
            <a:r>
              <a:rPr lang="en-US" sz="2400" dirty="0">
                <a:solidFill>
                  <a:schemeClr val="bg1"/>
                </a:solidFill>
              </a:rPr>
              <a:t>Hardware</a:t>
            </a:r>
          </a:p>
        </p:txBody>
      </p:sp>
      <p:sp>
        <p:nvSpPr>
          <p:cNvPr id="25" name="Rectangle 24">
            <a:extLst>
              <a:ext uri="{FF2B5EF4-FFF2-40B4-BE49-F238E27FC236}">
                <a16:creationId xmlns:a16="http://schemas.microsoft.com/office/drawing/2014/main" id="{55EC98AA-9A07-47D2-90A0-7E379D3E6140}"/>
              </a:ext>
            </a:extLst>
          </p:cNvPr>
          <p:cNvSpPr/>
          <p:nvPr/>
        </p:nvSpPr>
        <p:spPr>
          <a:xfrm>
            <a:off x="7465978" y="3039401"/>
            <a:ext cx="4172435" cy="1077218"/>
          </a:xfrm>
          <a:prstGeom prst="rect">
            <a:avLst/>
          </a:prstGeom>
        </p:spPr>
        <p:txBody>
          <a:bodyPr wrap="square">
            <a:spAutoFit/>
          </a:bodyPr>
          <a:lstStyle/>
          <a:p>
            <a:r>
              <a:rPr lang="en-US" sz="1400" b="1" u="sng" dirty="0">
                <a:solidFill>
                  <a:srgbClr val="1155CC"/>
                </a:solidFill>
                <a:latin typeface="Arial" panose="020B0604020202020204" pitchFamily="34" charset="0"/>
                <a:hlinkClick r:id="rId11"/>
              </a:rPr>
              <a:t>https://www.pexels.com/photo/box-business-celebrate-celebration-296878/</a:t>
            </a:r>
            <a:endParaRPr lang="en-US" sz="1400" dirty="0"/>
          </a:p>
          <a:p>
            <a:br>
              <a:rPr lang="en-US" dirty="0"/>
            </a:br>
            <a:endParaRPr lang="en-US" dirty="0"/>
          </a:p>
        </p:txBody>
      </p:sp>
      <p:sp>
        <p:nvSpPr>
          <p:cNvPr id="26" name="Rectangle 25">
            <a:extLst>
              <a:ext uri="{FF2B5EF4-FFF2-40B4-BE49-F238E27FC236}">
                <a16:creationId xmlns:a16="http://schemas.microsoft.com/office/drawing/2014/main" id="{5ACA3977-7CFD-471E-A7B6-46F59C630861}"/>
              </a:ext>
            </a:extLst>
          </p:cNvPr>
          <p:cNvSpPr/>
          <p:nvPr/>
        </p:nvSpPr>
        <p:spPr>
          <a:xfrm>
            <a:off x="7465978" y="3578010"/>
            <a:ext cx="4051570" cy="523220"/>
          </a:xfrm>
          <a:prstGeom prst="rect">
            <a:avLst/>
          </a:prstGeom>
        </p:spPr>
        <p:txBody>
          <a:bodyPr wrap="square">
            <a:spAutoFit/>
          </a:bodyPr>
          <a:lstStyle/>
          <a:p>
            <a:r>
              <a:rPr lang="en-US" sz="1400" b="1" dirty="0">
                <a:solidFill>
                  <a:srgbClr val="000000"/>
                </a:solidFill>
                <a:latin typeface="Arial" panose="020B0604020202020204" pitchFamily="34" charset="0"/>
              </a:rPr>
              <a:t>https://www.pexels.com/photo/audio-business-computer-connection-265672/</a:t>
            </a:r>
            <a:endParaRPr lang="en-US" sz="1400" dirty="0"/>
          </a:p>
        </p:txBody>
      </p:sp>
    </p:spTree>
    <p:extLst>
      <p:ext uri="{BB962C8B-B14F-4D97-AF65-F5344CB8AC3E}">
        <p14:creationId xmlns:p14="http://schemas.microsoft.com/office/powerpoint/2010/main" val="3801161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r>
              <a:rPr lang="en-US" sz="1400" dirty="0">
                <a:solidFill>
                  <a:schemeClr val="bg1"/>
                </a:solidFill>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r>
              <a:rPr lang="en-US" sz="1400" dirty="0">
                <a:solidFill>
                  <a:schemeClr val="bg1"/>
                </a:solidFill>
              </a:rPr>
              <a:t>The 5 Building Blocks of </a:t>
            </a:r>
          </a:p>
          <a:p>
            <a:r>
              <a:rPr lang="en-US" sz="1400" dirty="0">
                <a:solidFill>
                  <a:schemeClr val="bg1"/>
                </a:solidFill>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r>
              <a:rPr lang="en-US" sz="1400" dirty="0">
                <a:solidFill>
                  <a:schemeClr val="bg1"/>
                </a:solidFill>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r>
              <a:rPr lang="en-US" sz="1400" dirty="0">
                <a:solidFill>
                  <a:schemeClr val="bg1"/>
                </a:solidFill>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r>
              <a:rPr lang="en-US" sz="1400" dirty="0">
                <a:solidFill>
                  <a:schemeClr val="bg1"/>
                </a:solidFill>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r>
              <a:rPr lang="en-US" sz="1400" dirty="0">
                <a:solidFill>
                  <a:schemeClr val="bg1"/>
                </a:solidFill>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r>
              <a:rPr lang="en-US" sz="1400" dirty="0">
                <a:solidFill>
                  <a:schemeClr val="bg1"/>
                </a:solidFill>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r>
              <a:rPr lang="en-US" sz="1400" dirty="0">
                <a:solidFill>
                  <a:schemeClr val="bg1"/>
                </a:solidFill>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r>
              <a:rPr lang="en-US" sz="1400" dirty="0">
                <a:solidFill>
                  <a:schemeClr val="bg1"/>
                </a:solidFill>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r>
              <a:rPr lang="en-US" sz="1400" dirty="0">
                <a:solidFill>
                  <a:schemeClr val="bg1"/>
                </a:solidFill>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r>
              <a:rPr lang="en-US" sz="3200" dirty="0">
                <a:solidFill>
                  <a:schemeClr val="bg1"/>
                </a:solidFill>
                <a:latin typeface="Malgun Gothic" panose="020B0503020000020004" pitchFamily="34" charset="-127"/>
                <a:ea typeface="Malgun Gothic" panose="020B0503020000020004" pitchFamily="34" charset="-127"/>
              </a:rPr>
              <a:t>What is Multimedia?</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3"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NEXT</a:t>
            </a:r>
          </a:p>
        </p:txBody>
      </p:sp>
      <p:sp>
        <p:nvSpPr>
          <p:cNvPr id="67" name="Arrow: Pentagon 66">
            <a:hlinkClick r:id="rId4"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a:t>
            </a:r>
          </a:p>
        </p:txBody>
      </p:sp>
      <p:pic>
        <p:nvPicPr>
          <p:cNvPr id="5122" name="Picture 2" descr="Work Desk">
            <a:hlinkClick r:id="rId5" action="ppaction://hlinksldjump"/>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31038" y="1355094"/>
            <a:ext cx="4468297" cy="3265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9" name="TextBox 38">
            <a:extLst>
              <a:ext uri="{FF2B5EF4-FFF2-40B4-BE49-F238E27FC236}">
                <a16:creationId xmlns:a16="http://schemas.microsoft.com/office/drawing/2014/main" id="{417CC88F-75B5-4A6E-B81B-1EBAA00777BD}"/>
              </a:ext>
            </a:extLst>
          </p:cNvPr>
          <p:cNvSpPr txBox="1"/>
          <p:nvPr/>
        </p:nvSpPr>
        <p:spPr>
          <a:xfrm>
            <a:off x="7607300" y="3327073"/>
            <a:ext cx="3047750" cy="1200329"/>
          </a:xfrm>
          <a:prstGeom prst="rect">
            <a:avLst/>
          </a:prstGeom>
          <a:noFill/>
        </p:spPr>
        <p:txBody>
          <a:bodyPr wrap="square" rtlCol="0" anchor="t">
            <a:spAutoFit/>
          </a:bodyPr>
          <a:lstStyle/>
          <a:p>
            <a:r>
              <a:rPr lang="en-US" dirty="0">
                <a:solidFill>
                  <a:schemeClr val="bg1"/>
                </a:solidFill>
              </a:rPr>
              <a:t>- </a:t>
            </a:r>
            <a:r>
              <a:rPr lang="en-US" b="1" dirty="0">
                <a:solidFill>
                  <a:schemeClr val="bg1"/>
                </a:solidFill>
              </a:rPr>
              <a:t>Multimedia</a:t>
            </a:r>
            <a:r>
              <a:rPr lang="en-US" dirty="0">
                <a:solidFill>
                  <a:schemeClr val="bg1"/>
                </a:solidFill>
              </a:rPr>
              <a:t> is everywhere</a:t>
            </a:r>
            <a:r>
              <a:rPr lang="en-US" dirty="0">
                <a:solidFill>
                  <a:schemeClr val="bg1"/>
                </a:solidFill>
                <a:cs typeface="Calibri"/>
              </a:rPr>
              <a:t>, and is involved in almost everything we do as a society today. </a:t>
            </a:r>
          </a:p>
        </p:txBody>
      </p:sp>
      <p:sp>
        <p:nvSpPr>
          <p:cNvPr id="49" name="TextBox 48">
            <a:extLst>
              <a:ext uri="{FF2B5EF4-FFF2-40B4-BE49-F238E27FC236}">
                <a16:creationId xmlns:a16="http://schemas.microsoft.com/office/drawing/2014/main" id="{42B6CFF3-A56B-49CE-9CCC-1F841151ED68}"/>
              </a:ext>
            </a:extLst>
          </p:cNvPr>
          <p:cNvSpPr txBox="1"/>
          <p:nvPr/>
        </p:nvSpPr>
        <p:spPr>
          <a:xfrm>
            <a:off x="7607300" y="1499631"/>
            <a:ext cx="3047750" cy="1200329"/>
          </a:xfrm>
          <a:prstGeom prst="rect">
            <a:avLst/>
          </a:prstGeom>
          <a:noFill/>
        </p:spPr>
        <p:txBody>
          <a:bodyPr wrap="square" rtlCol="0" anchor="t">
            <a:spAutoFit/>
          </a:bodyPr>
          <a:lstStyle/>
          <a:p>
            <a:r>
              <a:rPr lang="en-US" dirty="0">
                <a:solidFill>
                  <a:schemeClr val="bg1"/>
                </a:solidFill>
              </a:rPr>
              <a:t>- </a:t>
            </a:r>
            <a:r>
              <a:rPr lang="en-US" b="1" dirty="0">
                <a:solidFill>
                  <a:schemeClr val="bg1"/>
                </a:solidFill>
              </a:rPr>
              <a:t>Multimedia</a:t>
            </a:r>
            <a:r>
              <a:rPr lang="en-US" dirty="0">
                <a:solidFill>
                  <a:schemeClr val="bg1"/>
                </a:solidFill>
              </a:rPr>
              <a:t> is</a:t>
            </a:r>
            <a:r>
              <a:rPr lang="en-US" dirty="0">
                <a:solidFill>
                  <a:srgbClr val="FFFFFF"/>
                </a:solidFill>
                <a:cs typeface="Calibri"/>
              </a:rPr>
              <a:t>, in broad terms, any video, audio, art, image, text, presented by digital means. </a:t>
            </a:r>
          </a:p>
        </p:txBody>
      </p:sp>
      <p:sp>
        <p:nvSpPr>
          <p:cNvPr id="5" name="Rounded Rectangle 4">
            <a:hlinkClick r:id="rId3"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hlinkClick r:id="rId7"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hlinkClick r:id="rId8"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hlinkClick r:id="rId9"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hlinkClick r:id="rId10"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hlinkClick r:id="rId11"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hlinkClick r:id="rId12"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hlinkClick r:id="rId13"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hlinkClick r:id="rId14"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iamond 31"/>
          <p:cNvSpPr/>
          <p:nvPr/>
        </p:nvSpPr>
        <p:spPr>
          <a:xfrm>
            <a:off x="216633" y="1265736"/>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5601111"/>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click.wav"/>
          </p:stSnd>
        </p:sndAc>
      </p:transition>
    </mc:Choice>
    <mc:Fallback xmlns="">
      <p:transition spd="slow" advClick="0">
        <p:sndAc>
          <p:stSnd>
            <p:snd r:embed="rId1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r>
              <a:rPr lang="en-US" sz="1400" dirty="0">
                <a:solidFill>
                  <a:schemeClr val="bg1"/>
                </a:solidFill>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r>
              <a:rPr lang="en-US" sz="1400" dirty="0">
                <a:solidFill>
                  <a:schemeClr val="bg1"/>
                </a:solidFill>
              </a:rPr>
              <a:t>The 5 Building Blocks of </a:t>
            </a:r>
          </a:p>
          <a:p>
            <a:r>
              <a:rPr lang="en-US" sz="1400" dirty="0">
                <a:solidFill>
                  <a:schemeClr val="bg1"/>
                </a:solidFill>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r>
              <a:rPr lang="en-US" sz="1400" dirty="0">
                <a:solidFill>
                  <a:schemeClr val="bg1"/>
                </a:solidFill>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r>
              <a:rPr lang="en-US" sz="1400" dirty="0">
                <a:solidFill>
                  <a:schemeClr val="bg1"/>
                </a:solidFill>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r>
              <a:rPr lang="en-US" sz="1400" dirty="0">
                <a:solidFill>
                  <a:schemeClr val="bg1"/>
                </a:solidFill>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r>
              <a:rPr lang="en-US" sz="1400" dirty="0">
                <a:solidFill>
                  <a:schemeClr val="bg1"/>
                </a:solidFill>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r>
              <a:rPr lang="en-US" sz="1400" dirty="0">
                <a:solidFill>
                  <a:schemeClr val="bg1"/>
                </a:solidFill>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r>
              <a:rPr lang="en-US" sz="1400" dirty="0">
                <a:solidFill>
                  <a:schemeClr val="bg1"/>
                </a:solidFill>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r>
              <a:rPr lang="en-US" sz="1400" dirty="0">
                <a:solidFill>
                  <a:schemeClr val="bg1"/>
                </a:solidFill>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r>
              <a:rPr lang="en-US" sz="1400" dirty="0">
                <a:solidFill>
                  <a:schemeClr val="bg1"/>
                </a:solidFill>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1" y="530822"/>
            <a:ext cx="6673913" cy="584775"/>
          </a:xfrm>
          <a:prstGeom prst="rect">
            <a:avLst/>
          </a:prstGeom>
          <a:noFill/>
        </p:spPr>
        <p:txBody>
          <a:bodyPr wrap="square" rtlCol="0">
            <a:spAutoFit/>
          </a:bodyPr>
          <a:lstStyle/>
          <a:p>
            <a:r>
              <a:rPr lang="en-US" sz="3200" dirty="0">
                <a:solidFill>
                  <a:schemeClr val="bg1"/>
                </a:solidFill>
                <a:latin typeface="Malgun Gothic" panose="020B0503020000020004" pitchFamily="34" charset="-127"/>
                <a:ea typeface="Malgun Gothic" panose="020B0503020000020004" pitchFamily="34" charset="-127"/>
              </a:rPr>
              <a:t>Building Blocks of Multimedia</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2B6CFF3-A56B-49CE-9CCC-1F841151ED68}"/>
              </a:ext>
            </a:extLst>
          </p:cNvPr>
          <p:cNvSpPr txBox="1"/>
          <p:nvPr/>
        </p:nvSpPr>
        <p:spPr>
          <a:xfrm>
            <a:off x="2950744" y="1304130"/>
            <a:ext cx="7704306" cy="1200329"/>
          </a:xfrm>
          <a:prstGeom prst="rect">
            <a:avLst/>
          </a:prstGeom>
          <a:noFill/>
        </p:spPr>
        <p:txBody>
          <a:bodyPr wrap="square" rtlCol="0" anchor="t">
            <a:spAutoFit/>
          </a:bodyPr>
          <a:lstStyle/>
          <a:p>
            <a:r>
              <a:rPr lang="en-US">
                <a:solidFill>
                  <a:schemeClr val="bg1"/>
                </a:solidFill>
                <a:cs typeface="Calibri"/>
              </a:rPr>
              <a:t>- It's the general consensus of professionals that there are </a:t>
            </a:r>
            <a:r>
              <a:rPr lang="en-US" b="1">
                <a:solidFill>
                  <a:srgbClr val="FFFFFF"/>
                </a:solidFill>
                <a:cs typeface="Calibri"/>
              </a:rPr>
              <a:t>FIVE</a:t>
            </a:r>
            <a:r>
              <a:rPr lang="en-US">
                <a:solidFill>
                  <a:schemeClr val="bg1"/>
                </a:solidFill>
                <a:cs typeface="Calibri"/>
              </a:rPr>
              <a:t> building blocks of Multimedia. </a:t>
            </a:r>
            <a:endParaRPr lang="en-US">
              <a:solidFill>
                <a:srgbClr val="000000"/>
              </a:solidFill>
              <a:cs typeface="Calibri"/>
            </a:endParaRPr>
          </a:p>
          <a:p>
            <a:r>
              <a:rPr lang="en-US">
                <a:solidFill>
                  <a:schemeClr val="bg1"/>
                </a:solidFill>
                <a:cs typeface="Calibri"/>
              </a:rPr>
              <a:t>-They are:</a:t>
            </a:r>
            <a:endParaRPr lang="en-US">
              <a:cs typeface="Calibri"/>
            </a:endParaRPr>
          </a:p>
          <a:p>
            <a:endParaRPr lang="en-US" dirty="0">
              <a:solidFill>
                <a:schemeClr val="bg1"/>
              </a:solidFill>
              <a:cs typeface="Calibri"/>
            </a:endParaRPr>
          </a:p>
        </p:txBody>
      </p:sp>
      <p:sp>
        <p:nvSpPr>
          <p:cNvPr id="53" name="TextBox 52">
            <a:extLst>
              <a:ext uri="{FF2B5EF4-FFF2-40B4-BE49-F238E27FC236}">
                <a16:creationId xmlns:a16="http://schemas.microsoft.com/office/drawing/2014/main" id="{417CC88F-75B5-4A6E-B81B-1EBAA00777BD}"/>
              </a:ext>
            </a:extLst>
          </p:cNvPr>
          <p:cNvSpPr txBox="1"/>
          <p:nvPr/>
        </p:nvSpPr>
        <p:spPr>
          <a:xfrm>
            <a:off x="2950744" y="3212344"/>
            <a:ext cx="7704306" cy="369332"/>
          </a:xfrm>
          <a:prstGeom prst="rect">
            <a:avLst/>
          </a:prstGeom>
          <a:noFill/>
        </p:spPr>
        <p:txBody>
          <a:bodyPr wrap="square" rtlCol="0" anchor="t">
            <a:spAutoFit/>
          </a:bodyPr>
          <a:lstStyle/>
          <a:p>
            <a:endParaRPr lang="en-US" dirty="0">
              <a:solidFill>
                <a:schemeClr val="bg1"/>
              </a:solidFill>
              <a:cs typeface="Calibri"/>
            </a:endParaRPr>
          </a:p>
        </p:txBody>
      </p: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a:t>
            </a:r>
          </a:p>
        </p:txBody>
      </p:sp>
      <p:pic>
        <p:nvPicPr>
          <p:cNvPr id="17" name="Picture 17" descr="A close up of a piece of paper&#10;&#10;Description generated with high confidence">
            <a:extLst>
              <a:ext uri="{FF2B5EF4-FFF2-40B4-BE49-F238E27FC236}">
                <a16:creationId xmlns:a16="http://schemas.microsoft.com/office/drawing/2014/main" id="{B72CD099-D713-478C-A255-D489BEE2AA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02476" y="2613561"/>
            <a:ext cx="1585359" cy="12746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19" descr="A close up of a microphone&#10;&#10;Description generated with very high confidence">
            <a:extLst>
              <a:ext uri="{FF2B5EF4-FFF2-40B4-BE49-F238E27FC236}">
                <a16:creationId xmlns:a16="http://schemas.microsoft.com/office/drawing/2014/main" id="{672152C3-00E2-4D82-A7E9-D79AAFB38C3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47362" y="2613560"/>
            <a:ext cx="1605152" cy="12746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21" descr="A picture containing indoor, laptop, computer, electronics&#10;&#10;Description generated with high confidence">
            <a:extLst>
              <a:ext uri="{FF2B5EF4-FFF2-40B4-BE49-F238E27FC236}">
                <a16:creationId xmlns:a16="http://schemas.microsoft.com/office/drawing/2014/main" id="{960495B5-1839-4C29-BB31-6A5C96A4ED3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55123" y="2610296"/>
            <a:ext cx="1634840" cy="12910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Picture 30" descr="A picture containing wall, indoor&#10;&#10;Description generated with very high confidence">
            <a:extLst>
              <a:ext uri="{FF2B5EF4-FFF2-40B4-BE49-F238E27FC236}">
                <a16:creationId xmlns:a16="http://schemas.microsoft.com/office/drawing/2014/main" id="{A13A5767-AADA-4FCD-A0C1-90BFEB73CEC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000008" y="2608630"/>
            <a:ext cx="1585359" cy="12943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32" descr="A close up of a tripod&#10;&#10;Description generated with very high confidence">
            <a:extLst>
              <a:ext uri="{FF2B5EF4-FFF2-40B4-BE49-F238E27FC236}">
                <a16:creationId xmlns:a16="http://schemas.microsoft.com/office/drawing/2014/main" id="{0CAD9CD2-FA07-4CC1-8059-D0D855F2BC4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642767" y="2605287"/>
            <a:ext cx="1664526" cy="1281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4" name="TextBox 33">
            <a:extLst>
              <a:ext uri="{FF2B5EF4-FFF2-40B4-BE49-F238E27FC236}">
                <a16:creationId xmlns:a16="http://schemas.microsoft.com/office/drawing/2014/main" id="{48B22190-2535-441A-9E97-62ABF823A86B}"/>
              </a:ext>
            </a:extLst>
          </p:cNvPr>
          <p:cNvSpPr txBox="1"/>
          <p:nvPr/>
        </p:nvSpPr>
        <p:spPr>
          <a:xfrm>
            <a:off x="3289463" y="3957451"/>
            <a:ext cx="902525"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solidFill>
                  <a:srgbClr val="FFFFFF"/>
                </a:solidFill>
              </a:rPr>
              <a:t>Text</a:t>
            </a:r>
          </a:p>
        </p:txBody>
      </p:sp>
      <p:sp>
        <p:nvSpPr>
          <p:cNvPr id="52" name="TextBox 51">
            <a:extLst>
              <a:ext uri="{FF2B5EF4-FFF2-40B4-BE49-F238E27FC236}">
                <a16:creationId xmlns:a16="http://schemas.microsoft.com/office/drawing/2014/main" id="{C4DED25E-724B-4E6A-9780-609271C3418A}"/>
              </a:ext>
            </a:extLst>
          </p:cNvPr>
          <p:cNvSpPr txBox="1"/>
          <p:nvPr/>
        </p:nvSpPr>
        <p:spPr>
          <a:xfrm>
            <a:off x="4694708" y="3957451"/>
            <a:ext cx="1357745"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solidFill>
                  <a:srgbClr val="FFFFFF"/>
                </a:solidFill>
                <a:cs typeface="Calibri"/>
              </a:rPr>
              <a:t>Images</a:t>
            </a:r>
          </a:p>
        </p:txBody>
      </p:sp>
      <p:sp>
        <p:nvSpPr>
          <p:cNvPr id="54" name="TextBox 53">
            <a:extLst>
              <a:ext uri="{FF2B5EF4-FFF2-40B4-BE49-F238E27FC236}">
                <a16:creationId xmlns:a16="http://schemas.microsoft.com/office/drawing/2014/main" id="{1B60FFF4-0471-4397-9BB3-3AD69BA7EF6D}"/>
              </a:ext>
            </a:extLst>
          </p:cNvPr>
          <p:cNvSpPr txBox="1"/>
          <p:nvPr/>
        </p:nvSpPr>
        <p:spPr>
          <a:xfrm>
            <a:off x="6347357" y="3957451"/>
            <a:ext cx="1357745"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solidFill>
                  <a:srgbClr val="FFFFFF"/>
                </a:solidFill>
                <a:cs typeface="Calibri"/>
              </a:rPr>
              <a:t>Audio</a:t>
            </a:r>
            <a:endParaRPr lang="en-US" sz="2400" dirty="0">
              <a:solidFill>
                <a:srgbClr val="FFFFFF"/>
              </a:solidFill>
              <a:cs typeface="Calibri"/>
            </a:endParaRPr>
          </a:p>
        </p:txBody>
      </p:sp>
      <p:sp>
        <p:nvSpPr>
          <p:cNvPr id="55" name="TextBox 54">
            <a:extLst>
              <a:ext uri="{FF2B5EF4-FFF2-40B4-BE49-F238E27FC236}">
                <a16:creationId xmlns:a16="http://schemas.microsoft.com/office/drawing/2014/main" id="{FFCE1CF8-E780-473C-81F4-F72DE298BD16}"/>
              </a:ext>
            </a:extLst>
          </p:cNvPr>
          <p:cNvSpPr txBox="1"/>
          <p:nvPr/>
        </p:nvSpPr>
        <p:spPr>
          <a:xfrm>
            <a:off x="7960423" y="3957450"/>
            <a:ext cx="1684316"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solidFill>
                  <a:srgbClr val="FFFFFF"/>
                </a:solidFill>
                <a:cs typeface="Calibri"/>
              </a:rPr>
              <a:t>Animation</a:t>
            </a:r>
            <a:endParaRPr lang="en-US" sz="2400" dirty="0">
              <a:solidFill>
                <a:srgbClr val="FFFFFF"/>
              </a:solidFill>
              <a:cs typeface="Calibri"/>
            </a:endParaRPr>
          </a:p>
        </p:txBody>
      </p:sp>
      <p:sp>
        <p:nvSpPr>
          <p:cNvPr id="56" name="TextBox 55">
            <a:extLst>
              <a:ext uri="{FF2B5EF4-FFF2-40B4-BE49-F238E27FC236}">
                <a16:creationId xmlns:a16="http://schemas.microsoft.com/office/drawing/2014/main" id="{313DF0C2-5FD6-4391-8E20-DB4BE1D159AD}"/>
              </a:ext>
            </a:extLst>
          </p:cNvPr>
          <p:cNvSpPr txBox="1"/>
          <p:nvPr/>
        </p:nvSpPr>
        <p:spPr>
          <a:xfrm>
            <a:off x="9830785" y="3957450"/>
            <a:ext cx="1357745"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solidFill>
                  <a:srgbClr val="FFFFFF"/>
                </a:solidFill>
                <a:cs typeface="Calibri"/>
              </a:rPr>
              <a:t>Video</a:t>
            </a:r>
            <a:endParaRPr lang="en-US" sz="2400" dirty="0">
              <a:solidFill>
                <a:srgbClr val="FFFFFF"/>
              </a:solidFill>
              <a:cs typeface="Calibri"/>
            </a:endParaRPr>
          </a:p>
        </p:txBody>
      </p:sp>
      <p:sp>
        <p:nvSpPr>
          <p:cNvPr id="49" name="Rounded Rectangle 48">
            <a:hlinkClick r:id="rId3"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9"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2"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0"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a:hlinkClick r:id="rId11"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61">
            <a:hlinkClick r:id="rId12"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a:hlinkClick r:id="rId13"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ed Rectangle 63">
            <a:hlinkClick r:id="rId14"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67">
            <a:hlinkClick r:id="rId15"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ounded Rectangle 68">
            <a:hlinkClick r:id="rId16"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Diamond 69"/>
          <p:cNvSpPr/>
          <p:nvPr/>
        </p:nvSpPr>
        <p:spPr>
          <a:xfrm>
            <a:off x="178613" y="1815452"/>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63307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48">
                                            <p:txEl>
                                              <p:pRg st="0" end="0"/>
                                            </p:txEl>
                                          </p:spTgt>
                                        </p:tgtEl>
                                        <p:attrNameLst>
                                          <p:attrName>style.visibility</p:attrName>
                                        </p:attrNameLst>
                                      </p:cBhvr>
                                      <p:to>
                                        <p:strVal val="visible"/>
                                      </p:to>
                                    </p:set>
                                    <p:animEffect transition="in" filter="wipe(left)">
                                      <p:cBhvr>
                                        <p:cTn id="13" dur="500"/>
                                        <p:tgtEl>
                                          <p:spTgt spid="48">
                                            <p:txEl>
                                              <p:pRg st="0" end="0"/>
                                            </p:txEl>
                                          </p:spTgt>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par>
                                <p:cTn id="18" presetID="10" presetClass="entr" presetSubtype="0" fill="hold" grpId="0" nodeType="withEffect" nodePh="1">
                                  <p:stCondLst>
                                    <p:cond delay="0"/>
                                  </p:stCondLst>
                                  <p:endCondLst>
                                    <p:cond evt="begin" delay="0">
                                      <p:tn val="18"/>
                                    </p:cond>
                                  </p:end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500"/>
                                        <p:tgtEl>
                                          <p:spTgt spid="5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34" grpId="0"/>
      <p:bldP spid="52" grpId="0"/>
      <p:bldP spid="54" grpId="0"/>
      <p:bldP spid="55" grpId="0"/>
      <p:bldP spid="5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r>
              <a:rPr lang="en-US" sz="1400" dirty="0">
                <a:solidFill>
                  <a:schemeClr val="bg1"/>
                </a:solidFill>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r>
              <a:rPr lang="en-US" sz="1400" dirty="0">
                <a:solidFill>
                  <a:schemeClr val="bg1"/>
                </a:solidFill>
              </a:rPr>
              <a:t>The 5 Building Blocks of </a:t>
            </a:r>
          </a:p>
          <a:p>
            <a:r>
              <a:rPr lang="en-US" sz="1400" dirty="0">
                <a:solidFill>
                  <a:schemeClr val="bg1"/>
                </a:solidFill>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r>
              <a:rPr lang="en-US" sz="1400" dirty="0">
                <a:solidFill>
                  <a:schemeClr val="bg1"/>
                </a:solidFill>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r>
              <a:rPr lang="en-US" sz="1400" dirty="0">
                <a:solidFill>
                  <a:schemeClr val="bg1"/>
                </a:solidFill>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r>
              <a:rPr lang="en-US" sz="1400" dirty="0">
                <a:solidFill>
                  <a:schemeClr val="bg1"/>
                </a:solidFill>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r>
              <a:rPr lang="en-US" sz="1400" dirty="0">
                <a:solidFill>
                  <a:schemeClr val="bg1"/>
                </a:solidFill>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r>
              <a:rPr lang="en-US" sz="1400" dirty="0">
                <a:solidFill>
                  <a:schemeClr val="bg1"/>
                </a:solidFill>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r>
              <a:rPr lang="en-US" sz="1400" dirty="0">
                <a:solidFill>
                  <a:schemeClr val="bg1"/>
                </a:solidFill>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r>
              <a:rPr lang="en-US" sz="1400" dirty="0">
                <a:solidFill>
                  <a:schemeClr val="bg1"/>
                </a:solidFill>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r>
              <a:rPr lang="en-US" sz="1400" dirty="0">
                <a:solidFill>
                  <a:schemeClr val="bg1"/>
                </a:solidFill>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r>
              <a:rPr lang="en-US" sz="3200" dirty="0">
                <a:solidFill>
                  <a:schemeClr val="bg1"/>
                </a:solidFill>
                <a:latin typeface="Malgun Gothic" panose="020B0503020000020004" pitchFamily="34" charset="-127"/>
                <a:ea typeface="Malgun Gothic" panose="020B0503020000020004" pitchFamily="34" charset="-127"/>
              </a:rPr>
              <a:t>Text</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2B6CFF3-A56B-49CE-9CCC-1F841151ED68}"/>
              </a:ext>
            </a:extLst>
          </p:cNvPr>
          <p:cNvSpPr txBox="1"/>
          <p:nvPr/>
        </p:nvSpPr>
        <p:spPr>
          <a:xfrm>
            <a:off x="3058475" y="1407888"/>
            <a:ext cx="7704306" cy="923330"/>
          </a:xfrm>
          <a:prstGeom prst="rect">
            <a:avLst/>
          </a:prstGeom>
          <a:noFill/>
        </p:spPr>
        <p:txBody>
          <a:bodyPr wrap="square" rtlCol="0" anchor="t">
            <a:spAutoFit/>
          </a:bodyPr>
          <a:lstStyle/>
          <a:p>
            <a:r>
              <a:rPr lang="en-US" dirty="0">
                <a:solidFill>
                  <a:schemeClr val="bg1"/>
                </a:solidFill>
              </a:rPr>
              <a:t>-</a:t>
            </a:r>
            <a:r>
              <a:rPr lang="en-US" dirty="0">
                <a:solidFill>
                  <a:schemeClr val="bg1"/>
                </a:solidFill>
                <a:cs typeface="Calibri"/>
              </a:rPr>
              <a:t> </a:t>
            </a:r>
            <a:r>
              <a:rPr lang="en-US" dirty="0">
                <a:solidFill>
                  <a:schemeClr val="bg1"/>
                </a:solidFill>
                <a:latin typeface="Arial Black" panose="020B0A04020102020204" pitchFamily="34" charset="0"/>
                <a:cs typeface="Calibri"/>
              </a:rPr>
              <a:t>Text</a:t>
            </a:r>
            <a:r>
              <a:rPr lang="en-US" dirty="0">
                <a:solidFill>
                  <a:schemeClr val="bg1"/>
                </a:solidFill>
                <a:cs typeface="Calibri"/>
              </a:rPr>
              <a:t> is a form of multimedia that we tend to take for granted, and often don't even notice. </a:t>
            </a:r>
          </a:p>
          <a:p>
            <a:endParaRPr lang="en-US" dirty="0">
              <a:solidFill>
                <a:schemeClr val="bg1"/>
              </a:solidFill>
              <a:cs typeface="Calibri"/>
            </a:endParaRPr>
          </a:p>
        </p:txBody>
      </p: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a:t>
            </a:r>
          </a:p>
        </p:txBody>
      </p:sp>
      <p:sp>
        <p:nvSpPr>
          <p:cNvPr id="2" name="Rectangle 1"/>
          <p:cNvSpPr/>
          <p:nvPr/>
        </p:nvSpPr>
        <p:spPr>
          <a:xfrm>
            <a:off x="3006408" y="4018350"/>
            <a:ext cx="6096000" cy="1200329"/>
          </a:xfrm>
          <a:prstGeom prst="rect">
            <a:avLst/>
          </a:prstGeom>
        </p:spPr>
        <p:txBody>
          <a:bodyPr>
            <a:spAutoFit/>
          </a:bodyPr>
          <a:lstStyle/>
          <a:p>
            <a:r>
              <a:rPr lang="en-US" dirty="0">
                <a:solidFill>
                  <a:schemeClr val="bg1"/>
                </a:solidFill>
                <a:cs typeface="Calibri"/>
              </a:rPr>
              <a:t>-For the vast majority of us, it's second nature to perceive and interpret text whenever we see it. This makes it very easy to forget how much actually goes into making sure users can do this efficiently and pleasantly.</a:t>
            </a:r>
          </a:p>
        </p:txBody>
      </p:sp>
      <p:pic>
        <p:nvPicPr>
          <p:cNvPr id="6146" name="Picture 2" descr="Girl writing on a black keyboard ">
            <a:hlinkClick r:id="rId3" action="ppaction://hlinksldjump"/>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11787" y="2084163"/>
            <a:ext cx="3438525" cy="18771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9" name="Rounded Rectangle 38">
            <a:hlinkClick r:id="rId5"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hlinkClick r:id="rId3"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6"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7"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8"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9"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10"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1"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2"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a:hlinkClick r:id="rId13"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Diamond 61"/>
          <p:cNvSpPr/>
          <p:nvPr/>
        </p:nvSpPr>
        <p:spPr>
          <a:xfrm>
            <a:off x="216633" y="2355105"/>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2704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48">
                                            <p:txEl>
                                              <p:pRg st="0" end="0"/>
                                            </p:txEl>
                                          </p:spTgt>
                                        </p:tgtEl>
                                        <p:attrNameLst>
                                          <p:attrName>style.visibility</p:attrName>
                                        </p:attrNameLst>
                                      </p:cBhvr>
                                      <p:to>
                                        <p:strVal val="visible"/>
                                      </p:to>
                                    </p:set>
                                    <p:animEffect transition="in" filter="wipe(left)">
                                      <p:cBhvr>
                                        <p:cTn id="13" dur="500"/>
                                        <p:tgtEl>
                                          <p:spTgt spid="48">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fade">
                                      <p:cBhvr>
                                        <p:cTn id="2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r>
              <a:rPr lang="en-US" sz="1400" dirty="0">
                <a:solidFill>
                  <a:schemeClr val="bg1"/>
                </a:solidFill>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r>
              <a:rPr lang="en-US" sz="1400" dirty="0">
                <a:solidFill>
                  <a:schemeClr val="bg1"/>
                </a:solidFill>
              </a:rPr>
              <a:t>The 5 Building Blocks of </a:t>
            </a:r>
          </a:p>
          <a:p>
            <a:r>
              <a:rPr lang="en-US" sz="1400" dirty="0">
                <a:solidFill>
                  <a:schemeClr val="bg1"/>
                </a:solidFill>
              </a:rPr>
              <a:t>Multimedia</a:t>
            </a:r>
          </a:p>
        </p:txBody>
      </p:sp>
      <p:sp>
        <p:nvSpPr>
          <p:cNvPr id="9" name="TextBox 8">
            <a:hlinkClick r:id="rId2" action="ppaction://hlinksldjump"/>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r>
              <a:rPr lang="en-US" sz="1400" dirty="0">
                <a:solidFill>
                  <a:schemeClr val="bg1"/>
                </a:solidFill>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r>
              <a:rPr lang="en-US" sz="1400" dirty="0">
                <a:solidFill>
                  <a:schemeClr val="bg1"/>
                </a:solidFill>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r>
              <a:rPr lang="en-US" sz="1400" dirty="0">
                <a:solidFill>
                  <a:schemeClr val="bg1"/>
                </a:solidFill>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r>
              <a:rPr lang="en-US" sz="1400" dirty="0">
                <a:solidFill>
                  <a:schemeClr val="bg1"/>
                </a:solidFill>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r>
              <a:rPr lang="en-US" sz="1400" dirty="0">
                <a:solidFill>
                  <a:schemeClr val="bg1"/>
                </a:solidFill>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r>
              <a:rPr lang="en-US" sz="1400" dirty="0">
                <a:solidFill>
                  <a:schemeClr val="bg1"/>
                </a:solidFill>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r>
              <a:rPr lang="en-US" sz="1400" dirty="0">
                <a:solidFill>
                  <a:schemeClr val="bg1"/>
                </a:solidFill>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r>
              <a:rPr lang="en-US" sz="1400" dirty="0">
                <a:solidFill>
                  <a:schemeClr val="bg1"/>
                </a:solidFill>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r>
              <a:rPr lang="en-US" sz="3200" dirty="0">
                <a:solidFill>
                  <a:schemeClr val="bg1"/>
                </a:solidFill>
                <a:latin typeface="Malgun Gothic" panose="020B0503020000020004" pitchFamily="34" charset="-127"/>
                <a:ea typeface="Malgun Gothic" panose="020B0503020000020004" pitchFamily="34" charset="-127"/>
              </a:rPr>
              <a:t>Text</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Arrow: Pentagon 65">
            <a:hlinkClick r:id="rId3"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NEXT</a:t>
            </a:r>
          </a:p>
        </p:txBody>
      </p:sp>
      <p:sp>
        <p:nvSpPr>
          <p:cNvPr id="67" name="Arrow: Pentagon 66">
            <a:hlinkClick r:id="rId4"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a:t>
            </a:r>
          </a:p>
        </p:txBody>
      </p:sp>
      <p:pic>
        <p:nvPicPr>
          <p:cNvPr id="2" name="Picture 2" descr="A picture containing building, outdoor&#10;&#10;Description generated with very high confidence">
            <a:extLst>
              <a:ext uri="{FF2B5EF4-FFF2-40B4-BE49-F238E27FC236}">
                <a16:creationId xmlns:a16="http://schemas.microsoft.com/office/drawing/2014/main" id="{13E1824E-9FD5-4C35-BB2E-6EC55406BE2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17131" y="1747747"/>
            <a:ext cx="1486395" cy="10166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25344BB6-8D3C-4551-BF9C-4CD7E3B2A59C}"/>
              </a:ext>
            </a:extLst>
          </p:cNvPr>
          <p:cNvSpPr txBox="1"/>
          <p:nvPr/>
        </p:nvSpPr>
        <p:spPr>
          <a:xfrm>
            <a:off x="3285366" y="2814219"/>
            <a:ext cx="1140031"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cs typeface="Calibri"/>
              </a:rPr>
              <a:t>Efficiency</a:t>
            </a:r>
            <a:endParaRPr lang="en-US" dirty="0">
              <a:solidFill>
                <a:srgbClr val="FFFFFF"/>
              </a:solidFill>
              <a:cs typeface="Calibri"/>
            </a:endParaRPr>
          </a:p>
        </p:txBody>
      </p:sp>
      <p:pic>
        <p:nvPicPr>
          <p:cNvPr id="5" name="Picture 6" descr="A person sitting on a table&#10;&#10;Description generated with high confidence">
            <a:extLst>
              <a:ext uri="{FF2B5EF4-FFF2-40B4-BE49-F238E27FC236}">
                <a16:creationId xmlns:a16="http://schemas.microsoft.com/office/drawing/2014/main" id="{58C06EE9-9E21-488F-AB7F-3A2A37E41A9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71437" y="1697126"/>
            <a:ext cx="1535876" cy="10387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9" name="TextBox 48">
            <a:extLst>
              <a:ext uri="{FF2B5EF4-FFF2-40B4-BE49-F238E27FC236}">
                <a16:creationId xmlns:a16="http://schemas.microsoft.com/office/drawing/2014/main" id="{CA3A9B99-A7B8-4CE8-89CC-84A380A94887}"/>
              </a:ext>
            </a:extLst>
          </p:cNvPr>
          <p:cNvSpPr txBox="1"/>
          <p:nvPr/>
        </p:nvSpPr>
        <p:spPr>
          <a:xfrm>
            <a:off x="6369359" y="2764740"/>
            <a:ext cx="1140031"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cs typeface="Calibri"/>
              </a:rPr>
              <a:t>Audience</a:t>
            </a:r>
            <a:endParaRPr lang="en-US" dirty="0">
              <a:solidFill>
                <a:srgbClr val="FFFFFF"/>
              </a:solidFill>
              <a:cs typeface="Calibri"/>
            </a:endParaRPr>
          </a:p>
        </p:txBody>
      </p:sp>
      <p:pic>
        <p:nvPicPr>
          <p:cNvPr id="20" name="Picture 20" descr="A close up of a piece of paper&#10;&#10;Description generated with high confidence">
            <a:extLst>
              <a:ext uri="{FF2B5EF4-FFF2-40B4-BE49-F238E27FC236}">
                <a16:creationId xmlns:a16="http://schemas.microsoft.com/office/drawing/2014/main" id="{D9E26445-4568-4724-9BB5-E36D8E1F57F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242822" y="1700372"/>
            <a:ext cx="1565565" cy="10322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2" name="TextBox 51">
            <a:extLst>
              <a:ext uri="{FF2B5EF4-FFF2-40B4-BE49-F238E27FC236}">
                <a16:creationId xmlns:a16="http://schemas.microsoft.com/office/drawing/2014/main" id="{8BF2B592-4213-4ACA-8E02-6F771CF23DFD}"/>
              </a:ext>
            </a:extLst>
          </p:cNvPr>
          <p:cNvSpPr txBox="1"/>
          <p:nvPr/>
        </p:nvSpPr>
        <p:spPr>
          <a:xfrm>
            <a:off x="9460534" y="2764739"/>
            <a:ext cx="1140031"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cs typeface="Calibri"/>
              </a:rPr>
              <a:t>Licensing</a:t>
            </a:r>
            <a:endParaRPr lang="en-US" dirty="0">
              <a:solidFill>
                <a:srgbClr val="FFFFFF"/>
              </a:solidFill>
              <a:cs typeface="Calibri"/>
            </a:endParaRPr>
          </a:p>
        </p:txBody>
      </p:sp>
      <p:sp>
        <p:nvSpPr>
          <p:cNvPr id="39" name="TextBox 38">
            <a:extLst>
              <a:ext uri="{FF2B5EF4-FFF2-40B4-BE49-F238E27FC236}">
                <a16:creationId xmlns:a16="http://schemas.microsoft.com/office/drawing/2014/main" id="{417CC88F-75B5-4A6E-B81B-1EBAA00777BD}"/>
              </a:ext>
            </a:extLst>
          </p:cNvPr>
          <p:cNvSpPr txBox="1"/>
          <p:nvPr/>
        </p:nvSpPr>
        <p:spPr>
          <a:xfrm>
            <a:off x="2962164" y="1221694"/>
            <a:ext cx="7704306" cy="369332"/>
          </a:xfrm>
          <a:prstGeom prst="rect">
            <a:avLst/>
          </a:prstGeom>
          <a:noFill/>
        </p:spPr>
        <p:txBody>
          <a:bodyPr wrap="square" rtlCol="0" anchor="t">
            <a:spAutoFit/>
          </a:bodyPr>
          <a:lstStyle/>
          <a:p>
            <a:r>
              <a:rPr lang="en-US" dirty="0">
                <a:solidFill>
                  <a:schemeClr val="bg1"/>
                </a:solidFill>
              </a:rPr>
              <a:t>-</a:t>
            </a:r>
            <a:r>
              <a:rPr lang="en-US" dirty="0">
                <a:solidFill>
                  <a:schemeClr val="bg1"/>
                </a:solidFill>
                <a:cs typeface="Calibri"/>
              </a:rPr>
              <a:t>When configuring text for users, there are a few things to keep in mind...</a:t>
            </a:r>
          </a:p>
        </p:txBody>
      </p:sp>
      <p:sp>
        <p:nvSpPr>
          <p:cNvPr id="3" name="Rounded Rectangle 2"/>
          <p:cNvSpPr/>
          <p:nvPr/>
        </p:nvSpPr>
        <p:spPr>
          <a:xfrm>
            <a:off x="388698" y="2299711"/>
            <a:ext cx="77604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067191" y="3312315"/>
            <a:ext cx="2019300" cy="1323439"/>
          </a:xfrm>
          <a:prstGeom prst="rect">
            <a:avLst/>
          </a:prstGeom>
          <a:noFill/>
        </p:spPr>
        <p:txBody>
          <a:bodyPr wrap="square" rtlCol="0">
            <a:spAutoFit/>
          </a:bodyPr>
          <a:lstStyle/>
          <a:p>
            <a:r>
              <a:rPr lang="en-US" sz="1600" dirty="0">
                <a:solidFill>
                  <a:schemeClr val="bg1"/>
                </a:solidFill>
              </a:rPr>
              <a:t>Ensuring that your text makes sense to your intended audience is key to usability.</a:t>
            </a:r>
          </a:p>
        </p:txBody>
      </p:sp>
      <p:sp>
        <p:nvSpPr>
          <p:cNvPr id="51" name="TextBox 50"/>
          <p:cNvSpPr txBox="1"/>
          <p:nvPr/>
        </p:nvSpPr>
        <p:spPr>
          <a:xfrm>
            <a:off x="3184606" y="3359264"/>
            <a:ext cx="2019300" cy="1077218"/>
          </a:xfrm>
          <a:prstGeom prst="rect">
            <a:avLst/>
          </a:prstGeom>
          <a:noFill/>
        </p:spPr>
        <p:txBody>
          <a:bodyPr wrap="square" rtlCol="0">
            <a:spAutoFit/>
          </a:bodyPr>
          <a:lstStyle/>
          <a:p>
            <a:r>
              <a:rPr lang="en-US" sz="1600" dirty="0">
                <a:solidFill>
                  <a:schemeClr val="bg1"/>
                </a:solidFill>
              </a:rPr>
              <a:t>People typically read off of screens slower than paper, so quick, concise text is king.</a:t>
            </a:r>
          </a:p>
        </p:txBody>
      </p:sp>
      <p:sp>
        <p:nvSpPr>
          <p:cNvPr id="53" name="TextBox 52"/>
          <p:cNvSpPr txBox="1"/>
          <p:nvPr/>
        </p:nvSpPr>
        <p:spPr>
          <a:xfrm>
            <a:off x="9090106" y="3329823"/>
            <a:ext cx="2019300" cy="1569660"/>
          </a:xfrm>
          <a:prstGeom prst="rect">
            <a:avLst/>
          </a:prstGeom>
          <a:noFill/>
        </p:spPr>
        <p:txBody>
          <a:bodyPr wrap="square" rtlCol="0">
            <a:spAutoFit/>
          </a:bodyPr>
          <a:lstStyle/>
          <a:p>
            <a:r>
              <a:rPr lang="en-US" sz="1600" dirty="0">
                <a:solidFill>
                  <a:schemeClr val="bg1"/>
                </a:solidFill>
              </a:rPr>
              <a:t>Fonts aren’t always free. Take steps to ensure that you have the legal right to use a font in the context you need to.</a:t>
            </a:r>
          </a:p>
        </p:txBody>
      </p:sp>
      <p:sp>
        <p:nvSpPr>
          <p:cNvPr id="54" name="Rounded Rectangle 53">
            <a:hlinkClick r:id="rId8"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9"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4"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3"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0"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a:hlinkClick r:id="rId11"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61">
            <a:hlinkClick r:id="rId12"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a:hlinkClick r:id="rId13"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ed Rectangle 63">
            <a:hlinkClick r:id="rId14"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a:hlinkClick r:id="rId15"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Diamond 67"/>
          <p:cNvSpPr/>
          <p:nvPr/>
        </p:nvSpPr>
        <p:spPr>
          <a:xfrm>
            <a:off x="186438" y="2376654"/>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6353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9" grpId="0"/>
      <p:bldP spid="52" grpId="0"/>
      <p:bldP spid="39" grpId="0"/>
      <p:bldP spid="7" grpId="0"/>
      <p:bldP spid="51"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r>
              <a:rPr lang="en-US" sz="3200" dirty="0">
                <a:solidFill>
                  <a:schemeClr val="bg1"/>
                </a:solidFill>
                <a:latin typeface="Malgun Gothic" panose="020B0503020000020004" pitchFamily="34" charset="-127"/>
                <a:ea typeface="Malgun Gothic" panose="020B0503020000020004" pitchFamily="34" charset="-127"/>
              </a:rPr>
              <a:t>Images</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2B6CFF3-A56B-49CE-9CCC-1F841151ED68}"/>
              </a:ext>
            </a:extLst>
          </p:cNvPr>
          <p:cNvSpPr txBox="1"/>
          <p:nvPr/>
        </p:nvSpPr>
        <p:spPr>
          <a:xfrm>
            <a:off x="2950744" y="1304130"/>
            <a:ext cx="7704306" cy="646331"/>
          </a:xfrm>
          <a:prstGeom prst="rect">
            <a:avLst/>
          </a:prstGeom>
          <a:noFill/>
        </p:spPr>
        <p:txBody>
          <a:bodyPr wrap="square" rtlCol="0" anchor="t">
            <a:spAutoFit/>
          </a:bodyPr>
          <a:lstStyle/>
          <a:p>
            <a:r>
              <a:rPr lang="en-US" dirty="0">
                <a:solidFill>
                  <a:schemeClr val="bg1"/>
                </a:solidFill>
              </a:rPr>
              <a:t>- Speaking of things</a:t>
            </a:r>
            <a:r>
              <a:rPr lang="en-US" dirty="0">
                <a:solidFill>
                  <a:schemeClr val="bg1"/>
                </a:solidFill>
                <a:cs typeface="Calibri"/>
              </a:rPr>
              <a:t> we take for granted, images are a massive part of conveying ideas, information, and emotions in an efficient manner.</a:t>
            </a:r>
          </a:p>
        </p:txBody>
      </p: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a:t>
            </a:r>
          </a:p>
        </p:txBody>
      </p:sp>
      <p:sp>
        <p:nvSpPr>
          <p:cNvPr id="3" name="TextBox 2">
            <a:extLst>
              <a:ext uri="{FF2B5EF4-FFF2-40B4-BE49-F238E27FC236}">
                <a16:creationId xmlns:a16="http://schemas.microsoft.com/office/drawing/2014/main" id="{8C654D4C-66AC-4A03-8C5A-7E9CD7A87E47}"/>
              </a:ext>
            </a:extLst>
          </p:cNvPr>
          <p:cNvSpPr txBox="1"/>
          <p:nvPr/>
        </p:nvSpPr>
        <p:spPr>
          <a:xfrm>
            <a:off x="6070272" y="2453243"/>
            <a:ext cx="4940135" cy="120032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FFFFFF"/>
                </a:solidFill>
                <a:cs typeface="Calibri"/>
              </a:rPr>
              <a:t>- Images extend beyond just pictures and photographs. Things like digital buttons and icons are a large part of what makes any digital experience more satisfying. </a:t>
            </a:r>
          </a:p>
        </p:txBody>
      </p:sp>
      <p:pic>
        <p:nvPicPr>
          <p:cNvPr id="4" name="Picture 4" descr="A close up of a device&#10;&#10;Description generated with high confidence">
            <a:extLst>
              <a:ext uri="{FF2B5EF4-FFF2-40B4-BE49-F238E27FC236}">
                <a16:creationId xmlns:a16="http://schemas.microsoft.com/office/drawing/2014/main" id="{C29B1991-CD96-46AF-9CB7-17BE65AE36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71751" y="2168236"/>
            <a:ext cx="27432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TextBox 38">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49" name="TextBox 48">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52" name="TextBox 51">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53" name="TextBox 52">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54" name="TextBox 53">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55" name="TextBox 54">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56" name="TextBox 55">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57" name="TextBox 56">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58" name="TextBox 57">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59" name="TextBox 58">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grpSp>
        <p:nvGrpSpPr>
          <p:cNvPr id="60" name="Group 59">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61" name="Oval 60">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Isosceles Triangle 62">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65" name="Straight Connector 64">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Rounded Rectangle 76">
            <a:hlinkClick r:id="rId5"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ounded Rectangle 77">
            <a:hlinkClick r:id="rId6"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ounded Rectangle 78">
            <a:hlinkClick r:id="rId7"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ounded Rectangle 79">
            <a:hlinkClick r:id="rId8"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ounded Rectangle 80">
            <a:hlinkClick r:id="rId9"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ounded Rectangle 81">
            <a:hlinkClick r:id="rId10"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a:hlinkClick r:id="rId11"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a:hlinkClick r:id="rId12"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a:hlinkClick r:id="rId13"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ounded Rectangle 86">
            <a:hlinkClick r:id="rId14"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Diamond 87"/>
          <p:cNvSpPr/>
          <p:nvPr/>
        </p:nvSpPr>
        <p:spPr>
          <a:xfrm>
            <a:off x="216633" y="2702208"/>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42456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8">
                                            <p:txEl>
                                              <p:pRg st="0" end="0"/>
                                            </p:txEl>
                                          </p:spTgt>
                                        </p:tgtEl>
                                        <p:attrNameLst>
                                          <p:attrName>style.visibility</p:attrName>
                                        </p:attrNameLst>
                                      </p:cBhvr>
                                      <p:to>
                                        <p:strVal val="visible"/>
                                      </p:to>
                                    </p:set>
                                    <p:animEffect transition="in" filter="wipe(left)">
                                      <p:cBhvr>
                                        <p:cTn id="10" dur="500"/>
                                        <p:tgtEl>
                                          <p:spTgt spid="48">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500"/>
                                        <p:tgtEl>
                                          <p:spTgt spid="5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childTnLst>
                                </p:cTn>
                              </p:par>
                              <p:par>
                                <p:cTn id="45" presetID="16" presetClass="entr" presetSubtype="21" fill="hold"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barn(inVertical)">
                                      <p:cBhvr>
                                        <p:cTn id="47" dur="500"/>
                                        <p:tgtEl>
                                          <p:spTgt spid="60"/>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3" grpId="0"/>
      <p:bldP spid="39" grpId="0"/>
      <p:bldP spid="49" grpId="0"/>
      <p:bldP spid="52" grpId="0"/>
      <p:bldP spid="53" grpId="0"/>
      <p:bldP spid="54"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r>
              <a:rPr lang="en-US" sz="1400" dirty="0">
                <a:solidFill>
                  <a:schemeClr val="bg1"/>
                </a:solidFill>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r>
              <a:rPr lang="en-US" sz="1400" dirty="0">
                <a:solidFill>
                  <a:schemeClr val="bg1"/>
                </a:solidFill>
              </a:rPr>
              <a:t>The 5 Building Blocks of </a:t>
            </a:r>
          </a:p>
          <a:p>
            <a:r>
              <a:rPr lang="en-US" sz="1400" dirty="0">
                <a:solidFill>
                  <a:schemeClr val="bg1"/>
                </a:solidFill>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r>
              <a:rPr lang="en-US" sz="1400" dirty="0">
                <a:solidFill>
                  <a:schemeClr val="bg1"/>
                </a:solidFill>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r>
              <a:rPr lang="en-US" sz="1400" dirty="0">
                <a:solidFill>
                  <a:schemeClr val="bg1"/>
                </a:solidFill>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r>
              <a:rPr lang="en-US" sz="1400" dirty="0">
                <a:solidFill>
                  <a:schemeClr val="bg1"/>
                </a:solidFill>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r>
              <a:rPr lang="en-US" sz="1400" dirty="0">
                <a:solidFill>
                  <a:schemeClr val="bg1"/>
                </a:solidFill>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r>
              <a:rPr lang="en-US" sz="1400" dirty="0">
                <a:solidFill>
                  <a:schemeClr val="bg1"/>
                </a:solidFill>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r>
              <a:rPr lang="en-US" sz="1400" dirty="0">
                <a:solidFill>
                  <a:schemeClr val="bg1"/>
                </a:solidFill>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r>
              <a:rPr lang="en-US" sz="1400" dirty="0">
                <a:solidFill>
                  <a:schemeClr val="bg1"/>
                </a:solidFill>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r>
              <a:rPr lang="en-US" sz="1400" dirty="0">
                <a:solidFill>
                  <a:schemeClr val="bg1"/>
                </a:solidFill>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r>
              <a:rPr lang="en-US" sz="3200" dirty="0">
                <a:solidFill>
                  <a:schemeClr val="bg1"/>
                </a:solidFill>
                <a:latin typeface="Malgun Gothic" panose="020B0503020000020004" pitchFamily="34" charset="-127"/>
                <a:ea typeface="Malgun Gothic" panose="020B0503020000020004" pitchFamily="34" charset="-127"/>
              </a:rPr>
              <a:t>Images</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2B6CFF3-A56B-49CE-9CCC-1F841151ED68}"/>
              </a:ext>
            </a:extLst>
          </p:cNvPr>
          <p:cNvSpPr txBox="1"/>
          <p:nvPr/>
        </p:nvSpPr>
        <p:spPr>
          <a:xfrm>
            <a:off x="2950744" y="1304130"/>
            <a:ext cx="7704306" cy="369332"/>
          </a:xfrm>
          <a:prstGeom prst="rect">
            <a:avLst/>
          </a:prstGeom>
          <a:noFill/>
        </p:spPr>
        <p:txBody>
          <a:bodyPr wrap="square" rtlCol="0" anchor="t">
            <a:spAutoFit/>
          </a:bodyPr>
          <a:lstStyle/>
          <a:p>
            <a:r>
              <a:rPr lang="en-US" dirty="0">
                <a:solidFill>
                  <a:schemeClr val="bg1"/>
                </a:solidFill>
                <a:cs typeface="Calibri"/>
              </a:rPr>
              <a:t>- Images also have two methods of rendering. They are:</a:t>
            </a:r>
          </a:p>
        </p:txBody>
      </p: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a:t>
            </a:r>
          </a:p>
        </p:txBody>
      </p:sp>
      <p:pic>
        <p:nvPicPr>
          <p:cNvPr id="2" name="Picture 2" descr="A picture containing umbrella, outdoor&#10;&#10;Description generated with high confidence">
            <a:extLst>
              <a:ext uri="{FF2B5EF4-FFF2-40B4-BE49-F238E27FC236}">
                <a16:creationId xmlns:a16="http://schemas.microsoft.com/office/drawing/2014/main" id="{143FDC9B-4087-4846-A47C-1A52891086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60814" y="2069275"/>
            <a:ext cx="1605149"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55AA6C1C-EF5E-478B-B3FA-99A8CE58EE29}"/>
              </a:ext>
            </a:extLst>
          </p:cNvPr>
          <p:cNvSpPr txBox="1"/>
          <p:nvPr/>
        </p:nvSpPr>
        <p:spPr>
          <a:xfrm>
            <a:off x="3823853" y="1988126"/>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solidFill>
                  <a:srgbClr val="FFFFFF"/>
                </a:solidFill>
              </a:rPr>
              <a:t>Vector</a:t>
            </a:r>
            <a:endParaRPr lang="en-US" b="1" dirty="0">
              <a:solidFill>
                <a:srgbClr val="FFFFFF"/>
              </a:solidFill>
              <a:cs typeface="Calibri"/>
            </a:endParaRPr>
          </a:p>
        </p:txBody>
      </p:sp>
      <p:pic>
        <p:nvPicPr>
          <p:cNvPr id="5" name="Picture 6" descr="A picture containing necktie, indoor, person, shirt&#10;&#10;Description generated with very high confidence">
            <a:extLst>
              <a:ext uri="{FF2B5EF4-FFF2-40B4-BE49-F238E27FC236}">
                <a16:creationId xmlns:a16="http://schemas.microsoft.com/office/drawing/2014/main" id="{5E9FED0B-16B5-4DC5-8BC9-98A7BC684C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60814" y="3702412"/>
            <a:ext cx="1605149" cy="11713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extBox 16">
            <a:extLst>
              <a:ext uri="{FF2B5EF4-FFF2-40B4-BE49-F238E27FC236}">
                <a16:creationId xmlns:a16="http://schemas.microsoft.com/office/drawing/2014/main" id="{86C8ACCA-ABD9-4E00-8DD7-0C2F5FDC7698}"/>
              </a:ext>
            </a:extLst>
          </p:cNvPr>
          <p:cNvSpPr txBox="1"/>
          <p:nvPr/>
        </p:nvSpPr>
        <p:spPr>
          <a:xfrm>
            <a:off x="3883229" y="3630880"/>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solidFill>
                  <a:srgbClr val="FFFFFF"/>
                </a:solidFill>
              </a:rPr>
              <a:t>Bitmap</a:t>
            </a:r>
            <a:endParaRPr lang="en-US" b="1" dirty="0">
              <a:solidFill>
                <a:srgbClr val="FFFFFF"/>
              </a:solidFill>
              <a:cs typeface="Calibri"/>
            </a:endParaRPr>
          </a:p>
        </p:txBody>
      </p:sp>
      <p:sp>
        <p:nvSpPr>
          <p:cNvPr id="18" name="TextBox 17">
            <a:extLst>
              <a:ext uri="{FF2B5EF4-FFF2-40B4-BE49-F238E27FC236}">
                <a16:creationId xmlns:a16="http://schemas.microsoft.com/office/drawing/2014/main" id="{F4A48ACC-FCBE-4FA3-A170-37A67B4840EA}"/>
              </a:ext>
            </a:extLst>
          </p:cNvPr>
          <p:cNvSpPr txBox="1"/>
          <p:nvPr/>
        </p:nvSpPr>
        <p:spPr>
          <a:xfrm>
            <a:off x="4823840" y="3957451"/>
            <a:ext cx="5138057" cy="9233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FFFFFF"/>
                </a:solidFill>
                <a:cs typeface="Calibri"/>
              </a:rPr>
              <a:t>A bitmap is essentially a collection of colored rectangles organized as an image. It's basically a digital mosaic.</a:t>
            </a:r>
          </a:p>
        </p:txBody>
      </p:sp>
      <p:sp>
        <p:nvSpPr>
          <p:cNvPr id="3" name="TextBox 2"/>
          <p:cNvSpPr txBox="1"/>
          <p:nvPr/>
        </p:nvSpPr>
        <p:spPr>
          <a:xfrm>
            <a:off x="4823840" y="2332586"/>
            <a:ext cx="5195934" cy="923330"/>
          </a:xfrm>
          <a:prstGeom prst="rect">
            <a:avLst/>
          </a:prstGeom>
          <a:noFill/>
        </p:spPr>
        <p:txBody>
          <a:bodyPr wrap="square" rtlCol="0">
            <a:spAutoFit/>
          </a:bodyPr>
          <a:lstStyle/>
          <a:p>
            <a:r>
              <a:rPr lang="en-US" dirty="0">
                <a:solidFill>
                  <a:schemeClr val="bg1"/>
                </a:solidFill>
              </a:rPr>
              <a:t>Vector images are created by mathematical instructions for the computer. This allows images to scale without distortion or </a:t>
            </a:r>
            <a:r>
              <a:rPr lang="en-US" dirty="0" err="1">
                <a:solidFill>
                  <a:schemeClr val="bg1"/>
                </a:solidFill>
              </a:rPr>
              <a:t>pixelation</a:t>
            </a:r>
            <a:r>
              <a:rPr lang="en-US" dirty="0">
                <a:solidFill>
                  <a:schemeClr val="bg1"/>
                </a:solidFill>
              </a:rPr>
              <a:t>.</a:t>
            </a:r>
          </a:p>
        </p:txBody>
      </p:sp>
      <p:sp>
        <p:nvSpPr>
          <p:cNvPr id="49" name="Rounded Rectangle 48">
            <a:hlinkClick r:id="rId6"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7"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hlinkClick r:id="rId8"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3"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2"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9"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10"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1"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2"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3"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203319" y="2759091"/>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36695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4" grpId="0"/>
      <p:bldP spid="17" grpId="0"/>
      <p:bldP spid="18"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Audio</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2B6CFF3-A56B-49CE-9CCC-1F841151ED68}"/>
              </a:ext>
            </a:extLst>
          </p:cNvPr>
          <p:cNvSpPr txBox="1"/>
          <p:nvPr/>
        </p:nvSpPr>
        <p:spPr>
          <a:xfrm>
            <a:off x="2950744" y="1304130"/>
            <a:ext cx="77043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When it comes to perceiving the world, both real and digital, a very large amount of information we receive is </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Audio.</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US" sz="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TextBox 52">
            <a:extLst>
              <a:ext uri="{FF2B5EF4-FFF2-40B4-BE49-F238E27FC236}">
                <a16:creationId xmlns:a16="http://schemas.microsoft.com/office/drawing/2014/main" id="{417CC88F-75B5-4A6E-B81B-1EBAA00777BD}"/>
              </a:ext>
            </a:extLst>
          </p:cNvPr>
          <p:cNvSpPr txBox="1"/>
          <p:nvPr/>
        </p:nvSpPr>
        <p:spPr>
          <a:xfrm>
            <a:off x="3006408" y="2219744"/>
            <a:ext cx="770430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When used effectively, sound can convey information, mood, emotion, context, and many more things. If you click one of the sounds here, there’s a good chance you’ll be able to figure out what or where it is.</a:t>
            </a:r>
          </a:p>
        </p:txBody>
      </p:sp>
      <p:sp>
        <p:nvSpPr>
          <p:cNvPr id="66" name="Arrow: Pentagon 65">
            <a:hlinkClick r:id="rId6"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7"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pic>
        <p:nvPicPr>
          <p:cNvPr id="3" name="199335__s9ames__nature-sounds-close-to-garden">
            <a:hlinkClick r:id="" action="ppaction://media"/>
            <a:extLst>
              <a:ext uri="{FF2B5EF4-FFF2-40B4-BE49-F238E27FC236}">
                <a16:creationId xmlns:a16="http://schemas.microsoft.com/office/drawing/2014/main" id="{8FE7359C-DFC8-48D0-9E9E-D62E40B3E3E6}"/>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518124" y="3714927"/>
            <a:ext cx="487363" cy="487363"/>
          </a:xfrm>
          <a:prstGeom prst="rect">
            <a:avLst/>
          </a:prstGeom>
        </p:spPr>
      </p:pic>
      <p:pic>
        <p:nvPicPr>
          <p:cNvPr id="5" name="256567__sjnewton__coughing">
            <a:hlinkClick r:id="" action="ppaction://media"/>
            <a:extLst>
              <a:ext uri="{FF2B5EF4-FFF2-40B4-BE49-F238E27FC236}">
                <a16:creationId xmlns:a16="http://schemas.microsoft.com/office/drawing/2014/main" id="{87919FFB-43E7-4E34-AA73-6EA2EAE6204B}"/>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8999171" y="3714926"/>
            <a:ext cx="487363" cy="487363"/>
          </a:xfrm>
          <a:prstGeom prst="rect">
            <a:avLst/>
          </a:prstGeom>
        </p:spPr>
      </p:pic>
      <p:sp>
        <p:nvSpPr>
          <p:cNvPr id="39" name="Rounded Rectangle 38">
            <a:hlinkClick r:id="rId9"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hlinkClick r:id="rId10"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11"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12"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13"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14"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15"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6"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7"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a:hlinkClick r:id="rId18"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187265" y="3117242"/>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7779978"/>
      </p:ext>
    </p:extLst>
  </p:cSld>
  <p:clrMapOvr>
    <a:masterClrMapping/>
  </p:clrMapOvr>
  <mc:AlternateContent xmlns:mc="http://schemas.openxmlformats.org/markup-compatibility/2006" xmlns:p14="http://schemas.microsoft.com/office/powerpoint/2010/main">
    <mc:Choice Requires="p14">
      <p:transition p14:dur="25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10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6" presetClass="entr" presetSubtype="21"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barn(inVertical)">
                                      <p:cBhvr>
                                        <p:cTn id="73" dur="500"/>
                                        <p:tgtEl>
                                          <p:spTgt spid="29"/>
                                        </p:tgtEl>
                                      </p:cBhvr>
                                    </p:animEffect>
                                  </p:childTnLst>
                                </p:cTn>
                              </p:par>
                              <p:par>
                                <p:cTn id="74" presetID="22" presetClass="entr" presetSubtype="8" fill="hold" nodeType="withEffect">
                                  <p:stCondLst>
                                    <p:cond delay="0"/>
                                  </p:stCondLst>
                                  <p:childTnLst>
                                    <p:set>
                                      <p:cBhvr>
                                        <p:cTn id="75" dur="1" fill="hold">
                                          <p:stCondLst>
                                            <p:cond delay="0"/>
                                          </p:stCondLst>
                                        </p:cTn>
                                        <p:tgtEl>
                                          <p:spTgt spid="48">
                                            <p:txEl>
                                              <p:pRg st="0" end="0"/>
                                            </p:txEl>
                                          </p:spTgt>
                                        </p:tgtEl>
                                        <p:attrNameLst>
                                          <p:attrName>style.visibility</p:attrName>
                                        </p:attrNameLst>
                                      </p:cBhvr>
                                      <p:to>
                                        <p:strVal val="visible"/>
                                      </p:to>
                                    </p:set>
                                    <p:animEffect transition="in" filter="wipe(left)">
                                      <p:cBhvr>
                                        <p:cTn id="76" dur="500"/>
                                        <p:tgtEl>
                                          <p:spTgt spid="48">
                                            <p:txEl>
                                              <p:pRg st="0" end="0"/>
                                            </p:txEl>
                                          </p:spTgt>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 presetClass="mediacall" presetSubtype="0" fill="hold" nodeType="withEffect">
                                  <p:stCondLst>
                                    <p:cond delay="0"/>
                                  </p:stCondLst>
                                  <p:childTnLst>
                                    <p:cmd type="call" cmd="playFrom(0.0)">
                                      <p:cBhvr>
                                        <p:cTn id="85" dur="26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
                    </p:tgtEl>
                  </p:cond>
                </p:stCondLst>
                <p:endSync evt="end" delay="0">
                  <p:rtn val="all"/>
                </p:endSync>
                <p:childTnLst>
                  <p:par>
                    <p:cTn id="87" fill="hold">
                      <p:stCondLst>
                        <p:cond delay="0"/>
                      </p:stCondLst>
                      <p:childTnLst>
                        <p:par>
                          <p:cTn id="88" fill="hold">
                            <p:stCondLst>
                              <p:cond delay="0"/>
                            </p:stCondLst>
                            <p:childTnLst>
                              <p:par>
                                <p:cTn id="89" presetID="1" presetClass="mediacall" presetSubtype="0" fill="hold" nodeType="clickEffect">
                                  <p:stCondLst>
                                    <p:cond delay="0"/>
                                  </p:stCondLst>
                                  <p:childTnLst>
                                    <p:cmd type="call" cmd="playFrom(0.0)">
                                      <p:cBhvr>
                                        <p:cTn id="90" dur="35500" fill="hold"/>
                                        <p:tgtEl>
                                          <p:spTgt spid="3"/>
                                        </p:tgtEl>
                                      </p:cBhvr>
                                    </p:cmd>
                                  </p:childTnLst>
                                </p:cTn>
                              </p:par>
                            </p:childTnLst>
                          </p:cTn>
                        </p:par>
                      </p:childTnLst>
                    </p:cTn>
                  </p:par>
                </p:childTnLst>
              </p:cTn>
              <p:nextCondLst>
                <p:cond evt="onClick" delay="0">
                  <p:tgtEl>
                    <p:spTgt spid="3"/>
                  </p:tgtEl>
                </p:cond>
              </p:nextCondLst>
            </p:seq>
            <p:audio>
              <p:cMediaNode vol="80000">
                <p:cTn id="91" fill="hold" display="0">
                  <p:stCondLst>
                    <p:cond delay="indefinite"/>
                  </p:stCondLst>
                  <p:endCondLst>
                    <p:cond evt="onStopAudio" delay="0">
                      <p:tgtEl>
                        <p:sldTgt/>
                      </p:tgtEl>
                    </p:cond>
                  </p:endCondLst>
                </p:cTn>
                <p:tgtEl>
                  <p:spTgt spid="3"/>
                </p:tgtEl>
              </p:cMediaNode>
            </p:audio>
            <p:audio>
              <p:cMediaNode vol="80000">
                <p:cTn id="92" fill="hold" display="0">
                  <p:stCondLst>
                    <p:cond delay="indefinite"/>
                  </p:stCondLst>
                  <p:endCondLst>
                    <p:cond evt="onStopAudio" delay="0">
                      <p:tgtEl>
                        <p:sldTgt/>
                      </p:tgtEl>
                    </p:cond>
                  </p:endCondLst>
                </p:cTn>
                <p:tgtEl>
                  <p:spTgt spid="5"/>
                </p:tgtEl>
              </p:cMediaNode>
            </p:audio>
          </p:childTnLst>
        </p:cTn>
      </p:par>
    </p:tnLst>
    <p:bldLst>
      <p:bldP spid="6" grpId="0"/>
      <p:bldP spid="8" grpId="0"/>
      <p:bldP spid="9" grpId="0"/>
      <p:bldP spid="10" grpId="0"/>
      <p:bldP spid="11" grpId="0"/>
      <p:bldP spid="12" grpId="0"/>
      <p:bldP spid="13" grpId="0"/>
      <p:bldP spid="14" grpId="0"/>
      <p:bldP spid="15" grpId="0"/>
      <p:bldP spid="16" grpId="0"/>
      <p:bldP spid="51"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BF44D-B3E4-494A-9E37-ACB9F29F553C}"/>
              </a:ext>
            </a:extLst>
          </p:cNvPr>
          <p:cNvSpPr txBox="1"/>
          <p:nvPr/>
        </p:nvSpPr>
        <p:spPr>
          <a:xfrm>
            <a:off x="444811" y="1201206"/>
            <a:ext cx="1709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What is Multimedia?</a:t>
            </a:r>
          </a:p>
        </p:txBody>
      </p:sp>
      <p:sp>
        <p:nvSpPr>
          <p:cNvPr id="8" name="TextBox 7">
            <a:extLst>
              <a:ext uri="{FF2B5EF4-FFF2-40B4-BE49-F238E27FC236}">
                <a16:creationId xmlns:a16="http://schemas.microsoft.com/office/drawing/2014/main" id="{3ABED588-700A-4648-8D9A-70295501BBC3}"/>
              </a:ext>
            </a:extLst>
          </p:cNvPr>
          <p:cNvSpPr txBox="1"/>
          <p:nvPr/>
        </p:nvSpPr>
        <p:spPr>
          <a:xfrm>
            <a:off x="433269" y="1630787"/>
            <a:ext cx="19495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5 Building Blocks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Multimedia</a:t>
            </a:r>
          </a:p>
        </p:txBody>
      </p:sp>
      <p:sp>
        <p:nvSpPr>
          <p:cNvPr id="9" name="TextBox 8">
            <a:extLst>
              <a:ext uri="{FF2B5EF4-FFF2-40B4-BE49-F238E27FC236}">
                <a16:creationId xmlns:a16="http://schemas.microsoft.com/office/drawing/2014/main" id="{C70266DC-17A7-42FB-BA0E-A2C372BDD476}"/>
              </a:ext>
            </a:extLst>
          </p:cNvPr>
          <p:cNvSpPr txBox="1"/>
          <p:nvPr/>
        </p:nvSpPr>
        <p:spPr>
          <a:xfrm>
            <a:off x="452197" y="2299711"/>
            <a:ext cx="4839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Text</a:t>
            </a:r>
          </a:p>
        </p:txBody>
      </p:sp>
      <p:sp>
        <p:nvSpPr>
          <p:cNvPr id="10" name="TextBox 9">
            <a:extLst>
              <a:ext uri="{FF2B5EF4-FFF2-40B4-BE49-F238E27FC236}">
                <a16:creationId xmlns:a16="http://schemas.microsoft.com/office/drawing/2014/main" id="{3FB352FB-2ACC-411C-AB3D-90937F545043}"/>
              </a:ext>
            </a:extLst>
          </p:cNvPr>
          <p:cNvSpPr txBox="1"/>
          <p:nvPr/>
        </p:nvSpPr>
        <p:spPr>
          <a:xfrm>
            <a:off x="433735" y="2664336"/>
            <a:ext cx="70256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Images</a:t>
            </a:r>
          </a:p>
        </p:txBody>
      </p:sp>
      <p:sp>
        <p:nvSpPr>
          <p:cNvPr id="11" name="TextBox 10">
            <a:extLst>
              <a:ext uri="{FF2B5EF4-FFF2-40B4-BE49-F238E27FC236}">
                <a16:creationId xmlns:a16="http://schemas.microsoft.com/office/drawing/2014/main" id="{0240A458-0E22-45EC-B394-CBE9C447AEB4}"/>
              </a:ext>
            </a:extLst>
          </p:cNvPr>
          <p:cNvSpPr txBox="1"/>
          <p:nvPr/>
        </p:nvSpPr>
        <p:spPr>
          <a:xfrm>
            <a:off x="444722" y="3058456"/>
            <a:ext cx="61427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Audio</a:t>
            </a:r>
          </a:p>
        </p:txBody>
      </p:sp>
      <p:sp>
        <p:nvSpPr>
          <p:cNvPr id="12" name="TextBox 11">
            <a:extLst>
              <a:ext uri="{FF2B5EF4-FFF2-40B4-BE49-F238E27FC236}">
                <a16:creationId xmlns:a16="http://schemas.microsoft.com/office/drawing/2014/main" id="{C0588AAE-28BF-4BF4-9AEC-37B5262ADA0C}"/>
              </a:ext>
            </a:extLst>
          </p:cNvPr>
          <p:cNvSpPr txBox="1"/>
          <p:nvPr/>
        </p:nvSpPr>
        <p:spPr>
          <a:xfrm>
            <a:off x="433269" y="3497640"/>
            <a:ext cx="9444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Animation</a:t>
            </a:r>
          </a:p>
        </p:txBody>
      </p:sp>
      <p:sp>
        <p:nvSpPr>
          <p:cNvPr id="13" name="TextBox 12">
            <a:extLst>
              <a:ext uri="{FF2B5EF4-FFF2-40B4-BE49-F238E27FC236}">
                <a16:creationId xmlns:a16="http://schemas.microsoft.com/office/drawing/2014/main" id="{64738452-14D4-427B-9FC8-1F54F9F21462}"/>
              </a:ext>
            </a:extLst>
          </p:cNvPr>
          <p:cNvSpPr txBox="1"/>
          <p:nvPr/>
        </p:nvSpPr>
        <p:spPr>
          <a:xfrm>
            <a:off x="436371" y="3961324"/>
            <a:ext cx="6078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Video</a:t>
            </a:r>
          </a:p>
        </p:txBody>
      </p:sp>
      <p:sp>
        <p:nvSpPr>
          <p:cNvPr id="14" name="TextBox 13">
            <a:extLst>
              <a:ext uri="{FF2B5EF4-FFF2-40B4-BE49-F238E27FC236}">
                <a16:creationId xmlns:a16="http://schemas.microsoft.com/office/drawing/2014/main" id="{5743167E-AA67-4468-A36F-D081DEF036CD}"/>
              </a:ext>
            </a:extLst>
          </p:cNvPr>
          <p:cNvSpPr txBox="1"/>
          <p:nvPr/>
        </p:nvSpPr>
        <p:spPr>
          <a:xfrm>
            <a:off x="407355" y="4381074"/>
            <a:ext cx="15147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Hardware Needed</a:t>
            </a:r>
          </a:p>
        </p:txBody>
      </p:sp>
      <p:sp>
        <p:nvSpPr>
          <p:cNvPr id="15" name="TextBox 14">
            <a:extLst>
              <a:ext uri="{FF2B5EF4-FFF2-40B4-BE49-F238E27FC236}">
                <a16:creationId xmlns:a16="http://schemas.microsoft.com/office/drawing/2014/main" id="{B398BD1B-815D-49C4-9955-404795C5EF2A}"/>
              </a:ext>
            </a:extLst>
          </p:cNvPr>
          <p:cNvSpPr txBox="1"/>
          <p:nvPr/>
        </p:nvSpPr>
        <p:spPr>
          <a:xfrm>
            <a:off x="407355" y="4800824"/>
            <a:ext cx="14530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Software Needed</a:t>
            </a:r>
          </a:p>
        </p:txBody>
      </p:sp>
      <p:sp>
        <p:nvSpPr>
          <p:cNvPr id="16" name="TextBox 15">
            <a:extLst>
              <a:ext uri="{FF2B5EF4-FFF2-40B4-BE49-F238E27FC236}">
                <a16:creationId xmlns:a16="http://schemas.microsoft.com/office/drawing/2014/main" id="{179057BC-535F-470C-8D11-72D48439CC87}"/>
              </a:ext>
            </a:extLst>
          </p:cNvPr>
          <p:cNvSpPr txBox="1"/>
          <p:nvPr/>
        </p:nvSpPr>
        <p:spPr>
          <a:xfrm>
            <a:off x="388698" y="5279961"/>
            <a:ext cx="964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Copyrights</a:t>
            </a:r>
          </a:p>
        </p:txBody>
      </p:sp>
      <p:cxnSp>
        <p:nvCxnSpPr>
          <p:cNvPr id="24" name="Straight Connector 23">
            <a:extLst>
              <a:ext uri="{FF2B5EF4-FFF2-40B4-BE49-F238E27FC236}">
                <a16:creationId xmlns:a16="http://schemas.microsoft.com/office/drawing/2014/main" id="{93E6D5F8-F6E5-49B0-BA6F-582E45A96D68}"/>
              </a:ext>
            </a:extLst>
          </p:cNvPr>
          <p:cNvCxnSpPr/>
          <p:nvPr/>
        </p:nvCxnSpPr>
        <p:spPr>
          <a:xfrm>
            <a:off x="2589455" y="313953"/>
            <a:ext cx="77821" cy="5940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9FE216C-5BA7-406E-8B5E-3DC207D0F7F7}"/>
              </a:ext>
            </a:extLst>
          </p:cNvPr>
          <p:cNvGrpSpPr/>
          <p:nvPr/>
        </p:nvGrpSpPr>
        <p:grpSpPr>
          <a:xfrm>
            <a:off x="467068" y="308351"/>
            <a:ext cx="624854" cy="601721"/>
            <a:chOff x="4414074" y="1526142"/>
            <a:chExt cx="894945" cy="928323"/>
          </a:xfrm>
        </p:grpSpPr>
        <p:sp>
          <p:nvSpPr>
            <p:cNvPr id="28" name="Oval 27">
              <a:extLst>
                <a:ext uri="{FF2B5EF4-FFF2-40B4-BE49-F238E27FC236}">
                  <a16:creationId xmlns:a16="http://schemas.microsoft.com/office/drawing/2014/main" id="{000C6831-D84A-4DF3-B6FA-F6500322E2B5}"/>
                </a:ext>
              </a:extLst>
            </p:cNvPr>
            <p:cNvSpPr/>
            <p:nvPr/>
          </p:nvSpPr>
          <p:spPr>
            <a:xfrm>
              <a:off x="4414074" y="1526142"/>
              <a:ext cx="894945" cy="9283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Rounded Corners 24">
              <a:extLst>
                <a:ext uri="{FF2B5EF4-FFF2-40B4-BE49-F238E27FC236}">
                  <a16:creationId xmlns:a16="http://schemas.microsoft.com/office/drawing/2014/main" id="{5C246DE9-D222-4A43-B559-A43EBEA57007}"/>
                </a:ext>
              </a:extLst>
            </p:cNvPr>
            <p:cNvSpPr/>
            <p:nvPr/>
          </p:nvSpPr>
          <p:spPr>
            <a:xfrm>
              <a:off x="4691617" y="1879431"/>
              <a:ext cx="339861" cy="30777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17287280-87E6-4F9E-AD19-A95B90A4EA0E}"/>
                </a:ext>
              </a:extLst>
            </p:cNvPr>
            <p:cNvSpPr/>
            <p:nvPr/>
          </p:nvSpPr>
          <p:spPr>
            <a:xfrm>
              <a:off x="4596621" y="1702221"/>
              <a:ext cx="529855" cy="30777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id="{4195FB30-325B-4967-8400-8F6F0C4AECB4}"/>
                </a:ext>
              </a:extLst>
            </p:cNvPr>
            <p:cNvSpPr/>
            <p:nvPr/>
          </p:nvSpPr>
          <p:spPr>
            <a:xfrm>
              <a:off x="4691617" y="1747812"/>
              <a:ext cx="84663" cy="17721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36" name="Straight Connector 35">
            <a:extLst>
              <a:ext uri="{FF2B5EF4-FFF2-40B4-BE49-F238E27FC236}">
                <a16:creationId xmlns:a16="http://schemas.microsoft.com/office/drawing/2014/main" id="{E2A23F19-2325-40D2-9F74-E7471E4F128A}"/>
              </a:ext>
            </a:extLst>
          </p:cNvPr>
          <p:cNvCxnSpPr/>
          <p:nvPr/>
        </p:nvCxnSpPr>
        <p:spPr>
          <a:xfrm>
            <a:off x="507245" y="15833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3E3D3C5-12C5-4891-93D1-31176DA5703A}"/>
              </a:ext>
            </a:extLst>
          </p:cNvPr>
          <p:cNvCxnSpPr/>
          <p:nvPr/>
        </p:nvCxnSpPr>
        <p:spPr>
          <a:xfrm>
            <a:off x="507245" y="221974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099971B-042A-4342-9566-7AB5C339ACD7}"/>
              </a:ext>
            </a:extLst>
          </p:cNvPr>
          <p:cNvCxnSpPr/>
          <p:nvPr/>
        </p:nvCxnSpPr>
        <p:spPr>
          <a:xfrm>
            <a:off x="507245" y="26651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F5744E6-33D9-494C-A329-F469FC2326A7}"/>
              </a:ext>
            </a:extLst>
          </p:cNvPr>
          <p:cNvCxnSpPr/>
          <p:nvPr/>
        </p:nvCxnSpPr>
        <p:spPr>
          <a:xfrm>
            <a:off x="507245" y="3008272"/>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1F2E34-41B0-4405-B0B6-3C2EA873DFDE}"/>
              </a:ext>
            </a:extLst>
          </p:cNvPr>
          <p:cNvCxnSpPr/>
          <p:nvPr/>
        </p:nvCxnSpPr>
        <p:spPr>
          <a:xfrm>
            <a:off x="507245" y="342900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4BD3A34-3B41-4E43-838E-B253AB61F830}"/>
              </a:ext>
            </a:extLst>
          </p:cNvPr>
          <p:cNvCxnSpPr/>
          <p:nvPr/>
        </p:nvCxnSpPr>
        <p:spPr>
          <a:xfrm>
            <a:off x="507244" y="3892685"/>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5B1AEC2-716D-4B66-AD92-3A04A2902717}"/>
              </a:ext>
            </a:extLst>
          </p:cNvPr>
          <p:cNvCxnSpPr/>
          <p:nvPr/>
        </p:nvCxnSpPr>
        <p:spPr>
          <a:xfrm>
            <a:off x="481329" y="430737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CA03C3-F96A-4A42-90DB-35FBBE4F0D5F}"/>
              </a:ext>
            </a:extLst>
          </p:cNvPr>
          <p:cNvCxnSpPr/>
          <p:nvPr/>
        </p:nvCxnSpPr>
        <p:spPr>
          <a:xfrm>
            <a:off x="481328" y="4732836"/>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960DAEC-CD67-4FA6-853D-5D3683BE3DDD}"/>
              </a:ext>
            </a:extLst>
          </p:cNvPr>
          <p:cNvCxnSpPr/>
          <p:nvPr/>
        </p:nvCxnSpPr>
        <p:spPr>
          <a:xfrm>
            <a:off x="481327" y="5186794"/>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C19B812-D189-4B11-AE1D-B6C80292C972}"/>
              </a:ext>
            </a:extLst>
          </p:cNvPr>
          <p:cNvCxnSpPr/>
          <p:nvPr/>
        </p:nvCxnSpPr>
        <p:spPr>
          <a:xfrm>
            <a:off x="481326" y="5663449"/>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88059F-37AC-481C-ACAD-A14F01499230}"/>
              </a:ext>
            </a:extLst>
          </p:cNvPr>
          <p:cNvCxnSpPr/>
          <p:nvPr/>
        </p:nvCxnSpPr>
        <p:spPr>
          <a:xfrm>
            <a:off x="507239" y="1117390"/>
            <a:ext cx="16910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807921C-CB40-4B50-8486-324217D7F6ED}"/>
              </a:ext>
            </a:extLst>
          </p:cNvPr>
          <p:cNvSpPr txBox="1"/>
          <p:nvPr/>
        </p:nvSpPr>
        <p:spPr>
          <a:xfrm>
            <a:off x="2928632" y="530822"/>
            <a:ext cx="41537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Malgun Gothic" panose="020B0503020000020004" pitchFamily="34" charset="-127"/>
                <a:ea typeface="Malgun Gothic" panose="020B0503020000020004" pitchFamily="34" charset="-127"/>
                <a:cs typeface="+mn-cs"/>
              </a:rPr>
              <a:t>Audio</a:t>
            </a:r>
          </a:p>
        </p:txBody>
      </p:sp>
      <p:cxnSp>
        <p:nvCxnSpPr>
          <p:cNvPr id="50" name="Straight Connector 49">
            <a:extLst>
              <a:ext uri="{FF2B5EF4-FFF2-40B4-BE49-F238E27FC236}">
                <a16:creationId xmlns:a16="http://schemas.microsoft.com/office/drawing/2014/main" id="{813D00AC-2975-490F-9501-33B71628A4C4}"/>
              </a:ext>
            </a:extLst>
          </p:cNvPr>
          <p:cNvCxnSpPr/>
          <p:nvPr/>
        </p:nvCxnSpPr>
        <p:spPr>
          <a:xfrm>
            <a:off x="3072398" y="1115597"/>
            <a:ext cx="7811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2B6CFF3-A56B-49CE-9CCC-1F841151ED68}"/>
              </a:ext>
            </a:extLst>
          </p:cNvPr>
          <p:cNvSpPr txBox="1"/>
          <p:nvPr/>
        </p:nvSpPr>
        <p:spPr>
          <a:xfrm>
            <a:off x="2950744" y="1304130"/>
            <a:ext cx="77043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Audio can also often be used to make navigating experiences more satisfying and responsive. </a:t>
            </a:r>
          </a:p>
        </p:txBody>
      </p:sp>
      <p:sp>
        <p:nvSpPr>
          <p:cNvPr id="66" name="Arrow: Pentagon 65">
            <a:hlinkClick r:id="rId2" action="ppaction://hlinksldjump"/>
            <a:extLst>
              <a:ext uri="{FF2B5EF4-FFF2-40B4-BE49-F238E27FC236}">
                <a16:creationId xmlns:a16="http://schemas.microsoft.com/office/drawing/2014/main" id="{A6BDE401-BEFF-4007-BC68-0AF7A09D400A}"/>
              </a:ext>
            </a:extLst>
          </p:cNvPr>
          <p:cNvSpPr/>
          <p:nvPr/>
        </p:nvSpPr>
        <p:spPr>
          <a:xfrm>
            <a:off x="9672556" y="5464982"/>
            <a:ext cx="1253326" cy="462865"/>
          </a:xfrm>
          <a:prstGeom prst="homePlat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NEXT</a:t>
            </a:r>
          </a:p>
        </p:txBody>
      </p:sp>
      <p:sp>
        <p:nvSpPr>
          <p:cNvPr id="67" name="Arrow: Pentagon 66">
            <a:hlinkClick r:id="rId3" action="ppaction://hlinksldjump"/>
            <a:extLst>
              <a:ext uri="{FF2B5EF4-FFF2-40B4-BE49-F238E27FC236}">
                <a16:creationId xmlns:a16="http://schemas.microsoft.com/office/drawing/2014/main" id="{A2B4515F-068D-461B-B6FF-95671ABCB429}"/>
              </a:ext>
            </a:extLst>
          </p:cNvPr>
          <p:cNvSpPr/>
          <p:nvPr/>
        </p:nvSpPr>
        <p:spPr>
          <a:xfrm flipH="1">
            <a:off x="3006408" y="5510970"/>
            <a:ext cx="1281164" cy="462865"/>
          </a:xfrm>
          <a:prstGeom prst="homePlat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PREV</a:t>
            </a:r>
          </a:p>
        </p:txBody>
      </p:sp>
      <p:sp>
        <p:nvSpPr>
          <p:cNvPr id="7" name="Rectangle 6">
            <a:extLst>
              <a:ext uri="{FF2B5EF4-FFF2-40B4-BE49-F238E27FC236}">
                <a16:creationId xmlns:a16="http://schemas.microsoft.com/office/drawing/2014/main" id="{05E86273-44EE-4681-8B39-87A8EA4A5802}"/>
              </a:ext>
            </a:extLst>
          </p:cNvPr>
          <p:cNvSpPr/>
          <p:nvPr/>
        </p:nvSpPr>
        <p:spPr>
          <a:xfrm>
            <a:off x="3006408" y="2299711"/>
            <a:ext cx="6096000" cy="92333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-There are challenges when implementing any kind of audio in multimedia, most notably keeping the file size low while maintaining quality. Some ways to compress audio include:</a:t>
            </a:r>
          </a:p>
        </p:txBody>
      </p:sp>
      <p:sp>
        <p:nvSpPr>
          <p:cNvPr id="17" name="TextBox 16">
            <a:extLst>
              <a:ext uri="{FF2B5EF4-FFF2-40B4-BE49-F238E27FC236}">
                <a16:creationId xmlns:a16="http://schemas.microsoft.com/office/drawing/2014/main" id="{4EA04DAF-AE69-4933-8E8F-2887A5966133}"/>
              </a:ext>
            </a:extLst>
          </p:cNvPr>
          <p:cNvSpPr txBox="1"/>
          <p:nvPr/>
        </p:nvSpPr>
        <p:spPr>
          <a:xfrm>
            <a:off x="4897315" y="3284198"/>
            <a:ext cx="3670107"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-Changing the bit depth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-Changing the sampling size and rate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-Reducing the length of the audio file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-Lowering the number of channels</a:t>
            </a:r>
          </a:p>
        </p:txBody>
      </p:sp>
      <p:sp>
        <p:nvSpPr>
          <p:cNvPr id="39" name="Rounded Rectangle 38">
            <a:hlinkClick r:id="rId4" action="ppaction://hlinksldjump"/>
          </p:cNvPr>
          <p:cNvSpPr/>
          <p:nvPr/>
        </p:nvSpPr>
        <p:spPr>
          <a:xfrm>
            <a:off x="528685" y="1226839"/>
            <a:ext cx="1537461" cy="2664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hlinkClick r:id="rId5" action="ppaction://hlinksldjump"/>
          </p:cNvPr>
          <p:cNvSpPr/>
          <p:nvPr/>
        </p:nvSpPr>
        <p:spPr>
          <a:xfrm>
            <a:off x="507239" y="1630787"/>
            <a:ext cx="1875538" cy="5232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hlinkClick r:id="rId6" action="ppaction://hlinksldjump"/>
          </p:cNvPr>
          <p:cNvSpPr/>
          <p:nvPr/>
        </p:nvSpPr>
        <p:spPr>
          <a:xfrm>
            <a:off x="481326" y="2311400"/>
            <a:ext cx="654974" cy="2413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hlinkClick r:id="rId7" action="ppaction://hlinksldjump"/>
          </p:cNvPr>
          <p:cNvSpPr/>
          <p:nvPr/>
        </p:nvSpPr>
        <p:spPr>
          <a:xfrm>
            <a:off x="507239" y="2699960"/>
            <a:ext cx="737361" cy="2721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hlinkClick r:id="rId3" action="ppaction://hlinksldjump"/>
          </p:cNvPr>
          <p:cNvSpPr/>
          <p:nvPr/>
        </p:nvSpPr>
        <p:spPr>
          <a:xfrm>
            <a:off x="481326" y="3058456"/>
            <a:ext cx="610596" cy="26861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hlinkClick r:id="rId2" action="ppaction://hlinksldjump"/>
          </p:cNvPr>
          <p:cNvSpPr/>
          <p:nvPr/>
        </p:nvSpPr>
        <p:spPr>
          <a:xfrm>
            <a:off x="507239" y="3497640"/>
            <a:ext cx="87045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hlinkClick r:id="rId8" action="ppaction://hlinksldjump"/>
          </p:cNvPr>
          <p:cNvSpPr/>
          <p:nvPr/>
        </p:nvSpPr>
        <p:spPr>
          <a:xfrm>
            <a:off x="467068" y="3961324"/>
            <a:ext cx="885997"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hlinkClick r:id="rId9" action="ppaction://hlinksldjump"/>
          </p:cNvPr>
          <p:cNvSpPr/>
          <p:nvPr/>
        </p:nvSpPr>
        <p:spPr>
          <a:xfrm>
            <a:off x="507239" y="4381074"/>
            <a:ext cx="1414890"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hlinkClick r:id="rId10" action="ppaction://hlinksldjump"/>
          </p:cNvPr>
          <p:cNvSpPr/>
          <p:nvPr/>
        </p:nvSpPr>
        <p:spPr>
          <a:xfrm>
            <a:off x="507239" y="4800824"/>
            <a:ext cx="1353206"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hlinkClick r:id="rId11" action="ppaction://hlinksldjump"/>
          </p:cNvPr>
          <p:cNvSpPr/>
          <p:nvPr/>
        </p:nvSpPr>
        <p:spPr>
          <a:xfrm>
            <a:off x="481326" y="5279961"/>
            <a:ext cx="763274" cy="30777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Diamond 59"/>
          <p:cNvSpPr/>
          <p:nvPr/>
        </p:nvSpPr>
        <p:spPr>
          <a:xfrm>
            <a:off x="235698" y="3130309"/>
            <a:ext cx="190722" cy="153889"/>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823476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par>
                                <p:cTn id="59" presetID="10" presetClass="entr" presetSubtype="0" fill="hold"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16" presetClass="entr" presetSubtype="21"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arn(inVertical)">
                                      <p:cBhvr>
                                        <p:cTn id="70" dur="500"/>
                                        <p:tgtEl>
                                          <p:spTgt spid="29"/>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51" grpId="0"/>
      <p:bldP spid="7" grpId="0"/>
      <p:bldP spid="1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358</TotalTime>
  <Words>1224</Words>
  <Application>Microsoft Office PowerPoint</Application>
  <PresentationFormat>Widescreen</PresentationFormat>
  <Paragraphs>255</Paragraphs>
  <Slides>15</Slides>
  <Notes>0</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Malgun Gothic</vt:lpstr>
      <vt:lpstr>Arial</vt:lpstr>
      <vt:lpstr>Arial Black</vt:lpstr>
      <vt:lpstr>Calibri</vt:lpstr>
      <vt:lpstr>Calibri Light</vt:lpstr>
      <vt:lpstr>Lucida Sans Unicode</vt:lpstr>
      <vt:lpstr>Tahoma</vt:lpstr>
      <vt:lpstr>office theme</vt:lpstr>
      <vt:lpstr>Start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Hillman, Cameron</dc:creator>
  <cp:lastModifiedBy>Hillman, Cameron</cp:lastModifiedBy>
  <cp:revision>157</cp:revision>
  <dcterms:created xsi:type="dcterms:W3CDTF">2013-07-15T20:26:40Z</dcterms:created>
  <dcterms:modified xsi:type="dcterms:W3CDTF">2018-04-11T02:54:24Z</dcterms:modified>
</cp:coreProperties>
</file>