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9" r:id="rId4"/>
    <p:sldId id="260" r:id="rId5"/>
    <p:sldId id="261" r:id="rId6"/>
    <p:sldId id="262" r:id="rId7"/>
    <p:sldId id="273" r:id="rId8"/>
    <p:sldId id="263" r:id="rId9"/>
    <p:sldId id="264" r:id="rId10"/>
    <p:sldId id="265" r:id="rId11"/>
    <p:sldId id="266" r:id="rId12"/>
    <p:sldId id="277" r:id="rId13"/>
    <p:sldId id="280" r:id="rId14"/>
    <p:sldId id="267" r:id="rId15"/>
    <p:sldId id="278" r:id="rId16"/>
    <p:sldId id="268" r:id="rId17"/>
    <p:sldId id="279" r:id="rId18"/>
    <p:sldId id="269" r:id="rId19"/>
    <p:sldId id="274" r:id="rId20"/>
    <p:sldId id="281" r:id="rId21"/>
    <p:sldId id="276" r:id="rId22"/>
    <p:sldId id="270" r:id="rId23"/>
    <p:sldId id="271" r:id="rId24"/>
    <p:sldId id="272"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vetti,Taz" initials="S" lastIdx="1" clrIdx="0">
    <p:extLst>
      <p:ext uri="{19B8F6BF-5375-455C-9EA6-DF929625EA0E}">
        <p15:presenceInfo xmlns:p15="http://schemas.microsoft.com/office/powerpoint/2012/main" userId="S-1-5-21-1992517756-754463450-1116685130-2088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61" autoAdjust="0"/>
    <p:restoredTop sz="94660"/>
  </p:normalViewPr>
  <p:slideViewPr>
    <p:cSldViewPr snapToGrid="0">
      <p:cViewPr varScale="1">
        <p:scale>
          <a:sx n="79" d="100"/>
          <a:sy n="79" d="100"/>
        </p:scale>
        <p:origin x="96" y="7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4/10/2018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4/10/2018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4/10/2018</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4/10/2018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4/10/2018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4/10/2018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4/10/2018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4/10/2018</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4/10/2018</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4/10/2018</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4/10/2018</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18.xml"/><Relationship Id="rId7"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slide" Target="slide19.xml"/><Relationship Id="rId5" Type="http://schemas.openxmlformats.org/officeDocument/2006/relationships/slide" Target="slide16.xml"/><Relationship Id="rId10" Type="http://schemas.openxmlformats.org/officeDocument/2006/relationships/slide" Target="slide20.xml"/><Relationship Id="rId4" Type="http://schemas.openxmlformats.org/officeDocument/2006/relationships/slide" Target="slide14.xml"/><Relationship Id="rId9" Type="http://schemas.openxmlformats.org/officeDocument/2006/relationships/slide" Target="slide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stockfreeimages.com/17541734/Multimedia-mobile.html" TargetMode="External"/><Relationship Id="rId2" Type="http://schemas.openxmlformats.org/officeDocument/2006/relationships/hyperlink" Target="https://commons.wikimedia.org/wiki/File:Minibank_(2017-01-08).jpg" TargetMode="External"/><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hyperlink" Target="https://c1.staticflickr.com/8/7124/6991787860_7356689813_b.jpg" TargetMode="External"/></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hyperlink" Target="https://cdn.pixabay.com/photo/2016/05/05/21/41/snapchat-1374859_960_720.png"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9.jpe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sz="9600" b="1" dirty="0" smtClean="0"/>
              <a:t>Multimedia for Beginners </a:t>
            </a:r>
            <a:endParaRPr lang="en-US" sz="9600" b="1" dirty="0"/>
          </a:p>
        </p:txBody>
      </p:sp>
      <p:sp>
        <p:nvSpPr>
          <p:cNvPr id="3" name="Subtitle 2"/>
          <p:cNvSpPr>
            <a:spLocks noGrp="1"/>
          </p:cNvSpPr>
          <p:nvPr>
            <p:ph type="subTitle" idx="1"/>
          </p:nvPr>
        </p:nvSpPr>
        <p:spPr/>
        <p:txBody>
          <a:bodyPr/>
          <a:lstStyle/>
          <a:p>
            <a:r>
              <a:rPr lang="en-US" dirty="0" smtClean="0"/>
              <a:t>Taz Salvetti</a:t>
            </a:r>
            <a:endParaRPr lang="en-US" dirty="0"/>
          </a:p>
        </p:txBody>
      </p:sp>
    </p:spTree>
    <p:extLst>
      <p:ext uri="{BB962C8B-B14F-4D97-AF65-F5344CB8AC3E}">
        <p14:creationId xmlns:p14="http://schemas.microsoft.com/office/powerpoint/2010/main" val="36678432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Audio</a:t>
            </a:r>
            <a:endParaRPr lang="en-US" dirty="0"/>
          </a:p>
        </p:txBody>
      </p:sp>
      <p:sp>
        <p:nvSpPr>
          <p:cNvPr id="3" name="Content Placeholder 2"/>
          <p:cNvSpPr>
            <a:spLocks noGrp="1"/>
          </p:cNvSpPr>
          <p:nvPr>
            <p:ph idx="1"/>
          </p:nvPr>
        </p:nvSpPr>
        <p:spPr/>
        <p:txBody>
          <a:bodyPr/>
          <a:lstStyle/>
          <a:p>
            <a:r>
              <a:rPr lang="en-US" dirty="0" smtClean="0"/>
              <a:t>Audio is also a big part of the 5 blocks. It serves to give the user music, instructions, additional aid to text and much more. </a:t>
            </a:r>
          </a:p>
          <a:p>
            <a:r>
              <a:rPr lang="en-US" dirty="0" smtClean="0"/>
              <a:t>There are several formats that is comes in:</a:t>
            </a:r>
          </a:p>
          <a:p>
            <a:pPr>
              <a:buFont typeface="Wingdings" panose="05000000000000000000" pitchFamily="2" charset="2"/>
              <a:buChar char="v"/>
            </a:pPr>
            <a:r>
              <a:rPr lang="en-US" dirty="0" smtClean="0"/>
              <a:t>WMA: </a:t>
            </a:r>
            <a:r>
              <a:rPr lang="en-US" dirty="0"/>
              <a:t>Windows Media </a:t>
            </a:r>
            <a:r>
              <a:rPr lang="en-US" dirty="0" smtClean="0"/>
              <a:t>Audio</a:t>
            </a:r>
          </a:p>
          <a:p>
            <a:pPr>
              <a:buFont typeface="Wingdings" panose="05000000000000000000" pitchFamily="2" charset="2"/>
              <a:buChar char="v"/>
            </a:pPr>
            <a:r>
              <a:rPr lang="en-US" dirty="0" smtClean="0"/>
              <a:t>MP3: </a:t>
            </a:r>
            <a:r>
              <a:rPr lang="en-US" dirty="0"/>
              <a:t>T</a:t>
            </a:r>
            <a:r>
              <a:rPr lang="en-US" dirty="0" smtClean="0"/>
              <a:t>hird </a:t>
            </a:r>
            <a:r>
              <a:rPr lang="en-US" dirty="0"/>
              <a:t>audio format of the MPEG-1 </a:t>
            </a:r>
            <a:r>
              <a:rPr lang="en-US" dirty="0" smtClean="0"/>
              <a:t>standard</a:t>
            </a:r>
          </a:p>
          <a:p>
            <a:pPr>
              <a:buFont typeface="Wingdings" panose="05000000000000000000" pitchFamily="2" charset="2"/>
              <a:buChar char="v"/>
            </a:pPr>
            <a:r>
              <a:rPr lang="en-US" dirty="0" smtClean="0"/>
              <a:t>Wav: </a:t>
            </a:r>
            <a:r>
              <a:rPr lang="en-US" dirty="0"/>
              <a:t>Microsoft and IBM audio </a:t>
            </a:r>
            <a:r>
              <a:rPr lang="en-US" dirty="0" smtClean="0"/>
              <a:t>file</a:t>
            </a:r>
          </a:p>
          <a:p>
            <a:pPr>
              <a:buFont typeface="Wingdings" panose="05000000000000000000" pitchFamily="2" charset="2"/>
              <a:buChar char="v"/>
            </a:pPr>
            <a:r>
              <a:rPr lang="en-US" dirty="0" smtClean="0"/>
              <a:t>MIDI: </a:t>
            </a:r>
            <a:r>
              <a:rPr lang="en-US" dirty="0"/>
              <a:t>designed for recording and playing back music on digital </a:t>
            </a:r>
            <a:r>
              <a:rPr lang="en-US" dirty="0" smtClean="0"/>
              <a:t>synthesizers</a:t>
            </a:r>
          </a:p>
          <a:p>
            <a:pPr>
              <a:buFont typeface="Wingdings" panose="05000000000000000000" pitchFamily="2" charset="2"/>
              <a:buChar char="v"/>
            </a:pPr>
            <a:r>
              <a:rPr lang="en-US" dirty="0" err="1" smtClean="0"/>
              <a:t>ra.</a:t>
            </a:r>
            <a:r>
              <a:rPr lang="en-US" dirty="0" smtClean="0"/>
              <a:t> : Real Audio </a:t>
            </a:r>
            <a:r>
              <a:rPr lang="en-US" dirty="0" smtClean="0"/>
              <a:t>File </a:t>
            </a:r>
            <a:endParaRPr lang="en-US" dirty="0" smtClean="0"/>
          </a:p>
          <a:p>
            <a:pPr>
              <a:buFont typeface="Wingdings" panose="05000000000000000000" pitchFamily="2" charset="2"/>
              <a:buChar char="v"/>
            </a:pPr>
            <a:endParaRPr lang="en-US" dirty="0"/>
          </a:p>
        </p:txBody>
      </p:sp>
      <p:sp>
        <p:nvSpPr>
          <p:cNvPr id="4" name="Left Arrow 3">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ight Arrow 4">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Rounded Rectangle 5">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27963457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Images</a:t>
            </a:r>
            <a:endParaRPr lang="en-US" dirty="0"/>
          </a:p>
        </p:txBody>
      </p:sp>
      <p:sp>
        <p:nvSpPr>
          <p:cNvPr id="3" name="Content Placeholder 2"/>
          <p:cNvSpPr>
            <a:spLocks noGrp="1"/>
          </p:cNvSpPr>
          <p:nvPr>
            <p:ph idx="1"/>
          </p:nvPr>
        </p:nvSpPr>
        <p:spPr/>
        <p:txBody>
          <a:bodyPr/>
          <a:lstStyle/>
          <a:p>
            <a:r>
              <a:rPr lang="en-US" dirty="0" smtClean="0"/>
              <a:t>Images seen on the screen aren’t like those that are physical for one main </a:t>
            </a:r>
            <a:r>
              <a:rPr lang="en-US" dirty="0" smtClean="0"/>
              <a:t>reason…pixels</a:t>
            </a:r>
            <a:endParaRPr lang="en-US" dirty="0" smtClean="0"/>
          </a:p>
          <a:p>
            <a:r>
              <a:rPr lang="en-US" dirty="0" smtClean="0"/>
              <a:t>If you put your face right up to the screen you won’t any longer see an image, but tiny little squares that are called </a:t>
            </a:r>
            <a:r>
              <a:rPr lang="en-US" dirty="0" smtClean="0"/>
              <a:t>pixels</a:t>
            </a:r>
            <a:r>
              <a:rPr lang="en-US" dirty="0" smtClean="0"/>
              <a:t>. </a:t>
            </a:r>
            <a:endParaRPr lang="en-US" dirty="0" smtClean="0"/>
          </a:p>
        </p:txBody>
      </p:sp>
      <p:sp>
        <p:nvSpPr>
          <p:cNvPr id="4" name="Left Arrow 3">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ight Arrow 4">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Rounded Rectangle 5">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pic>
        <p:nvPicPr>
          <p:cNvPr id="1028" name="Picture 4" descr="Image result for pixels of an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7213" y="3843394"/>
            <a:ext cx="4522087" cy="1810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7151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Images</a:t>
            </a:r>
            <a:endParaRPr lang="en-US" dirty="0"/>
          </a:p>
        </p:txBody>
      </p:sp>
      <p:sp>
        <p:nvSpPr>
          <p:cNvPr id="3" name="Content Placeholder 2"/>
          <p:cNvSpPr>
            <a:spLocks noGrp="1"/>
          </p:cNvSpPr>
          <p:nvPr>
            <p:ph idx="1"/>
          </p:nvPr>
        </p:nvSpPr>
        <p:spPr/>
        <p:txBody>
          <a:bodyPr/>
          <a:lstStyle/>
          <a:p>
            <a:r>
              <a:rPr lang="en-US" dirty="0" smtClean="0"/>
              <a:t>An important aspect of all images is their color, and how they work in harmony. </a:t>
            </a:r>
            <a:r>
              <a:rPr lang="en-US" dirty="0" smtClean="0"/>
              <a:t>This presentation was made with in easy terms complementary colors. Red, White, and blue(s)</a:t>
            </a:r>
          </a:p>
          <a:p>
            <a:r>
              <a:rPr lang="en-US" dirty="0" smtClean="0"/>
              <a:t>These colors can be broken down further with an online tool called Adobe Color that finds the exact hexadecimal and RGB values.</a:t>
            </a:r>
          </a:p>
          <a:p>
            <a:r>
              <a:rPr lang="en-US" dirty="0" smtClean="0"/>
              <a:t>RGB you say? It stands for Red, Blue Green and is numbered 0-255 by intensity</a:t>
            </a:r>
          </a:p>
          <a:p>
            <a:r>
              <a:rPr lang="en-US" dirty="0" smtClean="0"/>
              <a:t>Hexadecimal? Very similar, but is measured from 00-FF</a:t>
            </a:r>
            <a:endParaRPr lang="en-US" dirty="0"/>
          </a:p>
        </p:txBody>
      </p:sp>
      <p:sp>
        <p:nvSpPr>
          <p:cNvPr id="4" name="Left Arrow 3">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ounded Rectangle 4">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
        <p:nvSpPr>
          <p:cNvPr id="6" name="Right Arrow 5">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Tree>
    <p:extLst>
      <p:ext uri="{BB962C8B-B14F-4D97-AF65-F5344CB8AC3E}">
        <p14:creationId xmlns:p14="http://schemas.microsoft.com/office/powerpoint/2010/main" val="4894470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Break It down</a:t>
            </a:r>
            <a:endParaRPr lang="en-US" dirty="0"/>
          </a:p>
        </p:txBody>
      </p:sp>
      <p:sp>
        <p:nvSpPr>
          <p:cNvPr id="3" name="Content Placeholder 2"/>
          <p:cNvSpPr>
            <a:spLocks noGrp="1"/>
          </p:cNvSpPr>
          <p:nvPr>
            <p:ph idx="1"/>
          </p:nvPr>
        </p:nvSpPr>
        <p:spPr/>
        <p:txBody>
          <a:bodyPr/>
          <a:lstStyle/>
          <a:p>
            <a:endParaRPr lang="en-US" dirty="0"/>
          </a:p>
        </p:txBody>
      </p:sp>
      <p:pic>
        <p:nvPicPr>
          <p:cNvPr id="7" name="Picture 6"/>
          <p:cNvPicPr>
            <a:picLocks noChangeAspect="1"/>
          </p:cNvPicPr>
          <p:nvPr/>
        </p:nvPicPr>
        <p:blipFill rotWithShape="1">
          <a:blip r:embed="rId2"/>
          <a:srcRect t="13987" r="1770" b="10678"/>
          <a:stretch/>
        </p:blipFill>
        <p:spPr>
          <a:xfrm>
            <a:off x="0" y="1130300"/>
            <a:ext cx="12192000" cy="5727700"/>
          </a:xfrm>
          <a:prstGeom prst="rect">
            <a:avLst/>
          </a:prstGeom>
        </p:spPr>
      </p:pic>
      <p:sp>
        <p:nvSpPr>
          <p:cNvPr id="8" name="Oval 7"/>
          <p:cNvSpPr/>
          <p:nvPr/>
        </p:nvSpPr>
        <p:spPr>
          <a:xfrm>
            <a:off x="393700" y="5410200"/>
            <a:ext cx="4851400" cy="1447800"/>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a:off x="1241425" y="3883380"/>
            <a:ext cx="3155950" cy="1327150"/>
          </a:xfrm>
          <a:prstGeom prst="downArrow">
            <a:avLst>
              <a:gd name="adj1" fmla="val 50000"/>
              <a:gd name="adj2" fmla="val 51914"/>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Back round Gradient</a:t>
            </a:r>
            <a:endParaRPr lang="en-US" dirty="0"/>
          </a:p>
        </p:txBody>
      </p:sp>
      <p:sp>
        <p:nvSpPr>
          <p:cNvPr id="10" name="Oval 9"/>
          <p:cNvSpPr/>
          <p:nvPr/>
        </p:nvSpPr>
        <p:spPr>
          <a:xfrm>
            <a:off x="5348472" y="5803900"/>
            <a:ext cx="2004828" cy="1054100"/>
          </a:xfrm>
          <a:prstGeom prst="ellips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a:off x="5243512" y="4385030"/>
            <a:ext cx="2109788" cy="12192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Arrows</a:t>
            </a:r>
            <a:endParaRPr lang="en-US" dirty="0">
              <a:solidFill>
                <a:schemeClr val="bg1"/>
              </a:solidFill>
            </a:endParaRPr>
          </a:p>
        </p:txBody>
      </p:sp>
      <p:sp>
        <p:nvSpPr>
          <p:cNvPr id="15" name="Down Arrow 14"/>
          <p:cNvSpPr/>
          <p:nvPr/>
        </p:nvSpPr>
        <p:spPr>
          <a:xfrm>
            <a:off x="7482681" y="4385030"/>
            <a:ext cx="2109788" cy="12192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Bullet Points</a:t>
            </a:r>
            <a:endParaRPr lang="en-US" dirty="0">
              <a:solidFill>
                <a:schemeClr val="bg1"/>
              </a:solidFill>
            </a:endParaRPr>
          </a:p>
        </p:txBody>
      </p:sp>
      <p:sp>
        <p:nvSpPr>
          <p:cNvPr id="17" name="Down Arrow 16"/>
          <p:cNvSpPr/>
          <p:nvPr/>
        </p:nvSpPr>
        <p:spPr>
          <a:xfrm>
            <a:off x="9704571" y="4385030"/>
            <a:ext cx="2109788" cy="12192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White Letters</a:t>
            </a:r>
            <a:endParaRPr lang="en-US" dirty="0">
              <a:solidFill>
                <a:schemeClr val="bg1"/>
              </a:solidFill>
            </a:endParaRPr>
          </a:p>
        </p:txBody>
      </p:sp>
    </p:spTree>
    <p:extLst>
      <p:ext uri="{BB962C8B-B14F-4D97-AF65-F5344CB8AC3E}">
        <p14:creationId xmlns:p14="http://schemas.microsoft.com/office/powerpoint/2010/main" val="24204429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a:t>
            </a:r>
            <a:endParaRPr lang="en-US" dirty="0"/>
          </a:p>
        </p:txBody>
      </p:sp>
      <p:sp>
        <p:nvSpPr>
          <p:cNvPr id="3" name="Content Placeholder 2"/>
          <p:cNvSpPr>
            <a:spLocks noGrp="1"/>
          </p:cNvSpPr>
          <p:nvPr>
            <p:ph idx="1"/>
          </p:nvPr>
        </p:nvSpPr>
        <p:spPr/>
        <p:txBody>
          <a:bodyPr/>
          <a:lstStyle/>
          <a:p>
            <a:r>
              <a:rPr lang="en-US" dirty="0" smtClean="0"/>
              <a:t>A picture is worth a thousand words….If you only knew how many pictures a video is worth</a:t>
            </a:r>
          </a:p>
          <a:p>
            <a:r>
              <a:rPr lang="en-US" dirty="0" smtClean="0"/>
              <a:t>Luckily it is quantifiable! This is called the FPS, frames per second, but is only a part why a quality of a video is good or bad.</a:t>
            </a:r>
          </a:p>
          <a:p>
            <a:r>
              <a:rPr lang="en-US" dirty="0" smtClean="0"/>
              <a:t>Another big part of the quality of a video is the resolution. Remember pixels? Well in videos it’s the same, how many pixels are on the screen you’re viewing it on. Slide on over, I’ll show you a little drawing.</a:t>
            </a:r>
            <a:endParaRPr lang="en-US" dirty="0"/>
          </a:p>
        </p:txBody>
      </p:sp>
      <p:sp>
        <p:nvSpPr>
          <p:cNvPr id="4" name="Left Arrow 3">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ight Arrow 4">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Rounded Rectangle 5">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23685079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869683" y="1152983"/>
            <a:ext cx="7665878" cy="4559300"/>
          </a:xfrm>
          <a:prstGeom prst="rect">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solidFill>
                <a:schemeClr val="bg1"/>
              </a:solidFill>
            </a:endParaRPr>
          </a:p>
          <a:p>
            <a:pPr algn="ctr"/>
            <a:endParaRPr lang="en-US" dirty="0">
              <a:solidFill>
                <a:schemeClr val="bg1"/>
              </a:solidFill>
            </a:endParaRPr>
          </a:p>
          <a:p>
            <a:pPr algn="ctr"/>
            <a:r>
              <a:rPr lang="en-US" dirty="0" smtClean="0">
                <a:solidFill>
                  <a:schemeClr val="bg1"/>
                </a:solidFill>
              </a:rPr>
              <a:t>1080x1080 or 1920x1080 would be your 4K TV</a:t>
            </a:r>
          </a:p>
          <a:p>
            <a:pPr algn="ctr"/>
            <a:endParaRPr lang="en-US" dirty="0">
              <a:solidFill>
                <a:schemeClr val="bg1"/>
              </a:solidFill>
            </a:endParaRPr>
          </a:p>
        </p:txBody>
      </p:sp>
      <p:sp>
        <p:nvSpPr>
          <p:cNvPr id="2" name="Title 1"/>
          <p:cNvSpPr>
            <a:spLocks noGrp="1"/>
          </p:cNvSpPr>
          <p:nvPr>
            <p:ph type="title"/>
          </p:nvPr>
        </p:nvSpPr>
        <p:spPr/>
        <p:txBody>
          <a:bodyPr/>
          <a:lstStyle/>
          <a:p>
            <a:r>
              <a:rPr lang="en-US" dirty="0" smtClean="0"/>
              <a:t>Video</a:t>
            </a:r>
            <a:endParaRPr lang="en-US" dirty="0"/>
          </a:p>
        </p:txBody>
      </p:sp>
      <p:sp>
        <p:nvSpPr>
          <p:cNvPr id="4" name="Left Arrow 3">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ounded Rectangle 4">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
        <p:nvSpPr>
          <p:cNvPr id="6" name="Right Arrow 5">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8" name="Rectangle 7"/>
          <p:cNvSpPr/>
          <p:nvPr/>
        </p:nvSpPr>
        <p:spPr>
          <a:xfrm>
            <a:off x="1869682" y="1152982"/>
            <a:ext cx="5496317" cy="334281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smtClean="0"/>
          </a:p>
          <a:p>
            <a:pPr algn="ctr"/>
            <a:endParaRPr lang="en-US" dirty="0"/>
          </a:p>
          <a:p>
            <a:pPr algn="ctr"/>
            <a:r>
              <a:rPr lang="en-US" dirty="0" smtClean="0">
                <a:solidFill>
                  <a:schemeClr val="bg1"/>
                </a:solidFill>
              </a:rPr>
              <a:t>1260x720 is an HDTV</a:t>
            </a:r>
          </a:p>
        </p:txBody>
      </p:sp>
      <p:sp>
        <p:nvSpPr>
          <p:cNvPr id="7" name="Rectangle 6"/>
          <p:cNvSpPr/>
          <p:nvPr/>
        </p:nvSpPr>
        <p:spPr>
          <a:xfrm>
            <a:off x="1869680" y="1152980"/>
            <a:ext cx="2979627" cy="18569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640x480</a:t>
            </a:r>
          </a:p>
          <a:p>
            <a:pPr algn="ctr"/>
            <a:r>
              <a:rPr lang="en-US" dirty="0" smtClean="0"/>
              <a:t>Or 852x480 is your standard T.V.</a:t>
            </a:r>
            <a:endParaRPr lang="en-US" dirty="0"/>
          </a:p>
        </p:txBody>
      </p:sp>
    </p:spTree>
    <p:extLst>
      <p:ext uri="{BB962C8B-B14F-4D97-AF65-F5344CB8AC3E}">
        <p14:creationId xmlns:p14="http://schemas.microsoft.com/office/powerpoint/2010/main" val="40380030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Animation</a:t>
            </a:r>
            <a:endParaRPr lang="en-US" dirty="0"/>
          </a:p>
        </p:txBody>
      </p:sp>
      <p:sp>
        <p:nvSpPr>
          <p:cNvPr id="4" name="Left Arrow 3">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ight Arrow 4">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Rounded Rectangle 5">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pic>
        <p:nvPicPr>
          <p:cNvPr id="2050" name="Picture 2" descr="Image result for ap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111" y="1369657"/>
            <a:ext cx="3048000" cy="304800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666130" y="2299623"/>
            <a:ext cx="3512669" cy="954107"/>
          </a:xfrm>
          <a:prstGeom prst="rect">
            <a:avLst/>
          </a:prstGeom>
          <a:noFill/>
        </p:spPr>
        <p:txBody>
          <a:bodyPr wrap="square" rtlCol="0">
            <a:spAutoFit/>
          </a:bodyPr>
          <a:lstStyle/>
          <a:p>
            <a:r>
              <a:rPr lang="en-US" sz="2800" dirty="0" smtClean="0"/>
              <a:t>Keep your apples covered…fruit flies</a:t>
            </a:r>
            <a:endParaRPr lang="en-US" sz="2800" dirty="0"/>
          </a:p>
        </p:txBody>
      </p:sp>
    </p:spTree>
    <p:extLst>
      <p:ext uri="{BB962C8B-B14F-4D97-AF65-F5344CB8AC3E}">
        <p14:creationId xmlns:p14="http://schemas.microsoft.com/office/powerpoint/2010/main" val="1465844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Animation</a:t>
            </a:r>
            <a:endParaRPr lang="en-US" dirty="0"/>
          </a:p>
        </p:txBody>
      </p:sp>
      <p:sp>
        <p:nvSpPr>
          <p:cNvPr id="3" name="Content Placeholder 2"/>
          <p:cNvSpPr>
            <a:spLocks noGrp="1"/>
          </p:cNvSpPr>
          <p:nvPr>
            <p:ph idx="1"/>
          </p:nvPr>
        </p:nvSpPr>
        <p:spPr/>
        <p:txBody>
          <a:bodyPr/>
          <a:lstStyle/>
          <a:p>
            <a:r>
              <a:rPr lang="en-US" dirty="0" smtClean="0"/>
              <a:t>Animation is becoming more and more common popping up on your phone, computer, TV, and even billboards driving on the road. </a:t>
            </a:r>
            <a:endParaRPr lang="en-US" dirty="0"/>
          </a:p>
          <a:p>
            <a:r>
              <a:rPr lang="en-US" dirty="0" smtClean="0"/>
              <a:t>Its not created with a camera, but on animation making applications. The most popular being adobe flash and HTML5, but soon to be solely HTML5 in 2020.</a:t>
            </a:r>
          </a:p>
          <a:p>
            <a:r>
              <a:rPr lang="en-US" dirty="0" smtClean="0"/>
              <a:t>The same concept of making cartoons, except each frame is created digitally. </a:t>
            </a:r>
            <a:endParaRPr lang="en-US" dirty="0"/>
          </a:p>
        </p:txBody>
      </p:sp>
      <p:sp>
        <p:nvSpPr>
          <p:cNvPr id="4" name="Left Arrow 3">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ounded Rectangle 4">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
        <p:nvSpPr>
          <p:cNvPr id="6" name="Right Arrow 5">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Tree>
    <p:extLst>
      <p:ext uri="{BB962C8B-B14F-4D97-AF65-F5344CB8AC3E}">
        <p14:creationId xmlns:p14="http://schemas.microsoft.com/office/powerpoint/2010/main" val="3532681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a:t>
            </a:r>
            <a:endParaRPr lang="en-US" dirty="0"/>
          </a:p>
        </p:txBody>
      </p:sp>
      <p:sp>
        <p:nvSpPr>
          <p:cNvPr id="3" name="Content Placeholder 2"/>
          <p:cNvSpPr>
            <a:spLocks noGrp="1"/>
          </p:cNvSpPr>
          <p:nvPr>
            <p:ph idx="1"/>
          </p:nvPr>
        </p:nvSpPr>
        <p:spPr/>
        <p:txBody>
          <a:bodyPr/>
          <a:lstStyle/>
          <a:p>
            <a:r>
              <a:rPr lang="en-US" dirty="0" smtClean="0"/>
              <a:t>The thing you can physically touch is the hardware part of multimedia. That can be your laptop, computer phone, or any electronic device.</a:t>
            </a:r>
          </a:p>
          <a:p>
            <a:r>
              <a:rPr lang="en-US" dirty="0" smtClean="0"/>
              <a:t>Beyond what you can see on the outside, the inside is what really matters. This is what determines the memory, speed, and resolution on the screen.</a:t>
            </a:r>
            <a:endParaRPr lang="en-US" dirty="0"/>
          </a:p>
        </p:txBody>
      </p:sp>
      <p:sp>
        <p:nvSpPr>
          <p:cNvPr id="4" name="Left Arrow 3">
            <a:hlinkClick r:id="" action="ppaction://hlinkshowjump?jump=previousslide"/>
          </p:cNvPr>
          <p:cNvSpPr/>
          <p:nvPr/>
        </p:nvSpPr>
        <p:spPr>
          <a:xfrm>
            <a:off x="66991"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ight Arrow 4">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Rounded Rectangle 5">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32547965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a:t>
            </a:r>
            <a:endParaRPr lang="en-US" dirty="0"/>
          </a:p>
        </p:txBody>
      </p:sp>
      <p:sp>
        <p:nvSpPr>
          <p:cNvPr id="3" name="Content Placeholder 2"/>
          <p:cNvSpPr>
            <a:spLocks noGrp="1"/>
          </p:cNvSpPr>
          <p:nvPr>
            <p:ph idx="1"/>
          </p:nvPr>
        </p:nvSpPr>
        <p:spPr/>
        <p:txBody>
          <a:bodyPr/>
          <a:lstStyle/>
          <a:p>
            <a:r>
              <a:rPr lang="en-US" dirty="0" smtClean="0"/>
              <a:t>Without the software, the hardware would just be a paperweight. </a:t>
            </a:r>
            <a:r>
              <a:rPr lang="en-US" dirty="0" smtClean="0"/>
              <a:t>This is what you cannot you because it is saved within your device. </a:t>
            </a:r>
          </a:p>
          <a:p>
            <a:r>
              <a:rPr lang="en-US" dirty="0" smtClean="0"/>
              <a:t>Think of the hardware as the bulldozer, and the operator as the software. This is because the software is known as the “operating system,” for the whole device.</a:t>
            </a:r>
          </a:p>
          <a:p>
            <a:r>
              <a:rPr lang="en-US" dirty="0" smtClean="0"/>
              <a:t>Other software's can be added in addition to the operating system, but they are additional.</a:t>
            </a:r>
          </a:p>
          <a:p>
            <a:endParaRPr lang="en-US" dirty="0"/>
          </a:p>
        </p:txBody>
      </p:sp>
      <p:sp>
        <p:nvSpPr>
          <p:cNvPr id="4" name="Left Arrow 3">
            <a:hlinkClick r:id="" action="ppaction://hlinkshowjump?jump=previousslide"/>
          </p:cNvPr>
          <p:cNvSpPr/>
          <p:nvPr/>
        </p:nvSpPr>
        <p:spPr>
          <a:xfrm>
            <a:off x="202491"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ight Arrow 4">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Rounded Rectangle 5">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30171129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a:t>
            </a:r>
            <a:endParaRPr lang="en-US" dirty="0"/>
          </a:p>
        </p:txBody>
      </p:sp>
      <p:sp>
        <p:nvSpPr>
          <p:cNvPr id="4" name="Rectangle 3">
            <a:hlinkClick r:id="rId2" action="ppaction://hlinksldjump"/>
          </p:cNvPr>
          <p:cNvSpPr/>
          <p:nvPr/>
        </p:nvSpPr>
        <p:spPr>
          <a:xfrm>
            <a:off x="1122362" y="2071034"/>
            <a:ext cx="2171700"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What is Multimedia?</a:t>
            </a:r>
          </a:p>
        </p:txBody>
      </p:sp>
      <p:sp>
        <p:nvSpPr>
          <p:cNvPr id="6" name="Rectangle 5">
            <a:hlinkClick r:id="rId3" action="ppaction://hlinksldjump"/>
          </p:cNvPr>
          <p:cNvSpPr/>
          <p:nvPr/>
        </p:nvSpPr>
        <p:spPr>
          <a:xfrm>
            <a:off x="4519490" y="3935131"/>
            <a:ext cx="2171700"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Hardware</a:t>
            </a:r>
            <a:endParaRPr lang="en-US" dirty="0"/>
          </a:p>
        </p:txBody>
      </p:sp>
      <p:sp>
        <p:nvSpPr>
          <p:cNvPr id="7" name="Rectangle 6">
            <a:hlinkClick r:id="rId4" action="ppaction://hlinksldjump"/>
          </p:cNvPr>
          <p:cNvSpPr/>
          <p:nvPr/>
        </p:nvSpPr>
        <p:spPr>
          <a:xfrm>
            <a:off x="4459312" y="2984500"/>
            <a:ext cx="2171700"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Video</a:t>
            </a:r>
          </a:p>
        </p:txBody>
      </p:sp>
      <p:sp>
        <p:nvSpPr>
          <p:cNvPr id="8" name="Rectangle 7">
            <a:hlinkClick r:id="rId5" action="ppaction://hlinksldjump"/>
          </p:cNvPr>
          <p:cNvSpPr/>
          <p:nvPr/>
        </p:nvSpPr>
        <p:spPr>
          <a:xfrm>
            <a:off x="7878153" y="2071034"/>
            <a:ext cx="2171700"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Animation</a:t>
            </a:r>
          </a:p>
        </p:txBody>
      </p:sp>
      <p:sp>
        <p:nvSpPr>
          <p:cNvPr id="9" name="Rectangle 8">
            <a:hlinkClick r:id="rId6" action="ppaction://hlinksldjump"/>
          </p:cNvPr>
          <p:cNvSpPr/>
          <p:nvPr/>
        </p:nvSpPr>
        <p:spPr>
          <a:xfrm>
            <a:off x="4519490" y="2059623"/>
            <a:ext cx="2171700"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Audio</a:t>
            </a:r>
          </a:p>
        </p:txBody>
      </p:sp>
      <p:sp>
        <p:nvSpPr>
          <p:cNvPr id="10" name="Rectangle 9">
            <a:hlinkClick r:id="rId7" action="ppaction://hlinksldjump"/>
          </p:cNvPr>
          <p:cNvSpPr/>
          <p:nvPr/>
        </p:nvSpPr>
        <p:spPr>
          <a:xfrm>
            <a:off x="1122362" y="3935131"/>
            <a:ext cx="2171700"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Text</a:t>
            </a:r>
          </a:p>
        </p:txBody>
      </p:sp>
      <p:sp>
        <p:nvSpPr>
          <p:cNvPr id="11" name="Rectangle 10">
            <a:hlinkClick r:id="rId8" action="ppaction://hlinksldjump"/>
          </p:cNvPr>
          <p:cNvSpPr/>
          <p:nvPr/>
        </p:nvSpPr>
        <p:spPr>
          <a:xfrm>
            <a:off x="1122362" y="4978398"/>
            <a:ext cx="2171700"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Images</a:t>
            </a:r>
          </a:p>
        </p:txBody>
      </p:sp>
      <p:sp>
        <p:nvSpPr>
          <p:cNvPr id="13" name="Rectangle 12">
            <a:hlinkClick r:id="rId9" action="ppaction://hlinksldjump"/>
          </p:cNvPr>
          <p:cNvSpPr/>
          <p:nvPr/>
        </p:nvSpPr>
        <p:spPr>
          <a:xfrm>
            <a:off x="7865453" y="3981449"/>
            <a:ext cx="2171700"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Credits</a:t>
            </a:r>
            <a:endParaRPr lang="en-US" dirty="0"/>
          </a:p>
        </p:txBody>
      </p:sp>
      <p:sp>
        <p:nvSpPr>
          <p:cNvPr id="14" name="Rectangle 13">
            <a:hlinkClick r:id="rId10" action="ppaction://hlinksldjump"/>
          </p:cNvPr>
          <p:cNvSpPr/>
          <p:nvPr/>
        </p:nvSpPr>
        <p:spPr>
          <a:xfrm>
            <a:off x="7878153" y="2984500"/>
            <a:ext cx="2171700"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Copyrights</a:t>
            </a:r>
          </a:p>
        </p:txBody>
      </p:sp>
      <p:sp>
        <p:nvSpPr>
          <p:cNvPr id="15" name="Rectangle 14">
            <a:hlinkClick r:id="rId11" action="ppaction://hlinksldjump"/>
          </p:cNvPr>
          <p:cNvSpPr/>
          <p:nvPr/>
        </p:nvSpPr>
        <p:spPr>
          <a:xfrm>
            <a:off x="4459312" y="4978398"/>
            <a:ext cx="2171700"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Software</a:t>
            </a:r>
          </a:p>
        </p:txBody>
      </p:sp>
      <p:sp>
        <p:nvSpPr>
          <p:cNvPr id="16" name="Rectangle 15">
            <a:hlinkClick r:id="rId2" action="ppaction://hlinksldjump"/>
          </p:cNvPr>
          <p:cNvSpPr/>
          <p:nvPr/>
        </p:nvSpPr>
        <p:spPr>
          <a:xfrm>
            <a:off x="1122362" y="2984500"/>
            <a:ext cx="2171700" cy="584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 Blocks of Multimedia</a:t>
            </a:r>
            <a:endParaRPr lang="en-US" dirty="0"/>
          </a:p>
        </p:txBody>
      </p:sp>
    </p:spTree>
    <p:extLst>
      <p:ext uri="{BB962C8B-B14F-4D97-AF65-F5344CB8AC3E}">
        <p14:creationId xmlns:p14="http://schemas.microsoft.com/office/powerpoint/2010/main" val="35210041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Copyright(s)</a:t>
            </a:r>
            <a:endParaRPr lang="en-US" dirty="0"/>
          </a:p>
        </p:txBody>
      </p:sp>
      <p:sp>
        <p:nvSpPr>
          <p:cNvPr id="3" name="Content Placeholder 2"/>
          <p:cNvSpPr>
            <a:spLocks noGrp="1"/>
          </p:cNvSpPr>
          <p:nvPr>
            <p:ph idx="1"/>
          </p:nvPr>
        </p:nvSpPr>
        <p:spPr/>
        <p:txBody>
          <a:bodyPr/>
          <a:lstStyle/>
          <a:p>
            <a:r>
              <a:rPr lang="en-US" dirty="0" smtClean="0"/>
              <a:t>WHAT!?!?!?!</a:t>
            </a:r>
          </a:p>
          <a:p>
            <a:r>
              <a:rPr lang="en-US" dirty="0" smtClean="0"/>
              <a:t>Simply put it is a way for a creator to have ownership of their work. There are some             (grey) areas though.</a:t>
            </a:r>
          </a:p>
          <a:p>
            <a:r>
              <a:rPr lang="en-US" dirty="0" smtClean="0"/>
              <a:t>Derivative works: Something made out of something already existing</a:t>
            </a:r>
          </a:p>
          <a:p>
            <a:r>
              <a:rPr lang="en-US" dirty="0" smtClean="0"/>
              <a:t>4 Prolonged doctrine</a:t>
            </a:r>
          </a:p>
          <a:p>
            <a:pPr marL="457200" indent="-457200">
              <a:buFont typeface="+mj-lt"/>
              <a:buAutoNum type="arabicPeriod"/>
            </a:pPr>
            <a:r>
              <a:rPr lang="en-US" dirty="0" smtClean="0"/>
              <a:t>Purpose (non profit, purpose, educational)</a:t>
            </a:r>
          </a:p>
          <a:p>
            <a:pPr marL="457200" indent="-457200">
              <a:buFont typeface="+mj-lt"/>
              <a:buAutoNum type="arabicPeriod"/>
            </a:pPr>
            <a:r>
              <a:rPr lang="en-US" dirty="0" smtClean="0"/>
              <a:t>Nature of source work (Unpublished, more creative)</a:t>
            </a:r>
          </a:p>
          <a:p>
            <a:pPr marL="457200" indent="-457200">
              <a:buFont typeface="+mj-lt"/>
              <a:buAutoNum type="arabicPeriod"/>
            </a:pPr>
            <a:r>
              <a:rPr lang="en-US" dirty="0" smtClean="0"/>
              <a:t>Amount and substantiality</a:t>
            </a:r>
          </a:p>
          <a:p>
            <a:pPr marL="457200" indent="-457200">
              <a:buFont typeface="+mj-lt"/>
              <a:buAutoNum type="arabicPeriod"/>
            </a:pPr>
            <a:r>
              <a:rPr lang="en-US" dirty="0" smtClean="0"/>
              <a:t>Effect on potential Market</a:t>
            </a:r>
            <a:endParaRPr lang="en-US" dirty="0"/>
          </a:p>
        </p:txBody>
      </p:sp>
      <p:sp>
        <p:nvSpPr>
          <p:cNvPr id="4" name="Oval 3"/>
          <p:cNvSpPr/>
          <p:nvPr/>
        </p:nvSpPr>
        <p:spPr>
          <a:xfrm>
            <a:off x="3581400" y="2844800"/>
            <a:ext cx="609600" cy="4318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2954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Copyright(s)</a:t>
            </a:r>
            <a:endParaRPr lang="en-US" dirty="0"/>
          </a:p>
        </p:txBody>
      </p:sp>
      <p:sp>
        <p:nvSpPr>
          <p:cNvPr id="3" name="Content Placeholder 2"/>
          <p:cNvSpPr>
            <a:spLocks noGrp="1"/>
          </p:cNvSpPr>
          <p:nvPr>
            <p:ph idx="1"/>
          </p:nvPr>
        </p:nvSpPr>
        <p:spPr/>
        <p:txBody>
          <a:bodyPr/>
          <a:lstStyle/>
          <a:p>
            <a:r>
              <a:rPr lang="en-US" dirty="0" smtClean="0"/>
              <a:t>What cannot be?</a:t>
            </a:r>
          </a:p>
          <a:p>
            <a:pPr marL="457200" indent="-457200">
              <a:buFont typeface="+mj-lt"/>
              <a:buAutoNum type="arabicPeriod"/>
            </a:pPr>
            <a:r>
              <a:rPr lang="en-US" dirty="0" smtClean="0"/>
              <a:t>Names, titles, short expressions</a:t>
            </a:r>
          </a:p>
          <a:p>
            <a:pPr marL="457200" indent="-457200">
              <a:buFont typeface="+mj-lt"/>
              <a:buAutoNum type="arabicPeriod"/>
            </a:pPr>
            <a:r>
              <a:rPr lang="en-US" dirty="0" smtClean="0"/>
              <a:t>Lists</a:t>
            </a:r>
          </a:p>
          <a:p>
            <a:pPr marL="457200" indent="-457200">
              <a:buFont typeface="+mj-lt"/>
              <a:buAutoNum type="arabicPeriod"/>
            </a:pPr>
            <a:r>
              <a:rPr lang="en-US" dirty="0" smtClean="0"/>
              <a:t>Commonly known facts</a:t>
            </a:r>
          </a:p>
          <a:p>
            <a:pPr marL="457200" indent="-457200">
              <a:buFont typeface="+mj-lt"/>
              <a:buAutoNum type="arabicPeriod"/>
            </a:pPr>
            <a:r>
              <a:rPr lang="en-US" dirty="0" smtClean="0"/>
              <a:t>Things on a fixed Medium</a:t>
            </a:r>
          </a:p>
          <a:p>
            <a:pPr marL="457200" indent="-457200">
              <a:buFont typeface="+mj-lt"/>
              <a:buAutoNum type="arabicPeriod"/>
            </a:pPr>
            <a:r>
              <a:rPr lang="en-US" dirty="0" smtClean="0"/>
              <a:t>Exclusive Legal Right</a:t>
            </a:r>
            <a:endParaRPr lang="en-US" dirty="0"/>
          </a:p>
        </p:txBody>
      </p:sp>
      <p:sp>
        <p:nvSpPr>
          <p:cNvPr id="4" name="Left Arrow 3">
            <a:hlinkClick r:id="" action="ppaction://hlinkshowjump?jump=previousslide"/>
          </p:cNvPr>
          <p:cNvSpPr/>
          <p:nvPr/>
        </p:nvSpPr>
        <p:spPr>
          <a:xfrm>
            <a:off x="202491"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ight Arrow 4">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Rounded Rectangle 5">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41913246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Credits for Images (All from google: Reuse with modification)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hlinkClick r:id="rId2"/>
              </a:rPr>
              <a:t>https</a:t>
            </a:r>
            <a:r>
              <a:rPr lang="en-US" dirty="0">
                <a:hlinkClick r:id="rId2"/>
              </a:rPr>
              <a:t>://commons.wikimedia.org/wiki/File:Minibank_(2017-01-08).</a:t>
            </a:r>
            <a:r>
              <a:rPr lang="en-US" dirty="0" smtClean="0">
                <a:hlinkClick r:id="rId2"/>
              </a:rPr>
              <a:t>jpg</a:t>
            </a:r>
            <a:endParaRPr lang="en-US" dirty="0" smtClean="0"/>
          </a:p>
          <a:p>
            <a:r>
              <a:rPr lang="en-US" dirty="0">
                <a:hlinkClick r:id="rId3"/>
              </a:rPr>
              <a:t>https://</a:t>
            </a:r>
            <a:r>
              <a:rPr lang="en-US" dirty="0" smtClean="0">
                <a:hlinkClick r:id="rId3"/>
              </a:rPr>
              <a:t>www.stockfreeimages.com/17541734/Multimedia-mobile.html</a:t>
            </a:r>
            <a:endParaRPr lang="en-US" dirty="0" smtClean="0"/>
          </a:p>
          <a:p>
            <a:r>
              <a:rPr lang="en-US" dirty="0">
                <a:hlinkClick r:id="rId4"/>
              </a:rPr>
              <a:t>https://</a:t>
            </a:r>
            <a:r>
              <a:rPr lang="en-US" dirty="0" smtClean="0">
                <a:hlinkClick r:id="rId4"/>
              </a:rPr>
              <a:t>c1.staticflickr.com/8/7124/6991787860_7356689813_b.jpg</a:t>
            </a:r>
            <a:r>
              <a:rPr lang="en-US" dirty="0"/>
              <a:t>https://www.google.com/</a:t>
            </a:r>
            <a:r>
              <a:rPr lang="en-US" dirty="0" err="1"/>
              <a:t>imgres?imgurl</a:t>
            </a:r>
            <a:r>
              <a:rPr lang="en-US" dirty="0"/>
              <a:t>=https%3A%2F%2Fget.pxhere.com%2Fphoto%2Ftechnology-video-game-play-toy-device-l-fun-electronics-console-multimedia-entertainment-nec-computer-game-electronic-device-electronics-accessory-video-game-console-wcontroller-turboduo-1386885.jpg&amp;imgrefurl=https%3A%2F%2Fpxhere.com%2Fen%2Fphoto%2F1386885&amp;docid=RmH2wWveWmOAHM&amp;tbnid=ChelZfgVrwH5ZM%3A&amp;vet=10ahUKEwjGyO_Ro7DaAhVtmuAKHbbWDr4QMwh0KDIwMg..i&amp;w=5880&amp;h=2260&amp;hl=</a:t>
            </a:r>
            <a:r>
              <a:rPr lang="en-US" dirty="0" err="1"/>
              <a:t>en&amp;bih</a:t>
            </a:r>
            <a:r>
              <a:rPr lang="en-US" dirty="0"/>
              <a:t>=871&amp;biw=1034&amp;q=interactive%20multimedia&amp;ved=0ahUKEwjGyO_Ro7DaAhVtmuAKHbbWDr4QMwh0KDIwMg&amp;iact=</a:t>
            </a:r>
            <a:r>
              <a:rPr lang="en-US" dirty="0" err="1"/>
              <a:t>mrc&amp;uact</a:t>
            </a:r>
            <a:r>
              <a:rPr lang="en-US" dirty="0"/>
              <a:t>=8</a:t>
            </a:r>
            <a:endParaRPr lang="en-US" dirty="0" smtClean="0"/>
          </a:p>
          <a:p>
            <a:endParaRPr lang="en-US" dirty="0"/>
          </a:p>
        </p:txBody>
      </p:sp>
      <p:sp>
        <p:nvSpPr>
          <p:cNvPr id="4" name="Left Arrow 3">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ight Arrow 4">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Rounded Rectangle 5">
            <a:hlinkClick r:id="rId5"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23970052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Credits for Images (All from google: Reuse with modification)</a:t>
            </a:r>
          </a:p>
        </p:txBody>
      </p:sp>
      <p:sp>
        <p:nvSpPr>
          <p:cNvPr id="3" name="Content Placeholder 2"/>
          <p:cNvSpPr>
            <a:spLocks noGrp="1"/>
          </p:cNvSpPr>
          <p:nvPr>
            <p:ph idx="1"/>
          </p:nvPr>
        </p:nvSpPr>
        <p:spPr/>
        <p:txBody>
          <a:bodyPr/>
          <a:lstStyle/>
          <a:p>
            <a:r>
              <a:rPr lang="en-US" dirty="0">
                <a:hlinkClick r:id="rId2"/>
              </a:rPr>
              <a:t>https://</a:t>
            </a:r>
            <a:r>
              <a:rPr lang="en-US" dirty="0" smtClean="0">
                <a:hlinkClick r:id="rId2"/>
              </a:rPr>
              <a:t>cdn.pixabay.com/photo/2016/05/05/21/41/snapchat-1374859_960_720.png</a:t>
            </a:r>
            <a:endParaRPr lang="en-US" dirty="0" smtClean="0"/>
          </a:p>
          <a:p>
            <a:r>
              <a:rPr lang="en-US" dirty="0"/>
              <a:t>https://storage.googleapis.com/zopnow-static/images/products/320/fresh-apple-red-delicious-v-500-g.png</a:t>
            </a:r>
            <a:endParaRPr lang="en-US" dirty="0" smtClean="0"/>
          </a:p>
          <a:p>
            <a:endParaRPr lang="en-US" dirty="0"/>
          </a:p>
        </p:txBody>
      </p:sp>
      <p:sp>
        <p:nvSpPr>
          <p:cNvPr id="4" name="Left Arrow 3">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ight Arrow 4">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Rounded Rectangle 5">
            <a:hlinkClick r:id="rId3"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6430940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Credits for Audio</a:t>
            </a:r>
            <a:endParaRPr lang="en-US" dirty="0"/>
          </a:p>
        </p:txBody>
      </p:sp>
      <p:sp>
        <p:nvSpPr>
          <p:cNvPr id="3" name="Content Placeholder 2"/>
          <p:cNvSpPr>
            <a:spLocks noGrp="1"/>
          </p:cNvSpPr>
          <p:nvPr>
            <p:ph idx="1"/>
          </p:nvPr>
        </p:nvSpPr>
        <p:spPr/>
        <p:txBody>
          <a:bodyPr/>
          <a:lstStyle/>
          <a:p>
            <a:r>
              <a:rPr lang="en-US" dirty="0"/>
              <a:t>http://soundbible.com/2191-Hyena-Laughing.html</a:t>
            </a:r>
          </a:p>
        </p:txBody>
      </p:sp>
      <p:sp>
        <p:nvSpPr>
          <p:cNvPr id="4" name="Left Arrow 3">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ounded Rectangle 4">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33131305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Multimedia????</a:t>
            </a:r>
            <a:endParaRPr lang="en-US" dirty="0"/>
          </a:p>
        </p:txBody>
      </p:sp>
      <p:pic>
        <p:nvPicPr>
          <p:cNvPr id="1028" name="Picture 4" descr="Image result for interactive multime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0917" y="1328021"/>
            <a:ext cx="2776824" cy="184785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interactive multimed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5331" y="1328021"/>
            <a:ext cx="2684666" cy="268466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snapcha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10415" y="1328021"/>
            <a:ext cx="1480837" cy="285845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63006" y="3484662"/>
            <a:ext cx="5384800" cy="2123658"/>
          </a:xfrm>
          <a:prstGeom prst="rect">
            <a:avLst/>
          </a:prstGeom>
          <a:noFill/>
        </p:spPr>
        <p:txBody>
          <a:bodyPr wrap="square" rtlCol="0">
            <a:spAutoFit/>
          </a:bodyPr>
          <a:lstStyle/>
          <a:p>
            <a:r>
              <a:rPr lang="en-US" sz="4400" dirty="0" smtClean="0"/>
              <a:t>But First! What do all these have in common?</a:t>
            </a:r>
            <a:endParaRPr lang="en-US" sz="4400" dirty="0"/>
          </a:p>
        </p:txBody>
      </p:sp>
      <p:pic>
        <p:nvPicPr>
          <p:cNvPr id="1036" name="Picture 12" descr="Image result for calcula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411" y="1328021"/>
            <a:ext cx="2466975" cy="1847851"/>
          </a:xfrm>
          <a:prstGeom prst="rect">
            <a:avLst/>
          </a:prstGeom>
          <a:noFill/>
          <a:extLst>
            <a:ext uri="{909E8E84-426E-40DD-AFC4-6F175D3DCCD1}">
              <a14:hiddenFill xmlns:a14="http://schemas.microsoft.com/office/drawing/2010/main">
                <a:solidFill>
                  <a:srgbClr val="FFFFFF"/>
                </a:solidFill>
              </a14:hiddenFill>
            </a:ext>
          </a:extLst>
        </p:spPr>
      </p:pic>
      <p:sp>
        <p:nvSpPr>
          <p:cNvPr id="7" name="Left Arrow 6">
            <a:hlinkClick r:id="" action="ppaction://hlinkshowjump?jump=previousslide"/>
          </p:cNvPr>
          <p:cNvSpPr/>
          <p:nvPr/>
        </p:nvSpPr>
        <p:spPr>
          <a:xfrm>
            <a:off x="81277" y="5608320"/>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8" name="Right Arrow 7">
            <a:hlinkClick r:id="" action="ppaction://hlinkshowjump?jump=nextslide"/>
          </p:cNvPr>
          <p:cNvSpPr/>
          <p:nvPr/>
        </p:nvSpPr>
        <p:spPr>
          <a:xfrm>
            <a:off x="10050833"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9" name="Rounded Rectangle 8">
            <a:hlinkClick r:id="rId6"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28531955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Did you figure it out?</a:t>
            </a:r>
            <a:endParaRPr lang="en-US" dirty="0"/>
          </a:p>
        </p:txBody>
      </p:sp>
      <p:sp>
        <p:nvSpPr>
          <p:cNvPr id="3" name="Content Placeholder 2"/>
          <p:cNvSpPr>
            <a:spLocks noGrp="1"/>
          </p:cNvSpPr>
          <p:nvPr>
            <p:ph idx="1"/>
          </p:nvPr>
        </p:nvSpPr>
        <p:spPr/>
        <p:txBody>
          <a:bodyPr/>
          <a:lstStyle/>
          <a:p>
            <a:r>
              <a:rPr lang="en-US" dirty="0" smtClean="0"/>
              <a:t>Well they all offer some or all of the following such as graphics, audio, video, computations, and media.</a:t>
            </a:r>
          </a:p>
          <a:p>
            <a:r>
              <a:rPr lang="en-US" dirty="0" smtClean="0"/>
              <a:t>They are electronic and are computers.</a:t>
            </a:r>
          </a:p>
          <a:p>
            <a:r>
              <a:rPr lang="en-US" dirty="0" smtClean="0"/>
              <a:t>Lastly they allow the user to manipulate it in some sort of way</a:t>
            </a:r>
          </a:p>
          <a:p>
            <a:endParaRPr lang="en-US" dirty="0"/>
          </a:p>
        </p:txBody>
      </p:sp>
      <p:sp>
        <p:nvSpPr>
          <p:cNvPr id="4" name="Left Arrow 3">
            <a:hlinkClick r:id="" action="ppaction://hlinkshowjump?jump=previousslide"/>
          </p:cNvPr>
          <p:cNvSpPr/>
          <p:nvPr/>
        </p:nvSpPr>
        <p:spPr>
          <a:xfrm>
            <a:off x="202491"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6" name="Right Arrow 5">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8" name="Rounded Rectangle 7">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27045253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Coming to a conclusion?</a:t>
            </a:r>
            <a:endParaRPr lang="en-US" dirty="0"/>
          </a:p>
        </p:txBody>
      </p:sp>
      <p:sp>
        <p:nvSpPr>
          <p:cNvPr id="3" name="Content Placeholder 2"/>
          <p:cNvSpPr>
            <a:spLocks noGrp="1"/>
          </p:cNvSpPr>
          <p:nvPr>
            <p:ph idx="1"/>
          </p:nvPr>
        </p:nvSpPr>
        <p:spPr/>
        <p:txBody>
          <a:bodyPr/>
          <a:lstStyle/>
          <a:p>
            <a:r>
              <a:rPr lang="en-US" dirty="0" smtClean="0"/>
              <a:t>Yes you guessed it! Multimedia is any electronic computer that delivers sound, video, computations, or media while letting the user click, speak, or manipulate it into doing some type of interaction. </a:t>
            </a:r>
            <a:endParaRPr lang="en-US" dirty="0"/>
          </a:p>
        </p:txBody>
      </p:sp>
      <p:sp>
        <p:nvSpPr>
          <p:cNvPr id="6" name="Left Arrow 5">
            <a:hlinkClick r:id="" action="ppaction://hlinkshowjump?jump=previousslide"/>
          </p:cNvPr>
          <p:cNvSpPr/>
          <p:nvPr/>
        </p:nvSpPr>
        <p:spPr>
          <a:xfrm>
            <a:off x="202491"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7" name="Right Arrow 6">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8" name="Rounded Rectangle 7">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37572876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Building blocks of Multimedia</a:t>
            </a:r>
            <a:endParaRPr lang="en-US" dirty="0"/>
          </a:p>
        </p:txBody>
      </p:sp>
      <p:sp>
        <p:nvSpPr>
          <p:cNvPr id="3" name="Content Placeholder 2"/>
          <p:cNvSpPr>
            <a:spLocks noGrp="1"/>
          </p:cNvSpPr>
          <p:nvPr>
            <p:ph idx="1"/>
          </p:nvPr>
        </p:nvSpPr>
        <p:spPr/>
        <p:txBody>
          <a:bodyPr>
            <a:normAutofit/>
          </a:bodyPr>
          <a:lstStyle/>
          <a:p>
            <a:pPr marL="457200" indent="-457200">
              <a:buFont typeface="+mj-lt"/>
              <a:buAutoNum type="arabicParenR"/>
            </a:pPr>
            <a:r>
              <a:rPr lang="en-US" sz="4000" dirty="0" smtClean="0"/>
              <a:t>Text</a:t>
            </a:r>
          </a:p>
          <a:p>
            <a:pPr marL="457200" indent="-457200">
              <a:buFont typeface="+mj-lt"/>
              <a:buAutoNum type="arabicParenR"/>
            </a:pPr>
            <a:r>
              <a:rPr lang="en-US" sz="4000" dirty="0" smtClean="0"/>
              <a:t>Audio</a:t>
            </a:r>
          </a:p>
          <a:p>
            <a:pPr marL="457200" indent="-457200">
              <a:buFont typeface="+mj-lt"/>
              <a:buAutoNum type="arabicParenR"/>
            </a:pPr>
            <a:r>
              <a:rPr lang="en-US" sz="4000" dirty="0" smtClean="0"/>
              <a:t>Images</a:t>
            </a:r>
          </a:p>
          <a:p>
            <a:pPr marL="457200" indent="-457200">
              <a:buFont typeface="+mj-lt"/>
              <a:buAutoNum type="arabicParenR"/>
            </a:pPr>
            <a:r>
              <a:rPr lang="en-US" sz="4000" dirty="0" smtClean="0"/>
              <a:t>Video</a:t>
            </a:r>
          </a:p>
          <a:p>
            <a:pPr marL="457200" indent="-457200">
              <a:buFont typeface="+mj-lt"/>
              <a:buAutoNum type="arabicParenR"/>
            </a:pPr>
            <a:r>
              <a:rPr lang="en-US" sz="4000" dirty="0" smtClean="0"/>
              <a:t>Animation </a:t>
            </a:r>
          </a:p>
          <a:p>
            <a:pPr marL="457200" indent="-457200">
              <a:buFont typeface="+mj-lt"/>
              <a:buAutoNum type="arabicParenR"/>
            </a:pPr>
            <a:endParaRPr lang="en-US" sz="4000" dirty="0" smtClean="0"/>
          </a:p>
        </p:txBody>
      </p:sp>
      <p:sp>
        <p:nvSpPr>
          <p:cNvPr id="4" name="Left Arrow 3">
            <a:hlinkClick r:id="" action="ppaction://hlinkshowjump?jump=previousslide"/>
          </p:cNvPr>
          <p:cNvSpPr/>
          <p:nvPr/>
        </p:nvSpPr>
        <p:spPr>
          <a:xfrm>
            <a:off x="202491"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ight Arrow 4">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Rounded Rectangle 5">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30698448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in History</a:t>
            </a:r>
            <a:endParaRPr lang="en-US" dirty="0"/>
          </a:p>
        </p:txBody>
      </p:sp>
      <p:sp>
        <p:nvSpPr>
          <p:cNvPr id="3" name="Content Placeholder 2"/>
          <p:cNvSpPr>
            <a:spLocks noGrp="1"/>
          </p:cNvSpPr>
          <p:nvPr>
            <p:ph idx="1"/>
          </p:nvPr>
        </p:nvSpPr>
        <p:spPr/>
        <p:txBody>
          <a:bodyPr/>
          <a:lstStyle/>
          <a:p>
            <a:r>
              <a:rPr lang="en-US" dirty="0" smtClean="0"/>
              <a:t>It wasn’t always as easy as it is today, you know with </a:t>
            </a:r>
            <a:r>
              <a:rPr lang="en-US" dirty="0"/>
              <a:t>p</a:t>
            </a:r>
            <a:r>
              <a:rPr lang="en-US" dirty="0" smtClean="0"/>
              <a:t>hones, computers, and laser jet printers. It </a:t>
            </a:r>
            <a:r>
              <a:rPr lang="en-US" dirty="0"/>
              <a:t>u</a:t>
            </a:r>
            <a:r>
              <a:rPr lang="en-US" dirty="0" smtClean="0"/>
              <a:t>sed to be done gruelingly by hand manipulated printing presses. Every letter was put together by hand to create a block would then be intern become a page. Because of this 1 page of “media” would cost about $10!</a:t>
            </a:r>
            <a:endParaRPr lang="en-US" dirty="0"/>
          </a:p>
        </p:txBody>
      </p:sp>
      <p:sp>
        <p:nvSpPr>
          <p:cNvPr id="4" name="Left Arrow 3">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5" name="Right Arrow 4">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6" name="Rounded Rectangle 5">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10029011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smtClean="0"/>
              <a:t>T</a:t>
            </a:r>
            <a:r>
              <a:rPr lang="en-US" sz="8000" dirty="0" smtClean="0">
                <a:latin typeface="Algerian" panose="04020705040A02060702" pitchFamily="82" charset="0"/>
              </a:rPr>
              <a:t>E</a:t>
            </a:r>
            <a:r>
              <a:rPr lang="en-US" sz="8000" dirty="0" smtClean="0">
                <a:latin typeface="Bauhaus 93" panose="04030905020B02020C02" pitchFamily="82" charset="0"/>
              </a:rPr>
              <a:t>X</a:t>
            </a:r>
            <a:r>
              <a:rPr lang="en-US" sz="8000" dirty="0" smtClean="0">
                <a:latin typeface="Castellar" panose="020A0402060406010301" pitchFamily="18" charset="0"/>
              </a:rPr>
              <a:t>T</a:t>
            </a:r>
            <a:endParaRPr lang="en-US" sz="8000" dirty="0">
              <a:latin typeface="Castellar" panose="020A0402060406010301" pitchFamily="18" charset="0"/>
            </a:endParaRPr>
          </a:p>
        </p:txBody>
      </p:sp>
      <p:sp>
        <p:nvSpPr>
          <p:cNvPr id="3" name="Content Placeholder 2"/>
          <p:cNvSpPr>
            <a:spLocks noGrp="1"/>
          </p:cNvSpPr>
          <p:nvPr>
            <p:ph idx="1"/>
          </p:nvPr>
        </p:nvSpPr>
        <p:spPr/>
        <p:txBody>
          <a:bodyPr/>
          <a:lstStyle/>
          <a:p>
            <a:r>
              <a:rPr lang="en-US" dirty="0" smtClean="0"/>
              <a:t>The first and foremost important block of multimedia is text. It is the most common was to deliver information to the user(s) and receive it was well. </a:t>
            </a:r>
            <a:endParaRPr lang="en-US" dirty="0"/>
          </a:p>
        </p:txBody>
      </p:sp>
      <p:sp>
        <p:nvSpPr>
          <p:cNvPr id="5" name="Left Arrow 4">
            <a:hlinkClick r:id="" action="ppaction://hlinkshowjump?jump=previousslide"/>
          </p:cNvPr>
          <p:cNvSpPr/>
          <p:nvPr/>
        </p:nvSpPr>
        <p:spPr>
          <a:xfrm>
            <a:off x="82193" y="5745479"/>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6" name="Right Arrow 5">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7" name="Rounded Rectangle 6">
            <a:hlinkClick r:id="rId2"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31920566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Audio</a:t>
            </a:r>
            <a:endParaRPr lang="en-US" dirty="0"/>
          </a:p>
        </p:txBody>
      </p:sp>
      <p:pic>
        <p:nvPicPr>
          <p:cNvPr id="3076" name="Picture 4" descr="Image result for red button"/>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3889" b="97778" l="1806" r="96806">
                        <a14:foregroundMark x1="31944" y1="17639" x2="22083" y2="26667"/>
                        <a14:foregroundMark x1="24583" y1="20694" x2="39583" y2="10139"/>
                        <a14:foregroundMark x1="43611" y1="7778" x2="47917" y2="6944"/>
                        <a14:foregroundMark x1="49583" y1="6528" x2="53611" y2="6528"/>
                        <a14:foregroundMark x1="50000" y1="6667" x2="37778" y2="7500"/>
                        <a14:foregroundMark x1="26806" y1="13194" x2="30417" y2="11250"/>
                        <a14:foregroundMark x1="29167" y1="10972" x2="8750" y2="41111"/>
                        <a14:foregroundMark x1="25000" y1="30139" x2="25000" y2="30139"/>
                      </a14:backgroundRemoval>
                    </a14:imgEffect>
                  </a14:imgLayer>
                </a14:imgProps>
              </a:ext>
              <a:ext uri="{28A0092B-C50C-407E-A947-70E740481C1C}">
                <a14:useLocalDpi xmlns:a14="http://schemas.microsoft.com/office/drawing/2010/main" val="0"/>
              </a:ext>
            </a:extLst>
          </a:blip>
          <a:srcRect/>
          <a:stretch>
            <a:fillRect/>
          </a:stretch>
        </p:blipFill>
        <p:spPr bwMode="auto">
          <a:xfrm>
            <a:off x="4678904" y="289505"/>
            <a:ext cx="5821734" cy="5821735"/>
          </a:xfrm>
          <a:prstGeom prst="rect">
            <a:avLst/>
          </a:prstGeom>
          <a:noFill/>
          <a:extLst>
            <a:ext uri="{909E8E84-426E-40DD-AFC4-6F175D3DCCD1}">
              <a14:hiddenFill xmlns:a14="http://schemas.microsoft.com/office/drawing/2010/main">
                <a:solidFill>
                  <a:srgbClr val="FFFFFF"/>
                </a:solidFill>
              </a14:hiddenFill>
            </a:ext>
          </a:extLst>
        </p:spPr>
      </p:pic>
      <p:sp>
        <p:nvSpPr>
          <p:cNvPr id="5" name="Right Arrow 4"/>
          <p:cNvSpPr/>
          <p:nvPr/>
        </p:nvSpPr>
        <p:spPr>
          <a:xfrm>
            <a:off x="952500" y="2806700"/>
            <a:ext cx="3276601" cy="1464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Click on it </a:t>
            </a:r>
            <a:endParaRPr lang="en-US" dirty="0"/>
          </a:p>
        </p:txBody>
      </p:sp>
      <p:pic>
        <p:nvPicPr>
          <p:cNvPr id="6" name="hyena-laugh_daniel-simi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340101" y="5224939"/>
            <a:ext cx="609600" cy="609600"/>
          </a:xfrm>
          <a:prstGeom prst="rect">
            <a:avLst/>
          </a:prstGeom>
        </p:spPr>
      </p:pic>
      <p:sp>
        <p:nvSpPr>
          <p:cNvPr id="9" name="Left Arrow 8">
            <a:hlinkClick r:id="" action="ppaction://hlinkshowjump?jump=previousslide"/>
          </p:cNvPr>
          <p:cNvSpPr/>
          <p:nvPr/>
        </p:nvSpPr>
        <p:spPr>
          <a:xfrm>
            <a:off x="137046" y="5683886"/>
            <a:ext cx="2042237" cy="10058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a:t>
            </a:r>
            <a:endParaRPr lang="en-US" dirty="0"/>
          </a:p>
        </p:txBody>
      </p:sp>
      <p:sp>
        <p:nvSpPr>
          <p:cNvPr id="10" name="Right Arrow 9">
            <a:hlinkClick r:id="" action="ppaction://hlinkshowjump?jump=nextslide"/>
          </p:cNvPr>
          <p:cNvSpPr/>
          <p:nvPr/>
        </p:nvSpPr>
        <p:spPr>
          <a:xfrm>
            <a:off x="10050834" y="5608320"/>
            <a:ext cx="2004006" cy="10058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Next</a:t>
            </a:r>
            <a:endParaRPr lang="en-US" dirty="0"/>
          </a:p>
        </p:txBody>
      </p:sp>
      <p:sp>
        <p:nvSpPr>
          <p:cNvPr id="11" name="Rounded Rectangle 10">
            <a:hlinkClick r:id="rId7" action="ppaction://hlinksldjump"/>
          </p:cNvPr>
          <p:cNvSpPr/>
          <p:nvPr/>
        </p:nvSpPr>
        <p:spPr>
          <a:xfrm>
            <a:off x="4849308" y="5814060"/>
            <a:ext cx="2072046" cy="594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Index</a:t>
            </a:r>
            <a:endParaRPr lang="en-US" dirty="0"/>
          </a:p>
        </p:txBody>
      </p:sp>
    </p:spTree>
    <p:extLst>
      <p:ext uri="{BB962C8B-B14F-4D97-AF65-F5344CB8AC3E}">
        <p14:creationId xmlns:p14="http://schemas.microsoft.com/office/powerpoint/2010/main" val="3716707333"/>
      </p:ext>
    </p:extLst>
  </p:cSld>
  <p:clrMapOvr>
    <a:masterClrMapping/>
  </p:clrMapOvr>
  <p:timing>
    <p:tnLst>
      <p:par>
        <p:cTn id="1" dur="indefinite" restart="never" nodeType="tmRoot">
          <p:childTnLst>
            <p:audio>
              <p:cMediaNode vol="80000" showWhenStopped="0">
                <p:cTn id="2" fill="hold" display="0">
                  <p:stCondLst>
                    <p:cond delay="indefinite"/>
                  </p:stCondLst>
                  <p:endCondLst>
                    <p:cond evt="onStopAudio" delay="0">
                      <p:tgtEl>
                        <p:sldTgt/>
                      </p:tgtEl>
                    </p:cond>
                  </p:endCondLst>
                </p:cTn>
                <p:tgtEl>
                  <p:spTgt spid="6"/>
                </p:tgtEl>
              </p:cMediaNode>
            </p:audio>
            <p:seq concurrent="1" nextAc="seek">
              <p:cTn id="3" restart="whenNotActive" fill="hold" evtFilter="cancelBubble" nodeType="interactiveSeq">
                <p:stCondLst>
                  <p:cond evt="onClick" delay="0">
                    <p:tgtEl>
                      <p:spTgt spid="307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8132" fill="hold"/>
                                        <p:tgtEl>
                                          <p:spTgt spid="6"/>
                                        </p:tgtEl>
                                      </p:cBhvr>
                                    </p:cmd>
                                  </p:childTnLst>
                                </p:cTn>
                              </p:par>
                            </p:childTnLst>
                          </p:cTn>
                        </p:par>
                      </p:childTnLst>
                    </p:cTn>
                  </p:par>
                </p:childTnLst>
              </p:cTn>
              <p:nextCondLst>
                <p:cond evt="onClick" delay="0">
                  <p:tgtEl>
                    <p:spTgt spid="3076"/>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298</TotalTime>
  <Words>1000</Words>
  <Application>Microsoft Office PowerPoint</Application>
  <PresentationFormat>Widescreen</PresentationFormat>
  <Paragraphs>175</Paragraphs>
  <Slides>24</Slides>
  <Notes>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Algerian</vt:lpstr>
      <vt:lpstr>Arial</vt:lpstr>
      <vt:lpstr>Bauhaus 93</vt:lpstr>
      <vt:lpstr>Castellar</vt:lpstr>
      <vt:lpstr>Century Gothic</vt:lpstr>
      <vt:lpstr>Wingdings</vt:lpstr>
      <vt:lpstr>Wingdings 3</vt:lpstr>
      <vt:lpstr>Ion</vt:lpstr>
      <vt:lpstr>Multimedia for Beginners </vt:lpstr>
      <vt:lpstr>Index</vt:lpstr>
      <vt:lpstr>What is Multimedia????</vt:lpstr>
      <vt:lpstr>Did you figure it out?</vt:lpstr>
      <vt:lpstr>Coming to a conclusion?</vt:lpstr>
      <vt:lpstr>5 Building blocks of Multimedia</vt:lpstr>
      <vt:lpstr>Text in History</vt:lpstr>
      <vt:lpstr>TEXT</vt:lpstr>
      <vt:lpstr>Audio</vt:lpstr>
      <vt:lpstr>Audio</vt:lpstr>
      <vt:lpstr>Images</vt:lpstr>
      <vt:lpstr>Images</vt:lpstr>
      <vt:lpstr>Let’s Break It down</vt:lpstr>
      <vt:lpstr>Video</vt:lpstr>
      <vt:lpstr>Video</vt:lpstr>
      <vt:lpstr>Animation</vt:lpstr>
      <vt:lpstr>Animation</vt:lpstr>
      <vt:lpstr>Hardware</vt:lpstr>
      <vt:lpstr>Software</vt:lpstr>
      <vt:lpstr>Copyright(s)</vt:lpstr>
      <vt:lpstr>Copyright(s)</vt:lpstr>
      <vt:lpstr>Credits for Images (All from google: Reuse with modification)</vt:lpstr>
      <vt:lpstr>Credits for Images (All from google: Reuse with modification)</vt:lpstr>
      <vt:lpstr>Credits for Audio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Multimedia for Beginners</dc:title>
  <dc:creator>Salvetti,Taz</dc:creator>
  <cp:lastModifiedBy>Salvetti,Taz</cp:lastModifiedBy>
  <cp:revision>26</cp:revision>
  <dcterms:created xsi:type="dcterms:W3CDTF">2018-04-10T17:41:10Z</dcterms:created>
  <dcterms:modified xsi:type="dcterms:W3CDTF">2018-04-11T00:14:56Z</dcterms:modified>
</cp:coreProperties>
</file>