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1" r:id="rId4"/>
    <p:sldId id="260" r:id="rId5"/>
    <p:sldId id="261" r:id="rId6"/>
    <p:sldId id="273" r:id="rId7"/>
    <p:sldId id="274" r:id="rId8"/>
    <p:sldId id="262" r:id="rId9"/>
    <p:sldId id="263" r:id="rId10"/>
    <p:sldId id="268" r:id="rId11"/>
    <p:sldId id="269" r:id="rId12"/>
    <p:sldId id="270" r:id="rId13"/>
    <p:sldId id="267" r:id="rId14"/>
    <p:sldId id="275" r:id="rId15"/>
    <p:sldId id="276" r:id="rId16"/>
    <p:sldId id="264" r:id="rId17"/>
    <p:sldId id="277" r:id="rId18"/>
    <p:sldId id="278" r:id="rId19"/>
    <p:sldId id="265" r:id="rId20"/>
    <p:sldId id="272" r:id="rId21"/>
    <p:sldId id="266" r:id="rId22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FF"/>
    <a:srgbClr val="00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11" autoAdjust="0"/>
  </p:normalViewPr>
  <p:slideViewPr>
    <p:cSldViewPr snapToGrid="0" snapToObjects="1">
      <p:cViewPr varScale="1">
        <p:scale>
          <a:sx n="82" d="100"/>
          <a:sy n="82" d="100"/>
        </p:scale>
        <p:origin x="-104" y="-46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603500"/>
            <a:ext cx="6477000" cy="1595120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4213860"/>
            <a:ext cx="6477000" cy="978407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50180"/>
            <a:ext cx="1984248" cy="22860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5250180"/>
            <a:ext cx="3813048" cy="22860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5250180"/>
            <a:ext cx="685800" cy="22860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445948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225800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5949"/>
            <a:ext cx="3566160" cy="338005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5948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225800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445948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225800"/>
            <a:ext cx="356616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08373"/>
            <a:ext cx="3563938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07075"/>
            <a:ext cx="3566160" cy="468958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388359"/>
            <a:ext cx="3563938" cy="180264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270000"/>
            <a:ext cx="3566160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249985"/>
            <a:ext cx="3566160" cy="180264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9" y="421375"/>
            <a:ext cx="3850925" cy="4596895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556300"/>
            <a:ext cx="3468664" cy="427060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2933999"/>
            <a:ext cx="4088024" cy="2521683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8" y="3068816"/>
            <a:ext cx="3704109" cy="2247569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01047"/>
            <a:ext cx="4088024" cy="2521683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30" y="335865"/>
            <a:ext cx="3704109" cy="2247569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270000"/>
            <a:ext cx="3566160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249985"/>
            <a:ext cx="3566160" cy="180264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135312"/>
            <a:ext cx="7315200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3" y="315917"/>
            <a:ext cx="5031327" cy="2869427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107280"/>
            <a:ext cx="7315200" cy="823308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8" y="470470"/>
            <a:ext cx="4653577" cy="256032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135312"/>
            <a:ext cx="7315200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96973"/>
            <a:ext cx="3969060" cy="308780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2" y="254166"/>
            <a:ext cx="3598455" cy="2778529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80" y="269284"/>
            <a:ext cx="4792693" cy="2869427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423057"/>
            <a:ext cx="4432860" cy="256032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105088"/>
            <a:ext cx="7315200" cy="8255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3" y="375709"/>
            <a:ext cx="846083" cy="4464843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375709"/>
            <a:ext cx="5943600" cy="446484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2667000"/>
            <a:ext cx="8021782" cy="18415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194246"/>
            <a:ext cx="4724400" cy="1008303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4214091"/>
            <a:ext cx="4724400" cy="963822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48953"/>
            <a:ext cx="1981200" cy="227542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5248953"/>
            <a:ext cx="3810000" cy="227542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5260327"/>
            <a:ext cx="685800" cy="220908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0"/>
            <a:ext cx="7772400" cy="1135063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64180"/>
            <a:ext cx="7772400" cy="822960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4" y="1408206"/>
            <a:ext cx="8431303" cy="18415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830294"/>
            <a:ext cx="5334000" cy="1135063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67182"/>
            <a:ext cx="5334000" cy="819239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3391503"/>
            <a:ext cx="5538788" cy="968375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3" y="370983"/>
            <a:ext cx="5416247" cy="3025140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8" y="527193"/>
            <a:ext cx="5009597" cy="271272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4359089"/>
            <a:ext cx="5532958" cy="720911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5949"/>
            <a:ext cx="3566160" cy="338005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5949"/>
            <a:ext cx="3566160" cy="338005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182805"/>
            <a:ext cx="3200400" cy="486696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1812396"/>
            <a:ext cx="3566160" cy="301360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182805"/>
            <a:ext cx="3200400" cy="486696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1812396"/>
            <a:ext cx="3566160" cy="301360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40" y="1580867"/>
            <a:ext cx="3228975" cy="119063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1" y="1580867"/>
            <a:ext cx="3228975" cy="119063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40" y="1580867"/>
            <a:ext cx="3228975" cy="119063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1" y="1580867"/>
            <a:ext cx="3228975" cy="119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45948"/>
            <a:ext cx="731520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225800"/>
            <a:ext cx="7315200" cy="1600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1" y="419365"/>
            <a:ext cx="7313613" cy="723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1" y="1445948"/>
            <a:ext cx="7313613" cy="3380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5262051"/>
            <a:ext cx="1295400" cy="2209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8" y="5254831"/>
            <a:ext cx="3717967" cy="2160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4563414"/>
            <a:ext cx="1483056" cy="709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4" Type="http://schemas.openxmlformats.org/officeDocument/2006/relationships/slide" Target="slide11.xml"/><Relationship Id="rId5" Type="http://schemas.openxmlformats.org/officeDocument/2006/relationships/slide" Target="slide4.xml"/><Relationship Id="rId6" Type="http://schemas.openxmlformats.org/officeDocument/2006/relationships/slide" Target="slide8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4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4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5" Type="http://schemas.openxmlformats.org/officeDocument/2006/relationships/slide" Target="slide8.xml"/><Relationship Id="rId6" Type="http://schemas.openxmlformats.org/officeDocument/2006/relationships/image" Target="../media/image16.jpg"/><Relationship Id="rId7" Type="http://schemas.openxmlformats.org/officeDocument/2006/relationships/image" Target="../media/image17.png"/><Relationship Id="rId8" Type="http://schemas.openxmlformats.org/officeDocument/2006/relationships/slide" Target="slide4.xml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4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4" Type="http://schemas.openxmlformats.org/officeDocument/2006/relationships/slide" Target="slide4.xml"/><Relationship Id="rId5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4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4" Type="http://schemas.openxmlformats.org/officeDocument/2006/relationships/slide" Target="slide4.xml"/><Relationship Id="rId5" Type="http://schemas.openxmlformats.org/officeDocument/2006/relationships/slide" Target="slide13.xml"/><Relationship Id="rId6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2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4" Type="http://schemas.openxmlformats.org/officeDocument/2006/relationships/video" Target="../media/media3.mp4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slide" Target="slide20.xml"/><Relationship Id="rId9" Type="http://schemas.openxmlformats.org/officeDocument/2006/relationships/slide" Target="slide18.xml"/><Relationship Id="rId10" Type="http://schemas.openxmlformats.org/officeDocument/2006/relationships/slide" Target="slide4.xml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1.xml"/><Relationship Id="rId3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pik.com" TargetMode="External"/><Relationship Id="rId4" Type="http://schemas.openxmlformats.org/officeDocument/2006/relationships/hyperlink" Target="https://www.stockvault.net/photo/183614/on-the-same-wavelenght" TargetMode="External"/><Relationship Id="rId5" Type="http://schemas.openxmlformats.org/officeDocument/2006/relationships/hyperlink" Target="https://www.publicdomainpictures.net/en/view-image.php?image=68467&amp;picture=sound-waves" TargetMode="External"/><Relationship Id="rId6" Type="http://schemas.openxmlformats.org/officeDocument/2006/relationships/hyperlink" Target="http://soundbible.com/2186-Water-Drops.html" TargetMode="External"/><Relationship Id="rId7" Type="http://schemas.openxmlformats.org/officeDocument/2006/relationships/hyperlink" Target="https://videos.pexels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exels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4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4" Type="http://schemas.openxmlformats.org/officeDocument/2006/relationships/slide" Target="slide9.xml"/><Relationship Id="rId5" Type="http://schemas.openxmlformats.org/officeDocument/2006/relationships/slide" Target="slide16.xml"/><Relationship Id="rId6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Relationship Id="rId3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Relationship Id="rId3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4" Type="http://schemas.openxmlformats.org/officeDocument/2006/relationships/slide" Target="slide11.xml"/><Relationship Id="rId5" Type="http://schemas.openxmlformats.org/officeDocument/2006/relationships/slide" Target="slide12.xml"/><Relationship Id="rId6" Type="http://schemas.openxmlformats.org/officeDocument/2006/relationships/slide" Target="slide5.xml"/><Relationship Id="rId7" Type="http://schemas.openxmlformats.org/officeDocument/2006/relationships/slide" Target="slide4.xml"/><Relationship Id="rId1" Type="http://schemas.openxmlformats.org/officeDocument/2006/relationships/slideLayout" Target="../slideLayouts/slideLayout2.xml"/><Relationship Id="rId2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4" Type="http://schemas.openxmlformats.org/officeDocument/2006/relationships/slide" Target="slide10.xml"/><Relationship Id="rId5" Type="http://schemas.openxmlformats.org/officeDocument/2006/relationships/slide" Target="slide4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98362" y="357201"/>
            <a:ext cx="3332268" cy="1595120"/>
          </a:xfrm>
        </p:spPr>
        <p:txBody>
          <a:bodyPr/>
          <a:lstStyle/>
          <a:p>
            <a:r>
              <a:rPr lang="en-US" sz="6000" dirty="0" smtClean="0"/>
              <a:t>Project 1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98362" y="1967561"/>
            <a:ext cx="2260142" cy="97840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Devon Benz</a:t>
            </a:r>
            <a:endParaRPr lang="en-US" sz="2800" dirty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51776" y="4972170"/>
            <a:ext cx="1587071" cy="701593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88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25495"/>
            <a:ext cx="7313613" cy="723635"/>
          </a:xfrm>
        </p:spPr>
        <p:txBody>
          <a:bodyPr/>
          <a:lstStyle/>
          <a:p>
            <a:r>
              <a:rPr lang="en-US" dirty="0" smtClean="0"/>
              <a:t>Vector</a:t>
            </a:r>
            <a:endParaRPr lang="en-US" dirty="0"/>
          </a:p>
        </p:txBody>
      </p:sp>
      <p:pic>
        <p:nvPicPr>
          <p:cNvPr id="10" name="Content Placeholder 9" descr="8801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" r="6047"/>
          <a:stretch>
            <a:fillRect/>
          </a:stretch>
        </p:blipFill>
        <p:spPr>
          <a:xfrm>
            <a:off x="1816645" y="1362403"/>
            <a:ext cx="3566160" cy="3380052"/>
          </a:xfrm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5535058" y="1451532"/>
            <a:ext cx="3312868" cy="338005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/>
              <a:t>Unlike bitmaps vector images are smooth, using the </a:t>
            </a:r>
            <a:r>
              <a:rPr lang="en-US" dirty="0" err="1" smtClean="0"/>
              <a:t>Bézier</a:t>
            </a:r>
            <a:r>
              <a:rPr lang="en-US" dirty="0" smtClean="0"/>
              <a:t> curve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Notched Right Arrow 7">
            <a:hlinkClick r:id="rId3" action="ppaction://hlinksldjump"/>
          </p:cNvPr>
          <p:cNvSpPr/>
          <p:nvPr/>
        </p:nvSpPr>
        <p:spPr>
          <a:xfrm flipH="1">
            <a:off x="65975" y="4956097"/>
            <a:ext cx="1611273" cy="717665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12" name="Notched Right Arrow 11">
            <a:hlinkClick r:id="rId4" action="ppaction://hlinksldjump"/>
          </p:cNvPr>
          <p:cNvSpPr/>
          <p:nvPr/>
        </p:nvSpPr>
        <p:spPr>
          <a:xfrm>
            <a:off x="7434461" y="4956097"/>
            <a:ext cx="1604386" cy="717666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 Diagonal Corner Rectangle 12">
            <a:hlinkClick r:id="rId5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4" name="Round Diagonal Corner Rectangle 13">
            <a:hlinkClick r:id="rId6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6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42177"/>
            <a:ext cx="7213127" cy="723635"/>
          </a:xfrm>
        </p:spPr>
        <p:txBody>
          <a:bodyPr/>
          <a:lstStyle/>
          <a:p>
            <a:r>
              <a:rPr lang="en-US" dirty="0" smtClean="0"/>
              <a:t>Compression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7249" y="1445948"/>
            <a:ext cx="7213127" cy="32965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sz="3600" dirty="0" smtClean="0"/>
              <a:t>Compression comes in two forms:</a:t>
            </a:r>
          </a:p>
          <a:p>
            <a:pPr marL="457200" lvl="1" indent="0">
              <a:lnSpc>
                <a:spcPct val="130000"/>
              </a:lnSpc>
              <a:buNone/>
            </a:pPr>
            <a:r>
              <a:rPr lang="en-US" sz="2800" dirty="0" smtClean="0"/>
              <a:t>Lossy- compression reduces quality 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dirty="0" smtClean="0"/>
              <a:t>JPEG</a:t>
            </a:r>
          </a:p>
          <a:p>
            <a:pPr marL="457200" lvl="1" indent="0">
              <a:lnSpc>
                <a:spcPct val="130000"/>
              </a:lnSpc>
              <a:buNone/>
            </a:pPr>
            <a:r>
              <a:rPr lang="en-US" sz="2800" dirty="0" smtClean="0"/>
              <a:t>Lossless- compression reduces down to the exact image 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dirty="0" smtClean="0"/>
              <a:t>PNG, GIF, TIFF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Notched Right Arrow 7">
            <a:hlinkClick r:id="rId2" action="ppaction://hlinksldjump"/>
          </p:cNvPr>
          <p:cNvSpPr/>
          <p:nvPr/>
        </p:nvSpPr>
        <p:spPr>
          <a:xfrm flipH="1">
            <a:off x="65976" y="4956097"/>
            <a:ext cx="1611273" cy="717665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9" name="Notched Right Arrow 8">
            <a:hlinkClick r:id="rId3" action="ppaction://hlinksldjump"/>
          </p:cNvPr>
          <p:cNvSpPr/>
          <p:nvPr/>
        </p:nvSpPr>
        <p:spPr>
          <a:xfrm>
            <a:off x="7418973" y="4956097"/>
            <a:ext cx="1619874" cy="717666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 Diagonal Corner Rectangle 10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2" name="Round Diagonal Corner Rectangle 11">
            <a:hlinkClick r:id="rId2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85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57665"/>
            <a:ext cx="7313613" cy="723635"/>
          </a:xfrm>
        </p:spPr>
        <p:txBody>
          <a:bodyPr/>
          <a:lstStyle/>
          <a:p>
            <a:r>
              <a:rPr lang="en-US" dirty="0" smtClean="0"/>
              <a:t>Color Spaces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2150" y="1445948"/>
            <a:ext cx="7226698" cy="329650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color model, an abstract mathematical model that describes a range of colors in values</a:t>
            </a:r>
          </a:p>
          <a:p>
            <a:r>
              <a:rPr lang="en-US" dirty="0" smtClean="0"/>
              <a:t>RGB	</a:t>
            </a:r>
            <a:r>
              <a:rPr lang="en-US" b="1" dirty="0" smtClean="0">
                <a:solidFill>
                  <a:srgbClr val="FF0000"/>
                </a:solidFill>
              </a:rPr>
              <a:t>Red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008000"/>
                </a:solidFill>
              </a:rPr>
              <a:t>Green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0000FF"/>
                </a:solidFill>
              </a:rPr>
              <a:t>Blue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CMYK 	</a:t>
            </a:r>
            <a:r>
              <a:rPr lang="en-US" b="1" dirty="0" smtClean="0">
                <a:solidFill>
                  <a:srgbClr val="00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Cyan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FF00FF"/>
                </a:solidFill>
              </a:rPr>
              <a:t>Magenta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Yellow</a:t>
            </a:r>
            <a:r>
              <a:rPr lang="en-US" b="1" dirty="0" smtClean="0"/>
              <a:t>, Black</a:t>
            </a:r>
          </a:p>
          <a:p>
            <a:r>
              <a:rPr lang="en-US" dirty="0" smtClean="0"/>
              <a:t>HSL 	Hue, Saturation, Lightness</a:t>
            </a:r>
          </a:p>
          <a:p>
            <a:pPr marL="0" indent="0">
              <a:buNone/>
            </a:pPr>
            <a:r>
              <a:rPr lang="en-US" dirty="0" smtClean="0"/>
              <a:t>And more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Notched Right Arrow 7">
            <a:hlinkClick r:id="rId2" action="ppaction://hlinksldjump"/>
          </p:cNvPr>
          <p:cNvSpPr/>
          <p:nvPr/>
        </p:nvSpPr>
        <p:spPr>
          <a:xfrm flipH="1">
            <a:off x="65976" y="4971585"/>
            <a:ext cx="16112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9" name="Notched Right Arrow 8">
            <a:hlinkClick r:id="rId3" action="ppaction://hlinksldjump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 Diagonal Corner Rectangle 10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2" name="Round Diagonal Corner Rectangle 11">
            <a:hlinkClick r:id="rId2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5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52429"/>
            <a:ext cx="7313613" cy="723635"/>
          </a:xfrm>
        </p:spPr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51435" y="1194103"/>
            <a:ext cx="3566160" cy="3380052"/>
          </a:xfrm>
        </p:spPr>
        <p:txBody>
          <a:bodyPr>
            <a:normAutofit/>
          </a:bodyPr>
          <a:lstStyle/>
          <a:p>
            <a:r>
              <a:rPr lang="en-US" dirty="0" smtClean="0"/>
              <a:t>Audio is a vibration or waves that our brains interprets through the ears</a:t>
            </a:r>
            <a:endParaRPr lang="en-US" dirty="0"/>
          </a:p>
          <a:p>
            <a:r>
              <a:rPr lang="en-US" dirty="0" smtClean="0"/>
              <a:t>Recorded with sampling rate (Hz) and bit depth (in bits)</a:t>
            </a:r>
          </a:p>
        </p:txBody>
      </p:sp>
      <p:sp>
        <p:nvSpPr>
          <p:cNvPr id="4" name="Notched Right Arrow 3">
            <a:hlinkClick r:id="rId4" action="ppaction://hlinksldjump"/>
          </p:cNvPr>
          <p:cNvSpPr/>
          <p:nvPr/>
        </p:nvSpPr>
        <p:spPr>
          <a:xfrm>
            <a:off x="7449950" y="4971585"/>
            <a:ext cx="1588897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5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577840" y="1250688"/>
            <a:ext cx="3337560" cy="1742280"/>
          </a:xfrm>
        </p:spPr>
        <p:txBody>
          <a:bodyPr>
            <a:normAutofit/>
          </a:bodyPr>
          <a:lstStyle/>
          <a:p>
            <a:r>
              <a:rPr lang="en-US" dirty="0"/>
              <a:t>Measured by:</a:t>
            </a:r>
          </a:p>
          <a:p>
            <a:pPr marL="457200" lvl="1" indent="0">
              <a:buNone/>
            </a:pPr>
            <a:r>
              <a:rPr lang="en-US" dirty="0"/>
              <a:t>	Magnitude </a:t>
            </a:r>
          </a:p>
          <a:p>
            <a:pPr marL="457200" lvl="1" indent="0">
              <a:buNone/>
            </a:pPr>
            <a:r>
              <a:rPr lang="en-US" dirty="0"/>
              <a:t>	       &amp;</a:t>
            </a:r>
          </a:p>
          <a:p>
            <a:pPr marL="457200" lvl="1" indent="0">
              <a:buNone/>
            </a:pPr>
            <a:r>
              <a:rPr lang="en-US" dirty="0"/>
              <a:t>	Frequency</a:t>
            </a:r>
          </a:p>
        </p:txBody>
      </p:sp>
      <p:pic>
        <p:nvPicPr>
          <p:cNvPr id="11" name="Picture 10" descr="soundwave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614" y="4049247"/>
            <a:ext cx="6536131" cy="693208"/>
          </a:xfrm>
          <a:prstGeom prst="rect">
            <a:avLst/>
          </a:prstGeom>
        </p:spPr>
      </p:pic>
      <p:pic>
        <p:nvPicPr>
          <p:cNvPr id="12" name="water-drops-daniel_sim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2600" y="192448"/>
            <a:ext cx="812800" cy="677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 Diagonal Corner Rectangle 13">
            <a:hlinkClick r:id="rId8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1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25495"/>
            <a:ext cx="7313613" cy="723635"/>
          </a:xfrm>
        </p:spPr>
        <p:txBody>
          <a:bodyPr/>
          <a:lstStyle/>
          <a:p>
            <a:r>
              <a:rPr lang="en-US" dirty="0" smtClean="0"/>
              <a:t>Magnitude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0388" y="1445948"/>
            <a:ext cx="7208460" cy="3380052"/>
          </a:xfrm>
        </p:spPr>
        <p:txBody>
          <a:bodyPr>
            <a:normAutofit/>
          </a:bodyPr>
          <a:lstStyle/>
          <a:p>
            <a:r>
              <a:rPr lang="en-US" dirty="0" smtClean="0"/>
              <a:t>Measured in Decibels (dB)</a:t>
            </a:r>
          </a:p>
          <a:p>
            <a:r>
              <a:rPr lang="en-US" dirty="0" smtClean="0"/>
              <a:t>The intensity of sound, the degree of loudness</a:t>
            </a:r>
            <a:endParaRPr lang="en-US" dirty="0" smtClean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49950" y="4971585"/>
            <a:ext cx="1588897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 Diagonal Corner Rectangle 13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5" name="Round Diagonal Corner Rectangle 14">
            <a:hlinkClick r:id="rId3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2183867" y="2988962"/>
            <a:ext cx="6117942" cy="2168512"/>
          </a:xfrm>
          <a:custGeom>
            <a:avLst/>
            <a:gdLst>
              <a:gd name="connsiteX0" fmla="*/ 0 w 6117942"/>
              <a:gd name="connsiteY0" fmla="*/ 1533477 h 2168512"/>
              <a:gd name="connsiteX1" fmla="*/ 418189 w 6117942"/>
              <a:gd name="connsiteY1" fmla="*/ 681648 h 2168512"/>
              <a:gd name="connsiteX2" fmla="*/ 898331 w 6117942"/>
              <a:gd name="connsiteY2" fmla="*/ 1533477 h 2168512"/>
              <a:gd name="connsiteX3" fmla="*/ 1393962 w 6117942"/>
              <a:gd name="connsiteY3" fmla="*/ 62136 h 2168512"/>
              <a:gd name="connsiteX4" fmla="*/ 1781173 w 6117942"/>
              <a:gd name="connsiteY4" fmla="*/ 1564453 h 2168512"/>
              <a:gd name="connsiteX5" fmla="*/ 2090943 w 6117942"/>
              <a:gd name="connsiteY5" fmla="*/ 805550 h 2168512"/>
              <a:gd name="connsiteX6" fmla="*/ 2787923 w 6117942"/>
              <a:gd name="connsiteY6" fmla="*/ 2168477 h 2168512"/>
              <a:gd name="connsiteX7" fmla="*/ 3237089 w 6117942"/>
              <a:gd name="connsiteY7" fmla="*/ 852014 h 2168512"/>
              <a:gd name="connsiteX8" fmla="*/ 3794673 w 6117942"/>
              <a:gd name="connsiteY8" fmla="*/ 1734818 h 2168512"/>
              <a:gd name="connsiteX9" fmla="*/ 4429700 w 6117942"/>
              <a:gd name="connsiteY9" fmla="*/ 852014 h 2168512"/>
              <a:gd name="connsiteX10" fmla="*/ 4956308 w 6117942"/>
              <a:gd name="connsiteY10" fmla="*/ 1827745 h 2168512"/>
              <a:gd name="connsiteX11" fmla="*/ 5436450 w 6117942"/>
              <a:gd name="connsiteY11" fmla="*/ 184 h 2168512"/>
              <a:gd name="connsiteX12" fmla="*/ 6117942 w 6117942"/>
              <a:gd name="connsiteY12" fmla="*/ 1703843 h 216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7942" h="2168512">
                <a:moveTo>
                  <a:pt x="0" y="1533477"/>
                </a:moveTo>
                <a:cubicBezTo>
                  <a:pt x="134233" y="1107562"/>
                  <a:pt x="268467" y="681648"/>
                  <a:pt x="418189" y="681648"/>
                </a:cubicBezTo>
                <a:cubicBezTo>
                  <a:pt x="567911" y="681648"/>
                  <a:pt x="735702" y="1636729"/>
                  <a:pt x="898331" y="1533477"/>
                </a:cubicBezTo>
                <a:cubicBezTo>
                  <a:pt x="1060960" y="1430225"/>
                  <a:pt x="1246822" y="56973"/>
                  <a:pt x="1393962" y="62136"/>
                </a:cubicBezTo>
                <a:cubicBezTo>
                  <a:pt x="1541102" y="67299"/>
                  <a:pt x="1665010" y="1440551"/>
                  <a:pt x="1781173" y="1564453"/>
                </a:cubicBezTo>
                <a:cubicBezTo>
                  <a:pt x="1897337" y="1688355"/>
                  <a:pt x="1923151" y="704879"/>
                  <a:pt x="2090943" y="805550"/>
                </a:cubicBezTo>
                <a:cubicBezTo>
                  <a:pt x="2258735" y="906221"/>
                  <a:pt x="2596899" y="2160733"/>
                  <a:pt x="2787923" y="2168477"/>
                </a:cubicBezTo>
                <a:cubicBezTo>
                  <a:pt x="2978947" y="2176221"/>
                  <a:pt x="3069297" y="924290"/>
                  <a:pt x="3237089" y="852014"/>
                </a:cubicBezTo>
                <a:cubicBezTo>
                  <a:pt x="3404881" y="779738"/>
                  <a:pt x="3595905" y="1734818"/>
                  <a:pt x="3794673" y="1734818"/>
                </a:cubicBezTo>
                <a:cubicBezTo>
                  <a:pt x="3993441" y="1734818"/>
                  <a:pt x="4236094" y="836526"/>
                  <a:pt x="4429700" y="852014"/>
                </a:cubicBezTo>
                <a:cubicBezTo>
                  <a:pt x="4623306" y="867502"/>
                  <a:pt x="4788516" y="1969717"/>
                  <a:pt x="4956308" y="1827745"/>
                </a:cubicBezTo>
                <a:cubicBezTo>
                  <a:pt x="5124100" y="1685773"/>
                  <a:pt x="5242844" y="20834"/>
                  <a:pt x="5436450" y="184"/>
                </a:cubicBezTo>
                <a:cubicBezTo>
                  <a:pt x="5630056" y="-20466"/>
                  <a:pt x="6117942" y="1703843"/>
                  <a:pt x="6117942" y="1703843"/>
                </a:cubicBezTo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538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69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234" y="336941"/>
            <a:ext cx="7313613" cy="723635"/>
          </a:xfrm>
        </p:spPr>
        <p:txBody>
          <a:bodyPr/>
          <a:lstStyle/>
          <a:p>
            <a:r>
              <a:rPr lang="en-US" dirty="0" smtClean="0"/>
              <a:t>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234" y="1402671"/>
            <a:ext cx="7313613" cy="3380052"/>
          </a:xfrm>
        </p:spPr>
        <p:txBody>
          <a:bodyPr>
            <a:normAutofit/>
          </a:bodyPr>
          <a:lstStyle/>
          <a:p>
            <a:r>
              <a:rPr lang="en-US" dirty="0" smtClean="0"/>
              <a:t>Measured in Hertz (Hz)</a:t>
            </a:r>
          </a:p>
          <a:p>
            <a:r>
              <a:rPr lang="en-US" dirty="0" smtClean="0"/>
              <a:t>The length of a sound by cycles per second</a:t>
            </a:r>
            <a:endParaRPr lang="en-US" dirty="0" smtClean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49950" y="4971585"/>
            <a:ext cx="1588897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 Diagonal Corner Rectangle 13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5" name="Round Diagonal Corner Rectangle 14">
            <a:hlinkClick r:id="rId5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199360" y="3686098"/>
            <a:ext cx="6489665" cy="913882"/>
          </a:xfrm>
          <a:custGeom>
            <a:avLst/>
            <a:gdLst>
              <a:gd name="connsiteX0" fmla="*/ 0 w 5575846"/>
              <a:gd name="connsiteY0" fmla="*/ 774414 h 836467"/>
              <a:gd name="connsiteX1" fmla="*/ 309770 w 5575846"/>
              <a:gd name="connsiteY1" fmla="*/ 15511 h 836467"/>
              <a:gd name="connsiteX2" fmla="*/ 1006750 w 5575846"/>
              <a:gd name="connsiteY2" fmla="*/ 774414 h 836467"/>
              <a:gd name="connsiteX3" fmla="*/ 1564335 w 5575846"/>
              <a:gd name="connsiteY3" fmla="*/ 30999 h 836467"/>
              <a:gd name="connsiteX4" fmla="*/ 2338758 w 5575846"/>
              <a:gd name="connsiteY4" fmla="*/ 789902 h 836467"/>
              <a:gd name="connsiteX5" fmla="*/ 2865366 w 5575846"/>
              <a:gd name="connsiteY5" fmla="*/ 61975 h 836467"/>
              <a:gd name="connsiteX6" fmla="*/ 3701743 w 5575846"/>
              <a:gd name="connsiteY6" fmla="*/ 805389 h 836467"/>
              <a:gd name="connsiteX7" fmla="*/ 4305793 w 5575846"/>
              <a:gd name="connsiteY7" fmla="*/ 24 h 836467"/>
              <a:gd name="connsiteX8" fmla="*/ 5064727 w 5575846"/>
              <a:gd name="connsiteY8" fmla="*/ 836365 h 836467"/>
              <a:gd name="connsiteX9" fmla="*/ 5575846 w 5575846"/>
              <a:gd name="connsiteY9" fmla="*/ 61975 h 83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75846" h="836467">
                <a:moveTo>
                  <a:pt x="0" y="774414"/>
                </a:moveTo>
                <a:cubicBezTo>
                  <a:pt x="70989" y="394962"/>
                  <a:pt x="141978" y="15511"/>
                  <a:pt x="309770" y="15511"/>
                </a:cubicBezTo>
                <a:cubicBezTo>
                  <a:pt x="477562" y="15511"/>
                  <a:pt x="797656" y="771833"/>
                  <a:pt x="1006750" y="774414"/>
                </a:cubicBezTo>
                <a:cubicBezTo>
                  <a:pt x="1215844" y="776995"/>
                  <a:pt x="1342334" y="28418"/>
                  <a:pt x="1564335" y="30999"/>
                </a:cubicBezTo>
                <a:cubicBezTo>
                  <a:pt x="1786336" y="33580"/>
                  <a:pt x="2121920" y="784739"/>
                  <a:pt x="2338758" y="789902"/>
                </a:cubicBezTo>
                <a:cubicBezTo>
                  <a:pt x="2555596" y="795065"/>
                  <a:pt x="2638202" y="59394"/>
                  <a:pt x="2865366" y="61975"/>
                </a:cubicBezTo>
                <a:cubicBezTo>
                  <a:pt x="3092530" y="64556"/>
                  <a:pt x="3461672" y="815714"/>
                  <a:pt x="3701743" y="805389"/>
                </a:cubicBezTo>
                <a:cubicBezTo>
                  <a:pt x="3941814" y="795064"/>
                  <a:pt x="4078629" y="-5139"/>
                  <a:pt x="4305793" y="24"/>
                </a:cubicBezTo>
                <a:cubicBezTo>
                  <a:pt x="4532957" y="5187"/>
                  <a:pt x="4853052" y="826040"/>
                  <a:pt x="5064727" y="836365"/>
                </a:cubicBezTo>
                <a:cubicBezTo>
                  <a:pt x="5276402" y="846690"/>
                  <a:pt x="5371915" y="74881"/>
                  <a:pt x="5575846" y="61975"/>
                </a:cubicBezTo>
              </a:path>
            </a:pathLst>
          </a:custGeom>
          <a:ln>
            <a:solidFill>
              <a:srgbClr val="55387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6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8" y="325495"/>
            <a:ext cx="7313613" cy="723635"/>
          </a:xfrm>
        </p:spPr>
        <p:txBody>
          <a:bodyPr/>
          <a:lstStyle/>
          <a:p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77248" y="1439753"/>
            <a:ext cx="7313613" cy="3380052"/>
          </a:xfrm>
        </p:spPr>
        <p:txBody>
          <a:bodyPr/>
          <a:lstStyle/>
          <a:p>
            <a:r>
              <a:rPr lang="en-US" dirty="0" smtClean="0"/>
              <a:t>Taking images in succession to create the illusion of movement</a:t>
            </a:r>
          </a:p>
          <a:p>
            <a:r>
              <a:rPr lang="en-US" dirty="0" smtClean="0"/>
              <a:t>Techniques like translation, rotation, and scaling are used to animate an </a:t>
            </a:r>
            <a:r>
              <a:rPr lang="en-US" dirty="0" smtClean="0"/>
              <a:t>image</a:t>
            </a:r>
          </a:p>
          <a:p>
            <a:r>
              <a:rPr lang="en-US" dirty="0" smtClean="0">
                <a:hlinkClick r:id="rId2" action="ppaction://hlinksldjump"/>
              </a:rPr>
              <a:t>Moving Skeleton</a:t>
            </a:r>
            <a:endParaRPr lang="en-US" dirty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65438" y="4971585"/>
            <a:ext cx="1573409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5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 Diagonal Corner Rectangle 9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19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8" y="325495"/>
            <a:ext cx="7313613" cy="723635"/>
          </a:xfrm>
        </p:spPr>
        <p:txBody>
          <a:bodyPr/>
          <a:lstStyle/>
          <a:p>
            <a:r>
              <a:rPr lang="en-US" dirty="0" smtClean="0"/>
              <a:t>Skeletons</a:t>
            </a:r>
            <a:endParaRPr lang="en-US" dirty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65438" y="4971585"/>
            <a:ext cx="1573409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5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 Diagonal Corner Rectangle 9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4" name="Round Diagonal Corner Rectangle 13">
            <a:hlinkClick r:id="rId5" action="ppaction://hlinksldjump"/>
          </p:cNvPr>
          <p:cNvSpPr/>
          <p:nvPr/>
        </p:nvSpPr>
        <p:spPr>
          <a:xfrm>
            <a:off x="279376" y="2288154"/>
            <a:ext cx="1320432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nimation</a:t>
            </a:r>
            <a:endParaRPr lang="en-US" dirty="0"/>
          </a:p>
        </p:txBody>
      </p:sp>
      <p:pic>
        <p:nvPicPr>
          <p:cNvPr id="15" name="Content Placeholder 11" descr="moving-skeleton.gif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083" r="-98083"/>
          <a:stretch>
            <a:fillRect/>
          </a:stretch>
        </p:blipFill>
        <p:spPr>
          <a:xfrm>
            <a:off x="1280881" y="820360"/>
            <a:ext cx="8401326" cy="4662323"/>
          </a:xfrm>
        </p:spPr>
      </p:pic>
    </p:spTree>
    <p:extLst>
      <p:ext uri="{BB962C8B-B14F-4D97-AF65-F5344CB8AC3E}">
        <p14:creationId xmlns:p14="http://schemas.microsoft.com/office/powerpoint/2010/main" val="19541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34461" y="4971585"/>
            <a:ext cx="1604386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9"/>
          <p:cNvSpPr txBox="1">
            <a:spLocks/>
          </p:cNvSpPr>
          <p:nvPr/>
        </p:nvSpPr>
        <p:spPr>
          <a:xfrm>
            <a:off x="1677248" y="1232247"/>
            <a:ext cx="7244105" cy="3380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463550" indent="-463550" algn="l" defTabSz="914400" rtl="0" eaLnBrk="1" latinLnBrk="0" hangingPunct="1">
              <a:spcBef>
                <a:spcPts val="2000"/>
              </a:spcBef>
              <a:buSzPct val="90000"/>
              <a:buFontTx/>
              <a:buBlip>
                <a:blip r:embed="rId4"/>
              </a:buBlip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SzPct val="90000"/>
              <a:buFontTx/>
              <a:buBlip>
                <a:blip r:embed="rId5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5713" indent="-341313" algn="l" defTabSz="914400" rtl="0" eaLnBrk="1" latinLnBrk="0" hangingPunct="1">
              <a:spcBef>
                <a:spcPts val="600"/>
              </a:spcBef>
              <a:buSzPct val="90000"/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025" indent="-341313" algn="l" defTabSz="914400" rtl="0" eaLnBrk="1" latinLnBrk="0" hangingPunct="1">
              <a:spcBef>
                <a:spcPts val="600"/>
              </a:spcBef>
              <a:buSzPct val="90000"/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8338" indent="-341313" algn="l" defTabSz="914400" rtl="0" eaLnBrk="1" latinLnBrk="0" hangingPunct="1">
              <a:spcBef>
                <a:spcPts val="600"/>
              </a:spcBef>
              <a:buSzPct val="90000"/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SzPct val="90000"/>
              <a:buFontTx/>
              <a:buBlip>
                <a:blip r:embed="rId4"/>
              </a:buBlip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90763" indent="-344488" algn="l" defTabSz="914400" rtl="0" eaLnBrk="1" latinLnBrk="0" hangingPunct="1">
              <a:spcBef>
                <a:spcPct val="20000"/>
              </a:spcBef>
              <a:buSzPct val="90000"/>
              <a:buFontTx/>
              <a:buBlip>
                <a:blip r:embed="rId6"/>
              </a:buBlip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90763" indent="-344488" algn="l" defTabSz="914400" rtl="0" eaLnBrk="1" latinLnBrk="0" hangingPunct="1">
              <a:spcBef>
                <a:spcPct val="20000"/>
              </a:spcBef>
              <a:buSzPct val="90000"/>
              <a:buFontTx/>
              <a:buBlip>
                <a:blip r:embed="rId4"/>
              </a:buBlip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90763" indent="-344488" algn="l" defTabSz="914400" rtl="0" eaLnBrk="1" latinLnBrk="0" hangingPunct="1">
              <a:spcBef>
                <a:spcPct val="20000"/>
              </a:spcBef>
              <a:buSzPct val="90000"/>
              <a:buFontTx/>
              <a:buBlip>
                <a:blip r:embed="rId5"/>
              </a:buBlip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dirty="0" smtClean="0"/>
              <a:t>Like animation, a video is a series of mages flowing together to create the illusion of motion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However, videos have key frames and delta frames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They are measured in resolution and frames per second (FPS</a:t>
            </a:r>
            <a:r>
              <a:rPr lang="en-US" dirty="0" smtClean="0"/>
              <a:t>)</a:t>
            </a:r>
          </a:p>
          <a:p>
            <a:pPr>
              <a:lnSpc>
                <a:spcPct val="130000"/>
              </a:lnSpc>
            </a:pPr>
            <a:r>
              <a:rPr lang="en-US" dirty="0" smtClean="0">
                <a:hlinkClick r:id="rId2" action="ppaction://hlinksldjump"/>
              </a:rPr>
              <a:t>Videos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 Diagonal Corner Rectangle 12">
            <a:hlinkClick r:id="rId7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83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25495"/>
            <a:ext cx="7313613" cy="723635"/>
          </a:xfrm>
        </p:spPr>
        <p:txBody>
          <a:bodyPr/>
          <a:lstStyle/>
          <a:p>
            <a:r>
              <a:rPr lang="en-US" dirty="0" smtClean="0"/>
              <a:t>Movement</a:t>
            </a:r>
            <a:endParaRPr lang="en-US" dirty="0"/>
          </a:p>
        </p:txBody>
      </p:sp>
      <p:pic>
        <p:nvPicPr>
          <p:cNvPr id="11" name="712279929.mp4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27446" r="27446"/>
          <a:stretch>
            <a:fillRect/>
          </a:stretch>
        </p:blipFill>
        <p:spPr>
          <a:xfrm>
            <a:off x="1977804" y="1929198"/>
            <a:ext cx="3361591" cy="1896290"/>
          </a:xfrm>
        </p:spPr>
      </p:pic>
      <p:pic>
        <p:nvPicPr>
          <p:cNvPr id="10" name="640705402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 l="28919" r="28919"/>
          <a:stretch>
            <a:fillRect/>
          </a:stretch>
        </p:blipFill>
        <p:spPr>
          <a:xfrm>
            <a:off x="5498404" y="1929198"/>
            <a:ext cx="3361591" cy="1896290"/>
          </a:xfrm>
        </p:spPr>
      </p:pic>
      <p:sp>
        <p:nvSpPr>
          <p:cNvPr id="4" name="Notched Right Arrow 3">
            <a:hlinkClick r:id="rId8" action="ppaction://hlinksldjump"/>
          </p:cNvPr>
          <p:cNvSpPr/>
          <p:nvPr/>
        </p:nvSpPr>
        <p:spPr>
          <a:xfrm>
            <a:off x="7434461" y="4971585"/>
            <a:ext cx="1604386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9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 Diagonal Corner Rectangle 12">
            <a:hlinkClick r:id="rId10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14" name="Round Diagonal Corner Rectangle 13">
            <a:hlinkClick r:id="rId9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08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680" y="325495"/>
            <a:ext cx="6681167" cy="723635"/>
          </a:xfrm>
        </p:spPr>
        <p:txBody>
          <a:bodyPr/>
          <a:lstStyle/>
          <a:p>
            <a:r>
              <a:rPr lang="en-US" dirty="0" smtClean="0"/>
              <a:t>Multimedia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8080" y="1313657"/>
            <a:ext cx="6786320" cy="877167"/>
          </a:xfrm>
        </p:spPr>
        <p:txBody>
          <a:bodyPr>
            <a:normAutofit/>
          </a:bodyPr>
          <a:lstStyle/>
          <a:p>
            <a:r>
              <a:rPr lang="en-US" dirty="0"/>
              <a:t>A way of expressing a common ground of concepts between people, typically electronic and </a:t>
            </a:r>
            <a:r>
              <a:rPr lang="en-US" dirty="0" smtClean="0"/>
              <a:t>interactive</a:t>
            </a:r>
            <a:endParaRPr lang="en-US" dirty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87717" y="4960189"/>
            <a:ext cx="1551130" cy="71357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" action="ppaction://hlinkshowjump?jump=previousslide"/>
          </p:cNvPr>
          <p:cNvSpPr/>
          <p:nvPr/>
        </p:nvSpPr>
        <p:spPr>
          <a:xfrm flipH="1">
            <a:off x="65974" y="4960189"/>
            <a:ext cx="1611273" cy="71357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16887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black-close-up-colors-5453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463" y="2259689"/>
            <a:ext cx="4468979" cy="248276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57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677249" y="1445949"/>
            <a:ext cx="3263570" cy="33800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exclusive legal right for a creator to make use of their work</a:t>
            </a:r>
            <a:endParaRPr lang="en-US" dirty="0"/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3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408412" y="1445949"/>
            <a:ext cx="3079264" cy="33800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this presentation I used pieces of my own work which I have a copyright on</a:t>
            </a:r>
          </a:p>
          <a:p>
            <a:r>
              <a:rPr lang="en-US" dirty="0" smtClean="0"/>
              <a:t>The other works are either in the public domain or are or creative commons as long as they are properly cited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960574" y="2971859"/>
            <a:ext cx="10474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latin typeface="Lucida Grande"/>
                <a:ea typeface="Lucida Grande"/>
                <a:cs typeface="Lucida Grande"/>
              </a:rPr>
              <a:t>©</a:t>
            </a:r>
            <a:endParaRPr lang="en-US" sz="80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400780"/>
            <a:ext cx="7135685" cy="723635"/>
          </a:xfrm>
        </p:spPr>
        <p:txBody>
          <a:bodyPr/>
          <a:lstStyle/>
          <a:p>
            <a:r>
              <a:rPr lang="en-US" dirty="0" smtClean="0"/>
              <a:t>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7249" y="1445948"/>
            <a:ext cx="7135685" cy="3296507"/>
          </a:xfrm>
        </p:spPr>
        <p:txBody>
          <a:bodyPr>
            <a:normAutofit fontScale="85000" lnSpcReduction="10000"/>
          </a:bodyPr>
          <a:lstStyle/>
          <a:p>
            <a:pPr indent="-466344">
              <a:spcBef>
                <a:spcPts val="600"/>
              </a:spcBef>
            </a:pPr>
            <a:r>
              <a:rPr lang="en-US" dirty="0" smtClean="0">
                <a:hlinkClick r:id="rId2"/>
              </a:rPr>
              <a:t>www.Pexels.com</a:t>
            </a:r>
            <a:r>
              <a:rPr lang="en-US" dirty="0" smtClean="0"/>
              <a:t> (free stock photos)</a:t>
            </a:r>
          </a:p>
          <a:p>
            <a:pPr indent="-466344">
              <a:spcBef>
                <a:spcPts val="600"/>
              </a:spcBef>
            </a:pPr>
            <a:r>
              <a:rPr lang="en-US" dirty="0" smtClean="0">
                <a:hlinkClick r:id="rId3"/>
              </a:rPr>
              <a:t>www.freepik.com</a:t>
            </a:r>
            <a:r>
              <a:rPr lang="en-US" dirty="0" smtClean="0"/>
              <a:t> (vector </a:t>
            </a:r>
            <a:r>
              <a:rPr lang="en-US" dirty="0"/>
              <a:t>image) 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www.freepik.com</a:t>
            </a:r>
            <a:r>
              <a:rPr lang="en-US" dirty="0"/>
              <a:t>/free-photos-vectors/background"&gt;Background vector created by </a:t>
            </a:r>
            <a:r>
              <a:rPr lang="en-US" dirty="0" err="1"/>
              <a:t>Harryarts</a:t>
            </a:r>
            <a:r>
              <a:rPr lang="en-US" dirty="0"/>
              <a:t> - </a:t>
            </a:r>
            <a:r>
              <a:rPr lang="en-US" dirty="0" err="1"/>
              <a:t>Freepik.com</a:t>
            </a:r>
            <a:r>
              <a:rPr lang="en-US" dirty="0"/>
              <a:t>&lt;/a</a:t>
            </a:r>
            <a:r>
              <a:rPr lang="en-US" dirty="0" smtClean="0"/>
              <a:t>&gt;</a:t>
            </a:r>
          </a:p>
          <a:p>
            <a:pPr indent="-466344">
              <a:spcBef>
                <a:spcPts val="600"/>
              </a:spcBef>
            </a:pPr>
            <a:r>
              <a:rPr lang="en-US" dirty="0">
                <a:hlinkClick r:id="rId4"/>
              </a:rPr>
              <a:t>https://www.stockvault.net/photo/183614/on-the-same-</a:t>
            </a:r>
            <a:r>
              <a:rPr lang="en-US" dirty="0" smtClean="0">
                <a:hlinkClick r:id="rId4"/>
              </a:rPr>
              <a:t>wavelenght</a:t>
            </a:r>
            <a:endParaRPr lang="en-US" dirty="0" smtClean="0"/>
          </a:p>
          <a:p>
            <a:pPr indent="-466344">
              <a:spcBef>
                <a:spcPts val="600"/>
              </a:spcBef>
            </a:pPr>
            <a:r>
              <a:rPr lang="en-US" dirty="0">
                <a:hlinkClick r:id="rId5"/>
              </a:rPr>
              <a:t>https://www.publicdomainpictures.net/en/view-image.php?image=68467&amp;picture=sound-</a:t>
            </a:r>
            <a:r>
              <a:rPr lang="en-US" dirty="0" smtClean="0">
                <a:hlinkClick r:id="rId5"/>
              </a:rPr>
              <a:t>waves</a:t>
            </a:r>
            <a:endParaRPr lang="en-US" dirty="0" smtClean="0"/>
          </a:p>
          <a:p>
            <a:pPr indent="-466344">
              <a:spcBef>
                <a:spcPts val="600"/>
              </a:spcBef>
            </a:pPr>
            <a:r>
              <a:rPr lang="en-US" dirty="0">
                <a:hlinkClick r:id="rId6"/>
              </a:rPr>
              <a:t>http://soundbible.com/2186-Water-</a:t>
            </a:r>
            <a:r>
              <a:rPr lang="en-US" dirty="0" smtClean="0">
                <a:hlinkClick r:id="rId6"/>
              </a:rPr>
              <a:t>Drops.html</a:t>
            </a:r>
            <a:endParaRPr lang="en-US" dirty="0" smtClean="0"/>
          </a:p>
          <a:p>
            <a:pPr indent="-466344">
              <a:spcBef>
                <a:spcPts val="600"/>
              </a:spcBef>
            </a:pPr>
            <a:r>
              <a:rPr lang="en-US" dirty="0">
                <a:hlinkClick r:id="rId7"/>
              </a:rPr>
              <a:t>https://videos.pexels.com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  <a:p>
            <a:pPr marL="0" indent="0">
              <a:spcBef>
                <a:spcPts val="600"/>
              </a:spcBef>
              <a:buNone/>
            </a:pPr>
            <a:endParaRPr lang="en-US" dirty="0" smtClean="0"/>
          </a:p>
          <a:p>
            <a:pPr indent="-466344">
              <a:spcBef>
                <a:spcPts val="600"/>
              </a:spcBef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Notched Right Arrow 4">
            <a:hlinkClick r:id="" action="ppaction://hlinkshowjump?jump=previousslide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74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lass-banner-benz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660" y="3544565"/>
            <a:ext cx="6388744" cy="11978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7" y="357665"/>
            <a:ext cx="7313613" cy="723635"/>
          </a:xfrm>
        </p:spPr>
        <p:txBody>
          <a:bodyPr/>
          <a:lstStyle/>
          <a:p>
            <a:r>
              <a:rPr lang="en-US" dirty="0" smtClean="0"/>
              <a:t>Multimedia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725234" y="1123830"/>
            <a:ext cx="7313613" cy="236267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Multimedia is used in everyday life</a:t>
            </a:r>
          </a:p>
          <a:p>
            <a:r>
              <a:rPr lang="en-US" dirty="0" smtClean="0"/>
              <a:t>From cell phone interfaces to a dashboard in a car, multimedia takes the basic building blocks and mixes them together to form products</a:t>
            </a:r>
          </a:p>
          <a:p>
            <a:r>
              <a:rPr lang="en-US" dirty="0" smtClean="0"/>
              <a:t>Media has progressed over the years beginning at the stone age to the advanced technology of today</a:t>
            </a:r>
            <a:endParaRPr lang="en-US" dirty="0"/>
          </a:p>
        </p:txBody>
      </p:sp>
      <p:sp>
        <p:nvSpPr>
          <p:cNvPr id="4" name="Notched Right Arrow 3">
            <a:hlinkClick r:id="rId3" action="ppaction://hlinksldjump"/>
          </p:cNvPr>
          <p:cNvSpPr/>
          <p:nvPr/>
        </p:nvSpPr>
        <p:spPr>
          <a:xfrm>
            <a:off x="7475737" y="4972169"/>
            <a:ext cx="1563110" cy="70159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4" action="ppaction://hlinksldjump"/>
          </p:cNvPr>
          <p:cNvSpPr/>
          <p:nvPr/>
        </p:nvSpPr>
        <p:spPr>
          <a:xfrm flipH="1">
            <a:off x="65974" y="4972169"/>
            <a:ext cx="1611273" cy="701593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97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42177"/>
            <a:ext cx="7313613" cy="723635"/>
          </a:xfrm>
        </p:spPr>
        <p:txBody>
          <a:bodyPr/>
          <a:lstStyle/>
          <a:p>
            <a:r>
              <a:rPr lang="en-US" dirty="0"/>
              <a:t>The Five Building Blocks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1268" y="1439132"/>
            <a:ext cx="2720975" cy="3296507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>
                <a:hlinkClick r:id="rId2" action="ppaction://hlinksldjump"/>
              </a:rPr>
              <a:t>Text</a:t>
            </a:r>
            <a:endParaRPr lang="en-US" sz="3200" dirty="0"/>
          </a:p>
          <a:p>
            <a:r>
              <a:rPr lang="en-US" sz="3200" dirty="0">
                <a:hlinkClick r:id="rId3" action="ppaction://hlinksldjump"/>
              </a:rPr>
              <a:t>Images</a:t>
            </a:r>
            <a:endParaRPr lang="en-US" sz="3200" dirty="0"/>
          </a:p>
          <a:p>
            <a:r>
              <a:rPr lang="en-US" sz="3200" dirty="0">
                <a:hlinkClick r:id="rId4" action="ppaction://hlinksldjump"/>
              </a:rPr>
              <a:t>Audio</a:t>
            </a:r>
            <a:endParaRPr lang="en-US" sz="3200" dirty="0"/>
          </a:p>
          <a:p>
            <a:r>
              <a:rPr lang="en-US" sz="3200" dirty="0">
                <a:hlinkClick r:id="rId5" action="ppaction://hlinksldjump"/>
              </a:rPr>
              <a:t>Animation</a:t>
            </a:r>
            <a:endParaRPr lang="en-US" sz="3200" dirty="0"/>
          </a:p>
          <a:p>
            <a:r>
              <a:rPr lang="en-US" sz="3200" dirty="0">
                <a:hlinkClick r:id="rId6" action="ppaction://hlinksldjump"/>
              </a:rPr>
              <a:t>Video</a:t>
            </a:r>
            <a:endParaRPr lang="en-US" sz="3200" dirty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87717" y="4960189"/>
            <a:ext cx="1551130" cy="71357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" action="ppaction://hlinkshowjump?jump=previousslide"/>
          </p:cNvPr>
          <p:cNvSpPr/>
          <p:nvPr/>
        </p:nvSpPr>
        <p:spPr>
          <a:xfrm flipH="1">
            <a:off x="65976" y="4960189"/>
            <a:ext cx="1611273" cy="71357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8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51" y="325495"/>
            <a:ext cx="7244104" cy="723635"/>
          </a:xfrm>
        </p:spPr>
        <p:txBody>
          <a:bodyPr/>
          <a:lstStyle/>
          <a:p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7250" y="1445948"/>
            <a:ext cx="7244104" cy="3296507"/>
          </a:xfrm>
        </p:spPr>
        <p:txBody>
          <a:bodyPr>
            <a:normAutofit/>
          </a:bodyPr>
          <a:lstStyle/>
          <a:p>
            <a:r>
              <a:rPr lang="en-US" dirty="0" smtClean="0"/>
              <a:t>How writing is displayed using font type, font size, tracking and ligatures and </a:t>
            </a:r>
            <a:r>
              <a:rPr lang="en-US" dirty="0" smtClean="0"/>
              <a:t>styles</a:t>
            </a:r>
          </a:p>
          <a:p>
            <a:r>
              <a:rPr lang="en-US" dirty="0" smtClean="0">
                <a:hlinkClick r:id="rId2" action="ppaction://hlinksldjump"/>
              </a:rPr>
              <a:t>Font Classes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Kerning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4" action="ppaction://hlinksldjump"/>
          </p:cNvPr>
          <p:cNvSpPr/>
          <p:nvPr/>
        </p:nvSpPr>
        <p:spPr>
          <a:xfrm flipH="1">
            <a:off x="65976" y="4971585"/>
            <a:ext cx="1611275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 Diagonal Corner Rectangle 8">
            <a:hlinkClick r:id="rId4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9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51" y="325495"/>
            <a:ext cx="7244104" cy="723635"/>
          </a:xfrm>
        </p:spPr>
        <p:txBody>
          <a:bodyPr/>
          <a:lstStyle/>
          <a:p>
            <a:r>
              <a:rPr lang="en-US" dirty="0" smtClean="0"/>
              <a:t>Font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7250" y="1445948"/>
            <a:ext cx="7244104" cy="3296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		   Serif</a:t>
            </a:r>
            <a:r>
              <a:rPr lang="en-US" dirty="0" smtClean="0"/>
              <a:t> 		</a:t>
            </a:r>
            <a:r>
              <a:rPr lang="en-US" i="1" dirty="0" smtClean="0"/>
              <a:t>Modern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i="1" dirty="0" smtClean="0"/>
              <a:t>		   Sans </a:t>
            </a:r>
            <a:r>
              <a:rPr lang="en-US" i="1" dirty="0"/>
              <a:t>(Serif</a:t>
            </a:r>
            <a:r>
              <a:rPr lang="en-US" i="1" dirty="0" smtClean="0"/>
              <a:t>) 	</a:t>
            </a:r>
            <a:r>
              <a:rPr lang="en-US" i="1" dirty="0" err="1" smtClean="0"/>
              <a:t>Monospace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i="1" dirty="0" smtClean="0"/>
              <a:t>		   </a:t>
            </a:r>
            <a:r>
              <a:rPr lang="en-US" i="1" dirty="0" err="1" smtClean="0"/>
              <a:t>Oldstyle</a:t>
            </a:r>
            <a:r>
              <a:rPr lang="en-US" i="1" dirty="0" smtClean="0"/>
              <a:t>	Script</a:t>
            </a:r>
            <a:r>
              <a:rPr lang="en-US" dirty="0" smtClean="0"/>
              <a:t> </a:t>
            </a:r>
            <a:endParaRPr lang="en-US" i="1" dirty="0"/>
          </a:p>
          <a:p>
            <a:pPr marL="0" indent="0">
              <a:buNone/>
            </a:pPr>
            <a:r>
              <a:rPr lang="en-US" i="1" dirty="0" smtClean="0"/>
              <a:t>		   Slab 		Decorative</a:t>
            </a:r>
            <a:r>
              <a:rPr lang="en-US" dirty="0" smtClean="0"/>
              <a:t> </a:t>
            </a:r>
            <a:endParaRPr lang="en-US" dirty="0">
              <a:latin typeface="American Typewriter"/>
              <a:cs typeface="American Typewriter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2" action="ppaction://hlinksldjump"/>
          </p:cNvPr>
          <p:cNvSpPr/>
          <p:nvPr/>
        </p:nvSpPr>
        <p:spPr>
          <a:xfrm flipH="1">
            <a:off x="65976" y="4971585"/>
            <a:ext cx="1611275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 Diagonal Corner Rectangle 8">
            <a:hlinkClick r:id="rId3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7" name="Round Diagonal Corner Rectangle 6">
            <a:hlinkClick r:id="rId2" action="ppaction://hlinksldjump"/>
          </p:cNvPr>
          <p:cNvSpPr/>
          <p:nvPr/>
        </p:nvSpPr>
        <p:spPr>
          <a:xfrm>
            <a:off x="382552" y="2272665"/>
            <a:ext cx="1115169" cy="553523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45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51" y="325495"/>
            <a:ext cx="7244104" cy="723635"/>
          </a:xfrm>
        </p:spPr>
        <p:txBody>
          <a:bodyPr/>
          <a:lstStyle/>
          <a:p>
            <a:r>
              <a:rPr lang="en-US" dirty="0" smtClean="0"/>
              <a:t>Kerning</a:t>
            </a:r>
            <a:endParaRPr lang="en-US" dirty="0"/>
          </a:p>
        </p:txBody>
      </p:sp>
      <p:sp>
        <p:nvSpPr>
          <p:cNvPr id="4" name="Notched Right Arrow 3">
            <a:hlinkClick r:id="" action="ppaction://hlinkshowjump?jump=nextslide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2" action="ppaction://hlinksldjump"/>
          </p:cNvPr>
          <p:cNvSpPr/>
          <p:nvPr/>
        </p:nvSpPr>
        <p:spPr>
          <a:xfrm flipH="1">
            <a:off x="65976" y="4971585"/>
            <a:ext cx="1611275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 Diagonal Corner Rectangle 8">
            <a:hlinkClick r:id="rId3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7" name="Round Diagonal Corner Rectangle 6">
            <a:hlinkClick r:id="rId2" action="ppaction://hlinksldjump"/>
          </p:cNvPr>
          <p:cNvSpPr/>
          <p:nvPr/>
        </p:nvSpPr>
        <p:spPr>
          <a:xfrm>
            <a:off x="382552" y="2272665"/>
            <a:ext cx="1115169" cy="553523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843127" y="1445948"/>
            <a:ext cx="7078226" cy="3296507"/>
          </a:xfrm>
        </p:spPr>
        <p:txBody>
          <a:bodyPr>
            <a:normAutofit/>
          </a:bodyPr>
          <a:lstStyle/>
          <a:p>
            <a:r>
              <a:rPr lang="en-US" dirty="0" smtClean="0"/>
              <a:t>The spacing between the letters of a word</a:t>
            </a:r>
          </a:p>
          <a:p>
            <a:r>
              <a:rPr lang="en-US" spc="600" dirty="0" smtClean="0"/>
              <a:t>Loose Kerning</a:t>
            </a:r>
          </a:p>
          <a:p>
            <a:r>
              <a:rPr lang="en-US" spc="-300" dirty="0" smtClean="0"/>
              <a:t>Tight Kerning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764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7249" y="325495"/>
            <a:ext cx="7313613" cy="723635"/>
          </a:xfrm>
        </p:spPr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6661" y="1322045"/>
            <a:ext cx="7194201" cy="3296507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hlinkClick r:id="rId2" action="ppaction://hlinksldjump"/>
              </a:rPr>
              <a:t>Bitmaps</a:t>
            </a:r>
            <a:r>
              <a:rPr lang="en-US" dirty="0" smtClean="0"/>
              <a:t>		Similar to mosaics, each pixel has its 			own color.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>
                <a:hlinkClick r:id="rId3" action="ppaction://hlinksldjump"/>
              </a:rPr>
              <a:t>Vectors</a:t>
            </a:r>
            <a:r>
              <a:rPr lang="en-US" dirty="0" smtClean="0"/>
              <a:t>		Formed with a </a:t>
            </a:r>
            <a:r>
              <a:rPr lang="en-US" dirty="0" err="1" smtClean="0"/>
              <a:t>Bézier</a:t>
            </a:r>
            <a:r>
              <a:rPr lang="en-US" dirty="0" smtClean="0"/>
              <a:t> curve.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>
                <a:hlinkClick r:id="rId4" action="ppaction://hlinksldjump"/>
              </a:rPr>
              <a:t>Compression</a:t>
            </a:r>
            <a:r>
              <a:rPr lang="en-US" dirty="0" smtClean="0"/>
              <a:t> 	Lossy formats and Lossless.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>
                <a:hlinkClick r:id="rId5" action="ppaction://hlinksldjump"/>
              </a:rPr>
              <a:t>Color spaces </a:t>
            </a:r>
            <a:r>
              <a:rPr lang="en-US" dirty="0" smtClean="0"/>
              <a:t>	RGB, CMYK, HSL and more.</a:t>
            </a:r>
          </a:p>
        </p:txBody>
      </p:sp>
      <p:sp>
        <p:nvSpPr>
          <p:cNvPr id="4" name="Notched Right Arrow 3">
            <a:hlinkClick r:id="rId2" action="ppaction://hlinksldjump"/>
          </p:cNvPr>
          <p:cNvSpPr/>
          <p:nvPr/>
        </p:nvSpPr>
        <p:spPr>
          <a:xfrm>
            <a:off x="7434461" y="4940609"/>
            <a:ext cx="1604386" cy="733154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5" name="Notched Right Arrow 4">
            <a:hlinkClick r:id="rId6" action="ppaction://hlinksldjump"/>
          </p:cNvPr>
          <p:cNvSpPr/>
          <p:nvPr/>
        </p:nvSpPr>
        <p:spPr>
          <a:xfrm flipH="1">
            <a:off x="65974" y="4940609"/>
            <a:ext cx="1611273" cy="733153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9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 Diagonal Corner Rectangle 8">
            <a:hlinkClick r:id="rId7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54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Bitmaps</a:t>
            </a:r>
            <a:endParaRPr lang="en-US" dirty="0"/>
          </a:p>
        </p:txBody>
      </p:sp>
      <p:pic>
        <p:nvPicPr>
          <p:cNvPr id="9" name="Content Placeholder 8" descr="backgrounds-bathroom-blue-908290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8" r="20478"/>
          <a:stretch>
            <a:fillRect/>
          </a:stretch>
        </p:blipFill>
        <p:spPr>
          <a:xfrm>
            <a:off x="1940552" y="1367986"/>
            <a:ext cx="2984778" cy="3380052"/>
          </a:xfr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395661" y="1367986"/>
            <a:ext cx="3343846" cy="3380052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en-US" dirty="0" smtClean="0"/>
              <a:t>A representation in which each item corresponds to one or more bits of information, typically used to control the display of a computer screen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47918" y="325495"/>
            <a:ext cx="732963" cy="49486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Notched Right Arrow 7">
            <a:hlinkClick r:id="rId3" action="ppaction://hlinksldjump"/>
          </p:cNvPr>
          <p:cNvSpPr/>
          <p:nvPr/>
        </p:nvSpPr>
        <p:spPr>
          <a:xfrm flipH="1">
            <a:off x="65976" y="4971585"/>
            <a:ext cx="1611273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Previous</a:t>
            </a:r>
            <a:endParaRPr lang="en-US" dirty="0"/>
          </a:p>
        </p:txBody>
      </p:sp>
      <p:sp>
        <p:nvSpPr>
          <p:cNvPr id="11" name="Notched Right Arrow 10">
            <a:hlinkClick r:id="rId4" action="ppaction://hlinksldjump"/>
          </p:cNvPr>
          <p:cNvSpPr/>
          <p:nvPr/>
        </p:nvSpPr>
        <p:spPr>
          <a:xfrm>
            <a:off x="7418973" y="4971585"/>
            <a:ext cx="1619874" cy="702178"/>
          </a:xfrm>
          <a:prstGeom prst="notchedRightArrow">
            <a:avLst>
              <a:gd name="adj1" fmla="val 529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677249" y="325495"/>
            <a:ext cx="0" cy="4416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 Diagonal Corner Rectangle 12">
            <a:hlinkClick r:id="rId5" action="ppaction://hlinksldjump"/>
          </p:cNvPr>
          <p:cNvSpPr/>
          <p:nvPr/>
        </p:nvSpPr>
        <p:spPr>
          <a:xfrm>
            <a:off x="387212" y="1142056"/>
            <a:ext cx="1115169" cy="979772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</a:t>
            </a:r>
            <a:r>
              <a:rPr lang="en-US" dirty="0"/>
              <a:t>B</a:t>
            </a:r>
            <a:r>
              <a:rPr lang="en-US" dirty="0" smtClean="0"/>
              <a:t>uilding Blocks</a:t>
            </a:r>
            <a:endParaRPr lang="en-US" dirty="0"/>
          </a:p>
        </p:txBody>
      </p:sp>
      <p:sp>
        <p:nvSpPr>
          <p:cNvPr id="3" name="Round Diagonal Corner Rectangle 2">
            <a:hlinkClick r:id="rId3" action="ppaction://hlinksldjump"/>
          </p:cNvPr>
          <p:cNvSpPr/>
          <p:nvPr/>
        </p:nvSpPr>
        <p:spPr>
          <a:xfrm>
            <a:off x="356816" y="2288154"/>
            <a:ext cx="1115169" cy="530626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5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555</TotalTime>
  <Words>577</Words>
  <Application>Microsoft Macintosh PowerPoint</Application>
  <PresentationFormat>On-screen Show (16:10)</PresentationFormat>
  <Paragraphs>157</Paragraphs>
  <Slides>21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Inkwell</vt:lpstr>
      <vt:lpstr>Project 1</vt:lpstr>
      <vt:lpstr>Multimedia</vt:lpstr>
      <vt:lpstr>Multimedia</vt:lpstr>
      <vt:lpstr>The Five Building Blocks</vt:lpstr>
      <vt:lpstr>Text</vt:lpstr>
      <vt:lpstr>Font Classes</vt:lpstr>
      <vt:lpstr>Kerning</vt:lpstr>
      <vt:lpstr>Images</vt:lpstr>
      <vt:lpstr>Bitmaps</vt:lpstr>
      <vt:lpstr>Vector</vt:lpstr>
      <vt:lpstr>Compression</vt:lpstr>
      <vt:lpstr>Color Spaces</vt:lpstr>
      <vt:lpstr>Audio</vt:lpstr>
      <vt:lpstr>Magnitude</vt:lpstr>
      <vt:lpstr>Frequency</vt:lpstr>
      <vt:lpstr>Animation</vt:lpstr>
      <vt:lpstr>Skeletons</vt:lpstr>
      <vt:lpstr>Video</vt:lpstr>
      <vt:lpstr>Movement</vt:lpstr>
      <vt:lpstr>Copyright</vt:lpstr>
      <vt:lpstr>Citations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1</dc:title>
  <dc:creator>Devon</dc:creator>
  <cp:lastModifiedBy>Devon</cp:lastModifiedBy>
  <cp:revision>38</cp:revision>
  <dcterms:created xsi:type="dcterms:W3CDTF">2018-04-03T20:12:48Z</dcterms:created>
  <dcterms:modified xsi:type="dcterms:W3CDTF">2018-04-11T03:53:25Z</dcterms:modified>
</cp:coreProperties>
</file>