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65" r:id="rId2"/>
    <p:sldId id="256" r:id="rId3"/>
    <p:sldId id="257" r:id="rId4"/>
    <p:sldId id="259" r:id="rId5"/>
    <p:sldId id="260" r:id="rId6"/>
    <p:sldId id="261" r:id="rId7"/>
    <p:sldId id="262" r:id="rId8"/>
    <p:sldId id="263" r:id="rId9"/>
    <p:sldId id="264" r:id="rId10"/>
    <p:sldId id="266"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p:cViewPr varScale="1">
        <p:scale>
          <a:sx n="114" d="100"/>
          <a:sy n="114" d="100"/>
        </p:scale>
        <p:origin x="210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44437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1512504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761186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2494623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87606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194078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4013957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1328103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2433213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E18AC2-487A-490B-982E-17F0176B250E}"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3144248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DE18AC2-487A-490B-982E-17F0176B250E}" type="datetimeFigureOut">
              <a:rPr lang="en-US" smtClean="0"/>
              <a:t>5/7/2018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1234484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E18AC2-487A-490B-982E-17F0176B250E}" type="datetimeFigureOut">
              <a:rPr lang="en-US" smtClean="0"/>
              <a:t>5/7/2018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1115937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DE18AC2-487A-490B-982E-17F0176B250E}" type="datetimeFigureOut">
              <a:rPr lang="en-US" smtClean="0"/>
              <a:t>5/7/2018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2556467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E18AC2-487A-490B-982E-17F0176B250E}" type="datetimeFigureOut">
              <a:rPr lang="en-US" smtClean="0"/>
              <a:t>5/7/2018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3728114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E18AC2-487A-490B-982E-17F0176B250E}" type="datetimeFigureOut">
              <a:rPr lang="en-US" smtClean="0"/>
              <a:t>5/7/2018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1548930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DE18AC2-487A-490B-982E-17F0176B250E}" type="datetimeFigureOut">
              <a:rPr lang="en-US" smtClean="0"/>
              <a:t>5/7/2018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1910152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DE18AC2-487A-490B-982E-17F0176B250E}" type="datetimeFigureOut">
              <a:rPr lang="en-US" smtClean="0"/>
              <a:t>5/7/2018</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051297B-CA0E-47E5-9D37-54BA4B1ED13E}" type="slidenum">
              <a:rPr lang="en-US" smtClean="0"/>
              <a:t>‹#›</a:t>
            </a:fld>
            <a:endParaRPr lang="en-US"/>
          </a:p>
        </p:txBody>
      </p:sp>
    </p:spTree>
    <p:extLst>
      <p:ext uri="{BB962C8B-B14F-4D97-AF65-F5344CB8AC3E}">
        <p14:creationId xmlns:p14="http://schemas.microsoft.com/office/powerpoint/2010/main" val="21232675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slide" Target="slide6.xml"/><Relationship Id="rId3" Type="http://schemas.openxmlformats.org/officeDocument/2006/relationships/slide" Target="slide8.xml"/><Relationship Id="rId7" Type="http://schemas.openxmlformats.org/officeDocument/2006/relationships/slide" Target="slide7.xml"/><Relationship Id="rId12" Type="http://schemas.openxmlformats.org/officeDocument/2006/relationships/image" Target="../media/image6.jpeg"/><Relationship Id="rId2" Type="http://schemas.openxmlformats.org/officeDocument/2006/relationships/image" Target="../media/image1.png"/><Relationship Id="rId16"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3.jpeg"/><Relationship Id="rId11" Type="http://schemas.openxmlformats.org/officeDocument/2006/relationships/slide" Target="slide4.xml"/><Relationship Id="rId5" Type="http://schemas.openxmlformats.org/officeDocument/2006/relationships/slide" Target="slide9.xml"/><Relationship Id="rId15" Type="http://schemas.openxmlformats.org/officeDocument/2006/relationships/slide" Target="slide5.xml"/><Relationship Id="rId10" Type="http://schemas.openxmlformats.org/officeDocument/2006/relationships/image" Target="../media/image5.jpeg"/><Relationship Id="rId4" Type="http://schemas.openxmlformats.org/officeDocument/2006/relationships/image" Target="../media/image2.jpg"/><Relationship Id="rId9" Type="http://schemas.openxmlformats.org/officeDocument/2006/relationships/slide" Target="slide3.xml"/><Relationship Id="rId14" Type="http://schemas.openxmlformats.org/officeDocument/2006/relationships/image" Target="../media/image7.jpeg"/></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slide" Target="slide2.xml"/><Relationship Id="rId5" Type="http://schemas.openxmlformats.org/officeDocument/2006/relationships/image" Target="../media/image4.jpeg"/><Relationship Id="rId10" Type="http://schemas.openxmlformats.org/officeDocument/2006/relationships/image" Target="../media/image9.gif"/><Relationship Id="rId4" Type="http://schemas.openxmlformats.org/officeDocument/2006/relationships/image" Target="../media/image3.jpeg"/><Relationship Id="rId9"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slide" Target="slide2.xml"/><Relationship Id="rId5" Type="http://schemas.openxmlformats.org/officeDocument/2006/relationships/image" Target="../media/image4.jpeg"/><Relationship Id="rId10" Type="http://schemas.openxmlformats.org/officeDocument/2006/relationships/image" Target="../media/image10.gif"/><Relationship Id="rId4" Type="http://schemas.openxmlformats.org/officeDocument/2006/relationships/image" Target="../media/image3.jpeg"/><Relationship Id="rId9"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11.gif"/><Relationship Id="rId3" Type="http://schemas.openxmlformats.org/officeDocument/2006/relationships/image" Target="../media/image2.jpg"/><Relationship Id="rId7" Type="http://schemas.openxmlformats.org/officeDocument/2006/relationships/image" Target="../media/image5.jpeg"/><Relationship Id="rId12" Type="http://schemas.openxmlformats.org/officeDocument/2006/relationships/slide" Target="slide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 Target="slide3.xml"/><Relationship Id="rId11" Type="http://schemas.openxmlformats.org/officeDocument/2006/relationships/image" Target="../media/image8.jpeg"/><Relationship Id="rId5" Type="http://schemas.openxmlformats.org/officeDocument/2006/relationships/image" Target="../media/image4.jpeg"/><Relationship Id="rId10" Type="http://schemas.openxmlformats.org/officeDocument/2006/relationships/image" Target="../media/image7.jpeg"/><Relationship Id="rId4" Type="http://schemas.openxmlformats.org/officeDocument/2006/relationships/image" Target="../media/image3.jpeg"/><Relationship Id="rId9" Type="http://schemas.openxmlformats.org/officeDocument/2006/relationships/image" Target="../media/image6.jpeg"/></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12" Type="http://schemas.openxmlformats.org/officeDocument/2006/relationships/image" Target="../media/image12.gi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slide" Target="slide2.xml"/><Relationship Id="rId5" Type="http://schemas.openxmlformats.org/officeDocument/2006/relationships/image" Target="../media/image4.jpeg"/><Relationship Id="rId10" Type="http://schemas.openxmlformats.org/officeDocument/2006/relationships/image" Target="../media/image8.jpeg"/><Relationship Id="rId4" Type="http://schemas.openxmlformats.org/officeDocument/2006/relationships/image" Target="../media/image3.jpeg"/><Relationship Id="rId9"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3.gif"/><Relationship Id="rId5" Type="http://schemas.openxmlformats.org/officeDocument/2006/relationships/image" Target="../media/image4.jpeg"/><Relationship Id="rId10" Type="http://schemas.openxmlformats.org/officeDocument/2006/relationships/slide" Target="slide2.xml"/><Relationship Id="rId4" Type="http://schemas.openxmlformats.org/officeDocument/2006/relationships/image" Target="../media/image3.jpeg"/><Relationship Id="rId9" Type="http://schemas.openxmlformats.org/officeDocument/2006/relationships/image" Target="../media/image8.jpeg"/></Relationships>
</file>

<file path=ppt/slides/_rels/slide8.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slide" Target="slide5.xml"/><Relationship Id="rId3" Type="http://schemas.openxmlformats.org/officeDocument/2006/relationships/image" Target="../media/image2.jpg"/><Relationship Id="rId7" Type="http://schemas.openxmlformats.org/officeDocument/2006/relationships/slide" Target="slide3.xml"/><Relationship Id="rId12" Type="http://schemas.openxmlformats.org/officeDocument/2006/relationships/image" Target="../media/image7.jpeg"/><Relationship Id="rId2" Type="http://schemas.openxmlformats.org/officeDocument/2006/relationships/image" Target="../media/image1.png"/><Relationship Id="rId16" Type="http://schemas.openxmlformats.org/officeDocument/2006/relationships/image" Target="../media/image14.gif"/><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slide" Target="slide6.xml"/><Relationship Id="rId5" Type="http://schemas.openxmlformats.org/officeDocument/2006/relationships/slide" Target="slide7.xml"/><Relationship Id="rId15" Type="http://schemas.openxmlformats.org/officeDocument/2006/relationships/slide" Target="slide2.xml"/><Relationship Id="rId10" Type="http://schemas.openxmlformats.org/officeDocument/2006/relationships/image" Target="../media/image6.jpeg"/><Relationship Id="rId4" Type="http://schemas.openxmlformats.org/officeDocument/2006/relationships/image" Target="../media/image3.jpeg"/><Relationship Id="rId9" Type="http://schemas.openxmlformats.org/officeDocument/2006/relationships/slide" Target="slide4.xml"/><Relationship Id="rId14" Type="http://schemas.openxmlformats.org/officeDocument/2006/relationships/image" Target="../media/image8.jpeg"/></Relationships>
</file>

<file path=ppt/slides/_rels/slide9.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slide" Target="slide5.xml"/><Relationship Id="rId3" Type="http://schemas.openxmlformats.org/officeDocument/2006/relationships/image" Target="../media/image2.jpg"/><Relationship Id="rId7" Type="http://schemas.openxmlformats.org/officeDocument/2006/relationships/slide" Target="slide3.xml"/><Relationship Id="rId12" Type="http://schemas.openxmlformats.org/officeDocument/2006/relationships/image" Target="../media/image7.jpeg"/><Relationship Id="rId2" Type="http://schemas.openxmlformats.org/officeDocument/2006/relationships/image" Target="../media/image1.png"/><Relationship Id="rId16" Type="http://schemas.openxmlformats.org/officeDocument/2006/relationships/image" Target="../media/image15.gif"/><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slide" Target="slide6.xml"/><Relationship Id="rId5" Type="http://schemas.openxmlformats.org/officeDocument/2006/relationships/slide" Target="slide7.xml"/><Relationship Id="rId15" Type="http://schemas.openxmlformats.org/officeDocument/2006/relationships/slide" Target="slide2.xml"/><Relationship Id="rId10" Type="http://schemas.openxmlformats.org/officeDocument/2006/relationships/image" Target="../media/image6.jpeg"/><Relationship Id="rId4" Type="http://schemas.openxmlformats.org/officeDocument/2006/relationships/image" Target="../media/image3.jpeg"/><Relationship Id="rId9" Type="http://schemas.openxmlformats.org/officeDocument/2006/relationships/slide" Target="slide4.xml"/><Relationship Id="rId1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8658DF0-E3EC-461E-BC84-C71DBAFC7791}"/>
              </a:ext>
            </a:extLst>
          </p:cNvPr>
          <p:cNvSpPr/>
          <p:nvPr/>
        </p:nvSpPr>
        <p:spPr>
          <a:xfrm>
            <a:off x="3058950" y="1305341"/>
            <a:ext cx="6074099" cy="4247317"/>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Automotive Basics</a:t>
            </a:r>
          </a:p>
          <a:p>
            <a:pPr algn="ctr"/>
            <a:endParaRPr lang="en-US" sz="5400" b="1" dirty="0">
              <a:ln w="22225">
                <a:solidFill>
                  <a:schemeClr val="accent2"/>
                </a:solidFill>
                <a:prstDash val="solid"/>
              </a:ln>
              <a:solidFill>
                <a:schemeClr val="accent2">
                  <a:lumMod val="40000"/>
                  <a:lumOff val="60000"/>
                </a:schemeClr>
              </a:solidFill>
            </a:endParaRPr>
          </a:p>
          <a:p>
            <a:pPr algn="ctr"/>
            <a:r>
              <a:rPr lang="en-US" sz="5400" b="1" dirty="0">
                <a:ln w="22225">
                  <a:solidFill>
                    <a:schemeClr val="accent2"/>
                  </a:solidFill>
                  <a:prstDash val="solid"/>
                </a:ln>
                <a:solidFill>
                  <a:schemeClr val="accent2">
                    <a:lumMod val="40000"/>
                    <a:lumOff val="60000"/>
                  </a:schemeClr>
                </a:solidFill>
              </a:rPr>
              <a:t>by</a:t>
            </a:r>
          </a:p>
          <a:p>
            <a:pPr algn="ctr"/>
            <a:endParaRPr lang="en-US" sz="5400" b="1" dirty="0">
              <a:ln w="22225">
                <a:solidFill>
                  <a:schemeClr val="accent2"/>
                </a:solidFill>
                <a:prstDash val="solid"/>
              </a:ln>
              <a:solidFill>
                <a:schemeClr val="accent2">
                  <a:lumMod val="40000"/>
                  <a:lumOff val="60000"/>
                </a:schemeClr>
              </a:solidFill>
            </a:endParaRPr>
          </a:p>
          <a:p>
            <a:pPr algn="ctr"/>
            <a:r>
              <a:rPr lang="en-US" sz="5400" b="1" dirty="0">
                <a:ln w="22225">
                  <a:solidFill>
                    <a:schemeClr val="accent2"/>
                  </a:solidFill>
                  <a:prstDash val="solid"/>
                </a:ln>
                <a:solidFill>
                  <a:schemeClr val="accent2">
                    <a:lumMod val="40000"/>
                    <a:lumOff val="60000"/>
                  </a:schemeClr>
                </a:solidFill>
              </a:rPr>
              <a:t>Josh Klenk</a:t>
            </a:r>
          </a:p>
        </p:txBody>
      </p:sp>
    </p:spTree>
    <p:extLst>
      <p:ext uri="{BB962C8B-B14F-4D97-AF65-F5344CB8AC3E}">
        <p14:creationId xmlns:p14="http://schemas.microsoft.com/office/powerpoint/2010/main" val="2418056273"/>
      </p:ext>
    </p:extLst>
  </p:cSld>
  <p:clrMapOvr>
    <a:masterClrMapping/>
  </p:clrMapOvr>
  <mc:AlternateContent xmlns:mc="http://schemas.openxmlformats.org/markup-compatibility/2006">
    <mc:Choice xmlns:p14="http://schemas.microsoft.com/office/powerpoint/2010/main" Requires="p14">
      <p:transition spd="slow" p14:dur="1200" advClick="0">
        <p:dissolve/>
      </p:transition>
    </mc:Choice>
    <mc:Fallback>
      <p:transition spd="slow" advClick="0">
        <p:dissolv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6272E-9B62-478E-B64A-50F4DC6232E2}"/>
              </a:ext>
            </a:extLst>
          </p:cNvPr>
          <p:cNvSpPr>
            <a:spLocks noGrp="1"/>
          </p:cNvSpPr>
          <p:nvPr>
            <p:ph type="title"/>
          </p:nvPr>
        </p:nvSpPr>
        <p:spPr/>
        <p:txBody>
          <a:bodyPr/>
          <a:lstStyle/>
          <a:p>
            <a:r>
              <a:rPr lang="en-US" dirty="0"/>
              <a:t>Credits</a:t>
            </a:r>
          </a:p>
        </p:txBody>
      </p:sp>
      <p:sp>
        <p:nvSpPr>
          <p:cNvPr id="3" name="Content Placeholder 2">
            <a:extLst>
              <a:ext uri="{FF2B5EF4-FFF2-40B4-BE49-F238E27FC236}">
                <a16:creationId xmlns:a16="http://schemas.microsoft.com/office/drawing/2014/main" id="{28DD524A-DE89-4AFB-9B33-21214C08434C}"/>
              </a:ext>
            </a:extLst>
          </p:cNvPr>
          <p:cNvSpPr>
            <a:spLocks noGrp="1"/>
          </p:cNvSpPr>
          <p:nvPr>
            <p:ph idx="1"/>
          </p:nvPr>
        </p:nvSpPr>
        <p:spPr/>
        <p:txBody>
          <a:bodyPr>
            <a:normAutofit/>
          </a:bodyPr>
          <a:lstStyle/>
          <a:p>
            <a:r>
              <a:rPr lang="en-US" dirty="0">
                <a:solidFill>
                  <a:srgbClr val="92D050"/>
                </a:solidFill>
              </a:rPr>
              <a:t>https://www.carthrottle.com/post/this-one-gif-will-teach-you-everything-you-need-to-know-about-an-engine/</a:t>
            </a:r>
          </a:p>
          <a:p>
            <a:r>
              <a:rPr lang="en-US" dirty="0">
                <a:solidFill>
                  <a:srgbClr val="92D050"/>
                </a:solidFill>
              </a:rPr>
              <a:t>https://grabcad.com/library/amortecedor-shock-absorber-1</a:t>
            </a:r>
          </a:p>
          <a:p>
            <a:r>
              <a:rPr lang="en-US" dirty="0">
                <a:solidFill>
                  <a:srgbClr val="92D050"/>
                </a:solidFill>
              </a:rPr>
              <a:t>https://animagraffs.com/how-a-car-engine-works/</a:t>
            </a:r>
          </a:p>
          <a:p>
            <a:r>
              <a:rPr lang="en-US" dirty="0">
                <a:solidFill>
                  <a:srgbClr val="92D050"/>
                </a:solidFill>
              </a:rPr>
              <a:t>https://gfycat.com/gifs/detail/WavySparseIndianrockpython</a:t>
            </a:r>
          </a:p>
          <a:p>
            <a:r>
              <a:rPr lang="en-US" dirty="0">
                <a:solidFill>
                  <a:srgbClr val="92D050"/>
                </a:solidFill>
              </a:rPr>
              <a:t>https://commons.wikimedia.org/wiki/File:Hydraulic_disc_brake_diagram.gif</a:t>
            </a:r>
          </a:p>
          <a:p>
            <a:endParaRPr lang="en-US" dirty="0">
              <a:solidFill>
                <a:srgbClr val="92D050"/>
              </a:solidFill>
            </a:endParaRPr>
          </a:p>
        </p:txBody>
      </p:sp>
    </p:spTree>
    <p:extLst>
      <p:ext uri="{BB962C8B-B14F-4D97-AF65-F5344CB8AC3E}">
        <p14:creationId xmlns:p14="http://schemas.microsoft.com/office/powerpoint/2010/main" val="1321763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hlinkClick r:id="rId3" action="ppaction://hlinksldjump"/>
            <a:extLst>
              <a:ext uri="{FF2B5EF4-FFF2-40B4-BE49-F238E27FC236}">
                <a16:creationId xmlns:a16="http://schemas.microsoft.com/office/drawing/2014/main" id="{4E5EE0FD-4251-4AEA-AAA0-59AA251B2B3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hlinkClick r:id="rId5" action="ppaction://hlinksldjump"/>
            <a:extLst>
              <a:ext uri="{FF2B5EF4-FFF2-40B4-BE49-F238E27FC236}">
                <a16:creationId xmlns:a16="http://schemas.microsoft.com/office/drawing/2014/main" id="{365AAF90-FA2D-40CD-89D1-34C1F3A0A52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hlinkClick r:id="rId7" action="ppaction://hlinksldjump"/>
            <a:extLst>
              <a:ext uri="{FF2B5EF4-FFF2-40B4-BE49-F238E27FC236}">
                <a16:creationId xmlns:a16="http://schemas.microsoft.com/office/drawing/2014/main" id="{C9D3DCA9-E733-4E25-A56C-CB70739AB425}"/>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hlinkClick r:id="rId9" action="ppaction://hlinksldjump"/>
            <a:extLst>
              <a:ext uri="{FF2B5EF4-FFF2-40B4-BE49-F238E27FC236}">
                <a16:creationId xmlns:a16="http://schemas.microsoft.com/office/drawing/2014/main" id="{6D4F5051-FCDB-49BB-8173-8CEA11C87A91}"/>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3024960" y="860134"/>
            <a:ext cx="698888" cy="499206"/>
          </a:xfrm>
          <a:prstGeom prst="rect">
            <a:avLst/>
          </a:prstGeom>
        </p:spPr>
      </p:pic>
      <p:pic>
        <p:nvPicPr>
          <p:cNvPr id="37" name="Picture 36" descr="A close up of a logo&#10;&#10;Description generated with very high confidence">
            <a:hlinkClick r:id="rId11" action="ppaction://hlinksldjump"/>
            <a:extLst>
              <a:ext uri="{FF2B5EF4-FFF2-40B4-BE49-F238E27FC236}">
                <a16:creationId xmlns:a16="http://schemas.microsoft.com/office/drawing/2014/main" id="{EA2897AA-6060-487B-B80A-F75DC60B34CA}"/>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hlinkClick r:id="rId13" action="ppaction://hlinksldjump"/>
            <a:extLst>
              <a:ext uri="{FF2B5EF4-FFF2-40B4-BE49-F238E27FC236}">
                <a16:creationId xmlns:a16="http://schemas.microsoft.com/office/drawing/2014/main" id="{E6C73928-48F3-449B-9871-C4CC4A2753F1}"/>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hlinkClick r:id="rId15" action="ppaction://hlinksldjump"/>
            <a:extLst>
              <a:ext uri="{FF2B5EF4-FFF2-40B4-BE49-F238E27FC236}">
                <a16:creationId xmlns:a16="http://schemas.microsoft.com/office/drawing/2014/main" id="{C53C3DBD-DE0D-41E6-8417-092F9D480D7F}"/>
              </a:ext>
            </a:extLst>
          </p:cNvPr>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Tree>
    <p:extLst>
      <p:ext uri="{BB962C8B-B14F-4D97-AF65-F5344CB8AC3E}">
        <p14:creationId xmlns:p14="http://schemas.microsoft.com/office/powerpoint/2010/main" val="3767500338"/>
      </p:ext>
    </p:ext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extLst>
              <a:ext uri="{FF2B5EF4-FFF2-40B4-BE49-F238E27FC236}">
                <a16:creationId xmlns:a16="http://schemas.microsoft.com/office/drawing/2014/main" id="{6D4F5051-FCDB-49BB-8173-8CEA11C87A9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EA2897AA-6060-487B-B80A-F75DC60B34C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extLst>
              <a:ext uri="{FF2B5EF4-FFF2-40B4-BE49-F238E27FC236}">
                <a16:creationId xmlns:a16="http://schemas.microsoft.com/office/drawing/2014/main" id="{C53C3DBD-DE0D-41E6-8417-092F9D480D7F}"/>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2" name="Rectangle 1"/>
          <p:cNvSpPr/>
          <p:nvPr/>
        </p:nvSpPr>
        <p:spPr>
          <a:xfrm>
            <a:off x="17668" y="-6178"/>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 name="Rounded Rectangle 3"/>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50486" y="1119540"/>
            <a:ext cx="3286921" cy="2272536"/>
          </a:xfrm>
          <a:prstGeom prst="rect">
            <a:avLst/>
          </a:prstGeom>
        </p:spPr>
      </p:pic>
      <p:sp>
        <p:nvSpPr>
          <p:cNvPr id="7" name="TextBox 6"/>
          <p:cNvSpPr txBox="1"/>
          <p:nvPr/>
        </p:nvSpPr>
        <p:spPr>
          <a:xfrm>
            <a:off x="7103849" y="324469"/>
            <a:ext cx="4799652" cy="2062103"/>
          </a:xfrm>
          <a:prstGeom prst="rect">
            <a:avLst/>
          </a:prstGeom>
          <a:noFill/>
        </p:spPr>
        <p:txBody>
          <a:bodyPr wrap="square" rtlCol="0">
            <a:spAutoFit/>
          </a:bodyPr>
          <a:lstStyle/>
          <a:p>
            <a:r>
              <a:rPr lang="en-US" sz="1600" dirty="0">
                <a:solidFill>
                  <a:schemeClr val="bg1"/>
                </a:solidFill>
              </a:rPr>
              <a:t>The purpose of the battery is to supply electrical current to the vehicles starter. Once the electrical current is received, turning the key in the ignition will then allow you starter to turn the </a:t>
            </a:r>
            <a:r>
              <a:rPr lang="en-US" sz="1600" dirty="0" err="1">
                <a:solidFill>
                  <a:srgbClr val="FF0000"/>
                </a:solidFill>
              </a:rPr>
              <a:t>flexplate</a:t>
            </a:r>
            <a:r>
              <a:rPr lang="en-US" sz="1600" dirty="0">
                <a:solidFill>
                  <a:schemeClr val="bg1"/>
                </a:solidFill>
              </a:rPr>
              <a:t> or </a:t>
            </a:r>
            <a:r>
              <a:rPr lang="en-US" sz="1600" dirty="0">
                <a:solidFill>
                  <a:srgbClr val="FFFF00"/>
                </a:solidFill>
              </a:rPr>
              <a:t>flywheel</a:t>
            </a:r>
            <a:r>
              <a:rPr lang="en-US" sz="1600" dirty="0">
                <a:solidFill>
                  <a:schemeClr val="bg1"/>
                </a:solidFill>
              </a:rPr>
              <a:t> depending upon being an </a:t>
            </a:r>
            <a:r>
              <a:rPr lang="en-US" sz="1600" dirty="0">
                <a:solidFill>
                  <a:srgbClr val="FF0000"/>
                </a:solidFill>
              </a:rPr>
              <a:t>automatic</a:t>
            </a:r>
            <a:r>
              <a:rPr lang="en-US" sz="1600" dirty="0">
                <a:solidFill>
                  <a:schemeClr val="bg1"/>
                </a:solidFill>
              </a:rPr>
              <a:t> or a </a:t>
            </a:r>
            <a:r>
              <a:rPr lang="en-US" sz="1600" dirty="0">
                <a:solidFill>
                  <a:srgbClr val="FFFF00"/>
                </a:solidFill>
              </a:rPr>
              <a:t>manual </a:t>
            </a:r>
            <a:r>
              <a:rPr lang="en-US" sz="1600" dirty="0">
                <a:solidFill>
                  <a:schemeClr val="bg1"/>
                </a:solidFill>
              </a:rPr>
              <a:t>transmission. The battery power is sustained by the alternator generating a current and feeding it back to the battery.</a:t>
            </a:r>
          </a:p>
        </p:txBody>
      </p:sp>
      <p:sp>
        <p:nvSpPr>
          <p:cNvPr id="9" name="Left Arrow 8">
            <a:hlinkClick r:id="rId11" action="ppaction://hlinksldjump"/>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sp>
        <p:nvSpPr>
          <p:cNvPr id="11" name="TextBox 10"/>
          <p:cNvSpPr txBox="1"/>
          <p:nvPr/>
        </p:nvSpPr>
        <p:spPr>
          <a:xfrm>
            <a:off x="5441098" y="3283616"/>
            <a:ext cx="6667268" cy="2092881"/>
          </a:xfrm>
          <a:prstGeom prst="rect">
            <a:avLst/>
          </a:prstGeom>
          <a:noFill/>
        </p:spPr>
        <p:txBody>
          <a:bodyPr wrap="square" rtlCol="0">
            <a:spAutoFit/>
          </a:bodyPr>
          <a:lstStyle/>
          <a:p>
            <a:r>
              <a:rPr lang="en-US" sz="1600" dirty="0">
                <a:solidFill>
                  <a:schemeClr val="bg1"/>
                </a:solidFill>
              </a:rPr>
              <a:t>Facts</a:t>
            </a:r>
          </a:p>
          <a:p>
            <a:pPr marL="342900" indent="-342900">
              <a:buFont typeface="+mj-lt"/>
              <a:buAutoNum type="arabicPeriod"/>
            </a:pPr>
            <a:r>
              <a:rPr lang="en-US" sz="1600" dirty="0">
                <a:solidFill>
                  <a:schemeClr val="bg1"/>
                </a:solidFill>
              </a:rPr>
              <a:t>Optimal output is between 13.6 and 14.5</a:t>
            </a:r>
          </a:p>
          <a:p>
            <a:pPr marL="342900" indent="-342900">
              <a:buFont typeface="+mj-lt"/>
              <a:buAutoNum type="arabicPeriod"/>
            </a:pPr>
            <a:r>
              <a:rPr lang="en-US" sz="1600" dirty="0">
                <a:solidFill>
                  <a:schemeClr val="bg1"/>
                </a:solidFill>
              </a:rPr>
              <a:t>Six cells are connected in a series circuit to create 12 volts</a:t>
            </a:r>
          </a:p>
          <a:p>
            <a:pPr marL="342900" indent="-342900">
              <a:buFont typeface="+mj-lt"/>
              <a:buAutoNum type="arabicPeriod"/>
            </a:pPr>
            <a:r>
              <a:rPr lang="en-US" sz="1600" dirty="0">
                <a:solidFill>
                  <a:schemeClr val="bg1"/>
                </a:solidFill>
              </a:rPr>
              <a:t>Sizes are determined by group sizes, terminal placement and mounting orientation.</a:t>
            </a:r>
          </a:p>
          <a:p>
            <a:pPr marL="342900" indent="-342900">
              <a:buFont typeface="+mj-lt"/>
              <a:buAutoNum type="arabicPeriod"/>
            </a:pPr>
            <a:r>
              <a:rPr lang="en-US" sz="1600" dirty="0">
                <a:solidFill>
                  <a:schemeClr val="bg1"/>
                </a:solidFill>
              </a:rPr>
              <a:t>Cold Cranking Amps (CCA) are the amount of power supplied at a         given temperature</a:t>
            </a:r>
          </a:p>
          <a:p>
            <a:pPr marL="342900" indent="-342900">
              <a:buFont typeface="+mj-lt"/>
              <a:buAutoNum type="arabicPeriod"/>
            </a:pPr>
            <a:endParaRPr lang="en-US" dirty="0">
              <a:solidFill>
                <a:schemeClr val="bg1"/>
              </a:solidFill>
            </a:endParaRPr>
          </a:p>
        </p:txBody>
      </p:sp>
    </p:spTree>
    <p:extLst>
      <p:ext uri="{BB962C8B-B14F-4D97-AF65-F5344CB8AC3E}">
        <p14:creationId xmlns:p14="http://schemas.microsoft.com/office/powerpoint/2010/main" val="2568085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p:bldP spid="9"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extLst>
              <a:ext uri="{FF2B5EF4-FFF2-40B4-BE49-F238E27FC236}">
                <a16:creationId xmlns:a16="http://schemas.microsoft.com/office/drawing/2014/main" id="{6D4F5051-FCDB-49BB-8173-8CEA11C87A9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EA2897AA-6060-487B-B80A-F75DC60B34C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extLst>
              <a:ext uri="{FF2B5EF4-FFF2-40B4-BE49-F238E27FC236}">
                <a16:creationId xmlns:a16="http://schemas.microsoft.com/office/drawing/2014/main" id="{C53C3DBD-DE0D-41E6-8417-092F9D480D7F}"/>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3" name="Rectangle 42">
            <a:extLst>
              <a:ext uri="{FF2B5EF4-FFF2-40B4-BE49-F238E27FC236}">
                <a16:creationId xmlns:a16="http://schemas.microsoft.com/office/drawing/2014/main" id="{86BC502F-8EF1-4E48-90F0-98D72432D843}"/>
              </a:ext>
            </a:extLst>
          </p:cNvPr>
          <p:cNvSpPr/>
          <p:nvPr/>
        </p:nvSpPr>
        <p:spPr>
          <a:xfrm>
            <a:off x="17668" y="-6178"/>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ed Rectangle 3">
            <a:extLst>
              <a:ext uri="{FF2B5EF4-FFF2-40B4-BE49-F238E27FC236}">
                <a16:creationId xmlns:a16="http://schemas.microsoft.com/office/drawing/2014/main" id="{12C4F6B7-DC6F-4701-A8CA-A374E08AA30D}"/>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close up of a logo&#10;&#10;Description generated with very high confidence">
            <a:extLst>
              <a:ext uri="{FF2B5EF4-FFF2-40B4-BE49-F238E27FC236}">
                <a16:creationId xmlns:a16="http://schemas.microsoft.com/office/drawing/2014/main" id="{1F79C351-7C04-450C-BE1C-221B344FE20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37460" y="687958"/>
            <a:ext cx="3374496" cy="3266053"/>
          </a:xfrm>
          <a:prstGeom prst="rect">
            <a:avLst/>
          </a:prstGeom>
        </p:spPr>
      </p:pic>
      <p:sp>
        <p:nvSpPr>
          <p:cNvPr id="6" name="TextBox 5">
            <a:extLst>
              <a:ext uri="{FF2B5EF4-FFF2-40B4-BE49-F238E27FC236}">
                <a16:creationId xmlns:a16="http://schemas.microsoft.com/office/drawing/2014/main" id="{99EE6F22-ECCC-4905-981C-64A000A17A78}"/>
              </a:ext>
            </a:extLst>
          </p:cNvPr>
          <p:cNvSpPr txBox="1"/>
          <p:nvPr/>
        </p:nvSpPr>
        <p:spPr>
          <a:xfrm>
            <a:off x="7596949" y="683296"/>
            <a:ext cx="4120061" cy="3108543"/>
          </a:xfrm>
          <a:prstGeom prst="rect">
            <a:avLst/>
          </a:prstGeom>
          <a:noFill/>
        </p:spPr>
        <p:txBody>
          <a:bodyPr wrap="square" rtlCol="0">
            <a:spAutoFit/>
          </a:bodyPr>
          <a:lstStyle/>
          <a:p>
            <a:r>
              <a:rPr lang="en-US" sz="1400" dirty="0">
                <a:solidFill>
                  <a:schemeClr val="bg1"/>
                </a:solidFill>
              </a:rPr>
              <a:t>The disk brake uses two pads and a rotor; when the pad is squeezed against the rotor, it slows down the rotation of the wheel via friction. </a:t>
            </a:r>
          </a:p>
          <a:p>
            <a:endParaRPr lang="en-US" sz="1400" dirty="0">
              <a:solidFill>
                <a:schemeClr val="bg1"/>
              </a:solidFill>
            </a:endParaRPr>
          </a:p>
          <a:p>
            <a:r>
              <a:rPr lang="en-US" sz="1400" dirty="0">
                <a:solidFill>
                  <a:schemeClr val="bg1"/>
                </a:solidFill>
              </a:rPr>
              <a:t>The brake fluid reservoir is filled with DOT 3 or 4 fluid that is then pushed by a lever attached to the brake pedal of the vehicle. When the pedal is pushed it sends fluid through the brake lines to each caliper which squeezes the pads against the rotor. </a:t>
            </a:r>
          </a:p>
          <a:p>
            <a:endParaRPr lang="en-US" sz="1400" dirty="0">
              <a:solidFill>
                <a:schemeClr val="bg1"/>
              </a:solidFill>
            </a:endParaRPr>
          </a:p>
          <a:p>
            <a:r>
              <a:rPr lang="en-US" sz="1400" dirty="0">
                <a:solidFill>
                  <a:schemeClr val="bg1"/>
                </a:solidFill>
              </a:rPr>
              <a:t>The harder you push the faster you slow down. If you press the pedal too hard there is a chance of completely stopping the wheel, sending the vehicle into a skid.</a:t>
            </a:r>
          </a:p>
        </p:txBody>
      </p:sp>
      <p:sp>
        <p:nvSpPr>
          <p:cNvPr id="45" name="Left Arrow 8">
            <a:hlinkClick r:id="rId11" action="ppaction://hlinksldjump"/>
            <a:extLst>
              <a:ext uri="{FF2B5EF4-FFF2-40B4-BE49-F238E27FC236}">
                <a16:creationId xmlns:a16="http://schemas.microsoft.com/office/drawing/2014/main" id="{4CB97329-62C4-471A-BED0-BD85AD3D4E50}"/>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spTree>
    <p:extLst>
      <p:ext uri="{BB962C8B-B14F-4D97-AF65-F5344CB8AC3E}">
        <p14:creationId xmlns:p14="http://schemas.microsoft.com/office/powerpoint/2010/main" val="4086088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par>
                                <p:cTn id="10" presetID="10" presetClass="entr" presetSubtype="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6" grpId="0"/>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hlinkClick r:id="rId6" action="ppaction://hlinksldjump"/>
            <a:extLst>
              <a:ext uri="{FF2B5EF4-FFF2-40B4-BE49-F238E27FC236}">
                <a16:creationId xmlns:a16="http://schemas.microsoft.com/office/drawing/2014/main" id="{6D4F5051-FCDB-49BB-8173-8CEA11C87A91}"/>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hlinkClick r:id="rId8" action="ppaction://hlinksldjump"/>
            <a:extLst>
              <a:ext uri="{FF2B5EF4-FFF2-40B4-BE49-F238E27FC236}">
                <a16:creationId xmlns:a16="http://schemas.microsoft.com/office/drawing/2014/main" id="{EA2897AA-6060-487B-B80A-F75DC60B34CA}"/>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extLst>
              <a:ext uri="{FF2B5EF4-FFF2-40B4-BE49-F238E27FC236}">
                <a16:creationId xmlns:a16="http://schemas.microsoft.com/office/drawing/2014/main" id="{C53C3DBD-DE0D-41E6-8417-092F9D480D7F}"/>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4" name="Rectangle 43">
            <a:extLst>
              <a:ext uri="{FF2B5EF4-FFF2-40B4-BE49-F238E27FC236}">
                <a16:creationId xmlns:a16="http://schemas.microsoft.com/office/drawing/2014/main" id="{9B5EC692-65D2-47BB-8448-B3C6168E1A8A}"/>
              </a:ext>
            </a:extLst>
          </p:cNvPr>
          <p:cNvSpPr/>
          <p:nvPr/>
        </p:nvSpPr>
        <p:spPr>
          <a:xfrm>
            <a:off x="10996" y="0"/>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ounded Rectangle 3">
            <a:extLst>
              <a:ext uri="{FF2B5EF4-FFF2-40B4-BE49-F238E27FC236}">
                <a16:creationId xmlns:a16="http://schemas.microsoft.com/office/drawing/2014/main" id="{B47CE960-3D2C-4401-BFB4-92C200A104F9}"/>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Left Arrow 8">
            <a:hlinkClick r:id="rId12" action="ppaction://hlinksldjump"/>
            <a:extLst>
              <a:ext uri="{FF2B5EF4-FFF2-40B4-BE49-F238E27FC236}">
                <a16:creationId xmlns:a16="http://schemas.microsoft.com/office/drawing/2014/main" id="{4CDAEF4E-FAE0-439D-B434-251F56EBD7F2}"/>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D24ACFAE-98E1-4039-A531-A8A1DCE4A95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6957" y="886460"/>
            <a:ext cx="3811463" cy="3200011"/>
          </a:xfrm>
          <a:prstGeom prst="rect">
            <a:avLst/>
          </a:prstGeom>
        </p:spPr>
      </p:pic>
      <p:sp>
        <p:nvSpPr>
          <p:cNvPr id="5" name="TextBox 4">
            <a:extLst>
              <a:ext uri="{FF2B5EF4-FFF2-40B4-BE49-F238E27FC236}">
                <a16:creationId xmlns:a16="http://schemas.microsoft.com/office/drawing/2014/main" id="{20D22686-395C-474E-94E9-8648BE5F8282}"/>
              </a:ext>
            </a:extLst>
          </p:cNvPr>
          <p:cNvSpPr txBox="1"/>
          <p:nvPr/>
        </p:nvSpPr>
        <p:spPr>
          <a:xfrm rot="10800000" flipV="1">
            <a:off x="7941513" y="558496"/>
            <a:ext cx="3597687" cy="3785652"/>
          </a:xfrm>
          <a:prstGeom prst="rect">
            <a:avLst/>
          </a:prstGeom>
          <a:noFill/>
        </p:spPr>
        <p:txBody>
          <a:bodyPr wrap="square" rtlCol="0">
            <a:spAutoFit/>
          </a:bodyPr>
          <a:lstStyle/>
          <a:p>
            <a:r>
              <a:rPr lang="en-US" sz="1200" dirty="0">
                <a:solidFill>
                  <a:schemeClr val="bg1"/>
                </a:solidFill>
              </a:rPr>
              <a:t>Transmissions take the engines rotational mass and convert it to horsepower and torque. This device has a series of gears and clutches to allow different driving ratios. The power sent from the transmission is transferred to an axle or a differential from a driveshaft, which applies the power to the wheels allowing the vehicle to move.</a:t>
            </a:r>
          </a:p>
          <a:p>
            <a:endParaRPr lang="en-US" sz="1200" dirty="0">
              <a:solidFill>
                <a:schemeClr val="bg1"/>
              </a:solidFill>
            </a:endParaRPr>
          </a:p>
          <a:p>
            <a:r>
              <a:rPr lang="en-US" sz="1200" dirty="0">
                <a:solidFill>
                  <a:schemeClr val="bg1"/>
                </a:solidFill>
              </a:rPr>
              <a:t>Automatic transmissions use a valve body that sends different pressures to clutch packs inside the transmission allowing it to shift to different gears. This process is controlled by the Transmission Control Module (TCM). </a:t>
            </a:r>
          </a:p>
          <a:p>
            <a:endParaRPr lang="en-US" sz="1200" dirty="0">
              <a:solidFill>
                <a:schemeClr val="bg1"/>
              </a:solidFill>
            </a:endParaRPr>
          </a:p>
          <a:p>
            <a:r>
              <a:rPr lang="en-US" sz="1200" dirty="0">
                <a:solidFill>
                  <a:schemeClr val="bg1"/>
                </a:solidFill>
              </a:rPr>
              <a:t>Manual transmissions use a clutch, pressure plate and flywheel to send power through the transmission. This action is controlled by the drive using the clutch pedal to engage contact through the rotating assemblies. The user has to select the desired gear that is appropriate for the vehicles speed.</a:t>
            </a:r>
          </a:p>
        </p:txBody>
      </p:sp>
    </p:spTree>
    <p:extLst>
      <p:ext uri="{BB962C8B-B14F-4D97-AF65-F5344CB8AC3E}">
        <p14:creationId xmlns:p14="http://schemas.microsoft.com/office/powerpoint/2010/main" val="244227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7" grpId="0" animBg="1"/>
      <p:bldP spid="46" grpId="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extLst>
              <a:ext uri="{FF2B5EF4-FFF2-40B4-BE49-F238E27FC236}">
                <a16:creationId xmlns:a16="http://schemas.microsoft.com/office/drawing/2014/main" id="{6D4F5051-FCDB-49BB-8173-8CEA11C87A9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EA2897AA-6060-487B-B80A-F75DC60B34C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hlinkClick r:id="rId9" action="ppaction://hlinksldjump"/>
            <a:extLst>
              <a:ext uri="{FF2B5EF4-FFF2-40B4-BE49-F238E27FC236}">
                <a16:creationId xmlns:a16="http://schemas.microsoft.com/office/drawing/2014/main" id="{C53C3DBD-DE0D-41E6-8417-092F9D480D7F}"/>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3" name="Rectangle 42">
            <a:extLst>
              <a:ext uri="{FF2B5EF4-FFF2-40B4-BE49-F238E27FC236}">
                <a16:creationId xmlns:a16="http://schemas.microsoft.com/office/drawing/2014/main" id="{F355E52D-330E-4DF2-84D1-117BB62F6800}"/>
              </a:ext>
            </a:extLst>
          </p:cNvPr>
          <p:cNvSpPr/>
          <p:nvPr/>
        </p:nvSpPr>
        <p:spPr>
          <a:xfrm>
            <a:off x="10996" y="0"/>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ed Rectangle 3">
            <a:extLst>
              <a:ext uri="{FF2B5EF4-FFF2-40B4-BE49-F238E27FC236}">
                <a16:creationId xmlns:a16="http://schemas.microsoft.com/office/drawing/2014/main" id="{4AC0A81C-DB98-4E47-82E8-CC63818F55D9}"/>
              </a:ext>
            </a:extLst>
          </p:cNvPr>
          <p:cNvSpPr/>
          <p:nvPr/>
        </p:nvSpPr>
        <p:spPr>
          <a:xfrm>
            <a:off x="4031973" y="179166"/>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Left Arrow 8">
            <a:hlinkClick r:id="rId11" action="ppaction://hlinksldjump"/>
            <a:extLst>
              <a:ext uri="{FF2B5EF4-FFF2-40B4-BE49-F238E27FC236}">
                <a16:creationId xmlns:a16="http://schemas.microsoft.com/office/drawing/2014/main" id="{111E1002-5612-4784-9690-70193279E56B}"/>
              </a:ext>
            </a:extLst>
          </p:cNvPr>
          <p:cNvSpPr/>
          <p:nvPr/>
        </p:nvSpPr>
        <p:spPr>
          <a:xfrm>
            <a:off x="4502466" y="4410878"/>
            <a:ext cx="964847" cy="628354"/>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104FF3AD-B1FD-4D68-B378-31F4B9C9316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522433" y="210566"/>
            <a:ext cx="5383370" cy="1938013"/>
          </a:xfrm>
          <a:prstGeom prst="rect">
            <a:avLst/>
          </a:prstGeom>
        </p:spPr>
      </p:pic>
      <p:sp>
        <p:nvSpPr>
          <p:cNvPr id="5" name="TextBox 4">
            <a:extLst>
              <a:ext uri="{FF2B5EF4-FFF2-40B4-BE49-F238E27FC236}">
                <a16:creationId xmlns:a16="http://schemas.microsoft.com/office/drawing/2014/main" id="{FBD35F2E-5019-4D28-A217-4E46655CA28E}"/>
              </a:ext>
            </a:extLst>
          </p:cNvPr>
          <p:cNvSpPr txBox="1"/>
          <p:nvPr/>
        </p:nvSpPr>
        <p:spPr>
          <a:xfrm>
            <a:off x="4416702" y="2125174"/>
            <a:ext cx="7298422" cy="2092881"/>
          </a:xfrm>
          <a:prstGeom prst="rect">
            <a:avLst/>
          </a:prstGeom>
          <a:noFill/>
        </p:spPr>
        <p:txBody>
          <a:bodyPr wrap="square" rtlCol="0">
            <a:spAutoFit/>
          </a:bodyPr>
          <a:lstStyle/>
          <a:p>
            <a:r>
              <a:rPr lang="en-US" sz="1300" dirty="0">
                <a:solidFill>
                  <a:schemeClr val="bg1"/>
                </a:solidFill>
              </a:rPr>
              <a:t>The purpose of the exhaust is to remove exhaust gases from the engine and filter them through the catalytic converter.  Mufflers are chambered and have to pass through various walls resulting in reduction of noise. </a:t>
            </a:r>
          </a:p>
          <a:p>
            <a:endParaRPr lang="en-US" sz="1300" dirty="0">
              <a:solidFill>
                <a:schemeClr val="bg1"/>
              </a:solidFill>
            </a:endParaRPr>
          </a:p>
          <a:p>
            <a:r>
              <a:rPr lang="en-US" sz="1300" dirty="0">
                <a:solidFill>
                  <a:schemeClr val="bg1"/>
                </a:solidFill>
              </a:rPr>
              <a:t>Catalytic converters turn the hydrocarbons into water and CO2. Removal of this component is illegal under the “Clean Air Act” and will result in failure of emissions testing. </a:t>
            </a:r>
          </a:p>
          <a:p>
            <a:endParaRPr lang="en-US" sz="1300" dirty="0">
              <a:solidFill>
                <a:schemeClr val="bg1"/>
              </a:solidFill>
            </a:endParaRPr>
          </a:p>
          <a:p>
            <a:r>
              <a:rPr lang="en-US" sz="1300" dirty="0">
                <a:solidFill>
                  <a:schemeClr val="bg1"/>
                </a:solidFill>
              </a:rPr>
              <a:t>There are usually two or more oxygen sensors that read the exhaust and help the engine run properly by regulating the fuel being used. If one or more oxygen sensors have failed or are failing, it can result in poor gas mileage and will cause it to run rough. In some cases it can also cause drivability issues.</a:t>
            </a:r>
          </a:p>
        </p:txBody>
      </p:sp>
    </p:spTree>
    <p:extLst>
      <p:ext uri="{BB962C8B-B14F-4D97-AF65-F5344CB8AC3E}">
        <p14:creationId xmlns:p14="http://schemas.microsoft.com/office/powerpoint/2010/main" val="108029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extLst>
              <a:ext uri="{FF2B5EF4-FFF2-40B4-BE49-F238E27FC236}">
                <a16:creationId xmlns:a16="http://schemas.microsoft.com/office/drawing/2014/main" id="{6D4F5051-FCDB-49BB-8173-8CEA11C87A9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EA2897AA-6060-487B-B80A-F75DC60B34C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extLst>
              <a:ext uri="{FF2B5EF4-FFF2-40B4-BE49-F238E27FC236}">
                <a16:creationId xmlns:a16="http://schemas.microsoft.com/office/drawing/2014/main" id="{C53C3DBD-DE0D-41E6-8417-092F9D480D7F}"/>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3" name="Rectangle 42">
            <a:extLst>
              <a:ext uri="{FF2B5EF4-FFF2-40B4-BE49-F238E27FC236}">
                <a16:creationId xmlns:a16="http://schemas.microsoft.com/office/drawing/2014/main" id="{B6AF056E-754D-4039-8508-E719BAA15975}"/>
              </a:ext>
            </a:extLst>
          </p:cNvPr>
          <p:cNvSpPr/>
          <p:nvPr/>
        </p:nvSpPr>
        <p:spPr>
          <a:xfrm>
            <a:off x="10996" y="0"/>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ed Rectangle 3">
            <a:extLst>
              <a:ext uri="{FF2B5EF4-FFF2-40B4-BE49-F238E27FC236}">
                <a16:creationId xmlns:a16="http://schemas.microsoft.com/office/drawing/2014/main" id="{DF05E693-7493-4FC8-AB97-5201AB3BE94B}"/>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Left Arrow 8">
            <a:hlinkClick r:id="rId10" action="ppaction://hlinksldjump"/>
            <a:extLst>
              <a:ext uri="{FF2B5EF4-FFF2-40B4-BE49-F238E27FC236}">
                <a16:creationId xmlns:a16="http://schemas.microsoft.com/office/drawing/2014/main" id="{D7ECCB53-9885-4EE8-9950-563B2DE45BD1}"/>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2787F272-5985-4081-863C-8AFB2F4CF85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37909" y="1412317"/>
            <a:ext cx="3177291" cy="2141407"/>
          </a:xfrm>
          <a:prstGeom prst="rect">
            <a:avLst/>
          </a:prstGeom>
          <a:effectLst>
            <a:softEdge rad="317500"/>
          </a:effectLst>
        </p:spPr>
      </p:pic>
      <p:sp>
        <p:nvSpPr>
          <p:cNvPr id="5" name="TextBox 4">
            <a:extLst>
              <a:ext uri="{FF2B5EF4-FFF2-40B4-BE49-F238E27FC236}">
                <a16:creationId xmlns:a16="http://schemas.microsoft.com/office/drawing/2014/main" id="{233C572B-D241-4E37-8D44-6B021CC04CB9}"/>
              </a:ext>
            </a:extLst>
          </p:cNvPr>
          <p:cNvSpPr txBox="1"/>
          <p:nvPr/>
        </p:nvSpPr>
        <p:spPr>
          <a:xfrm>
            <a:off x="7213111" y="584043"/>
            <a:ext cx="4440731" cy="4031873"/>
          </a:xfrm>
          <a:prstGeom prst="rect">
            <a:avLst/>
          </a:prstGeom>
          <a:noFill/>
        </p:spPr>
        <p:txBody>
          <a:bodyPr wrap="square" rtlCol="0">
            <a:spAutoFit/>
          </a:bodyPr>
          <a:lstStyle/>
          <a:p>
            <a:r>
              <a:rPr lang="en-US" sz="1600" dirty="0">
                <a:solidFill>
                  <a:schemeClr val="bg1"/>
                </a:solidFill>
              </a:rPr>
              <a:t>Shock absorbers are designed to “absorb” impacts from driving conditions. They reduce the harshness by using a valve and tube of oil and gas. It is then pressurized resulting in the dissipation of a suspension disturbance.</a:t>
            </a:r>
          </a:p>
          <a:p>
            <a:endParaRPr lang="en-US" sz="1600" dirty="0">
              <a:solidFill>
                <a:schemeClr val="bg1"/>
              </a:solidFill>
            </a:endParaRPr>
          </a:p>
          <a:p>
            <a:r>
              <a:rPr lang="en-US" sz="1600" dirty="0">
                <a:solidFill>
                  <a:schemeClr val="bg1"/>
                </a:solidFill>
              </a:rPr>
              <a:t>Shock absorbers also help the stability of the vehicle over uneven driving conditions. Overall handling can be attributed to the absorber and spring combination.</a:t>
            </a:r>
          </a:p>
          <a:p>
            <a:endParaRPr lang="en-US" sz="1600" dirty="0">
              <a:solidFill>
                <a:schemeClr val="bg1"/>
              </a:solidFill>
            </a:endParaRPr>
          </a:p>
          <a:p>
            <a:r>
              <a:rPr lang="en-US" sz="1600" dirty="0">
                <a:solidFill>
                  <a:schemeClr val="bg1"/>
                </a:solidFill>
              </a:rPr>
              <a:t>Worn suspension can cause an unstable driving condition and make the vehicle feel as if it were floating or bouncing. This can cause premature failure of other suspension items and reduced braking efficiency.</a:t>
            </a:r>
          </a:p>
        </p:txBody>
      </p:sp>
    </p:spTree>
    <p:extLst>
      <p:ext uri="{BB962C8B-B14F-4D97-AF65-F5344CB8AC3E}">
        <p14:creationId xmlns:p14="http://schemas.microsoft.com/office/powerpoint/2010/main" val="1039157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hlinkClick r:id="rId5" action="ppaction://hlinksldjump"/>
            <a:extLst>
              <a:ext uri="{FF2B5EF4-FFF2-40B4-BE49-F238E27FC236}">
                <a16:creationId xmlns:a16="http://schemas.microsoft.com/office/drawing/2014/main" id="{C9D3DCA9-E733-4E25-A56C-CB70739AB425}"/>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hlinkClick r:id="rId7" action="ppaction://hlinksldjump"/>
            <a:extLst>
              <a:ext uri="{FF2B5EF4-FFF2-40B4-BE49-F238E27FC236}">
                <a16:creationId xmlns:a16="http://schemas.microsoft.com/office/drawing/2014/main" id="{6D4F5051-FCDB-49BB-8173-8CEA11C87A9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hlinkClick r:id="rId9" action="ppaction://hlinksldjump"/>
            <a:extLst>
              <a:ext uri="{FF2B5EF4-FFF2-40B4-BE49-F238E27FC236}">
                <a16:creationId xmlns:a16="http://schemas.microsoft.com/office/drawing/2014/main" id="{EA2897AA-6060-487B-B80A-F75DC60B34CA}"/>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hlinkClick r:id="rId11" action="ppaction://hlinksldjump"/>
            <a:extLst>
              <a:ext uri="{FF2B5EF4-FFF2-40B4-BE49-F238E27FC236}">
                <a16:creationId xmlns:a16="http://schemas.microsoft.com/office/drawing/2014/main" id="{E6C73928-48F3-449B-9871-C4CC4A2753F1}"/>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hlinkClick r:id="rId13" action="ppaction://hlinksldjump"/>
            <a:extLst>
              <a:ext uri="{FF2B5EF4-FFF2-40B4-BE49-F238E27FC236}">
                <a16:creationId xmlns:a16="http://schemas.microsoft.com/office/drawing/2014/main" id="{C53C3DBD-DE0D-41E6-8417-092F9D480D7F}"/>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4" name="Rectangle 43">
            <a:extLst>
              <a:ext uri="{FF2B5EF4-FFF2-40B4-BE49-F238E27FC236}">
                <a16:creationId xmlns:a16="http://schemas.microsoft.com/office/drawing/2014/main" id="{23297890-A609-4EB3-9193-FF1296C7D276}"/>
              </a:ext>
            </a:extLst>
          </p:cNvPr>
          <p:cNvSpPr/>
          <p:nvPr/>
        </p:nvSpPr>
        <p:spPr>
          <a:xfrm>
            <a:off x="10996" y="0"/>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ounded Rectangle 3">
            <a:extLst>
              <a:ext uri="{FF2B5EF4-FFF2-40B4-BE49-F238E27FC236}">
                <a16:creationId xmlns:a16="http://schemas.microsoft.com/office/drawing/2014/main" id="{755C9259-D39E-4FAA-AC1D-826FC285A401}"/>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Left Arrow 8">
            <a:hlinkClick r:id="rId15" action="ppaction://hlinksldjump"/>
            <a:extLst>
              <a:ext uri="{FF2B5EF4-FFF2-40B4-BE49-F238E27FC236}">
                <a16:creationId xmlns:a16="http://schemas.microsoft.com/office/drawing/2014/main" id="{D9472F82-757D-451C-8E07-EC641C32DAE8}"/>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1DF7E952-0817-4EC1-937E-DAC7B6225CF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220931" y="1518531"/>
            <a:ext cx="3499065" cy="1876071"/>
          </a:xfrm>
          <a:prstGeom prst="rect">
            <a:avLst/>
          </a:prstGeom>
        </p:spPr>
      </p:pic>
      <p:sp>
        <p:nvSpPr>
          <p:cNvPr id="6" name="TextBox 5">
            <a:extLst>
              <a:ext uri="{FF2B5EF4-FFF2-40B4-BE49-F238E27FC236}">
                <a16:creationId xmlns:a16="http://schemas.microsoft.com/office/drawing/2014/main" id="{D61A61BD-3A96-4C08-BB22-48F22AB4AED8}"/>
              </a:ext>
            </a:extLst>
          </p:cNvPr>
          <p:cNvSpPr txBox="1"/>
          <p:nvPr/>
        </p:nvSpPr>
        <p:spPr>
          <a:xfrm rot="10800000" flipV="1">
            <a:off x="7813833" y="559051"/>
            <a:ext cx="3891342" cy="3970318"/>
          </a:xfrm>
          <a:prstGeom prst="rect">
            <a:avLst/>
          </a:prstGeom>
          <a:noFill/>
        </p:spPr>
        <p:txBody>
          <a:bodyPr wrap="square" rtlCol="0">
            <a:spAutoFit/>
          </a:bodyPr>
          <a:lstStyle/>
          <a:p>
            <a:r>
              <a:rPr lang="en-US" sz="1200" dirty="0">
                <a:solidFill>
                  <a:schemeClr val="bg1"/>
                </a:solidFill>
              </a:rPr>
              <a:t>The wheel and tire are the main support of keeping your vehicle in contact with the road. They come in various sizes and tread patterns. </a:t>
            </a:r>
          </a:p>
          <a:p>
            <a:endParaRPr lang="en-US" sz="1200" dirty="0">
              <a:solidFill>
                <a:schemeClr val="bg1"/>
              </a:solidFill>
            </a:endParaRPr>
          </a:p>
          <a:p>
            <a:r>
              <a:rPr lang="en-US" sz="1200" dirty="0">
                <a:solidFill>
                  <a:schemeClr val="bg1"/>
                </a:solidFill>
              </a:rPr>
              <a:t>Tread patterns come into play depending if you are looking for performance street, all weather, snow, or even off road use. They use lugs or spaces between the tread to disperse water and reduce road noise. The larger the spaces the louder the tire, but they will have better gripping ability in poor driving conditions. Smaller spaces between tread lugs provide increased traction but will perform poorly in inclement weather. This style tire is usually softer and wears significantly quicker.</a:t>
            </a:r>
          </a:p>
          <a:p>
            <a:endParaRPr lang="en-US" sz="1200" dirty="0">
              <a:solidFill>
                <a:schemeClr val="bg1"/>
              </a:solidFill>
            </a:endParaRPr>
          </a:p>
          <a:p>
            <a:r>
              <a:rPr lang="en-US" sz="1200" dirty="0">
                <a:solidFill>
                  <a:schemeClr val="bg1"/>
                </a:solidFill>
              </a:rPr>
              <a:t>The bead is what seals against the rim and connects to the sidewall to support the tread section of the tire. Wheels are the section that the tire mounts to and they come in different sizes and materials. They are measured in width and diameter. The width is how wide between either flange where the bead meets, diameter is measured from the hub to the flange. Typically aluminum and steel are used. </a:t>
            </a:r>
          </a:p>
        </p:txBody>
      </p:sp>
    </p:spTree>
    <p:extLst>
      <p:ext uri="{BB962C8B-B14F-4D97-AF65-F5344CB8AC3E}">
        <p14:creationId xmlns:p14="http://schemas.microsoft.com/office/powerpoint/2010/main" val="396215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animBg="1"/>
      <p:bldP spid="4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hlinkClick r:id="rId5" action="ppaction://hlinksldjump"/>
            <a:extLst>
              <a:ext uri="{FF2B5EF4-FFF2-40B4-BE49-F238E27FC236}">
                <a16:creationId xmlns:a16="http://schemas.microsoft.com/office/drawing/2014/main" id="{C9D3DCA9-E733-4E25-A56C-CB70739AB425}"/>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hlinkClick r:id="rId7" action="ppaction://hlinksldjump"/>
            <a:extLst>
              <a:ext uri="{FF2B5EF4-FFF2-40B4-BE49-F238E27FC236}">
                <a16:creationId xmlns:a16="http://schemas.microsoft.com/office/drawing/2014/main" id="{6D4F5051-FCDB-49BB-8173-8CEA11C87A9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hlinkClick r:id="rId9" action="ppaction://hlinksldjump"/>
            <a:extLst>
              <a:ext uri="{FF2B5EF4-FFF2-40B4-BE49-F238E27FC236}">
                <a16:creationId xmlns:a16="http://schemas.microsoft.com/office/drawing/2014/main" id="{EA2897AA-6060-487B-B80A-F75DC60B34CA}"/>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hlinkClick r:id="rId11" action="ppaction://hlinksldjump"/>
            <a:extLst>
              <a:ext uri="{FF2B5EF4-FFF2-40B4-BE49-F238E27FC236}">
                <a16:creationId xmlns:a16="http://schemas.microsoft.com/office/drawing/2014/main" id="{E6C73928-48F3-449B-9871-C4CC4A2753F1}"/>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hlinkClick r:id="rId13" action="ppaction://hlinksldjump"/>
            <a:extLst>
              <a:ext uri="{FF2B5EF4-FFF2-40B4-BE49-F238E27FC236}">
                <a16:creationId xmlns:a16="http://schemas.microsoft.com/office/drawing/2014/main" id="{C53C3DBD-DE0D-41E6-8417-092F9D480D7F}"/>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3" name="Rectangle 42">
            <a:extLst>
              <a:ext uri="{FF2B5EF4-FFF2-40B4-BE49-F238E27FC236}">
                <a16:creationId xmlns:a16="http://schemas.microsoft.com/office/drawing/2014/main" id="{0039DF5F-CC20-4882-A2E1-32020D0FD22C}"/>
              </a:ext>
            </a:extLst>
          </p:cNvPr>
          <p:cNvSpPr/>
          <p:nvPr/>
        </p:nvSpPr>
        <p:spPr>
          <a:xfrm>
            <a:off x="0" y="14803"/>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ed Rectangle 3">
            <a:extLst>
              <a:ext uri="{FF2B5EF4-FFF2-40B4-BE49-F238E27FC236}">
                <a16:creationId xmlns:a16="http://schemas.microsoft.com/office/drawing/2014/main" id="{D1C42B44-FAA3-4EF4-B50E-EBC8CB81D84D}"/>
              </a:ext>
            </a:extLst>
          </p:cNvPr>
          <p:cNvSpPr/>
          <p:nvPr/>
        </p:nvSpPr>
        <p:spPr>
          <a:xfrm>
            <a:off x="1107347" y="190609"/>
            <a:ext cx="9742159" cy="6241470"/>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Left Arrow 8">
            <a:hlinkClick r:id="rId15" action="ppaction://hlinksldjump"/>
            <a:extLst>
              <a:ext uri="{FF2B5EF4-FFF2-40B4-BE49-F238E27FC236}">
                <a16:creationId xmlns:a16="http://schemas.microsoft.com/office/drawing/2014/main" id="{7969EAE0-3D75-4509-9543-1EF5B9FF848E}"/>
              </a:ext>
            </a:extLst>
          </p:cNvPr>
          <p:cNvSpPr/>
          <p:nvPr/>
        </p:nvSpPr>
        <p:spPr>
          <a:xfrm>
            <a:off x="1421839" y="5490483"/>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850EC3C7-142B-413A-AEC3-2754821E957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43258" y="321126"/>
            <a:ext cx="5542486" cy="5875033"/>
          </a:xfrm>
          <a:prstGeom prst="rect">
            <a:avLst/>
          </a:prstGeom>
        </p:spPr>
      </p:pic>
      <p:sp>
        <p:nvSpPr>
          <p:cNvPr id="6" name="TextBox 5">
            <a:extLst>
              <a:ext uri="{FF2B5EF4-FFF2-40B4-BE49-F238E27FC236}">
                <a16:creationId xmlns:a16="http://schemas.microsoft.com/office/drawing/2014/main" id="{1CCB41AD-2EEC-4986-8284-B8F4D7890C94}"/>
              </a:ext>
            </a:extLst>
          </p:cNvPr>
          <p:cNvSpPr txBox="1"/>
          <p:nvPr/>
        </p:nvSpPr>
        <p:spPr>
          <a:xfrm>
            <a:off x="8314196" y="621277"/>
            <a:ext cx="2076101" cy="5339923"/>
          </a:xfrm>
          <a:prstGeom prst="rect">
            <a:avLst/>
          </a:prstGeom>
          <a:noFill/>
        </p:spPr>
        <p:txBody>
          <a:bodyPr wrap="square" rtlCol="0">
            <a:spAutoFit/>
          </a:bodyPr>
          <a:lstStyle/>
          <a:p>
            <a:r>
              <a:rPr lang="en-US" sz="1100" dirty="0">
                <a:solidFill>
                  <a:schemeClr val="bg1"/>
                </a:solidFill>
              </a:rPr>
              <a:t>Fuel is sprayed into the “</a:t>
            </a:r>
            <a:r>
              <a:rPr lang="en-US" sz="1100" dirty="0">
                <a:solidFill>
                  <a:schemeClr val="accent2"/>
                </a:solidFill>
              </a:rPr>
              <a:t>combustion</a:t>
            </a:r>
            <a:r>
              <a:rPr lang="en-US" sz="1100" dirty="0">
                <a:solidFill>
                  <a:schemeClr val="bg1"/>
                </a:solidFill>
              </a:rPr>
              <a:t> </a:t>
            </a:r>
            <a:r>
              <a:rPr lang="en-US" sz="1100" dirty="0">
                <a:solidFill>
                  <a:schemeClr val="accent2"/>
                </a:solidFill>
              </a:rPr>
              <a:t>chamber</a:t>
            </a:r>
            <a:r>
              <a:rPr lang="en-US" sz="1100" dirty="0">
                <a:solidFill>
                  <a:schemeClr val="bg1"/>
                </a:solidFill>
              </a:rPr>
              <a:t>”. Air is then mixed in by the cam shaft, opening the valves for the intake. Once the proper mixture is in place it is then compressed by the pistons. Once the fuel and air is compressed it creates kinetic energy pushing the piston down, rotating the crank. This creates gases that are pushed out of  the exhaust ports in the exhaust system.</a:t>
            </a:r>
          </a:p>
          <a:p>
            <a:endParaRPr lang="en-US" sz="1100" dirty="0">
              <a:solidFill>
                <a:schemeClr val="bg1"/>
              </a:solidFill>
            </a:endParaRPr>
          </a:p>
          <a:p>
            <a:r>
              <a:rPr lang="en-US" sz="1100" dirty="0">
                <a:solidFill>
                  <a:schemeClr val="bg1"/>
                </a:solidFill>
              </a:rPr>
              <a:t>The valves for opening and closing for the fuel and exhaust ports are controlled by the timing chain, camshaft, and crankshaft. Camshafts have lobes that press down onto the valve compressing the springs and valves attached, allowing the specific valve to open. </a:t>
            </a:r>
          </a:p>
          <a:p>
            <a:endParaRPr lang="en-US" sz="1100" dirty="0">
              <a:solidFill>
                <a:schemeClr val="bg1"/>
              </a:solidFill>
            </a:endParaRPr>
          </a:p>
          <a:p>
            <a:r>
              <a:rPr lang="en-US" sz="1100" dirty="0">
                <a:solidFill>
                  <a:schemeClr val="bg1"/>
                </a:solidFill>
              </a:rPr>
              <a:t>The rotational force is created by the engine, and is then transferred to the transmission and converted to horsepower and torque. </a:t>
            </a:r>
          </a:p>
        </p:txBody>
      </p:sp>
      <p:cxnSp>
        <p:nvCxnSpPr>
          <p:cNvPr id="8" name="Straight Arrow Connector 7">
            <a:extLst>
              <a:ext uri="{FF2B5EF4-FFF2-40B4-BE49-F238E27FC236}">
                <a16:creationId xmlns:a16="http://schemas.microsoft.com/office/drawing/2014/main" id="{09831437-0212-47CC-81D3-60FA39317404}"/>
              </a:ext>
            </a:extLst>
          </p:cNvPr>
          <p:cNvCxnSpPr/>
          <p:nvPr/>
        </p:nvCxnSpPr>
        <p:spPr>
          <a:xfrm flipH="1">
            <a:off x="5911065" y="1151778"/>
            <a:ext cx="2118924" cy="852249"/>
          </a:xfrm>
          <a:prstGeom prst="straightConnector1">
            <a:avLst/>
          </a:prstGeom>
          <a:ln w="57150">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71598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6" grpId="0"/>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2038</TotalTime>
  <Words>1108</Words>
  <Application>Microsoft Office PowerPoint</Application>
  <PresentationFormat>Widescreen</PresentationFormat>
  <Paragraphs>102</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Times New Roman</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Josh Klenk</dc:creator>
  <cp:lastModifiedBy>Josh Klenk</cp:lastModifiedBy>
  <cp:revision>42</cp:revision>
  <dcterms:created xsi:type="dcterms:W3CDTF">2018-04-22T23:34:12Z</dcterms:created>
  <dcterms:modified xsi:type="dcterms:W3CDTF">2018-05-08T00:38:38Z</dcterms:modified>
</cp:coreProperties>
</file>