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5" r:id="rId1"/>
  </p:sldMasterIdLst>
  <p:sldIdLst>
    <p:sldId id="257" r:id="rId2"/>
    <p:sldId id="259" r:id="rId3"/>
    <p:sldId id="256"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58"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4660"/>
  </p:normalViewPr>
  <p:slideViewPr>
    <p:cSldViewPr snapToGrid="0">
      <p:cViewPr varScale="1">
        <p:scale>
          <a:sx n="110" d="100"/>
          <a:sy n="110" d="100"/>
        </p:scale>
        <p:origin x="20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07AD47-F83C-4A8A-A0F3-68B2A51A5F5D}"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4E0ACFE3-22AF-4BC9-9149-00BFD8200C6F}">
      <dgm:prSet phldrT="[Text]"/>
      <dgm:spPr/>
      <dgm:t>
        <a:bodyPr/>
        <a:lstStyle/>
        <a:p>
          <a:r>
            <a:rPr lang="en-US" dirty="0"/>
            <a:t>CPU</a:t>
          </a:r>
        </a:p>
      </dgm:t>
    </dgm:pt>
    <dgm:pt modelId="{B9713A02-4B7E-4100-AA6B-FA12E92F7B2B}" type="parTrans" cxnId="{AD5995BB-422A-4CC1-8B16-E32A349AE17B}">
      <dgm:prSet/>
      <dgm:spPr/>
      <dgm:t>
        <a:bodyPr/>
        <a:lstStyle/>
        <a:p>
          <a:endParaRPr lang="en-US"/>
        </a:p>
      </dgm:t>
    </dgm:pt>
    <dgm:pt modelId="{EF8F2731-8B69-4268-BBD1-BEE795B5D3EE}" type="sibTrans" cxnId="{AD5995BB-422A-4CC1-8B16-E32A349AE17B}">
      <dgm:prSet/>
      <dgm:spPr/>
      <dgm:t>
        <a:bodyPr/>
        <a:lstStyle/>
        <a:p>
          <a:endParaRPr lang="en-US"/>
        </a:p>
      </dgm:t>
    </dgm:pt>
    <dgm:pt modelId="{A89CE1FD-9AB8-4452-B8E4-065153DEC64E}">
      <dgm:prSet phldrT="[Text]"/>
      <dgm:spPr/>
      <dgm:t>
        <a:bodyPr/>
        <a:lstStyle/>
        <a:p>
          <a:r>
            <a:rPr lang="en-US" dirty="0"/>
            <a:t>Monitor</a:t>
          </a:r>
        </a:p>
      </dgm:t>
    </dgm:pt>
    <dgm:pt modelId="{78D8D895-EF36-4C15-B497-613A21CCF237}" type="parTrans" cxnId="{9B8FB9A6-CF16-4F75-A82B-7677B7834759}">
      <dgm:prSet/>
      <dgm:spPr/>
      <dgm:t>
        <a:bodyPr/>
        <a:lstStyle/>
        <a:p>
          <a:endParaRPr lang="en-US"/>
        </a:p>
      </dgm:t>
    </dgm:pt>
    <dgm:pt modelId="{EAECB480-1060-4B87-A4AA-42C49C9C68EE}" type="sibTrans" cxnId="{9B8FB9A6-CF16-4F75-A82B-7677B7834759}">
      <dgm:prSet/>
      <dgm:spPr/>
      <dgm:t>
        <a:bodyPr/>
        <a:lstStyle/>
        <a:p>
          <a:endParaRPr lang="en-US"/>
        </a:p>
      </dgm:t>
    </dgm:pt>
    <dgm:pt modelId="{B7F35939-DC9C-4A90-A3B9-2340A1E1D266}">
      <dgm:prSet phldrT="[Text]"/>
      <dgm:spPr/>
      <dgm:t>
        <a:bodyPr/>
        <a:lstStyle/>
        <a:p>
          <a:r>
            <a:rPr lang="en-US" dirty="0"/>
            <a:t>Speakers</a:t>
          </a:r>
        </a:p>
        <a:p>
          <a:r>
            <a:rPr lang="en-US" dirty="0"/>
            <a:t>Or</a:t>
          </a:r>
        </a:p>
        <a:p>
          <a:r>
            <a:rPr lang="en-US" dirty="0"/>
            <a:t>Sound Card</a:t>
          </a:r>
        </a:p>
      </dgm:t>
    </dgm:pt>
    <dgm:pt modelId="{BB9C06D9-9193-422F-8B09-65E5925E4D29}" type="parTrans" cxnId="{0A7E0AAE-5576-4ED2-943A-E49D462972BD}">
      <dgm:prSet/>
      <dgm:spPr/>
      <dgm:t>
        <a:bodyPr/>
        <a:lstStyle/>
        <a:p>
          <a:endParaRPr lang="en-US"/>
        </a:p>
      </dgm:t>
    </dgm:pt>
    <dgm:pt modelId="{A8423F6C-E369-4CBA-A481-5D92957C9DB7}" type="sibTrans" cxnId="{0A7E0AAE-5576-4ED2-943A-E49D462972BD}">
      <dgm:prSet/>
      <dgm:spPr/>
      <dgm:t>
        <a:bodyPr/>
        <a:lstStyle/>
        <a:p>
          <a:endParaRPr lang="en-US"/>
        </a:p>
      </dgm:t>
    </dgm:pt>
    <dgm:pt modelId="{1ADF92B1-214C-4191-B79A-C033DB3411A0}">
      <dgm:prSet phldrT="[Text]"/>
      <dgm:spPr/>
      <dgm:t>
        <a:bodyPr/>
        <a:lstStyle/>
        <a:p>
          <a:r>
            <a:rPr lang="en-US" dirty="0"/>
            <a:t>Graphics Card</a:t>
          </a:r>
        </a:p>
      </dgm:t>
    </dgm:pt>
    <dgm:pt modelId="{09B9BBBF-9026-4B3E-9C70-9C6324A0346E}" type="parTrans" cxnId="{39264576-DA23-42FE-B353-0E3CB8DA6874}">
      <dgm:prSet/>
      <dgm:spPr/>
      <dgm:t>
        <a:bodyPr/>
        <a:lstStyle/>
        <a:p>
          <a:endParaRPr lang="en-US"/>
        </a:p>
      </dgm:t>
    </dgm:pt>
    <dgm:pt modelId="{F4ECAD12-AFA6-41FF-85CA-C96EB6BD2D8C}" type="sibTrans" cxnId="{39264576-DA23-42FE-B353-0E3CB8DA6874}">
      <dgm:prSet/>
      <dgm:spPr/>
      <dgm:t>
        <a:bodyPr/>
        <a:lstStyle/>
        <a:p>
          <a:endParaRPr lang="en-US"/>
        </a:p>
      </dgm:t>
    </dgm:pt>
    <dgm:pt modelId="{2B7AF358-C90C-446B-88D2-EAC9DB557A2A}">
      <dgm:prSet phldrT="[Text]"/>
      <dgm:spPr/>
      <dgm:t>
        <a:bodyPr/>
        <a:lstStyle/>
        <a:p>
          <a:r>
            <a:rPr lang="en-US" dirty="0"/>
            <a:t>Memory</a:t>
          </a:r>
        </a:p>
        <a:p>
          <a:r>
            <a:rPr lang="en-US" dirty="0"/>
            <a:t>RAM &amp; Internal Storage</a:t>
          </a:r>
        </a:p>
      </dgm:t>
    </dgm:pt>
    <dgm:pt modelId="{96BA8DCE-7F20-4AF4-85E1-8D3A3F45F5C8}" type="parTrans" cxnId="{5282C6FE-9E47-4434-B719-4D1B88CFD6CC}">
      <dgm:prSet/>
      <dgm:spPr/>
      <dgm:t>
        <a:bodyPr/>
        <a:lstStyle/>
        <a:p>
          <a:endParaRPr lang="en-US"/>
        </a:p>
      </dgm:t>
    </dgm:pt>
    <dgm:pt modelId="{0EFAAAFE-E608-4967-B96C-CC2943E02D6C}" type="sibTrans" cxnId="{5282C6FE-9E47-4434-B719-4D1B88CFD6CC}">
      <dgm:prSet/>
      <dgm:spPr/>
      <dgm:t>
        <a:bodyPr/>
        <a:lstStyle/>
        <a:p>
          <a:endParaRPr lang="en-US"/>
        </a:p>
      </dgm:t>
    </dgm:pt>
    <dgm:pt modelId="{A2974A16-8BE7-4CE5-967B-636C394CFE0F}" type="pres">
      <dgm:prSet presAssocID="{7007AD47-F83C-4A8A-A0F3-68B2A51A5F5D}" presName="hierChild1" presStyleCnt="0">
        <dgm:presLayoutVars>
          <dgm:chPref val="1"/>
          <dgm:dir/>
          <dgm:animOne val="branch"/>
          <dgm:animLvl val="lvl"/>
          <dgm:resizeHandles/>
        </dgm:presLayoutVars>
      </dgm:prSet>
      <dgm:spPr/>
    </dgm:pt>
    <dgm:pt modelId="{9BC029BD-FB28-4A5C-A14A-01FA5F3A71FE}" type="pres">
      <dgm:prSet presAssocID="{4E0ACFE3-22AF-4BC9-9149-00BFD8200C6F}" presName="hierRoot1" presStyleCnt="0"/>
      <dgm:spPr/>
    </dgm:pt>
    <dgm:pt modelId="{6C90A8CA-5009-4837-9761-24C7F0D11FE5}" type="pres">
      <dgm:prSet presAssocID="{4E0ACFE3-22AF-4BC9-9149-00BFD8200C6F}" presName="composite" presStyleCnt="0"/>
      <dgm:spPr/>
    </dgm:pt>
    <dgm:pt modelId="{2C62A6B4-BA92-4E05-96DD-1F88943F3D5B}" type="pres">
      <dgm:prSet presAssocID="{4E0ACFE3-22AF-4BC9-9149-00BFD8200C6F}" presName="background" presStyleLbl="node0" presStyleIdx="0" presStyleCnt="1"/>
      <dgm:spPr/>
    </dgm:pt>
    <dgm:pt modelId="{D8290CEA-32CE-454F-8213-7ED6E36E92B4}" type="pres">
      <dgm:prSet presAssocID="{4E0ACFE3-22AF-4BC9-9149-00BFD8200C6F}" presName="text" presStyleLbl="fgAcc0" presStyleIdx="0" presStyleCnt="1" custLinFactX="-71137" custLinFactNeighborX="-100000" custLinFactNeighborY="-2491">
        <dgm:presLayoutVars>
          <dgm:chPref val="3"/>
        </dgm:presLayoutVars>
      </dgm:prSet>
      <dgm:spPr/>
    </dgm:pt>
    <dgm:pt modelId="{D8FE54DC-E059-4085-8130-BCD391DF75C1}" type="pres">
      <dgm:prSet presAssocID="{4E0ACFE3-22AF-4BC9-9149-00BFD8200C6F}" presName="hierChild2" presStyleCnt="0"/>
      <dgm:spPr/>
    </dgm:pt>
    <dgm:pt modelId="{086F2A3B-0A40-4465-B2CA-9555378722D1}" type="pres">
      <dgm:prSet presAssocID="{78D8D895-EF36-4C15-B497-613A21CCF237}" presName="Name10" presStyleLbl="parChTrans1D2" presStyleIdx="0" presStyleCnt="2"/>
      <dgm:spPr/>
    </dgm:pt>
    <dgm:pt modelId="{21485ADC-B49F-46A0-A769-9A8AE8D04EA4}" type="pres">
      <dgm:prSet presAssocID="{A89CE1FD-9AB8-4452-B8E4-065153DEC64E}" presName="hierRoot2" presStyleCnt="0"/>
      <dgm:spPr/>
    </dgm:pt>
    <dgm:pt modelId="{1E91095E-DB64-44EE-A686-6748C029588D}" type="pres">
      <dgm:prSet presAssocID="{A89CE1FD-9AB8-4452-B8E4-065153DEC64E}" presName="composite2" presStyleCnt="0"/>
      <dgm:spPr/>
    </dgm:pt>
    <dgm:pt modelId="{C74B4F0E-3456-4F9D-B115-A3601D2B2888}" type="pres">
      <dgm:prSet presAssocID="{A89CE1FD-9AB8-4452-B8E4-065153DEC64E}" presName="background2" presStyleLbl="node2" presStyleIdx="0" presStyleCnt="2"/>
      <dgm:spPr/>
    </dgm:pt>
    <dgm:pt modelId="{FBC8DE67-2887-4500-A483-ADE76A390C80}" type="pres">
      <dgm:prSet presAssocID="{A89CE1FD-9AB8-4452-B8E4-065153DEC64E}" presName="text2" presStyleLbl="fgAcc2" presStyleIdx="0" presStyleCnt="2" custLinFactX="-33512" custLinFactNeighborX="-100000" custLinFactNeighborY="-18609">
        <dgm:presLayoutVars>
          <dgm:chPref val="3"/>
        </dgm:presLayoutVars>
      </dgm:prSet>
      <dgm:spPr/>
    </dgm:pt>
    <dgm:pt modelId="{1A821D33-D9E8-4E27-ABA0-D6C8F582EED9}" type="pres">
      <dgm:prSet presAssocID="{A89CE1FD-9AB8-4452-B8E4-065153DEC64E}" presName="hierChild3" presStyleCnt="0"/>
      <dgm:spPr/>
    </dgm:pt>
    <dgm:pt modelId="{9FF93247-35EA-42C5-82B9-BFD6383455D6}" type="pres">
      <dgm:prSet presAssocID="{BB9C06D9-9193-422F-8B09-65E5925E4D29}" presName="Name17" presStyleLbl="parChTrans1D3" presStyleIdx="0" presStyleCnt="2"/>
      <dgm:spPr/>
    </dgm:pt>
    <dgm:pt modelId="{7C5172EE-DEF8-4514-9377-9E2FC39BACA7}" type="pres">
      <dgm:prSet presAssocID="{B7F35939-DC9C-4A90-A3B9-2340A1E1D266}" presName="hierRoot3" presStyleCnt="0"/>
      <dgm:spPr/>
    </dgm:pt>
    <dgm:pt modelId="{6BFDB008-0A18-44AF-9CBE-68292C5857D3}" type="pres">
      <dgm:prSet presAssocID="{B7F35939-DC9C-4A90-A3B9-2340A1E1D266}" presName="composite3" presStyleCnt="0"/>
      <dgm:spPr/>
    </dgm:pt>
    <dgm:pt modelId="{AC2FECFA-DCD2-4706-81BE-177EABDA9882}" type="pres">
      <dgm:prSet presAssocID="{B7F35939-DC9C-4A90-A3B9-2340A1E1D266}" presName="background3" presStyleLbl="node3" presStyleIdx="0" presStyleCnt="2"/>
      <dgm:spPr/>
    </dgm:pt>
    <dgm:pt modelId="{0F415095-F35F-4443-941A-D44B7ADA3B64}" type="pres">
      <dgm:prSet presAssocID="{B7F35939-DC9C-4A90-A3B9-2340A1E1D266}" presName="text3" presStyleLbl="fgAcc3" presStyleIdx="0" presStyleCnt="2" custLinFactX="-51015" custLinFactNeighborX="-100000" custLinFactNeighborY="85">
        <dgm:presLayoutVars>
          <dgm:chPref val="3"/>
        </dgm:presLayoutVars>
      </dgm:prSet>
      <dgm:spPr/>
    </dgm:pt>
    <dgm:pt modelId="{F5953664-D9D7-4BD0-85C6-68052E13743E}" type="pres">
      <dgm:prSet presAssocID="{B7F35939-DC9C-4A90-A3B9-2340A1E1D266}" presName="hierChild4" presStyleCnt="0"/>
      <dgm:spPr/>
    </dgm:pt>
    <dgm:pt modelId="{E73929C1-FA78-44CA-8E27-AE10030D1F3A}" type="pres">
      <dgm:prSet presAssocID="{09B9BBBF-9026-4B3E-9C70-9C6324A0346E}" presName="Name10" presStyleLbl="parChTrans1D2" presStyleIdx="1" presStyleCnt="2"/>
      <dgm:spPr/>
    </dgm:pt>
    <dgm:pt modelId="{A2B820C1-712C-4FEE-9898-3FE8032C8BFA}" type="pres">
      <dgm:prSet presAssocID="{1ADF92B1-214C-4191-B79A-C033DB3411A0}" presName="hierRoot2" presStyleCnt="0"/>
      <dgm:spPr/>
    </dgm:pt>
    <dgm:pt modelId="{2BA685E5-4CDF-43AB-B5C4-3200B5E1C309}" type="pres">
      <dgm:prSet presAssocID="{1ADF92B1-214C-4191-B79A-C033DB3411A0}" presName="composite2" presStyleCnt="0"/>
      <dgm:spPr/>
    </dgm:pt>
    <dgm:pt modelId="{5EE4A2D3-F424-4698-8076-250C36A1A91A}" type="pres">
      <dgm:prSet presAssocID="{1ADF92B1-214C-4191-B79A-C033DB3411A0}" presName="background2" presStyleLbl="node2" presStyleIdx="1" presStyleCnt="2"/>
      <dgm:spPr/>
    </dgm:pt>
    <dgm:pt modelId="{A5FA52FE-7B85-4608-A25D-7F809F30E7A2}" type="pres">
      <dgm:prSet presAssocID="{1ADF92B1-214C-4191-B79A-C033DB3411A0}" presName="text2" presStyleLbl="fgAcc2" presStyleIdx="1" presStyleCnt="2" custLinFactX="-40107" custLinFactNeighborX="-100000" custLinFactNeighborY="-10406">
        <dgm:presLayoutVars>
          <dgm:chPref val="3"/>
        </dgm:presLayoutVars>
      </dgm:prSet>
      <dgm:spPr/>
    </dgm:pt>
    <dgm:pt modelId="{BF7CD85E-16A5-4995-9B0D-704E43EA0325}" type="pres">
      <dgm:prSet presAssocID="{1ADF92B1-214C-4191-B79A-C033DB3411A0}" presName="hierChild3" presStyleCnt="0"/>
      <dgm:spPr/>
    </dgm:pt>
    <dgm:pt modelId="{74484947-F15C-463F-8762-869496821596}" type="pres">
      <dgm:prSet presAssocID="{96BA8DCE-7F20-4AF4-85E1-8D3A3F45F5C8}" presName="Name17" presStyleLbl="parChTrans1D3" presStyleIdx="1" presStyleCnt="2"/>
      <dgm:spPr/>
    </dgm:pt>
    <dgm:pt modelId="{C38EA88B-5A84-471A-81A5-44F39AE19B62}" type="pres">
      <dgm:prSet presAssocID="{2B7AF358-C90C-446B-88D2-EAC9DB557A2A}" presName="hierRoot3" presStyleCnt="0"/>
      <dgm:spPr/>
    </dgm:pt>
    <dgm:pt modelId="{C4A0553B-1CD8-439E-AED0-01A4A9940955}" type="pres">
      <dgm:prSet presAssocID="{2B7AF358-C90C-446B-88D2-EAC9DB557A2A}" presName="composite3" presStyleCnt="0"/>
      <dgm:spPr/>
    </dgm:pt>
    <dgm:pt modelId="{36A1E5C9-4792-4D69-8814-71B8619D9428}" type="pres">
      <dgm:prSet presAssocID="{2B7AF358-C90C-446B-88D2-EAC9DB557A2A}" presName="background3" presStyleLbl="node3" presStyleIdx="1" presStyleCnt="2"/>
      <dgm:spPr/>
    </dgm:pt>
    <dgm:pt modelId="{F05431F4-FDD1-48F5-998A-C9765324A3F2}" type="pres">
      <dgm:prSet presAssocID="{2B7AF358-C90C-446B-88D2-EAC9DB557A2A}" presName="text3" presStyleLbl="fgAcc3" presStyleIdx="1" presStyleCnt="2" custLinFactX="-36539" custLinFactNeighborX="-100000" custLinFactNeighborY="16707">
        <dgm:presLayoutVars>
          <dgm:chPref val="3"/>
        </dgm:presLayoutVars>
      </dgm:prSet>
      <dgm:spPr/>
    </dgm:pt>
    <dgm:pt modelId="{97BFCFE0-1020-4719-BE7D-B3A106D51636}" type="pres">
      <dgm:prSet presAssocID="{2B7AF358-C90C-446B-88D2-EAC9DB557A2A}" presName="hierChild4" presStyleCnt="0"/>
      <dgm:spPr/>
    </dgm:pt>
  </dgm:ptLst>
  <dgm:cxnLst>
    <dgm:cxn modelId="{D1C45613-C62E-4681-B8C0-69947A4574BA}" type="presOf" srcId="{7007AD47-F83C-4A8A-A0F3-68B2A51A5F5D}" destId="{A2974A16-8BE7-4CE5-967B-636C394CFE0F}" srcOrd="0" destOrd="0" presId="urn:microsoft.com/office/officeart/2005/8/layout/hierarchy1"/>
    <dgm:cxn modelId="{57ACE327-C29D-4B14-AE4F-3C985AD88BCD}" type="presOf" srcId="{B7F35939-DC9C-4A90-A3B9-2340A1E1D266}" destId="{0F415095-F35F-4443-941A-D44B7ADA3B64}" srcOrd="0" destOrd="0" presId="urn:microsoft.com/office/officeart/2005/8/layout/hierarchy1"/>
    <dgm:cxn modelId="{D835A863-3AF8-4AC5-9853-B365FA5ACB68}" type="presOf" srcId="{BB9C06D9-9193-422F-8B09-65E5925E4D29}" destId="{9FF93247-35EA-42C5-82B9-BFD6383455D6}" srcOrd="0" destOrd="0" presId="urn:microsoft.com/office/officeart/2005/8/layout/hierarchy1"/>
    <dgm:cxn modelId="{035F1965-9A5F-4BB7-8CF6-C6126866874A}" type="presOf" srcId="{96BA8DCE-7F20-4AF4-85E1-8D3A3F45F5C8}" destId="{74484947-F15C-463F-8762-869496821596}" srcOrd="0" destOrd="0" presId="urn:microsoft.com/office/officeart/2005/8/layout/hierarchy1"/>
    <dgm:cxn modelId="{F8D31E68-DA44-4493-B3C9-46A1D90BDDDC}" type="presOf" srcId="{1ADF92B1-214C-4191-B79A-C033DB3411A0}" destId="{A5FA52FE-7B85-4608-A25D-7F809F30E7A2}" srcOrd="0" destOrd="0" presId="urn:microsoft.com/office/officeart/2005/8/layout/hierarchy1"/>
    <dgm:cxn modelId="{39264576-DA23-42FE-B353-0E3CB8DA6874}" srcId="{4E0ACFE3-22AF-4BC9-9149-00BFD8200C6F}" destId="{1ADF92B1-214C-4191-B79A-C033DB3411A0}" srcOrd="1" destOrd="0" parTransId="{09B9BBBF-9026-4B3E-9C70-9C6324A0346E}" sibTransId="{F4ECAD12-AFA6-41FF-85CA-C96EB6BD2D8C}"/>
    <dgm:cxn modelId="{8F1EA759-35F4-44B6-A422-45FCB00C5298}" type="presOf" srcId="{2B7AF358-C90C-446B-88D2-EAC9DB557A2A}" destId="{F05431F4-FDD1-48F5-998A-C9765324A3F2}" srcOrd="0" destOrd="0" presId="urn:microsoft.com/office/officeart/2005/8/layout/hierarchy1"/>
    <dgm:cxn modelId="{18E7537C-755A-40F4-BC1D-9F0E4367A727}" type="presOf" srcId="{4E0ACFE3-22AF-4BC9-9149-00BFD8200C6F}" destId="{D8290CEA-32CE-454F-8213-7ED6E36E92B4}" srcOrd="0" destOrd="0" presId="urn:microsoft.com/office/officeart/2005/8/layout/hierarchy1"/>
    <dgm:cxn modelId="{02B8E883-6D8D-4E9C-9024-96AA05948264}" type="presOf" srcId="{78D8D895-EF36-4C15-B497-613A21CCF237}" destId="{086F2A3B-0A40-4465-B2CA-9555378722D1}" srcOrd="0" destOrd="0" presId="urn:microsoft.com/office/officeart/2005/8/layout/hierarchy1"/>
    <dgm:cxn modelId="{9B8FB9A6-CF16-4F75-A82B-7677B7834759}" srcId="{4E0ACFE3-22AF-4BC9-9149-00BFD8200C6F}" destId="{A89CE1FD-9AB8-4452-B8E4-065153DEC64E}" srcOrd="0" destOrd="0" parTransId="{78D8D895-EF36-4C15-B497-613A21CCF237}" sibTransId="{EAECB480-1060-4B87-A4AA-42C49C9C68EE}"/>
    <dgm:cxn modelId="{0A7E0AAE-5576-4ED2-943A-E49D462972BD}" srcId="{A89CE1FD-9AB8-4452-B8E4-065153DEC64E}" destId="{B7F35939-DC9C-4A90-A3B9-2340A1E1D266}" srcOrd="0" destOrd="0" parTransId="{BB9C06D9-9193-422F-8B09-65E5925E4D29}" sibTransId="{A8423F6C-E369-4CBA-A481-5D92957C9DB7}"/>
    <dgm:cxn modelId="{43B89AB3-4FF2-44BF-AB34-76C5999330D4}" type="presOf" srcId="{A89CE1FD-9AB8-4452-B8E4-065153DEC64E}" destId="{FBC8DE67-2887-4500-A483-ADE76A390C80}" srcOrd="0" destOrd="0" presId="urn:microsoft.com/office/officeart/2005/8/layout/hierarchy1"/>
    <dgm:cxn modelId="{8CF973BA-335C-40DB-A3D8-530F5450087D}" type="presOf" srcId="{09B9BBBF-9026-4B3E-9C70-9C6324A0346E}" destId="{E73929C1-FA78-44CA-8E27-AE10030D1F3A}" srcOrd="0" destOrd="0" presId="urn:microsoft.com/office/officeart/2005/8/layout/hierarchy1"/>
    <dgm:cxn modelId="{AD5995BB-422A-4CC1-8B16-E32A349AE17B}" srcId="{7007AD47-F83C-4A8A-A0F3-68B2A51A5F5D}" destId="{4E0ACFE3-22AF-4BC9-9149-00BFD8200C6F}" srcOrd="0" destOrd="0" parTransId="{B9713A02-4B7E-4100-AA6B-FA12E92F7B2B}" sibTransId="{EF8F2731-8B69-4268-BBD1-BEE795B5D3EE}"/>
    <dgm:cxn modelId="{5282C6FE-9E47-4434-B719-4D1B88CFD6CC}" srcId="{1ADF92B1-214C-4191-B79A-C033DB3411A0}" destId="{2B7AF358-C90C-446B-88D2-EAC9DB557A2A}" srcOrd="0" destOrd="0" parTransId="{96BA8DCE-7F20-4AF4-85E1-8D3A3F45F5C8}" sibTransId="{0EFAAAFE-E608-4967-B96C-CC2943E02D6C}"/>
    <dgm:cxn modelId="{494A9D5C-3032-438C-8CF0-7CB282D2D32E}" type="presParOf" srcId="{A2974A16-8BE7-4CE5-967B-636C394CFE0F}" destId="{9BC029BD-FB28-4A5C-A14A-01FA5F3A71FE}" srcOrd="0" destOrd="0" presId="urn:microsoft.com/office/officeart/2005/8/layout/hierarchy1"/>
    <dgm:cxn modelId="{31DFDB33-17B1-400D-88EB-FE9E88DE353C}" type="presParOf" srcId="{9BC029BD-FB28-4A5C-A14A-01FA5F3A71FE}" destId="{6C90A8CA-5009-4837-9761-24C7F0D11FE5}" srcOrd="0" destOrd="0" presId="urn:microsoft.com/office/officeart/2005/8/layout/hierarchy1"/>
    <dgm:cxn modelId="{117B9EBA-C74F-45B7-9607-B495CB541AE6}" type="presParOf" srcId="{6C90A8CA-5009-4837-9761-24C7F0D11FE5}" destId="{2C62A6B4-BA92-4E05-96DD-1F88943F3D5B}" srcOrd="0" destOrd="0" presId="urn:microsoft.com/office/officeart/2005/8/layout/hierarchy1"/>
    <dgm:cxn modelId="{0AE4B385-EBCA-40F6-9305-2B468F1609F0}" type="presParOf" srcId="{6C90A8CA-5009-4837-9761-24C7F0D11FE5}" destId="{D8290CEA-32CE-454F-8213-7ED6E36E92B4}" srcOrd="1" destOrd="0" presId="urn:microsoft.com/office/officeart/2005/8/layout/hierarchy1"/>
    <dgm:cxn modelId="{5C4D2D0A-A60E-45F0-9BD2-EAE008B787D7}" type="presParOf" srcId="{9BC029BD-FB28-4A5C-A14A-01FA5F3A71FE}" destId="{D8FE54DC-E059-4085-8130-BCD391DF75C1}" srcOrd="1" destOrd="0" presId="urn:microsoft.com/office/officeart/2005/8/layout/hierarchy1"/>
    <dgm:cxn modelId="{02D6BCFA-994D-473D-967F-ABAD34FBF4E8}" type="presParOf" srcId="{D8FE54DC-E059-4085-8130-BCD391DF75C1}" destId="{086F2A3B-0A40-4465-B2CA-9555378722D1}" srcOrd="0" destOrd="0" presId="urn:microsoft.com/office/officeart/2005/8/layout/hierarchy1"/>
    <dgm:cxn modelId="{8C9FA1CD-5DFF-4889-B1D9-EE0F94797620}" type="presParOf" srcId="{D8FE54DC-E059-4085-8130-BCD391DF75C1}" destId="{21485ADC-B49F-46A0-A769-9A8AE8D04EA4}" srcOrd="1" destOrd="0" presId="urn:microsoft.com/office/officeart/2005/8/layout/hierarchy1"/>
    <dgm:cxn modelId="{994A2657-667F-42FD-A8C3-DF716C67F4E4}" type="presParOf" srcId="{21485ADC-B49F-46A0-A769-9A8AE8D04EA4}" destId="{1E91095E-DB64-44EE-A686-6748C029588D}" srcOrd="0" destOrd="0" presId="urn:microsoft.com/office/officeart/2005/8/layout/hierarchy1"/>
    <dgm:cxn modelId="{C7FD9959-9469-4A27-AFF1-83A8804327B9}" type="presParOf" srcId="{1E91095E-DB64-44EE-A686-6748C029588D}" destId="{C74B4F0E-3456-4F9D-B115-A3601D2B2888}" srcOrd="0" destOrd="0" presId="urn:microsoft.com/office/officeart/2005/8/layout/hierarchy1"/>
    <dgm:cxn modelId="{790184A8-06C2-4E39-A5F2-A87E5AA06C62}" type="presParOf" srcId="{1E91095E-DB64-44EE-A686-6748C029588D}" destId="{FBC8DE67-2887-4500-A483-ADE76A390C80}" srcOrd="1" destOrd="0" presId="urn:microsoft.com/office/officeart/2005/8/layout/hierarchy1"/>
    <dgm:cxn modelId="{1498D6C6-87CC-4C2A-9C37-F918B9F5823E}" type="presParOf" srcId="{21485ADC-B49F-46A0-A769-9A8AE8D04EA4}" destId="{1A821D33-D9E8-4E27-ABA0-D6C8F582EED9}" srcOrd="1" destOrd="0" presId="urn:microsoft.com/office/officeart/2005/8/layout/hierarchy1"/>
    <dgm:cxn modelId="{21648054-9E5E-4EFF-AC17-5A5ABF267C6A}" type="presParOf" srcId="{1A821D33-D9E8-4E27-ABA0-D6C8F582EED9}" destId="{9FF93247-35EA-42C5-82B9-BFD6383455D6}" srcOrd="0" destOrd="0" presId="urn:microsoft.com/office/officeart/2005/8/layout/hierarchy1"/>
    <dgm:cxn modelId="{887963B2-836A-426B-8EE7-8A09D8825430}" type="presParOf" srcId="{1A821D33-D9E8-4E27-ABA0-D6C8F582EED9}" destId="{7C5172EE-DEF8-4514-9377-9E2FC39BACA7}" srcOrd="1" destOrd="0" presId="urn:microsoft.com/office/officeart/2005/8/layout/hierarchy1"/>
    <dgm:cxn modelId="{EA2959B5-4707-474D-9C58-FE5433F1DB6E}" type="presParOf" srcId="{7C5172EE-DEF8-4514-9377-9E2FC39BACA7}" destId="{6BFDB008-0A18-44AF-9CBE-68292C5857D3}" srcOrd="0" destOrd="0" presId="urn:microsoft.com/office/officeart/2005/8/layout/hierarchy1"/>
    <dgm:cxn modelId="{247B2413-3917-417D-9787-795FAC38AB80}" type="presParOf" srcId="{6BFDB008-0A18-44AF-9CBE-68292C5857D3}" destId="{AC2FECFA-DCD2-4706-81BE-177EABDA9882}" srcOrd="0" destOrd="0" presId="urn:microsoft.com/office/officeart/2005/8/layout/hierarchy1"/>
    <dgm:cxn modelId="{40C49A9F-39F4-4246-81C5-785ECB988F6B}" type="presParOf" srcId="{6BFDB008-0A18-44AF-9CBE-68292C5857D3}" destId="{0F415095-F35F-4443-941A-D44B7ADA3B64}" srcOrd="1" destOrd="0" presId="urn:microsoft.com/office/officeart/2005/8/layout/hierarchy1"/>
    <dgm:cxn modelId="{4D023FC5-A0D4-4E36-A987-EB0A41471822}" type="presParOf" srcId="{7C5172EE-DEF8-4514-9377-9E2FC39BACA7}" destId="{F5953664-D9D7-4BD0-85C6-68052E13743E}" srcOrd="1" destOrd="0" presId="urn:microsoft.com/office/officeart/2005/8/layout/hierarchy1"/>
    <dgm:cxn modelId="{49C16825-5B02-43BD-8520-58809C47DC06}" type="presParOf" srcId="{D8FE54DC-E059-4085-8130-BCD391DF75C1}" destId="{E73929C1-FA78-44CA-8E27-AE10030D1F3A}" srcOrd="2" destOrd="0" presId="urn:microsoft.com/office/officeart/2005/8/layout/hierarchy1"/>
    <dgm:cxn modelId="{06CD27D1-3374-4FB8-BDA7-44929673B54E}" type="presParOf" srcId="{D8FE54DC-E059-4085-8130-BCD391DF75C1}" destId="{A2B820C1-712C-4FEE-9898-3FE8032C8BFA}" srcOrd="3" destOrd="0" presId="urn:microsoft.com/office/officeart/2005/8/layout/hierarchy1"/>
    <dgm:cxn modelId="{D38B0FFF-3E0D-4644-81A9-A80E777327C5}" type="presParOf" srcId="{A2B820C1-712C-4FEE-9898-3FE8032C8BFA}" destId="{2BA685E5-4CDF-43AB-B5C4-3200B5E1C309}" srcOrd="0" destOrd="0" presId="urn:microsoft.com/office/officeart/2005/8/layout/hierarchy1"/>
    <dgm:cxn modelId="{FFC470C7-DE12-4B8C-8354-2292188EF1CB}" type="presParOf" srcId="{2BA685E5-4CDF-43AB-B5C4-3200B5E1C309}" destId="{5EE4A2D3-F424-4698-8076-250C36A1A91A}" srcOrd="0" destOrd="0" presId="urn:microsoft.com/office/officeart/2005/8/layout/hierarchy1"/>
    <dgm:cxn modelId="{113890FB-3EF0-4949-9E68-518D9A118349}" type="presParOf" srcId="{2BA685E5-4CDF-43AB-B5C4-3200B5E1C309}" destId="{A5FA52FE-7B85-4608-A25D-7F809F30E7A2}" srcOrd="1" destOrd="0" presId="urn:microsoft.com/office/officeart/2005/8/layout/hierarchy1"/>
    <dgm:cxn modelId="{BE82DBEF-11BD-46EB-B9D0-BA412CF2969B}" type="presParOf" srcId="{A2B820C1-712C-4FEE-9898-3FE8032C8BFA}" destId="{BF7CD85E-16A5-4995-9B0D-704E43EA0325}" srcOrd="1" destOrd="0" presId="urn:microsoft.com/office/officeart/2005/8/layout/hierarchy1"/>
    <dgm:cxn modelId="{00FE61AF-D351-4793-B65A-356B72ECA07C}" type="presParOf" srcId="{BF7CD85E-16A5-4995-9B0D-704E43EA0325}" destId="{74484947-F15C-463F-8762-869496821596}" srcOrd="0" destOrd="0" presId="urn:microsoft.com/office/officeart/2005/8/layout/hierarchy1"/>
    <dgm:cxn modelId="{3D7ACA93-4C31-49BE-9E37-646F4A10BACB}" type="presParOf" srcId="{BF7CD85E-16A5-4995-9B0D-704E43EA0325}" destId="{C38EA88B-5A84-471A-81A5-44F39AE19B62}" srcOrd="1" destOrd="0" presId="urn:microsoft.com/office/officeart/2005/8/layout/hierarchy1"/>
    <dgm:cxn modelId="{60D756F5-ED07-4B54-85F3-CC1A7F37B86B}" type="presParOf" srcId="{C38EA88B-5A84-471A-81A5-44F39AE19B62}" destId="{C4A0553B-1CD8-439E-AED0-01A4A9940955}" srcOrd="0" destOrd="0" presId="urn:microsoft.com/office/officeart/2005/8/layout/hierarchy1"/>
    <dgm:cxn modelId="{FEF7FDA5-6286-4F26-876B-50A1B0E36C1F}" type="presParOf" srcId="{C4A0553B-1CD8-439E-AED0-01A4A9940955}" destId="{36A1E5C9-4792-4D69-8814-71B8619D9428}" srcOrd="0" destOrd="0" presId="urn:microsoft.com/office/officeart/2005/8/layout/hierarchy1"/>
    <dgm:cxn modelId="{5DE37B89-41A9-4833-BD36-0399A61FE2AE}" type="presParOf" srcId="{C4A0553B-1CD8-439E-AED0-01A4A9940955}" destId="{F05431F4-FDD1-48F5-998A-C9765324A3F2}" srcOrd="1" destOrd="0" presId="urn:microsoft.com/office/officeart/2005/8/layout/hierarchy1"/>
    <dgm:cxn modelId="{A317F8F4-ABFE-4754-870D-A863A6BB4C3F}" type="presParOf" srcId="{C38EA88B-5A84-471A-81A5-44F39AE19B62}" destId="{97BFCFE0-1020-4719-BE7D-B3A106D51636}"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484947-F15C-463F-8762-869496821596}">
      <dsp:nvSpPr>
        <dsp:cNvPr id="0" name=""/>
        <dsp:cNvSpPr/>
      </dsp:nvSpPr>
      <dsp:spPr>
        <a:xfrm>
          <a:off x="3877775" y="3416776"/>
          <a:ext cx="91440" cy="816776"/>
        </a:xfrm>
        <a:custGeom>
          <a:avLst/>
          <a:gdLst/>
          <a:ahLst/>
          <a:cxnLst/>
          <a:rect l="0" t="0" r="0" b="0"/>
          <a:pathLst>
            <a:path>
              <a:moveTo>
                <a:pt x="45720" y="0"/>
              </a:moveTo>
              <a:lnTo>
                <a:pt x="45720" y="605094"/>
              </a:lnTo>
              <a:lnTo>
                <a:pt x="127249" y="605094"/>
              </a:lnTo>
              <a:lnTo>
                <a:pt x="127249" y="816776"/>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73929C1-FA78-44CA-8E27-AE10030D1F3A}">
      <dsp:nvSpPr>
        <dsp:cNvPr id="0" name=""/>
        <dsp:cNvSpPr/>
      </dsp:nvSpPr>
      <dsp:spPr>
        <a:xfrm>
          <a:off x="1818049" y="1416071"/>
          <a:ext cx="2105445" cy="549715"/>
        </a:xfrm>
        <a:custGeom>
          <a:avLst/>
          <a:gdLst/>
          <a:ahLst/>
          <a:cxnLst/>
          <a:rect l="0" t="0" r="0" b="0"/>
          <a:pathLst>
            <a:path>
              <a:moveTo>
                <a:pt x="0" y="0"/>
              </a:moveTo>
              <a:lnTo>
                <a:pt x="0" y="338033"/>
              </a:lnTo>
              <a:lnTo>
                <a:pt x="2105445" y="338033"/>
              </a:lnTo>
              <a:lnTo>
                <a:pt x="2105445" y="549715"/>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F93247-35EA-42C5-82B9-BFD6383455D6}">
      <dsp:nvSpPr>
        <dsp:cNvPr id="0" name=""/>
        <dsp:cNvSpPr/>
      </dsp:nvSpPr>
      <dsp:spPr>
        <a:xfrm>
          <a:off x="888620" y="3297751"/>
          <a:ext cx="392765" cy="935801"/>
        </a:xfrm>
        <a:custGeom>
          <a:avLst/>
          <a:gdLst/>
          <a:ahLst/>
          <a:cxnLst/>
          <a:rect l="0" t="0" r="0" b="0"/>
          <a:pathLst>
            <a:path>
              <a:moveTo>
                <a:pt x="392765" y="0"/>
              </a:moveTo>
              <a:lnTo>
                <a:pt x="392765" y="724119"/>
              </a:lnTo>
              <a:lnTo>
                <a:pt x="0" y="724119"/>
              </a:lnTo>
              <a:lnTo>
                <a:pt x="0" y="935801"/>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6F2A3B-0A40-4465-B2CA-9555378722D1}">
      <dsp:nvSpPr>
        <dsp:cNvPr id="0" name=""/>
        <dsp:cNvSpPr/>
      </dsp:nvSpPr>
      <dsp:spPr>
        <a:xfrm>
          <a:off x="1281386" y="1416071"/>
          <a:ext cx="536663" cy="430690"/>
        </a:xfrm>
        <a:custGeom>
          <a:avLst/>
          <a:gdLst/>
          <a:ahLst/>
          <a:cxnLst/>
          <a:rect l="0" t="0" r="0" b="0"/>
          <a:pathLst>
            <a:path>
              <a:moveTo>
                <a:pt x="536663" y="0"/>
              </a:moveTo>
              <a:lnTo>
                <a:pt x="536663" y="219008"/>
              </a:lnTo>
              <a:lnTo>
                <a:pt x="0" y="219008"/>
              </a:lnTo>
              <a:lnTo>
                <a:pt x="0" y="43069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C62A6B4-BA92-4E05-96DD-1F88943F3D5B}">
      <dsp:nvSpPr>
        <dsp:cNvPr id="0" name=""/>
        <dsp:cNvSpPr/>
      </dsp:nvSpPr>
      <dsp:spPr>
        <a:xfrm>
          <a:off x="675537" y="-34918"/>
          <a:ext cx="2285023" cy="14509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8290CEA-32CE-454F-8213-7ED6E36E92B4}">
      <dsp:nvSpPr>
        <dsp:cNvPr id="0" name=""/>
        <dsp:cNvSpPr/>
      </dsp:nvSpPr>
      <dsp:spPr>
        <a:xfrm>
          <a:off x="929428" y="206278"/>
          <a:ext cx="2285023" cy="14509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CPU</a:t>
          </a:r>
        </a:p>
      </dsp:txBody>
      <dsp:txXfrm>
        <a:off x="971926" y="248776"/>
        <a:ext cx="2200027" cy="1365993"/>
      </dsp:txXfrm>
    </dsp:sp>
    <dsp:sp modelId="{C74B4F0E-3456-4F9D-B115-A3601D2B2888}">
      <dsp:nvSpPr>
        <dsp:cNvPr id="0" name=""/>
        <dsp:cNvSpPr/>
      </dsp:nvSpPr>
      <dsp:spPr>
        <a:xfrm>
          <a:off x="138874" y="1846761"/>
          <a:ext cx="2285023" cy="14509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BC8DE67-2887-4500-A483-ADE76A390C80}">
      <dsp:nvSpPr>
        <dsp:cNvPr id="0" name=""/>
        <dsp:cNvSpPr/>
      </dsp:nvSpPr>
      <dsp:spPr>
        <a:xfrm>
          <a:off x="392765" y="2087958"/>
          <a:ext cx="2285023" cy="14509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Monitor</a:t>
          </a:r>
        </a:p>
      </dsp:txBody>
      <dsp:txXfrm>
        <a:off x="435263" y="2130456"/>
        <a:ext cx="2200027" cy="1365993"/>
      </dsp:txXfrm>
    </dsp:sp>
    <dsp:sp modelId="{AC2FECFA-DCD2-4706-81BE-177EABDA9882}">
      <dsp:nvSpPr>
        <dsp:cNvPr id="0" name=""/>
        <dsp:cNvSpPr/>
      </dsp:nvSpPr>
      <dsp:spPr>
        <a:xfrm>
          <a:off x="-253891" y="4233553"/>
          <a:ext cx="2285023" cy="14509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415095-F35F-4443-941A-D44B7ADA3B64}">
      <dsp:nvSpPr>
        <dsp:cNvPr id="0" name=""/>
        <dsp:cNvSpPr/>
      </dsp:nvSpPr>
      <dsp:spPr>
        <a:xfrm>
          <a:off x="0" y="4474750"/>
          <a:ext cx="2285023" cy="14509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Speakers</a:t>
          </a:r>
        </a:p>
        <a:p>
          <a:pPr marL="0" lvl="0" indent="0" algn="ctr" defTabSz="977900">
            <a:lnSpc>
              <a:spcPct val="90000"/>
            </a:lnSpc>
            <a:spcBef>
              <a:spcPct val="0"/>
            </a:spcBef>
            <a:spcAft>
              <a:spcPct val="35000"/>
            </a:spcAft>
            <a:buNone/>
          </a:pPr>
          <a:r>
            <a:rPr lang="en-US" sz="2200" kern="1200" dirty="0"/>
            <a:t>Or</a:t>
          </a:r>
        </a:p>
        <a:p>
          <a:pPr marL="0" lvl="0" indent="0" algn="ctr" defTabSz="977900">
            <a:lnSpc>
              <a:spcPct val="90000"/>
            </a:lnSpc>
            <a:spcBef>
              <a:spcPct val="0"/>
            </a:spcBef>
            <a:spcAft>
              <a:spcPct val="35000"/>
            </a:spcAft>
            <a:buNone/>
          </a:pPr>
          <a:r>
            <a:rPr lang="en-US" sz="2200" kern="1200" dirty="0"/>
            <a:t>Sound Card</a:t>
          </a:r>
        </a:p>
      </dsp:txBody>
      <dsp:txXfrm>
        <a:off x="42498" y="4517248"/>
        <a:ext cx="2200027" cy="1365993"/>
      </dsp:txXfrm>
    </dsp:sp>
    <dsp:sp modelId="{5EE4A2D3-F424-4698-8076-250C36A1A91A}">
      <dsp:nvSpPr>
        <dsp:cNvPr id="0" name=""/>
        <dsp:cNvSpPr/>
      </dsp:nvSpPr>
      <dsp:spPr>
        <a:xfrm>
          <a:off x="2780983" y="1965786"/>
          <a:ext cx="2285023" cy="14509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5FA52FE-7B85-4608-A25D-7F809F30E7A2}">
      <dsp:nvSpPr>
        <dsp:cNvPr id="0" name=""/>
        <dsp:cNvSpPr/>
      </dsp:nvSpPr>
      <dsp:spPr>
        <a:xfrm>
          <a:off x="3034874" y="2206983"/>
          <a:ext cx="2285023" cy="14509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Graphics Card</a:t>
          </a:r>
        </a:p>
      </dsp:txBody>
      <dsp:txXfrm>
        <a:off x="3077372" y="2249481"/>
        <a:ext cx="2200027" cy="1365993"/>
      </dsp:txXfrm>
    </dsp:sp>
    <dsp:sp modelId="{36A1E5C9-4792-4D69-8814-71B8619D9428}">
      <dsp:nvSpPr>
        <dsp:cNvPr id="0" name=""/>
        <dsp:cNvSpPr/>
      </dsp:nvSpPr>
      <dsp:spPr>
        <a:xfrm>
          <a:off x="2862513" y="4233553"/>
          <a:ext cx="2285023" cy="14509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05431F4-FDD1-48F5-998A-C9765324A3F2}">
      <dsp:nvSpPr>
        <dsp:cNvPr id="0" name=""/>
        <dsp:cNvSpPr/>
      </dsp:nvSpPr>
      <dsp:spPr>
        <a:xfrm>
          <a:off x="3116404" y="4474750"/>
          <a:ext cx="2285023" cy="14509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Memory</a:t>
          </a:r>
        </a:p>
        <a:p>
          <a:pPr marL="0" lvl="0" indent="0" algn="ctr" defTabSz="977900">
            <a:lnSpc>
              <a:spcPct val="90000"/>
            </a:lnSpc>
            <a:spcBef>
              <a:spcPct val="0"/>
            </a:spcBef>
            <a:spcAft>
              <a:spcPct val="35000"/>
            </a:spcAft>
            <a:buNone/>
          </a:pPr>
          <a:r>
            <a:rPr lang="en-US" sz="2200" kern="1200" dirty="0"/>
            <a:t>RAM &amp; Internal Storage</a:t>
          </a:r>
        </a:p>
      </dsp:txBody>
      <dsp:txXfrm>
        <a:off x="3158902" y="4517248"/>
        <a:ext cx="2200027" cy="136599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15972DB-63A6-4640-85DD-F066621701ED}"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C64CEE0B-5672-41B2-B2C9-75DEE0E8720C}" type="slidenum">
              <a:rPr lang="en-US" smtClean="0"/>
              <a:t>‹#›</a:t>
            </a:fld>
            <a:endParaRPr lang="en-US"/>
          </a:p>
        </p:txBody>
      </p:sp>
    </p:spTree>
    <p:extLst>
      <p:ext uri="{BB962C8B-B14F-4D97-AF65-F5344CB8AC3E}">
        <p14:creationId xmlns:p14="http://schemas.microsoft.com/office/powerpoint/2010/main" val="2786823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5972DB-63A6-4640-85DD-F066621701ED}"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4CEE0B-5672-41B2-B2C9-75DEE0E8720C}" type="slidenum">
              <a:rPr lang="en-US" smtClean="0"/>
              <a:t>‹#›</a:t>
            </a:fld>
            <a:endParaRPr lang="en-US"/>
          </a:p>
        </p:txBody>
      </p:sp>
    </p:spTree>
    <p:extLst>
      <p:ext uri="{BB962C8B-B14F-4D97-AF65-F5344CB8AC3E}">
        <p14:creationId xmlns:p14="http://schemas.microsoft.com/office/powerpoint/2010/main" val="1359006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5972DB-63A6-4640-85DD-F066621701ED}"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4CEE0B-5672-41B2-B2C9-75DEE0E8720C}" type="slidenum">
              <a:rPr lang="en-US" smtClean="0"/>
              <a:t>‹#›</a:t>
            </a:fld>
            <a:endParaRPr lang="en-US"/>
          </a:p>
        </p:txBody>
      </p:sp>
    </p:spTree>
    <p:extLst>
      <p:ext uri="{BB962C8B-B14F-4D97-AF65-F5344CB8AC3E}">
        <p14:creationId xmlns:p14="http://schemas.microsoft.com/office/powerpoint/2010/main" val="3932844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5972DB-63A6-4640-85DD-F066621701ED}"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4CEE0B-5672-41B2-B2C9-75DEE0E8720C}" type="slidenum">
              <a:rPr lang="en-US" smtClean="0"/>
              <a:t>‹#›</a:t>
            </a:fld>
            <a:endParaRPr lang="en-US"/>
          </a:p>
        </p:txBody>
      </p:sp>
    </p:spTree>
    <p:extLst>
      <p:ext uri="{BB962C8B-B14F-4D97-AF65-F5344CB8AC3E}">
        <p14:creationId xmlns:p14="http://schemas.microsoft.com/office/powerpoint/2010/main" val="2719545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593667" y="6272784"/>
            <a:ext cx="2644309" cy="365125"/>
          </a:xfrm>
        </p:spPr>
        <p:txBody>
          <a:bodyPr/>
          <a:lstStyle/>
          <a:p>
            <a:fld id="{A15972DB-63A6-4640-85DD-F066621701ED}" type="datetimeFigureOut">
              <a:rPr lang="en-US" smtClean="0"/>
              <a:t>4/10/2018</a:t>
            </a:fld>
            <a:endParaRPr lang="en-US"/>
          </a:p>
        </p:txBody>
      </p:sp>
      <p:sp>
        <p:nvSpPr>
          <p:cNvPr id="5" name="Footer Placeholder 4"/>
          <p:cNvSpPr>
            <a:spLocks noGrp="1"/>
          </p:cNvSpPr>
          <p:nvPr>
            <p:ph type="ftr" sz="quarter" idx="11"/>
          </p:nvPr>
        </p:nvSpPr>
        <p:spPr>
          <a:xfrm>
            <a:off x="2182708" y="6272784"/>
            <a:ext cx="6327648" cy="365125"/>
          </a:xfrm>
        </p:spPr>
        <p:txBody>
          <a:bodyPr/>
          <a:lstStyle/>
          <a:p>
            <a:endParaRPr lang="en-US"/>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C64CEE0B-5672-41B2-B2C9-75DEE0E8720C}" type="slidenum">
              <a:rPr lang="en-US" smtClean="0"/>
              <a:t>‹#›</a:t>
            </a:fld>
            <a:endParaRPr lang="en-US"/>
          </a:p>
        </p:txBody>
      </p:sp>
    </p:spTree>
    <p:extLst>
      <p:ext uri="{BB962C8B-B14F-4D97-AF65-F5344CB8AC3E}">
        <p14:creationId xmlns:p14="http://schemas.microsoft.com/office/powerpoint/2010/main" val="288982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15972DB-63A6-4640-85DD-F066621701ED}"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4CEE0B-5672-41B2-B2C9-75DEE0E8720C}" type="slidenum">
              <a:rPr lang="en-US" smtClean="0"/>
              <a:t>‹#›</a:t>
            </a:fld>
            <a:endParaRPr lang="en-US"/>
          </a:p>
        </p:txBody>
      </p:sp>
    </p:spTree>
    <p:extLst>
      <p:ext uri="{BB962C8B-B14F-4D97-AF65-F5344CB8AC3E}">
        <p14:creationId xmlns:p14="http://schemas.microsoft.com/office/powerpoint/2010/main" val="2091770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15972DB-63A6-4640-85DD-F066621701ED}" type="datetimeFigureOut">
              <a:rPr lang="en-US" smtClean="0"/>
              <a:t>4/10/2018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64CEE0B-5672-41B2-B2C9-75DEE0E8720C}" type="slidenum">
              <a:rPr lang="en-US" smtClean="0"/>
              <a:t>‹#›</a:t>
            </a:fld>
            <a:endParaRPr lang="en-US"/>
          </a:p>
        </p:txBody>
      </p:sp>
    </p:spTree>
    <p:extLst>
      <p:ext uri="{BB962C8B-B14F-4D97-AF65-F5344CB8AC3E}">
        <p14:creationId xmlns:p14="http://schemas.microsoft.com/office/powerpoint/2010/main" val="601362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15972DB-63A6-4640-85DD-F066621701ED}" type="datetimeFigureOut">
              <a:rPr lang="en-US" smtClean="0"/>
              <a:t>4/10/2018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64CEE0B-5672-41B2-B2C9-75DEE0E8720C}" type="slidenum">
              <a:rPr lang="en-US" smtClean="0"/>
              <a:t>‹#›</a:t>
            </a:fld>
            <a:endParaRPr lang="en-US"/>
          </a:p>
        </p:txBody>
      </p:sp>
    </p:spTree>
    <p:extLst>
      <p:ext uri="{BB962C8B-B14F-4D97-AF65-F5344CB8AC3E}">
        <p14:creationId xmlns:p14="http://schemas.microsoft.com/office/powerpoint/2010/main" val="1512413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5972DB-63A6-4640-85DD-F066621701ED}" type="datetimeFigureOut">
              <a:rPr lang="en-US" smtClean="0"/>
              <a:t>4/10/2018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64CEE0B-5672-41B2-B2C9-75DEE0E8720C}" type="slidenum">
              <a:rPr lang="en-US" smtClean="0"/>
              <a:t>‹#›</a:t>
            </a:fld>
            <a:endParaRPr lang="en-US"/>
          </a:p>
        </p:txBody>
      </p:sp>
    </p:spTree>
    <p:extLst>
      <p:ext uri="{BB962C8B-B14F-4D97-AF65-F5344CB8AC3E}">
        <p14:creationId xmlns:p14="http://schemas.microsoft.com/office/powerpoint/2010/main" val="2643502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15972DB-63A6-4640-85DD-F066621701ED}"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C64CEE0B-5672-41B2-B2C9-75DEE0E8720C}" type="slidenum">
              <a:rPr lang="en-US" smtClean="0"/>
              <a:t>‹#›</a:t>
            </a:fld>
            <a:endParaRPr lang="en-US"/>
          </a:p>
        </p:txBody>
      </p:sp>
    </p:spTree>
    <p:extLst>
      <p:ext uri="{BB962C8B-B14F-4D97-AF65-F5344CB8AC3E}">
        <p14:creationId xmlns:p14="http://schemas.microsoft.com/office/powerpoint/2010/main" val="4243159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15972DB-63A6-4640-85DD-F066621701ED}" type="datetimeFigureOut">
              <a:rPr lang="en-US" smtClean="0"/>
              <a:t>4/10/2018</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C64CEE0B-5672-41B2-B2C9-75DEE0E8720C}" type="slidenum">
              <a:rPr lang="en-US" smtClean="0"/>
              <a:t>‹#›</a:t>
            </a:fld>
            <a:endParaRPr lang="en-US"/>
          </a:p>
        </p:txBody>
      </p:sp>
    </p:spTree>
    <p:extLst>
      <p:ext uri="{BB962C8B-B14F-4D97-AF65-F5344CB8AC3E}">
        <p14:creationId xmlns:p14="http://schemas.microsoft.com/office/powerpoint/2010/main" val="97871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A15972DB-63A6-4640-85DD-F066621701ED}" type="datetimeFigureOut">
              <a:rPr lang="en-US" smtClean="0"/>
              <a:t>4/10/2018</a:t>
            </a:fld>
            <a:endParaRPr 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C64CEE0B-5672-41B2-B2C9-75DEE0E8720C}" type="slidenum">
              <a:rPr lang="en-US" smtClean="0"/>
              <a:t>‹#›</a:t>
            </a:fld>
            <a:endParaRPr lang="en-US"/>
          </a:p>
        </p:txBody>
      </p:sp>
    </p:spTree>
    <p:extLst>
      <p:ext uri="{BB962C8B-B14F-4D97-AF65-F5344CB8AC3E}">
        <p14:creationId xmlns:p14="http://schemas.microsoft.com/office/powerpoint/2010/main" val="2318673362"/>
      </p:ext>
    </p:extLst>
  </p:cSld>
  <p:clrMap bg1="lt1" tx1="dk1" bg2="lt2" tx2="dk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g"/><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video" Target="https://www.youtube.com/embed/EckihpYAcIU" TargetMode="Externa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en.wikipedia.org/wiki/Lossless_compression" TargetMode="External"/><Relationship Id="rId13" Type="http://schemas.openxmlformats.org/officeDocument/2006/relationships/hyperlink" Target="http://homeideadesign.blogspot.com/2013/11/animated-gif-as-wallpaper.html" TargetMode="External"/><Relationship Id="rId3" Type="http://schemas.openxmlformats.org/officeDocument/2006/relationships/hyperlink" Target="http://superluxescreenprinting.com/2009/07/28/vector-vs-bitmap-explained/" TargetMode="External"/><Relationship Id="rId7" Type="http://schemas.openxmlformats.org/officeDocument/2006/relationships/hyperlink" Target="https://photography.tutsplus.com/articles/bit-depth-explained-in-depth--photo-8514" TargetMode="External"/><Relationship Id="rId12" Type="http://schemas.openxmlformats.org/officeDocument/2006/relationships/hyperlink" Target="https://scratch.mit.edu/users/racechampion/" TargetMode="External"/><Relationship Id="rId2" Type="http://schemas.openxmlformats.org/officeDocument/2006/relationships/hyperlink" Target="https://stock.adobe.com/" TargetMode="External"/><Relationship Id="rId1" Type="http://schemas.openxmlformats.org/officeDocument/2006/relationships/slideLayout" Target="../slideLayouts/slideLayout2.xml"/><Relationship Id="rId6" Type="http://schemas.openxmlformats.org/officeDocument/2006/relationships/hyperlink" Target="https://www.azooptics.com/Article.aspx?ArticleID=1151" TargetMode="External"/><Relationship Id="rId11" Type="http://schemas.openxmlformats.org/officeDocument/2006/relationships/hyperlink" Target="https://www.sciencelearn.org.nz/images/605-graphs-of-sound-waves" TargetMode="External"/><Relationship Id="rId5" Type="http://schemas.openxmlformats.org/officeDocument/2006/relationships/hyperlink" Target="https://en.wikipedia.org/wiki/Color_depth" TargetMode="External"/><Relationship Id="rId10" Type="http://schemas.openxmlformats.org/officeDocument/2006/relationships/hyperlink" Target="https://en.wikipedia.org/wiki/Sound" TargetMode="External"/><Relationship Id="rId4" Type="http://schemas.openxmlformats.org/officeDocument/2006/relationships/hyperlink" Target="http://craftsmanlabel.com/wp-content/uploads/2011/09/cmyk-rgb.jpg" TargetMode="External"/><Relationship Id="rId9" Type="http://schemas.openxmlformats.org/officeDocument/2006/relationships/hyperlink" Target="https://www.christiaanconover.com/blog/thx-sound-download/" TargetMode="External"/><Relationship Id="rId14" Type="http://schemas.openxmlformats.org/officeDocument/2006/relationships/hyperlink" Target="https://dribbble.com/shots/473785-Responsive-UI-wireframe-sketch"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2.xml"/><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12.xml"/><Relationship Id="rId5" Type="http://schemas.openxmlformats.org/officeDocument/2006/relationships/slide" Target="slide10.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hyperlink" Target="https://en.wikipedia.org/wiki/Lossless_compression" TargetMode="External"/><Relationship Id="rId5" Type="http://schemas.openxmlformats.org/officeDocument/2006/relationships/image" Target="../media/image16.jp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9.jpg"/><Relationship Id="rId5" Type="http://schemas.openxmlformats.org/officeDocument/2006/relationships/image" Target="../media/image18.jpe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A picture containing earphone, electronics&#10;&#10;Description generated with very high confidence">
            <a:extLst>
              <a:ext uri="{FF2B5EF4-FFF2-40B4-BE49-F238E27FC236}">
                <a16:creationId xmlns:a16="http://schemas.microsoft.com/office/drawing/2014/main" id="{6313FD8F-91B9-4D29-9F3F-9DC6D0968B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6430" y="5027338"/>
            <a:ext cx="1523301" cy="1523301"/>
          </a:xfrm>
          <a:prstGeom prst="rect">
            <a:avLst/>
          </a:prstGeom>
        </p:spPr>
      </p:pic>
      <p:sp>
        <p:nvSpPr>
          <p:cNvPr id="3" name="Rectangle 2">
            <a:extLst>
              <a:ext uri="{FF2B5EF4-FFF2-40B4-BE49-F238E27FC236}">
                <a16:creationId xmlns:a16="http://schemas.microsoft.com/office/drawing/2014/main" id="{FBC133EA-40EA-4A7A-A210-03434D8862AB}"/>
              </a:ext>
            </a:extLst>
          </p:cNvPr>
          <p:cNvSpPr/>
          <p:nvPr/>
        </p:nvSpPr>
        <p:spPr>
          <a:xfrm>
            <a:off x="2385131" y="171004"/>
            <a:ext cx="7421731" cy="923330"/>
          </a:xfrm>
          <a:prstGeom prst="rect">
            <a:avLst/>
          </a:prstGeom>
          <a:noFill/>
        </p:spPr>
        <p:txBody>
          <a:bodyPr wrap="square" lIns="91440" tIns="45720" rIns="91440" bIns="45720">
            <a:spAutoFit/>
          </a:bodyPr>
          <a:lstStyle/>
          <a:p>
            <a:pPr algn="ctr"/>
            <a:r>
              <a:rPr lang="en-US"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What is Multimedia?</a:t>
            </a:r>
            <a:endPar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6" name="TextBox 5">
            <a:extLst>
              <a:ext uri="{FF2B5EF4-FFF2-40B4-BE49-F238E27FC236}">
                <a16:creationId xmlns:a16="http://schemas.microsoft.com/office/drawing/2014/main" id="{30A512D7-190C-41B5-B5B5-7A0B2EF351F9}"/>
              </a:ext>
            </a:extLst>
          </p:cNvPr>
          <p:cNvSpPr txBox="1"/>
          <p:nvPr/>
        </p:nvSpPr>
        <p:spPr>
          <a:xfrm>
            <a:off x="1717640" y="1357326"/>
            <a:ext cx="8756711" cy="369332"/>
          </a:xfrm>
          <a:prstGeom prst="rect">
            <a:avLst/>
          </a:prstGeom>
          <a:noFill/>
        </p:spPr>
        <p:txBody>
          <a:bodyPr wrap="square" rtlCol="0">
            <a:spAutoFit/>
          </a:bodyPr>
          <a:lstStyle/>
          <a:p>
            <a:r>
              <a:rPr lang="en-US" dirty="0"/>
              <a:t>Multimedia is content that uses a combination of different content forms such as…</a:t>
            </a:r>
          </a:p>
        </p:txBody>
      </p:sp>
      <p:sp>
        <p:nvSpPr>
          <p:cNvPr id="8" name="TextBox 7">
            <a:extLst>
              <a:ext uri="{FF2B5EF4-FFF2-40B4-BE49-F238E27FC236}">
                <a16:creationId xmlns:a16="http://schemas.microsoft.com/office/drawing/2014/main" id="{E9B75969-1C4E-4706-90BA-4F5E0948173A}"/>
              </a:ext>
            </a:extLst>
          </p:cNvPr>
          <p:cNvSpPr txBox="1"/>
          <p:nvPr/>
        </p:nvSpPr>
        <p:spPr>
          <a:xfrm>
            <a:off x="7745665" y="6456197"/>
            <a:ext cx="4122393" cy="276999"/>
          </a:xfrm>
          <a:prstGeom prst="rect">
            <a:avLst/>
          </a:prstGeom>
          <a:noFill/>
        </p:spPr>
        <p:txBody>
          <a:bodyPr wrap="square" rtlCol="0">
            <a:spAutoFit/>
          </a:bodyPr>
          <a:lstStyle/>
          <a:p>
            <a:r>
              <a:rPr lang="en-US" sz="1200" dirty="0"/>
              <a:t>Sources: https://en.wikipedia.org/wiki/Multimedia</a:t>
            </a:r>
          </a:p>
        </p:txBody>
      </p:sp>
      <p:sp>
        <p:nvSpPr>
          <p:cNvPr id="9" name="Rectangle 8">
            <a:extLst>
              <a:ext uri="{FF2B5EF4-FFF2-40B4-BE49-F238E27FC236}">
                <a16:creationId xmlns:a16="http://schemas.microsoft.com/office/drawing/2014/main" id="{532E011A-C886-4BBC-91EB-3D2CC2F177E8}"/>
              </a:ext>
            </a:extLst>
          </p:cNvPr>
          <p:cNvSpPr/>
          <p:nvPr/>
        </p:nvSpPr>
        <p:spPr>
          <a:xfrm>
            <a:off x="1227867" y="2129798"/>
            <a:ext cx="1362745" cy="822960"/>
          </a:xfrm>
          <a:prstGeom prst="rect">
            <a:avLst/>
          </a:prstGeom>
          <a:noFill/>
        </p:spPr>
        <p:txBody>
          <a:bodyPr wrap="non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Text</a:t>
            </a:r>
          </a:p>
        </p:txBody>
      </p:sp>
      <p:sp>
        <p:nvSpPr>
          <p:cNvPr id="10" name="Rectangle 9">
            <a:extLst>
              <a:ext uri="{FF2B5EF4-FFF2-40B4-BE49-F238E27FC236}">
                <a16:creationId xmlns:a16="http://schemas.microsoft.com/office/drawing/2014/main" id="{8733C1DF-CCB0-4E44-AEFC-7AB12E590320}"/>
              </a:ext>
            </a:extLst>
          </p:cNvPr>
          <p:cNvSpPr/>
          <p:nvPr/>
        </p:nvSpPr>
        <p:spPr>
          <a:xfrm>
            <a:off x="7522950" y="4315126"/>
            <a:ext cx="1890262" cy="923330"/>
          </a:xfrm>
          <a:prstGeom prst="rect">
            <a:avLst/>
          </a:prstGeom>
          <a:noFill/>
        </p:spPr>
        <p:txBody>
          <a:bodyPr wrap="none" lIns="91440" tIns="45720" rIns="91440" bIns="45720">
            <a:spAutoFit/>
          </a:bodyPr>
          <a:lstStyle/>
          <a:p>
            <a:pPr algn="ctr"/>
            <a:r>
              <a:rPr lang="en-US"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Audio</a:t>
            </a:r>
            <a:endPar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11" name="Rectangle 10">
            <a:extLst>
              <a:ext uri="{FF2B5EF4-FFF2-40B4-BE49-F238E27FC236}">
                <a16:creationId xmlns:a16="http://schemas.microsoft.com/office/drawing/2014/main" id="{8CA3011E-917E-43D4-8CE4-D9A6CAC846E0}"/>
              </a:ext>
            </a:extLst>
          </p:cNvPr>
          <p:cNvSpPr/>
          <p:nvPr/>
        </p:nvSpPr>
        <p:spPr>
          <a:xfrm>
            <a:off x="9246651" y="2079613"/>
            <a:ext cx="2217851" cy="923330"/>
          </a:xfrm>
          <a:prstGeom prst="rect">
            <a:avLst/>
          </a:prstGeom>
          <a:noFill/>
        </p:spPr>
        <p:txBody>
          <a:bodyPr wrap="none" lIns="91440" tIns="45720" rIns="91440" bIns="45720">
            <a:spAutoFit/>
          </a:bodyPr>
          <a:lstStyle/>
          <a:p>
            <a:pPr algn="ctr"/>
            <a:r>
              <a:rPr lang="en-US"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Images</a:t>
            </a:r>
            <a:endPar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12" name="Rectangle 11">
            <a:extLst>
              <a:ext uri="{FF2B5EF4-FFF2-40B4-BE49-F238E27FC236}">
                <a16:creationId xmlns:a16="http://schemas.microsoft.com/office/drawing/2014/main" id="{0366A754-1254-4D03-B1D4-4ADAFA60AD13}"/>
              </a:ext>
            </a:extLst>
          </p:cNvPr>
          <p:cNvSpPr/>
          <p:nvPr/>
        </p:nvSpPr>
        <p:spPr>
          <a:xfrm>
            <a:off x="4496839" y="1803775"/>
            <a:ext cx="3198312" cy="923330"/>
          </a:xfrm>
          <a:prstGeom prst="rect">
            <a:avLst/>
          </a:prstGeom>
          <a:noFill/>
        </p:spPr>
        <p:txBody>
          <a:bodyPr wrap="non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Animation</a:t>
            </a:r>
          </a:p>
        </p:txBody>
      </p:sp>
      <p:sp>
        <p:nvSpPr>
          <p:cNvPr id="13" name="Rectangle 12">
            <a:extLst>
              <a:ext uri="{FF2B5EF4-FFF2-40B4-BE49-F238E27FC236}">
                <a16:creationId xmlns:a16="http://schemas.microsoft.com/office/drawing/2014/main" id="{C90BEC50-EC45-4D4F-A019-BAF69FCE00F9}"/>
              </a:ext>
            </a:extLst>
          </p:cNvPr>
          <p:cNvSpPr/>
          <p:nvPr/>
        </p:nvSpPr>
        <p:spPr>
          <a:xfrm>
            <a:off x="2501302" y="4314837"/>
            <a:ext cx="1854996" cy="923330"/>
          </a:xfrm>
          <a:prstGeom prst="rect">
            <a:avLst/>
          </a:prstGeom>
          <a:noFill/>
        </p:spPr>
        <p:txBody>
          <a:bodyPr wrap="non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Video</a:t>
            </a:r>
          </a:p>
        </p:txBody>
      </p:sp>
      <p:pic>
        <p:nvPicPr>
          <p:cNvPr id="17" name="Picture 16" descr="A picture containing melon, fruit&#10;&#10;Description generated with high confidence">
            <a:extLst>
              <a:ext uri="{FF2B5EF4-FFF2-40B4-BE49-F238E27FC236}">
                <a16:creationId xmlns:a16="http://schemas.microsoft.com/office/drawing/2014/main" id="{1C2693C3-E28E-48BA-9311-F8F6A24E49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187" y="2952758"/>
            <a:ext cx="2360103" cy="1180052"/>
          </a:xfrm>
          <a:prstGeom prst="rect">
            <a:avLst/>
          </a:prstGeom>
        </p:spPr>
      </p:pic>
      <p:pic>
        <p:nvPicPr>
          <p:cNvPr id="21" name="Picture 20" descr="A close up of a person holding a camera&#10;&#10;Description generated with high confidence">
            <a:extLst>
              <a:ext uri="{FF2B5EF4-FFF2-40B4-BE49-F238E27FC236}">
                <a16:creationId xmlns:a16="http://schemas.microsoft.com/office/drawing/2014/main" id="{03F5F4B8-83B3-4AD5-9977-C4F3EFB7EA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3676" y="5044449"/>
            <a:ext cx="2530249" cy="1688747"/>
          </a:xfrm>
          <a:prstGeom prst="rect">
            <a:avLst/>
          </a:prstGeom>
        </p:spPr>
      </p:pic>
      <p:pic>
        <p:nvPicPr>
          <p:cNvPr id="23" name="Picture 22" descr="A close up of a camera&#10;&#10;Description generated with very high confidence">
            <a:extLst>
              <a:ext uri="{FF2B5EF4-FFF2-40B4-BE49-F238E27FC236}">
                <a16:creationId xmlns:a16="http://schemas.microsoft.com/office/drawing/2014/main" id="{7ED08D72-FC7D-4E7F-BE99-43956E3108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13212" y="3002943"/>
            <a:ext cx="1884727" cy="1351604"/>
          </a:xfrm>
          <a:prstGeom prst="rect">
            <a:avLst/>
          </a:prstGeom>
        </p:spPr>
      </p:pic>
      <p:pic>
        <p:nvPicPr>
          <p:cNvPr id="25" name="Picture 24">
            <a:extLst>
              <a:ext uri="{FF2B5EF4-FFF2-40B4-BE49-F238E27FC236}">
                <a16:creationId xmlns:a16="http://schemas.microsoft.com/office/drawing/2014/main" id="{F9923100-3E84-4784-9408-7EF4F705D8E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03736" y="2830952"/>
            <a:ext cx="2796847" cy="777633"/>
          </a:xfrm>
          <a:prstGeom prst="rect">
            <a:avLst/>
          </a:prstGeom>
        </p:spPr>
      </p:pic>
    </p:spTree>
    <p:extLst>
      <p:ext uri="{BB962C8B-B14F-4D97-AF65-F5344CB8AC3E}">
        <p14:creationId xmlns:p14="http://schemas.microsoft.com/office/powerpoint/2010/main" val="27476094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D5175D-6189-4703-8855-8E79818A34E5}"/>
              </a:ext>
            </a:extLst>
          </p:cNvPr>
          <p:cNvSpPr>
            <a:spLocks noGrp="1"/>
          </p:cNvSpPr>
          <p:nvPr>
            <p:ph idx="1"/>
          </p:nvPr>
        </p:nvSpPr>
        <p:spPr>
          <a:xfrm>
            <a:off x="1066798" y="1393439"/>
            <a:ext cx="10058400" cy="4050792"/>
          </a:xfrm>
        </p:spPr>
        <p:txBody>
          <a:bodyPr>
            <a:normAutofit/>
          </a:bodyPr>
          <a:lstStyle/>
          <a:p>
            <a:r>
              <a:rPr lang="en-US" dirty="0"/>
              <a:t>Animation can be challenging to consider when developing multimedia. Yes, it is the medium in which Pixar and </a:t>
            </a:r>
            <a:r>
              <a:rPr lang="en-US" dirty="0" err="1"/>
              <a:t>Dreamworks</a:t>
            </a:r>
            <a:r>
              <a:rPr lang="en-US" dirty="0"/>
              <a:t> perform their magic, but animation is more than rendered characters.</a:t>
            </a:r>
          </a:p>
          <a:p>
            <a:r>
              <a:rPr lang="en-US" dirty="0"/>
              <a:t>For a computer interface, animation can show that the system is loading or ready for input. It can provide a visual cue between screen changes. It can provide a hint by casting a glow on a navigation element.</a:t>
            </a:r>
          </a:p>
          <a:p>
            <a:r>
              <a:rPr lang="en-US" dirty="0"/>
              <a:t>The key with animation is to exercise restraint. Subtle is almost always better than flamboyant.</a:t>
            </a:r>
          </a:p>
        </p:txBody>
      </p:sp>
      <p:sp>
        <p:nvSpPr>
          <p:cNvPr id="4" name="Rectangle 3">
            <a:extLst>
              <a:ext uri="{FF2B5EF4-FFF2-40B4-BE49-F238E27FC236}">
                <a16:creationId xmlns:a16="http://schemas.microsoft.com/office/drawing/2014/main" id="{CBAA47D8-9CAC-4D93-959B-E233642C368E}"/>
              </a:ext>
            </a:extLst>
          </p:cNvPr>
          <p:cNvSpPr/>
          <p:nvPr/>
        </p:nvSpPr>
        <p:spPr>
          <a:xfrm>
            <a:off x="4496843" y="159797"/>
            <a:ext cx="3198311" cy="923330"/>
          </a:xfrm>
          <a:prstGeom prst="rect">
            <a:avLst/>
          </a:prstGeom>
          <a:noFill/>
        </p:spPr>
        <p:txBody>
          <a:bodyPr wrap="none" lIns="91440" tIns="45720" rIns="91440" bIns="45720">
            <a:spAutoFit/>
          </a:bodyPr>
          <a:lstStyle/>
          <a:p>
            <a:pPr algn="ctr"/>
            <a:r>
              <a:rPr lang="en-US"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Animation</a:t>
            </a:r>
            <a:endPar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extLst>
      <p:ext uri="{BB962C8B-B14F-4D97-AF65-F5344CB8AC3E}">
        <p14:creationId xmlns:p14="http://schemas.microsoft.com/office/powerpoint/2010/main" val="255470529"/>
      </p:ext>
    </p:extLst>
  </p:cSld>
  <p:clrMapOvr>
    <a:masterClrMapping/>
  </p:clrMapOvr>
  <mc:AlternateContent xmlns:mc="http://schemas.openxmlformats.org/markup-compatibility/2006" xmlns:p14="http://schemas.microsoft.com/office/powerpoint/2010/main">
    <mc:Choice Requires="p14">
      <p:transition spd="slow" p14:dur="1600">
        <p14:prism dir="u" isContent="1" isInverted="1"/>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10BB3C4-38E8-4880-97A3-9E133A35118C}"/>
              </a:ext>
            </a:extLst>
          </p:cNvPr>
          <p:cNvSpPr/>
          <p:nvPr/>
        </p:nvSpPr>
        <p:spPr>
          <a:xfrm>
            <a:off x="2152531" y="109057"/>
            <a:ext cx="7886967" cy="369332"/>
          </a:xfrm>
          <a:prstGeom prst="rect">
            <a:avLst/>
          </a:prstGeom>
          <a:noFill/>
        </p:spPr>
        <p:txBody>
          <a:bodyPr wrap="none" lIns="91440" tIns="45720" rIns="91440" bIns="45720">
            <a:spAutoFit/>
          </a:bodyPr>
          <a:lstStyle/>
          <a:p>
            <a:pPr algn="ctr"/>
            <a:r>
              <a:rPr lang="en-US" dirty="0">
                <a:ln w="0"/>
                <a:effectLst>
                  <a:outerShdw blurRad="38100" dist="19050" dir="2700000" algn="tl" rotWithShape="0">
                    <a:schemeClr val="dk1">
                      <a:alpha val="40000"/>
                    </a:schemeClr>
                  </a:outerShdw>
                </a:effectLst>
              </a:rPr>
              <a:t>2D Animation is pictures moving in series of frames to create the illusion of motion</a:t>
            </a:r>
            <a:endParaRPr lang="en-US" b="0" cap="none" spc="0" dirty="0">
              <a:ln w="0"/>
              <a:solidFill>
                <a:schemeClr val="tx1"/>
              </a:solidFill>
              <a:effectLst>
                <a:outerShdw blurRad="38100" dist="19050" dir="2700000" algn="tl" rotWithShape="0">
                  <a:schemeClr val="dk1">
                    <a:alpha val="40000"/>
                  </a:schemeClr>
                </a:outerShdw>
              </a:effectLst>
            </a:endParaRPr>
          </a:p>
        </p:txBody>
      </p:sp>
      <p:pic>
        <p:nvPicPr>
          <p:cNvPr id="6" name="Picture 5" descr="A picture containing object&#10;&#10;Description generated with high confidence">
            <a:extLst>
              <a:ext uri="{FF2B5EF4-FFF2-40B4-BE49-F238E27FC236}">
                <a16:creationId xmlns:a16="http://schemas.microsoft.com/office/drawing/2014/main" id="{E10C1E6D-1861-449E-AE7D-DA2687717B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8389"/>
            <a:ext cx="3746793" cy="2810095"/>
          </a:xfrm>
          <a:prstGeom prst="rect">
            <a:avLst/>
          </a:prstGeom>
        </p:spPr>
      </p:pic>
      <p:sp>
        <p:nvSpPr>
          <p:cNvPr id="7" name="Rectangle 6">
            <a:extLst>
              <a:ext uri="{FF2B5EF4-FFF2-40B4-BE49-F238E27FC236}">
                <a16:creationId xmlns:a16="http://schemas.microsoft.com/office/drawing/2014/main" id="{5AF3ED48-9F1D-449B-BA56-C30F7D072881}"/>
              </a:ext>
            </a:extLst>
          </p:cNvPr>
          <p:cNvSpPr/>
          <p:nvPr/>
        </p:nvSpPr>
        <p:spPr>
          <a:xfrm>
            <a:off x="1187197" y="4220032"/>
            <a:ext cx="7791044" cy="338554"/>
          </a:xfrm>
          <a:prstGeom prst="rect">
            <a:avLst/>
          </a:prstGeom>
          <a:noFill/>
        </p:spPr>
        <p:txBody>
          <a:bodyPr wrap="none" lIns="91440" tIns="45720" rIns="91440" bIns="45720">
            <a:spAutoFit/>
          </a:bodyPr>
          <a:lstStyle/>
          <a:p>
            <a:pPr algn="ctr"/>
            <a:r>
              <a:rPr lang="en-US" sz="1600" b="0" cap="none" spc="0" dirty="0">
                <a:ln w="0"/>
                <a:solidFill>
                  <a:schemeClr val="tx1"/>
                </a:solidFill>
                <a:effectLst>
                  <a:outerShdw blurRad="38100" dist="19050" dir="2700000" algn="tl" rotWithShape="0">
                    <a:schemeClr val="dk1">
                      <a:alpha val="40000"/>
                    </a:schemeClr>
                  </a:outerShdw>
                </a:effectLst>
              </a:rPr>
              <a:t>We also have 3D animation where the computer fills in the blanks between frames</a:t>
            </a:r>
          </a:p>
        </p:txBody>
      </p:sp>
      <p:pic>
        <p:nvPicPr>
          <p:cNvPr id="9" name="Picture 8" descr="A close up of a device&#10;&#10;Description generated with high confidence">
            <a:extLst>
              <a:ext uri="{FF2B5EF4-FFF2-40B4-BE49-F238E27FC236}">
                <a16:creationId xmlns:a16="http://schemas.microsoft.com/office/drawing/2014/main" id="{E4750F01-CC1D-44A7-8C6C-1D71226515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7664" y="3129799"/>
            <a:ext cx="1688934" cy="3619144"/>
          </a:xfrm>
          <a:prstGeom prst="rect">
            <a:avLst/>
          </a:prstGeom>
        </p:spPr>
      </p:pic>
      <p:pic>
        <p:nvPicPr>
          <p:cNvPr id="15" name="Picture 14">
            <a:extLst>
              <a:ext uri="{FF2B5EF4-FFF2-40B4-BE49-F238E27FC236}">
                <a16:creationId xmlns:a16="http://schemas.microsoft.com/office/drawing/2014/main" id="{507DA731-A20B-4C2D-95C6-A85A1ACF09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5681" y="510480"/>
            <a:ext cx="7986319" cy="1788935"/>
          </a:xfrm>
          <a:prstGeom prst="rect">
            <a:avLst/>
          </a:prstGeom>
        </p:spPr>
      </p:pic>
    </p:spTree>
    <p:extLst>
      <p:ext uri="{BB962C8B-B14F-4D97-AF65-F5344CB8AC3E}">
        <p14:creationId xmlns:p14="http://schemas.microsoft.com/office/powerpoint/2010/main" val="1498322593"/>
      </p:ext>
    </p:extLst>
  </p:cSld>
  <p:clrMapOvr>
    <a:masterClrMapping/>
  </p:clrMapOvr>
  <mc:AlternateContent xmlns:mc="http://schemas.openxmlformats.org/markup-compatibility/2006" xmlns:p14="http://schemas.microsoft.com/office/powerpoint/2010/main">
    <mc:Choice Requires="p14">
      <p:transition spd="slow" p14:dur="1600">
        <p14:prism dir="u" isContent="1" isInverted="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561AA2-C491-4E67-95B7-65039399C384}"/>
              </a:ext>
            </a:extLst>
          </p:cNvPr>
          <p:cNvSpPr>
            <a:spLocks noGrp="1"/>
          </p:cNvSpPr>
          <p:nvPr>
            <p:ph idx="1"/>
          </p:nvPr>
        </p:nvSpPr>
        <p:spPr>
          <a:xfrm>
            <a:off x="1069847" y="1508849"/>
            <a:ext cx="10058400" cy="4050792"/>
          </a:xfrm>
        </p:spPr>
        <p:txBody>
          <a:bodyPr>
            <a:normAutofit/>
          </a:bodyPr>
          <a:lstStyle/>
          <a:p>
            <a:r>
              <a:rPr lang="en-US" dirty="0"/>
              <a:t>Video production is a field unto itself. Its use in professional and personal communication has exploded in recent years. Most computer systems ship with video cameras built in to the monitor bezels and all modern smartphones include video recording capability. Popular websites like YouTube and Vimeo have democratized the video distribution process, allowing amateur video producers to share their efforts with the world.</a:t>
            </a:r>
          </a:p>
          <a:p>
            <a:r>
              <a:rPr lang="en-US" dirty="0"/>
              <a:t>The technical challenge with video is the sheer amount of data that is necessary to render video smoothly. The challenge of the technical multimedia producer is to maintain the highest clarity with the lowest data rate possible for the delivery system.</a:t>
            </a:r>
          </a:p>
          <a:p>
            <a:r>
              <a:rPr lang="en-US" dirty="0"/>
              <a:t>To accomplish this it is necessary to render the video in different compressed formats and to test which give the best throughput while maintaining a smooth framerate.</a:t>
            </a:r>
          </a:p>
        </p:txBody>
      </p:sp>
      <p:sp>
        <p:nvSpPr>
          <p:cNvPr id="4" name="Rectangle 3">
            <a:extLst>
              <a:ext uri="{FF2B5EF4-FFF2-40B4-BE49-F238E27FC236}">
                <a16:creationId xmlns:a16="http://schemas.microsoft.com/office/drawing/2014/main" id="{0BB202E2-A35B-4690-86D0-00B3AB65E6C1}"/>
              </a:ext>
            </a:extLst>
          </p:cNvPr>
          <p:cNvSpPr/>
          <p:nvPr/>
        </p:nvSpPr>
        <p:spPr>
          <a:xfrm>
            <a:off x="5171550" y="290393"/>
            <a:ext cx="1854995" cy="923330"/>
          </a:xfrm>
          <a:prstGeom prst="rect">
            <a:avLst/>
          </a:prstGeom>
          <a:noFill/>
        </p:spPr>
        <p:txBody>
          <a:bodyPr wrap="none" lIns="91440" tIns="45720" rIns="91440" bIns="45720">
            <a:spAutoFit/>
          </a:bodyPr>
          <a:lstStyle/>
          <a:p>
            <a:pPr algn="ctr"/>
            <a:r>
              <a:rPr lang="en-US"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Video</a:t>
            </a:r>
            <a:endPar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extLst>
      <p:ext uri="{BB962C8B-B14F-4D97-AF65-F5344CB8AC3E}">
        <p14:creationId xmlns:p14="http://schemas.microsoft.com/office/powerpoint/2010/main" val="336974705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Online Media 4">
            <a:hlinkClick r:id="" action="ppaction://media"/>
            <a:extLst>
              <a:ext uri="{FF2B5EF4-FFF2-40B4-BE49-F238E27FC236}">
                <a16:creationId xmlns:a16="http://schemas.microsoft.com/office/drawing/2014/main" id="{70100DD8-396D-4FBC-9F9E-6DDEEE14531E}"/>
              </a:ext>
            </a:extLst>
          </p:cNvPr>
          <p:cNvPicPr>
            <a:picLocks noRot="1" noChangeAspect="1"/>
          </p:cNvPicPr>
          <p:nvPr>
            <a:videoFile r:link="rId1"/>
          </p:nvPr>
        </p:nvPicPr>
        <p:blipFill>
          <a:blip r:embed="rId3"/>
          <a:stretch>
            <a:fillRect/>
          </a:stretch>
        </p:blipFill>
        <p:spPr>
          <a:xfrm>
            <a:off x="0" y="0"/>
            <a:ext cx="12192000" cy="6207853"/>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9" name="TextBox 8">
            <a:extLst>
              <a:ext uri="{FF2B5EF4-FFF2-40B4-BE49-F238E27FC236}">
                <a16:creationId xmlns:a16="http://schemas.microsoft.com/office/drawing/2014/main" id="{F4304E8F-D175-4580-BF70-A0E94570DB16}"/>
              </a:ext>
            </a:extLst>
          </p:cNvPr>
          <p:cNvSpPr txBox="1"/>
          <p:nvPr/>
        </p:nvSpPr>
        <p:spPr>
          <a:xfrm>
            <a:off x="2299318" y="6413002"/>
            <a:ext cx="7593361" cy="369332"/>
          </a:xfrm>
          <a:prstGeom prst="rect">
            <a:avLst/>
          </a:prstGeom>
          <a:noFill/>
        </p:spPr>
        <p:txBody>
          <a:bodyPr wrap="none" rtlCol="0">
            <a:spAutoFit/>
          </a:bodyPr>
          <a:lstStyle/>
          <a:p>
            <a:r>
              <a:rPr lang="en-US" dirty="0"/>
              <a:t>Lets watch our friends at Glove and Boots show us how film production is done.</a:t>
            </a:r>
          </a:p>
        </p:txBody>
      </p:sp>
    </p:spTree>
    <p:extLst>
      <p:ext uri="{BB962C8B-B14F-4D97-AF65-F5344CB8AC3E}">
        <p14:creationId xmlns:p14="http://schemas.microsoft.com/office/powerpoint/2010/main" val="60764560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A80227E-8CFE-4C16-A57A-9CD1BA939455}"/>
              </a:ext>
            </a:extLst>
          </p:cNvPr>
          <p:cNvSpPr/>
          <p:nvPr/>
        </p:nvSpPr>
        <p:spPr>
          <a:xfrm>
            <a:off x="900250" y="0"/>
            <a:ext cx="10391499" cy="923330"/>
          </a:xfrm>
          <a:prstGeom prst="rect">
            <a:avLst/>
          </a:prstGeom>
          <a:noFill/>
        </p:spPr>
        <p:txBody>
          <a:bodyPr wrap="non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Necessary Hardware for Production</a:t>
            </a:r>
          </a:p>
        </p:txBody>
      </p:sp>
      <p:sp>
        <p:nvSpPr>
          <p:cNvPr id="7" name="Rectangle 6">
            <a:extLst>
              <a:ext uri="{FF2B5EF4-FFF2-40B4-BE49-F238E27FC236}">
                <a16:creationId xmlns:a16="http://schemas.microsoft.com/office/drawing/2014/main" id="{27062EE4-242F-443F-9C78-DE004EC55360}"/>
              </a:ext>
            </a:extLst>
          </p:cNvPr>
          <p:cNvSpPr/>
          <p:nvPr/>
        </p:nvSpPr>
        <p:spPr>
          <a:xfrm>
            <a:off x="2921060" y="1138535"/>
            <a:ext cx="184730" cy="923330"/>
          </a:xfrm>
          <a:prstGeom prst="rect">
            <a:avLst/>
          </a:prstGeom>
          <a:noFill/>
        </p:spPr>
        <p:txBody>
          <a:bodyPr wrap="none" lIns="91440" tIns="45720" rIns="91440" bIns="45720">
            <a:spAutoFit/>
          </a:bodyPr>
          <a:lstStyle/>
          <a:p>
            <a:pPr algn="ctr"/>
            <a:endPar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graphicFrame>
        <p:nvGraphicFramePr>
          <p:cNvPr id="10" name="Diagram 9">
            <a:extLst>
              <a:ext uri="{FF2B5EF4-FFF2-40B4-BE49-F238E27FC236}">
                <a16:creationId xmlns:a16="http://schemas.microsoft.com/office/drawing/2014/main" id="{E520FBF9-89CE-4B00-867C-C146A7759F6C}"/>
              </a:ext>
            </a:extLst>
          </p:cNvPr>
          <p:cNvGraphicFramePr/>
          <p:nvPr>
            <p:extLst>
              <p:ext uri="{D42A27DB-BD31-4B8C-83A1-F6EECF244321}">
                <p14:modId xmlns:p14="http://schemas.microsoft.com/office/powerpoint/2010/main" val="283710593"/>
              </p:ext>
            </p:extLst>
          </p:nvPr>
        </p:nvGraphicFramePr>
        <p:xfrm>
          <a:off x="151001" y="915482"/>
          <a:ext cx="11711031" cy="59257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TextBox 10">
            <a:extLst>
              <a:ext uri="{FF2B5EF4-FFF2-40B4-BE49-F238E27FC236}">
                <a16:creationId xmlns:a16="http://schemas.microsoft.com/office/drawing/2014/main" id="{AD6E0B7F-6B81-43F4-94D1-A134B80594A1}"/>
              </a:ext>
            </a:extLst>
          </p:cNvPr>
          <p:cNvSpPr txBox="1"/>
          <p:nvPr/>
        </p:nvSpPr>
        <p:spPr>
          <a:xfrm>
            <a:off x="3586580" y="915482"/>
            <a:ext cx="8454420" cy="707886"/>
          </a:xfrm>
          <a:prstGeom prst="rect">
            <a:avLst/>
          </a:prstGeom>
          <a:noFill/>
        </p:spPr>
        <p:txBody>
          <a:bodyPr wrap="square" rtlCol="0">
            <a:spAutoFit/>
          </a:bodyPr>
          <a:lstStyle/>
          <a:p>
            <a:pPr algn="ctr"/>
            <a:r>
              <a:rPr lang="en-US" sz="1400" dirty="0"/>
              <a:t>Having the proper hardware is always a key to having a system that can keep up with the demand of the programs needed for creation of multimedia. </a:t>
            </a:r>
          </a:p>
          <a:p>
            <a:pPr marL="285750" indent="-285750">
              <a:buFont typeface="Arial" panose="020B0604020202020204" pitchFamily="34" charset="0"/>
              <a:buChar char="•"/>
            </a:pPr>
            <a:endParaRPr lang="en-US" sz="1200" dirty="0"/>
          </a:p>
        </p:txBody>
      </p:sp>
      <p:sp>
        <p:nvSpPr>
          <p:cNvPr id="2" name="TextBox 1">
            <a:extLst>
              <a:ext uri="{FF2B5EF4-FFF2-40B4-BE49-F238E27FC236}">
                <a16:creationId xmlns:a16="http://schemas.microsoft.com/office/drawing/2014/main" id="{8F4D2E17-E001-478D-AADC-A1FF432A8525}"/>
              </a:ext>
            </a:extLst>
          </p:cNvPr>
          <p:cNvSpPr txBox="1"/>
          <p:nvPr/>
        </p:nvSpPr>
        <p:spPr>
          <a:xfrm>
            <a:off x="5566298" y="1538645"/>
            <a:ext cx="6474701" cy="1046440"/>
          </a:xfrm>
          <a:prstGeom prst="rect">
            <a:avLst/>
          </a:prstGeom>
          <a:noFill/>
        </p:spPr>
        <p:txBody>
          <a:bodyPr wrap="square" rtlCol="0">
            <a:spAutoFit/>
          </a:bodyPr>
          <a:lstStyle/>
          <a:p>
            <a:pPr marL="285750" indent="-285750">
              <a:buFont typeface="Arial" panose="020B0604020202020204" pitchFamily="34" charset="0"/>
              <a:buChar char="•"/>
            </a:pPr>
            <a:r>
              <a:rPr lang="en-US" sz="1600" dirty="0"/>
              <a:t>CPU is the brain of the computer that processes all of the data coming in and going out. </a:t>
            </a:r>
          </a:p>
          <a:p>
            <a:pPr marL="285750" indent="-285750">
              <a:buFont typeface="Arial" panose="020B0604020202020204" pitchFamily="34" charset="0"/>
              <a:buChar char="•"/>
            </a:pPr>
            <a:endParaRPr lang="en-US" sz="1200" dirty="0"/>
          </a:p>
          <a:p>
            <a:endParaRPr lang="en-US" dirty="0"/>
          </a:p>
        </p:txBody>
      </p:sp>
      <p:sp>
        <p:nvSpPr>
          <p:cNvPr id="3" name="TextBox 2">
            <a:extLst>
              <a:ext uri="{FF2B5EF4-FFF2-40B4-BE49-F238E27FC236}">
                <a16:creationId xmlns:a16="http://schemas.microsoft.com/office/drawing/2014/main" id="{5E85517E-B771-4010-BD91-EF56F531D3A8}"/>
              </a:ext>
            </a:extLst>
          </p:cNvPr>
          <p:cNvSpPr txBox="1"/>
          <p:nvPr/>
        </p:nvSpPr>
        <p:spPr>
          <a:xfrm>
            <a:off x="5566298" y="2711413"/>
            <a:ext cx="6474701" cy="2031325"/>
          </a:xfrm>
          <a:prstGeom prst="rect">
            <a:avLst/>
          </a:prstGeom>
          <a:noFill/>
        </p:spPr>
        <p:txBody>
          <a:bodyPr wrap="square" rtlCol="0">
            <a:spAutoFit/>
          </a:bodyPr>
          <a:lstStyle/>
          <a:p>
            <a:pPr marL="285750" indent="-285750">
              <a:buFont typeface="Arial" panose="020B0604020202020204" pitchFamily="34" charset="0"/>
              <a:buChar char="•"/>
            </a:pPr>
            <a:r>
              <a:rPr lang="en-US" sz="1600" dirty="0"/>
              <a:t>A high performance graphics card will allow you to render and view your images and video at a higher quality than normally provided. </a:t>
            </a:r>
          </a:p>
          <a:p>
            <a:endParaRPr lang="en-US" sz="1600" dirty="0"/>
          </a:p>
          <a:p>
            <a:pPr marL="285750" indent="-285750">
              <a:buFont typeface="Arial" panose="020B0604020202020204" pitchFamily="34" charset="0"/>
              <a:buChar char="•"/>
            </a:pPr>
            <a:r>
              <a:rPr lang="en-US" sz="1600" dirty="0"/>
              <a:t>Having a good monitor will compliment the graphics card unit to receive the highest resolution. </a:t>
            </a:r>
          </a:p>
          <a:p>
            <a:pPr marL="285750" indent="-285750">
              <a:buFont typeface="Arial" panose="020B0604020202020204" pitchFamily="34" charset="0"/>
              <a:buChar char="•"/>
            </a:pPr>
            <a:endParaRPr lang="en-US" sz="1200" dirty="0"/>
          </a:p>
          <a:p>
            <a:endParaRPr lang="en-US" dirty="0"/>
          </a:p>
        </p:txBody>
      </p:sp>
      <p:sp>
        <p:nvSpPr>
          <p:cNvPr id="4" name="TextBox 3">
            <a:extLst>
              <a:ext uri="{FF2B5EF4-FFF2-40B4-BE49-F238E27FC236}">
                <a16:creationId xmlns:a16="http://schemas.microsoft.com/office/drawing/2014/main" id="{3CB142DD-8B54-4149-9714-27C5270FEE52}"/>
              </a:ext>
            </a:extLst>
          </p:cNvPr>
          <p:cNvSpPr txBox="1"/>
          <p:nvPr/>
        </p:nvSpPr>
        <p:spPr>
          <a:xfrm>
            <a:off x="5566298" y="4700029"/>
            <a:ext cx="6295734" cy="2339102"/>
          </a:xfrm>
          <a:prstGeom prst="rect">
            <a:avLst/>
          </a:prstGeom>
          <a:noFill/>
        </p:spPr>
        <p:txBody>
          <a:bodyPr wrap="square" rtlCol="0">
            <a:spAutoFit/>
          </a:bodyPr>
          <a:lstStyle/>
          <a:p>
            <a:pPr marL="285750" indent="-285750">
              <a:buFont typeface="Arial" panose="020B0604020202020204" pitchFamily="34" charset="0"/>
              <a:buChar char="•"/>
            </a:pPr>
            <a:r>
              <a:rPr lang="en-US" sz="1600" dirty="0"/>
              <a:t>Speakers or a Sound Card will allow you to hear the project you are working with.</a:t>
            </a:r>
          </a:p>
          <a:p>
            <a:pPr marL="285750" indent="-285750">
              <a:buFont typeface="Arial" panose="020B0604020202020204" pitchFamily="34" charset="0"/>
              <a:buChar char="•"/>
            </a:pPr>
            <a:r>
              <a:rPr lang="en-US" sz="1600" dirty="0"/>
              <a:t>RAM and Internal Storage are two forms of memory but serve different functions. </a:t>
            </a:r>
          </a:p>
          <a:p>
            <a:pPr marL="628650" lvl="1" indent="-171450">
              <a:buFont typeface="Arial" panose="020B0604020202020204" pitchFamily="34" charset="0"/>
              <a:buChar char="•"/>
            </a:pPr>
            <a:r>
              <a:rPr lang="en-US" sz="1600" dirty="0"/>
              <a:t>Internal storage will be used to store all of your projects.</a:t>
            </a:r>
          </a:p>
          <a:p>
            <a:pPr marL="628650" lvl="1" indent="-171450">
              <a:buFont typeface="Arial" panose="020B0604020202020204" pitchFamily="34" charset="0"/>
              <a:buChar char="•"/>
            </a:pPr>
            <a:r>
              <a:rPr lang="en-US" sz="1600" dirty="0"/>
              <a:t>Where as RAM reads and writes incoming information </a:t>
            </a:r>
          </a:p>
          <a:p>
            <a:pPr marL="1085850" lvl="2" indent="-171450">
              <a:buFont typeface="Arial" panose="020B0604020202020204" pitchFamily="34" charset="0"/>
              <a:buChar char="•"/>
            </a:pPr>
            <a:r>
              <a:rPr lang="en-US" sz="1600" dirty="0"/>
              <a:t>the more RAM the less chance of the whole system bottle necking and slowing your processing speeds. </a:t>
            </a:r>
          </a:p>
          <a:p>
            <a:endParaRPr lang="en-US" dirty="0"/>
          </a:p>
        </p:txBody>
      </p:sp>
    </p:spTree>
    <p:extLst>
      <p:ext uri="{BB962C8B-B14F-4D97-AF65-F5344CB8AC3E}">
        <p14:creationId xmlns:p14="http://schemas.microsoft.com/office/powerpoint/2010/main" val="1989539552"/>
      </p:ext>
    </p:extLst>
  </p:cSld>
  <p:clrMapOvr>
    <a:masterClrMapping/>
  </p:clrMapOvr>
  <mc:AlternateContent xmlns:mc="http://schemas.openxmlformats.org/markup-compatibility/2006" xmlns:p14="http://schemas.microsoft.com/office/powerpoint/2010/main">
    <mc:Choice Requires="p14">
      <p:transition spd="slow" p14:dur="1600">
        <p14:prism dir="u" isContent="1" isInverted="1"/>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FFC678-E3A2-4DAE-B486-3560053596AE}"/>
              </a:ext>
            </a:extLst>
          </p:cNvPr>
          <p:cNvSpPr>
            <a:spLocks noGrp="1"/>
          </p:cNvSpPr>
          <p:nvPr>
            <p:ph idx="1"/>
          </p:nvPr>
        </p:nvSpPr>
        <p:spPr>
          <a:xfrm>
            <a:off x="1066800" y="1784057"/>
            <a:ext cx="10058400" cy="4050792"/>
          </a:xfrm>
        </p:spPr>
        <p:txBody>
          <a:bodyPr>
            <a:normAutofit/>
          </a:bodyPr>
          <a:lstStyle/>
          <a:p>
            <a:pPr marL="514350" indent="-514350">
              <a:buFont typeface="+mj-lt"/>
              <a:buAutoNum type="arabicPeriod"/>
            </a:pPr>
            <a:r>
              <a:rPr lang="en-US" dirty="0"/>
              <a:t>Photo Editing</a:t>
            </a:r>
          </a:p>
          <a:p>
            <a:pPr marL="514350" indent="-514350">
              <a:buFont typeface="+mj-lt"/>
              <a:buAutoNum type="arabicPeriod"/>
            </a:pPr>
            <a:r>
              <a:rPr lang="en-US" dirty="0"/>
              <a:t>Video &amp; Film Editing</a:t>
            </a:r>
          </a:p>
          <a:p>
            <a:pPr marL="514350" indent="-514350">
              <a:buFont typeface="+mj-lt"/>
              <a:buAutoNum type="arabicPeriod"/>
            </a:pPr>
            <a:r>
              <a:rPr lang="en-US" dirty="0"/>
              <a:t>Motion Graphics &amp; Visual Effects</a:t>
            </a:r>
          </a:p>
          <a:p>
            <a:pPr marL="514350" indent="-514350">
              <a:buFont typeface="+mj-lt"/>
              <a:buAutoNum type="arabicPeriod"/>
            </a:pPr>
            <a:r>
              <a:rPr lang="en-US" dirty="0"/>
              <a:t>Design &amp; Prototype</a:t>
            </a:r>
          </a:p>
          <a:p>
            <a:pPr marL="0" indent="0">
              <a:buNone/>
            </a:pPr>
            <a:r>
              <a:rPr lang="en-US" dirty="0"/>
              <a:t>Most of these programs are offered in various forms. A good place to start looking is through Adobe’s Creative Cloud. This is a program where they include all multimedia aspects in one organized app. There are various membership fees for Adobe, however, other programs can be used at no charge, but they are less intricate. Most others do not offer the tools you need and are very bare bones.</a:t>
            </a:r>
          </a:p>
        </p:txBody>
      </p:sp>
      <p:sp>
        <p:nvSpPr>
          <p:cNvPr id="4" name="Rectangle 3">
            <a:extLst>
              <a:ext uri="{FF2B5EF4-FFF2-40B4-BE49-F238E27FC236}">
                <a16:creationId xmlns:a16="http://schemas.microsoft.com/office/drawing/2014/main" id="{54BA70E1-1571-453A-B6C4-A03B4F8185E2}"/>
              </a:ext>
            </a:extLst>
          </p:cNvPr>
          <p:cNvSpPr/>
          <p:nvPr/>
        </p:nvSpPr>
        <p:spPr>
          <a:xfrm>
            <a:off x="3504970" y="308025"/>
            <a:ext cx="5182060" cy="923330"/>
          </a:xfrm>
          <a:prstGeom prst="rect">
            <a:avLst/>
          </a:prstGeom>
          <a:noFill/>
        </p:spPr>
        <p:txBody>
          <a:bodyPr wrap="none" lIns="91440" tIns="45720" rIns="91440" bIns="45720">
            <a:spAutoFit/>
          </a:bodyPr>
          <a:lstStyle/>
          <a:p>
            <a:pPr algn="ctr"/>
            <a:r>
              <a:rPr lang="en-US"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Software Needed</a:t>
            </a:r>
            <a:endPar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extLst>
      <p:ext uri="{BB962C8B-B14F-4D97-AF65-F5344CB8AC3E}">
        <p14:creationId xmlns:p14="http://schemas.microsoft.com/office/powerpoint/2010/main" val="71856399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Surprised Face with No Fill">
            <a:extLst>
              <a:ext uri="{FF2B5EF4-FFF2-40B4-BE49-F238E27FC236}">
                <a16:creationId xmlns:a16="http://schemas.microsoft.com/office/drawing/2014/main" id="{8243512D-BAE0-43AA-ACC8-87F6EC65B245}"/>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07821" y="194939"/>
            <a:ext cx="914400" cy="914400"/>
          </a:xfrm>
        </p:spPr>
      </p:pic>
      <p:sp>
        <p:nvSpPr>
          <p:cNvPr id="4" name="Rectangle 3">
            <a:extLst>
              <a:ext uri="{FF2B5EF4-FFF2-40B4-BE49-F238E27FC236}">
                <a16:creationId xmlns:a16="http://schemas.microsoft.com/office/drawing/2014/main" id="{3B222188-F78D-4D7A-BD47-E1CFFCD4B509}"/>
              </a:ext>
            </a:extLst>
          </p:cNvPr>
          <p:cNvSpPr/>
          <p:nvPr/>
        </p:nvSpPr>
        <p:spPr>
          <a:xfrm>
            <a:off x="4229844" y="121040"/>
            <a:ext cx="3247492" cy="923330"/>
          </a:xfrm>
          <a:prstGeom prst="rect">
            <a:avLst/>
          </a:prstGeom>
          <a:noFill/>
        </p:spPr>
        <p:txBody>
          <a:bodyPr wrap="non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Copyrights</a:t>
            </a:r>
          </a:p>
        </p:txBody>
      </p:sp>
      <p:sp>
        <p:nvSpPr>
          <p:cNvPr id="7" name="TextBox 6">
            <a:extLst>
              <a:ext uri="{FF2B5EF4-FFF2-40B4-BE49-F238E27FC236}">
                <a16:creationId xmlns:a16="http://schemas.microsoft.com/office/drawing/2014/main" id="{B693C890-8F23-47EE-A3B2-9E3867238C23}"/>
              </a:ext>
            </a:extLst>
          </p:cNvPr>
          <p:cNvSpPr txBox="1"/>
          <p:nvPr/>
        </p:nvSpPr>
        <p:spPr>
          <a:xfrm>
            <a:off x="1552747" y="1204369"/>
            <a:ext cx="9086500" cy="2308324"/>
          </a:xfrm>
          <a:prstGeom prst="rect">
            <a:avLst/>
          </a:prstGeom>
          <a:noFill/>
        </p:spPr>
        <p:txBody>
          <a:bodyPr wrap="square" rtlCol="0">
            <a:spAutoFit/>
          </a:bodyPr>
          <a:lstStyle/>
          <a:p>
            <a:r>
              <a:rPr lang="en-US" dirty="0"/>
              <a:t>“Copyright – An exclusive legal right for a creator to make use of their work. </a:t>
            </a:r>
          </a:p>
          <a:p>
            <a:endParaRPr lang="en-US" dirty="0"/>
          </a:p>
          <a:p>
            <a:r>
              <a:rPr lang="en-US" dirty="0"/>
              <a:t>Content that is not copyrightable:</a:t>
            </a:r>
          </a:p>
          <a:p>
            <a:pPr marL="342900" indent="-342900">
              <a:buFont typeface="+mj-lt"/>
              <a:buAutoNum type="arabicPeriod"/>
            </a:pPr>
            <a:r>
              <a:rPr lang="en-US" dirty="0"/>
              <a:t>Names, titles, short expressions</a:t>
            </a:r>
          </a:p>
          <a:p>
            <a:pPr marL="342900" indent="-342900">
              <a:buFont typeface="+mj-lt"/>
              <a:buAutoNum type="arabicPeriod"/>
            </a:pPr>
            <a:r>
              <a:rPr lang="en-US" dirty="0"/>
              <a:t>Lists</a:t>
            </a:r>
          </a:p>
          <a:p>
            <a:pPr marL="342900" indent="-342900">
              <a:buFont typeface="+mj-lt"/>
              <a:buAutoNum type="arabicPeriod"/>
            </a:pPr>
            <a:r>
              <a:rPr lang="en-US" dirty="0"/>
              <a:t>Commonly known facts</a:t>
            </a:r>
          </a:p>
          <a:p>
            <a:pPr marL="342900" indent="-342900">
              <a:buFont typeface="+mj-lt"/>
              <a:buAutoNum type="arabicPeriod"/>
            </a:pPr>
            <a:r>
              <a:rPr lang="en-US" dirty="0"/>
              <a:t>Things not in a fixed medium”</a:t>
            </a:r>
          </a:p>
          <a:p>
            <a:r>
              <a:rPr lang="en-US" dirty="0"/>
              <a:t>(Professor Steve Caruso Lecture 6.pptx Slide 17)	</a:t>
            </a:r>
          </a:p>
        </p:txBody>
      </p:sp>
      <p:sp>
        <p:nvSpPr>
          <p:cNvPr id="8" name="Rectangle 7">
            <a:extLst>
              <a:ext uri="{FF2B5EF4-FFF2-40B4-BE49-F238E27FC236}">
                <a16:creationId xmlns:a16="http://schemas.microsoft.com/office/drawing/2014/main" id="{10F4535F-2117-4552-A1E6-294BE6F7CA5E}"/>
              </a:ext>
            </a:extLst>
          </p:cNvPr>
          <p:cNvSpPr/>
          <p:nvPr/>
        </p:nvSpPr>
        <p:spPr>
          <a:xfrm>
            <a:off x="3850774" y="3707482"/>
            <a:ext cx="4338047" cy="923330"/>
          </a:xfrm>
          <a:prstGeom prst="rect">
            <a:avLst/>
          </a:prstGeom>
          <a:noFill/>
        </p:spPr>
        <p:txBody>
          <a:bodyPr wrap="none" lIns="91440" tIns="45720" rIns="91440" bIns="45720">
            <a:spAutoFit/>
          </a:bodyPr>
          <a:lstStyle/>
          <a:p>
            <a:pPr algn="ctr"/>
            <a:r>
              <a:rPr lang="en-US"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Public Domain</a:t>
            </a:r>
            <a:endPar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9" name="TextBox 8">
            <a:extLst>
              <a:ext uri="{FF2B5EF4-FFF2-40B4-BE49-F238E27FC236}">
                <a16:creationId xmlns:a16="http://schemas.microsoft.com/office/drawing/2014/main" id="{ABA3C727-55A5-4BBB-92F0-D5DE8907B8CF}"/>
              </a:ext>
            </a:extLst>
          </p:cNvPr>
          <p:cNvSpPr txBox="1"/>
          <p:nvPr/>
        </p:nvSpPr>
        <p:spPr>
          <a:xfrm>
            <a:off x="2804005" y="4975276"/>
            <a:ext cx="6099170" cy="369332"/>
          </a:xfrm>
          <a:prstGeom prst="rect">
            <a:avLst/>
          </a:prstGeom>
          <a:noFill/>
        </p:spPr>
        <p:txBody>
          <a:bodyPr wrap="none" rtlCol="0">
            <a:spAutoFit/>
          </a:bodyPr>
          <a:lstStyle/>
          <a:p>
            <a:r>
              <a:rPr lang="en-US" dirty="0"/>
              <a:t>These are items that are </a:t>
            </a:r>
            <a:r>
              <a:rPr lang="en-US" b="1" u="sng" dirty="0"/>
              <a:t>free</a:t>
            </a:r>
            <a:r>
              <a:rPr lang="en-US" dirty="0"/>
              <a:t> and are not copyright or licensed.</a:t>
            </a:r>
          </a:p>
        </p:txBody>
      </p:sp>
      <p:pic>
        <p:nvPicPr>
          <p:cNvPr id="10" name="Content Placeholder 5" descr="Surprised Face with No Fill">
            <a:extLst>
              <a:ext uri="{FF2B5EF4-FFF2-40B4-BE49-F238E27FC236}">
                <a16:creationId xmlns:a16="http://schemas.microsoft.com/office/drawing/2014/main" id="{3A7441DB-4C94-4B1E-9FFD-51CE16091AF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08130" y="194939"/>
            <a:ext cx="914400" cy="914400"/>
          </a:xfrm>
          <a:prstGeom prst="rect">
            <a:avLst/>
          </a:prstGeom>
        </p:spPr>
      </p:pic>
    </p:spTree>
    <p:extLst>
      <p:ext uri="{BB962C8B-B14F-4D97-AF65-F5344CB8AC3E}">
        <p14:creationId xmlns:p14="http://schemas.microsoft.com/office/powerpoint/2010/main" val="1656475438"/>
      </p:ext>
    </p:extLst>
  </p:cSld>
  <p:clrMapOvr>
    <a:masterClrMapping/>
  </p:clrMapOvr>
  <mc:AlternateContent xmlns:mc="http://schemas.openxmlformats.org/markup-compatibility/2006" xmlns:p14="http://schemas.microsoft.com/office/powerpoint/2010/main">
    <mc:Choice Requires="p14">
      <p:transition spd="slow" p14:dur="1600">
        <p14:prism dir="d" isContent="1" isInverted="1"/>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59932-6FBE-45B4-AE2D-C3C8D9117C23}"/>
              </a:ext>
            </a:extLst>
          </p:cNvPr>
          <p:cNvSpPr>
            <a:spLocks noGrp="1"/>
          </p:cNvSpPr>
          <p:nvPr>
            <p:ph type="title"/>
          </p:nvPr>
        </p:nvSpPr>
        <p:spPr/>
        <p:txBody>
          <a:bodyPr/>
          <a:lstStyle/>
          <a:p>
            <a:r>
              <a:rPr lang="en-US" dirty="0"/>
              <a:t>Credits</a:t>
            </a:r>
          </a:p>
        </p:txBody>
      </p:sp>
      <p:sp>
        <p:nvSpPr>
          <p:cNvPr id="3" name="Content Placeholder 2">
            <a:extLst>
              <a:ext uri="{FF2B5EF4-FFF2-40B4-BE49-F238E27FC236}">
                <a16:creationId xmlns:a16="http://schemas.microsoft.com/office/drawing/2014/main" id="{B014A7A7-BB39-48E6-BFD0-DEBEADA5F917}"/>
              </a:ext>
            </a:extLst>
          </p:cNvPr>
          <p:cNvSpPr>
            <a:spLocks noGrp="1"/>
          </p:cNvSpPr>
          <p:nvPr>
            <p:ph idx="1"/>
          </p:nvPr>
        </p:nvSpPr>
        <p:spPr>
          <a:xfrm>
            <a:off x="259360" y="1808847"/>
            <a:ext cx="10515600" cy="4351338"/>
          </a:xfrm>
        </p:spPr>
        <p:txBody>
          <a:bodyPr>
            <a:normAutofit fontScale="85000" lnSpcReduction="20000"/>
          </a:bodyPr>
          <a:lstStyle/>
          <a:p>
            <a:r>
              <a:rPr lang="en-US" sz="1200" dirty="0">
                <a:hlinkClick r:id="rId2"/>
              </a:rPr>
              <a:t>https://stock.adobe.com/</a:t>
            </a:r>
            <a:endParaRPr lang="en-US" sz="1200" dirty="0"/>
          </a:p>
          <a:p>
            <a:r>
              <a:rPr lang="en-US" sz="1200" dirty="0">
                <a:hlinkClick r:id="rId3"/>
              </a:rPr>
              <a:t>http://superluxescreenprinting.com/2009/07/28/vector-vs-bitmap-explained/</a:t>
            </a:r>
            <a:endParaRPr lang="en-US" sz="1200" dirty="0"/>
          </a:p>
          <a:p>
            <a:r>
              <a:rPr lang="en-US" sz="1200" dirty="0"/>
              <a:t>https://www.bluekeyinteractive.com/basics-typography/</a:t>
            </a:r>
          </a:p>
          <a:p>
            <a:r>
              <a:rPr lang="en-US" sz="1200" dirty="0"/>
              <a:t>https://www.ramzcontrols.com/blog/2017/11/14/hmi-design-why-fonts-matter-font-type</a:t>
            </a:r>
          </a:p>
          <a:p>
            <a:r>
              <a:rPr lang="en-US" sz="1200" dirty="0">
                <a:hlinkClick r:id="rId4"/>
              </a:rPr>
              <a:t>http://craftsmanlabel.com/wp-content/uploads/2011/09/cmyk-rgb.jpg</a:t>
            </a:r>
            <a:endParaRPr lang="en-US" sz="1200" dirty="0"/>
          </a:p>
          <a:p>
            <a:r>
              <a:rPr lang="en-US" sz="1200" dirty="0"/>
              <a:t>https://en.wikipedia.org/wiki/CMYK_color_model</a:t>
            </a:r>
          </a:p>
          <a:p>
            <a:r>
              <a:rPr lang="en-US" sz="1200" dirty="0">
                <a:hlinkClick r:id="rId5"/>
              </a:rPr>
              <a:t>https://en.wikipedia.org/wiki/Color_depth</a:t>
            </a:r>
            <a:endParaRPr lang="en-US" sz="1200" dirty="0"/>
          </a:p>
          <a:p>
            <a:r>
              <a:rPr lang="en-US" sz="1200" dirty="0">
                <a:hlinkClick r:id="rId6"/>
              </a:rPr>
              <a:t>https://www.azooptics.com/Article.aspx?ArticleID=1151</a:t>
            </a:r>
            <a:endParaRPr lang="en-US" sz="1200" dirty="0"/>
          </a:p>
          <a:p>
            <a:r>
              <a:rPr lang="en-US" sz="1200" dirty="0">
                <a:hlinkClick r:id="rId7"/>
              </a:rPr>
              <a:t>https://photography.tutsplus.com/articles/bit-depth-explained-in-depth--photo-8514</a:t>
            </a:r>
            <a:endParaRPr lang="en-US" sz="1200" dirty="0"/>
          </a:p>
          <a:p>
            <a:r>
              <a:rPr lang="en-US" sz="1200" dirty="0">
                <a:hlinkClick r:id="rId8"/>
              </a:rPr>
              <a:t>https://en.wikipedia.org/wiki/Lossless_compression</a:t>
            </a:r>
            <a:endParaRPr lang="en-US" sz="1200" dirty="0"/>
          </a:p>
          <a:p>
            <a:r>
              <a:rPr lang="en-US" sz="1200" dirty="0">
                <a:hlinkClick r:id="rId9"/>
              </a:rPr>
              <a:t>https://www.christiaanconover.com/blog/thx-sound-download/</a:t>
            </a:r>
            <a:endParaRPr lang="en-US" sz="1200" dirty="0"/>
          </a:p>
          <a:p>
            <a:r>
              <a:rPr lang="en-US" sz="1200" dirty="0">
                <a:hlinkClick r:id="rId10"/>
              </a:rPr>
              <a:t>https://en.wikipedia.org/wiki/Sound</a:t>
            </a:r>
            <a:endParaRPr lang="en-US" sz="1200" dirty="0"/>
          </a:p>
          <a:p>
            <a:r>
              <a:rPr lang="en-US" sz="1200" dirty="0">
                <a:hlinkClick r:id="rId11"/>
              </a:rPr>
              <a:t>https://www.sciencelearn.org.nz/images/605-graphs-of-sound-waves</a:t>
            </a:r>
            <a:endParaRPr lang="en-US" sz="1200" dirty="0"/>
          </a:p>
          <a:p>
            <a:r>
              <a:rPr lang="en-US" sz="1200" dirty="0">
                <a:hlinkClick r:id="rId12"/>
              </a:rPr>
              <a:t>https://scratch.mit.edu/users/racechampion/</a:t>
            </a:r>
            <a:endParaRPr lang="en-US" sz="1200" dirty="0"/>
          </a:p>
          <a:p>
            <a:r>
              <a:rPr lang="en-US" sz="1200" dirty="0">
                <a:hlinkClick r:id="rId13"/>
              </a:rPr>
              <a:t>http://homeideadesign.blogspot.com/2013/11/animated-gif-as-wallpaper.html</a:t>
            </a:r>
            <a:endParaRPr lang="en-US" sz="1200" dirty="0"/>
          </a:p>
          <a:p>
            <a:r>
              <a:rPr lang="en-US" sz="1200" dirty="0">
                <a:hlinkClick r:id="rId14"/>
              </a:rPr>
              <a:t>https://dribbble.com/shots/473785-Responsive-UI-wireframe-sketch</a:t>
            </a:r>
            <a:endParaRPr lang="en-US" sz="1200" dirty="0"/>
          </a:p>
          <a:p>
            <a:r>
              <a:rPr lang="en-US" sz="1200" dirty="0"/>
              <a:t>https://www.youtube.com/watch?v=EckihpYAcIU</a:t>
            </a:r>
          </a:p>
        </p:txBody>
      </p:sp>
    </p:spTree>
    <p:extLst>
      <p:ext uri="{BB962C8B-B14F-4D97-AF65-F5344CB8AC3E}">
        <p14:creationId xmlns:p14="http://schemas.microsoft.com/office/powerpoint/2010/main" val="11082068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5F411-CFEE-4C1F-9280-A28BEA9D6A00}"/>
              </a:ext>
            </a:extLst>
          </p:cNvPr>
          <p:cNvSpPr>
            <a:spLocks noGrp="1"/>
          </p:cNvSpPr>
          <p:nvPr>
            <p:ph type="title"/>
          </p:nvPr>
        </p:nvSpPr>
        <p:spPr>
          <a:xfrm>
            <a:off x="832414" y="191669"/>
            <a:ext cx="10167019" cy="1609344"/>
          </a:xfrm>
        </p:spPr>
        <p:txBody>
          <a:bodyPr/>
          <a:lstStyle/>
          <a:p>
            <a:r>
              <a:rPr lang="en-US" dirty="0"/>
              <a:t>How Multimedia is used in a Nutshell</a:t>
            </a:r>
          </a:p>
        </p:txBody>
      </p:sp>
      <p:sp>
        <p:nvSpPr>
          <p:cNvPr id="3" name="Content Placeholder 2">
            <a:extLst>
              <a:ext uri="{FF2B5EF4-FFF2-40B4-BE49-F238E27FC236}">
                <a16:creationId xmlns:a16="http://schemas.microsoft.com/office/drawing/2014/main" id="{AB3ACD74-9A6B-4F91-B60A-31C472427572}"/>
              </a:ext>
            </a:extLst>
          </p:cNvPr>
          <p:cNvSpPr>
            <a:spLocks noGrp="1"/>
          </p:cNvSpPr>
          <p:nvPr>
            <p:ph idx="1"/>
          </p:nvPr>
        </p:nvSpPr>
        <p:spPr>
          <a:xfrm>
            <a:off x="832413" y="1801013"/>
            <a:ext cx="10533267" cy="4371187"/>
          </a:xfrm>
        </p:spPr>
        <p:txBody>
          <a:bodyPr/>
          <a:lstStyle/>
          <a:p>
            <a:r>
              <a:rPr lang="en-US" dirty="0"/>
              <a:t>To convey a message or keep attention of the audience</a:t>
            </a:r>
          </a:p>
          <a:p>
            <a:r>
              <a:rPr lang="en-US" dirty="0"/>
              <a:t>For software, movies, games, etc.</a:t>
            </a:r>
          </a:p>
          <a:p>
            <a:r>
              <a:rPr lang="en-US" dirty="0"/>
              <a:t>Presentations &amp; Training Courses</a:t>
            </a:r>
          </a:p>
          <a:p>
            <a:r>
              <a:rPr lang="en-US" dirty="0"/>
              <a:t>Analog or Digital technology</a:t>
            </a:r>
          </a:p>
          <a:p>
            <a:r>
              <a:rPr lang="en-US" dirty="0"/>
              <a:t>Uses the five building blocks in conjunction</a:t>
            </a:r>
          </a:p>
          <a:p>
            <a:r>
              <a:rPr lang="en-US" dirty="0"/>
              <a:t>Creators can use this as a tool to express a certain emotion or feeling</a:t>
            </a:r>
          </a:p>
          <a:p>
            <a:endParaRPr lang="en-US" dirty="0"/>
          </a:p>
        </p:txBody>
      </p:sp>
    </p:spTree>
    <p:extLst>
      <p:ext uri="{BB962C8B-B14F-4D97-AF65-F5344CB8AC3E}">
        <p14:creationId xmlns:p14="http://schemas.microsoft.com/office/powerpoint/2010/main" val="291028106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F7B19-8754-41C3-9931-53CCE62DE93B}"/>
              </a:ext>
            </a:extLst>
          </p:cNvPr>
          <p:cNvSpPr>
            <a:spLocks noGrp="1"/>
          </p:cNvSpPr>
          <p:nvPr>
            <p:ph type="ctrTitle"/>
          </p:nvPr>
        </p:nvSpPr>
        <p:spPr>
          <a:xfrm>
            <a:off x="1832991" y="1317587"/>
            <a:ext cx="8526013" cy="1987472"/>
          </a:xfrm>
        </p:spPr>
        <p:txBody>
          <a:bodyPr>
            <a:normAutofit/>
          </a:bodyPr>
          <a:lstStyle/>
          <a:p>
            <a:pPr algn="ctr"/>
            <a:r>
              <a:rPr lang="en-US" sz="5400" dirty="0"/>
              <a:t>What are Building Blocks of Multimedia you may ask ?</a:t>
            </a:r>
          </a:p>
        </p:txBody>
      </p:sp>
      <p:sp>
        <p:nvSpPr>
          <p:cNvPr id="3" name="Subtitle 2">
            <a:extLst>
              <a:ext uri="{FF2B5EF4-FFF2-40B4-BE49-F238E27FC236}">
                <a16:creationId xmlns:a16="http://schemas.microsoft.com/office/drawing/2014/main" id="{660D8C0C-5556-4930-8711-2099CB1C71B5}"/>
              </a:ext>
            </a:extLst>
          </p:cNvPr>
          <p:cNvSpPr>
            <a:spLocks noGrp="1"/>
          </p:cNvSpPr>
          <p:nvPr>
            <p:ph type="subTitle" idx="1"/>
          </p:nvPr>
        </p:nvSpPr>
        <p:spPr>
          <a:xfrm>
            <a:off x="1523998" y="3451710"/>
            <a:ext cx="9144000" cy="1655762"/>
          </a:xfrm>
        </p:spPr>
        <p:txBody>
          <a:bodyPr/>
          <a:lstStyle/>
          <a:p>
            <a:r>
              <a:rPr lang="en-US" dirty="0"/>
              <a:t>Well…</a:t>
            </a:r>
          </a:p>
        </p:txBody>
      </p:sp>
      <p:sp>
        <p:nvSpPr>
          <p:cNvPr id="7" name="Oval 6">
            <a:extLst>
              <a:ext uri="{FF2B5EF4-FFF2-40B4-BE49-F238E27FC236}">
                <a16:creationId xmlns:a16="http://schemas.microsoft.com/office/drawing/2014/main" id="{01BB4C1B-BC65-4ABF-91CD-542B666F1E58}"/>
              </a:ext>
            </a:extLst>
          </p:cNvPr>
          <p:cNvSpPr/>
          <p:nvPr/>
        </p:nvSpPr>
        <p:spPr>
          <a:xfrm>
            <a:off x="1193905" y="5028684"/>
            <a:ext cx="1630261" cy="83104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hlinkClick r:id="rId2" action="ppaction://hlinksldjump"/>
              </a:rPr>
              <a:t>Text</a:t>
            </a:r>
            <a:endParaRPr lang="en-US" sz="1600" dirty="0"/>
          </a:p>
        </p:txBody>
      </p:sp>
      <p:sp>
        <p:nvSpPr>
          <p:cNvPr id="9" name="Oval 8">
            <a:extLst>
              <a:ext uri="{FF2B5EF4-FFF2-40B4-BE49-F238E27FC236}">
                <a16:creationId xmlns:a16="http://schemas.microsoft.com/office/drawing/2014/main" id="{7BDBCC47-5C04-4B2E-A8B3-B4ADDCFF9B0D}"/>
              </a:ext>
            </a:extLst>
          </p:cNvPr>
          <p:cNvSpPr/>
          <p:nvPr/>
        </p:nvSpPr>
        <p:spPr>
          <a:xfrm>
            <a:off x="2943538" y="3927307"/>
            <a:ext cx="1630261" cy="83104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hlinkClick r:id="rId3" action="ppaction://hlinksldjump"/>
              </a:rPr>
              <a:t>Images</a:t>
            </a:r>
            <a:endParaRPr lang="en-US" sz="1600" dirty="0"/>
          </a:p>
        </p:txBody>
      </p:sp>
      <p:sp>
        <p:nvSpPr>
          <p:cNvPr id="10" name="Oval 9">
            <a:extLst>
              <a:ext uri="{FF2B5EF4-FFF2-40B4-BE49-F238E27FC236}">
                <a16:creationId xmlns:a16="http://schemas.microsoft.com/office/drawing/2014/main" id="{8AD0E275-21A4-4E03-9182-6F9A3C4BBC2C}"/>
              </a:ext>
            </a:extLst>
          </p:cNvPr>
          <p:cNvSpPr/>
          <p:nvPr/>
        </p:nvSpPr>
        <p:spPr>
          <a:xfrm>
            <a:off x="5280869" y="3476864"/>
            <a:ext cx="1630261" cy="83104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hlinkClick r:id="rId4" action="ppaction://hlinksldjump"/>
              </a:rPr>
              <a:t>Audio</a:t>
            </a:r>
            <a:endParaRPr lang="en-US" sz="1600" dirty="0"/>
          </a:p>
        </p:txBody>
      </p:sp>
      <p:sp>
        <p:nvSpPr>
          <p:cNvPr id="11" name="Oval 10">
            <a:extLst>
              <a:ext uri="{FF2B5EF4-FFF2-40B4-BE49-F238E27FC236}">
                <a16:creationId xmlns:a16="http://schemas.microsoft.com/office/drawing/2014/main" id="{C9C4F867-A2C1-4327-9EC3-2BC03280F6E7}"/>
              </a:ext>
            </a:extLst>
          </p:cNvPr>
          <p:cNvSpPr/>
          <p:nvPr/>
        </p:nvSpPr>
        <p:spPr>
          <a:xfrm>
            <a:off x="7605828" y="3927307"/>
            <a:ext cx="1630261" cy="83104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hlinkClick r:id="rId5" action="ppaction://hlinksldjump"/>
              </a:rPr>
              <a:t>Animation</a:t>
            </a:r>
            <a:endParaRPr lang="en-US" sz="1600" dirty="0"/>
          </a:p>
        </p:txBody>
      </p:sp>
      <p:sp>
        <p:nvSpPr>
          <p:cNvPr id="12" name="Oval 11">
            <a:extLst>
              <a:ext uri="{FF2B5EF4-FFF2-40B4-BE49-F238E27FC236}">
                <a16:creationId xmlns:a16="http://schemas.microsoft.com/office/drawing/2014/main" id="{F2CE355B-585B-4D5C-A25F-2796713BED50}"/>
              </a:ext>
            </a:extLst>
          </p:cNvPr>
          <p:cNvSpPr/>
          <p:nvPr/>
        </p:nvSpPr>
        <p:spPr>
          <a:xfrm>
            <a:off x="9445301" y="5028684"/>
            <a:ext cx="1630261" cy="83104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hlinkClick r:id="rId6" action="ppaction://hlinksldjump"/>
              </a:rPr>
              <a:t>Video</a:t>
            </a:r>
            <a:endParaRPr lang="en-US" sz="1600" dirty="0"/>
          </a:p>
        </p:txBody>
      </p:sp>
      <p:sp>
        <p:nvSpPr>
          <p:cNvPr id="13" name="Oval 12">
            <a:extLst>
              <a:ext uri="{FF2B5EF4-FFF2-40B4-BE49-F238E27FC236}">
                <a16:creationId xmlns:a16="http://schemas.microsoft.com/office/drawing/2014/main" id="{4B0C14C6-6151-4449-BC85-3C987257D8A9}"/>
              </a:ext>
            </a:extLst>
          </p:cNvPr>
          <p:cNvSpPr/>
          <p:nvPr/>
        </p:nvSpPr>
        <p:spPr>
          <a:xfrm>
            <a:off x="5280866" y="5859726"/>
            <a:ext cx="1630261" cy="83104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a:hlinkClick r:id="rId7" action="ppaction://hlinksldjump"/>
              </a:rPr>
              <a:t>Multimedia</a:t>
            </a:r>
            <a:endParaRPr lang="en-US" sz="1400" dirty="0"/>
          </a:p>
        </p:txBody>
      </p:sp>
      <p:cxnSp>
        <p:nvCxnSpPr>
          <p:cNvPr id="15" name="Straight Connector 14">
            <a:extLst>
              <a:ext uri="{FF2B5EF4-FFF2-40B4-BE49-F238E27FC236}">
                <a16:creationId xmlns:a16="http://schemas.microsoft.com/office/drawing/2014/main" id="{FCDABE34-E1D0-492B-B4D8-49B720D5AA72}"/>
              </a:ext>
            </a:extLst>
          </p:cNvPr>
          <p:cNvCxnSpPr>
            <a:stCxn id="7" idx="4"/>
            <a:endCxn id="13" idx="2"/>
          </p:cNvCxnSpPr>
          <p:nvPr/>
        </p:nvCxnSpPr>
        <p:spPr>
          <a:xfrm>
            <a:off x="2009036" y="5859726"/>
            <a:ext cx="3271830" cy="41552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6AC3D6F-80B2-48A2-B181-AD2F0E79E949}"/>
              </a:ext>
            </a:extLst>
          </p:cNvPr>
          <p:cNvCxnSpPr>
            <a:stCxn id="9" idx="4"/>
            <a:endCxn id="13" idx="1"/>
          </p:cNvCxnSpPr>
          <p:nvPr/>
        </p:nvCxnSpPr>
        <p:spPr>
          <a:xfrm>
            <a:off x="3758669" y="4758349"/>
            <a:ext cx="1760943" cy="122308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455B285-1E66-4679-8C2C-288FD7AC03DB}"/>
              </a:ext>
            </a:extLst>
          </p:cNvPr>
          <p:cNvCxnSpPr>
            <a:stCxn id="10" idx="4"/>
            <a:endCxn id="13" idx="0"/>
          </p:cNvCxnSpPr>
          <p:nvPr/>
        </p:nvCxnSpPr>
        <p:spPr>
          <a:xfrm flipH="1">
            <a:off x="6095997" y="4307906"/>
            <a:ext cx="3" cy="155182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BA371B5-B0FF-48F4-83A6-E26A6DC7B5BC}"/>
              </a:ext>
            </a:extLst>
          </p:cNvPr>
          <p:cNvCxnSpPr>
            <a:stCxn id="11" idx="4"/>
            <a:endCxn id="13" idx="7"/>
          </p:cNvCxnSpPr>
          <p:nvPr/>
        </p:nvCxnSpPr>
        <p:spPr>
          <a:xfrm flipH="1">
            <a:off x="6672381" y="4758349"/>
            <a:ext cx="1748578" cy="122308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E2F1008-A8C1-4464-8855-05D8CC4F4735}"/>
              </a:ext>
            </a:extLst>
          </p:cNvPr>
          <p:cNvCxnSpPr>
            <a:stCxn id="12" idx="4"/>
            <a:endCxn id="13" idx="6"/>
          </p:cNvCxnSpPr>
          <p:nvPr/>
        </p:nvCxnSpPr>
        <p:spPr>
          <a:xfrm flipH="1">
            <a:off x="6911127" y="5859726"/>
            <a:ext cx="3349305" cy="415521"/>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464127"/>
      </p:ext>
    </p:extLst>
  </p:cSld>
  <p:clrMapOvr>
    <a:masterClrMapping/>
  </p:clrMapOvr>
  <mc:AlternateContent xmlns:mc="http://schemas.openxmlformats.org/markup-compatibility/2006" xmlns:p14="http://schemas.microsoft.com/office/powerpoint/2010/main">
    <mc:Choice Requires="p14">
      <p:transition spd="slow" p14:dur="1600">
        <p14:prism dir="u"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80">
                                          <p:stCondLst>
                                            <p:cond delay="0"/>
                                          </p:stCondLst>
                                        </p:cTn>
                                        <p:tgtEl>
                                          <p:spTgt spid="3">
                                            <p:txEl>
                                              <p:pRg st="0" end="0"/>
                                            </p:txEl>
                                          </p:spTgt>
                                        </p:tgtEl>
                                      </p:cBhvr>
                                    </p:animEffect>
                                    <p:anim calcmode="lin" valueType="num">
                                      <p:cBhvr>
                                        <p:cTn id="1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xEl>
                                              <p:pRg st="0" end="0"/>
                                            </p:txEl>
                                          </p:spTgt>
                                        </p:tgtEl>
                                      </p:cBhvr>
                                      <p:to x="100000" y="60000"/>
                                    </p:animScale>
                                    <p:animScale>
                                      <p:cBhvr>
                                        <p:cTn id="22" dur="166" decel="50000">
                                          <p:stCondLst>
                                            <p:cond delay="676"/>
                                          </p:stCondLst>
                                        </p:cTn>
                                        <p:tgtEl>
                                          <p:spTgt spid="3">
                                            <p:txEl>
                                              <p:pRg st="0" end="0"/>
                                            </p:txEl>
                                          </p:spTgt>
                                        </p:tgtEl>
                                      </p:cBhvr>
                                      <p:to x="100000" y="100000"/>
                                    </p:animScale>
                                    <p:animScale>
                                      <p:cBhvr>
                                        <p:cTn id="23" dur="26">
                                          <p:stCondLst>
                                            <p:cond delay="1312"/>
                                          </p:stCondLst>
                                        </p:cTn>
                                        <p:tgtEl>
                                          <p:spTgt spid="3">
                                            <p:txEl>
                                              <p:pRg st="0" end="0"/>
                                            </p:txEl>
                                          </p:spTgt>
                                        </p:tgtEl>
                                      </p:cBhvr>
                                      <p:to x="100000" y="80000"/>
                                    </p:animScale>
                                    <p:animScale>
                                      <p:cBhvr>
                                        <p:cTn id="24" dur="166" decel="50000">
                                          <p:stCondLst>
                                            <p:cond delay="1338"/>
                                          </p:stCondLst>
                                        </p:cTn>
                                        <p:tgtEl>
                                          <p:spTgt spid="3">
                                            <p:txEl>
                                              <p:pRg st="0" end="0"/>
                                            </p:txEl>
                                          </p:spTgt>
                                        </p:tgtEl>
                                      </p:cBhvr>
                                      <p:to x="100000" y="100000"/>
                                    </p:animScale>
                                    <p:animScale>
                                      <p:cBhvr>
                                        <p:cTn id="25" dur="26">
                                          <p:stCondLst>
                                            <p:cond delay="1642"/>
                                          </p:stCondLst>
                                        </p:cTn>
                                        <p:tgtEl>
                                          <p:spTgt spid="3">
                                            <p:txEl>
                                              <p:pRg st="0" end="0"/>
                                            </p:txEl>
                                          </p:spTgt>
                                        </p:tgtEl>
                                      </p:cBhvr>
                                      <p:to x="100000" y="90000"/>
                                    </p:animScale>
                                    <p:animScale>
                                      <p:cBhvr>
                                        <p:cTn id="26" dur="166" decel="50000">
                                          <p:stCondLst>
                                            <p:cond delay="1668"/>
                                          </p:stCondLst>
                                        </p:cTn>
                                        <p:tgtEl>
                                          <p:spTgt spid="3">
                                            <p:txEl>
                                              <p:pRg st="0" end="0"/>
                                            </p:txEl>
                                          </p:spTgt>
                                        </p:tgtEl>
                                      </p:cBhvr>
                                      <p:to x="100000" y="100000"/>
                                    </p:animScale>
                                    <p:animScale>
                                      <p:cBhvr>
                                        <p:cTn id="27" dur="26">
                                          <p:stCondLst>
                                            <p:cond delay="1808"/>
                                          </p:stCondLst>
                                        </p:cTn>
                                        <p:tgtEl>
                                          <p:spTgt spid="3">
                                            <p:txEl>
                                              <p:pRg st="0" end="0"/>
                                            </p:txEl>
                                          </p:spTgt>
                                        </p:tgtEl>
                                      </p:cBhvr>
                                      <p:to x="100000" y="95000"/>
                                    </p:animScale>
                                    <p:animScale>
                                      <p:cBhvr>
                                        <p:cTn id="28" dur="166" decel="50000">
                                          <p:stCondLst>
                                            <p:cond delay="1834"/>
                                          </p:stCondLst>
                                        </p:cTn>
                                        <p:tgtEl>
                                          <p:spTgt spid="3">
                                            <p:txEl>
                                              <p:pRg st="0" end="0"/>
                                            </p:txEl>
                                          </p:spTgt>
                                        </p:tgtEl>
                                      </p:cBhvr>
                                      <p:to x="100000" y="100000"/>
                                    </p:animScale>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2" presetClass="entr" presetSubtype="4"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2" presetClass="entr" presetSubtype="4"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42"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1000"/>
                                        <p:tgtEl>
                                          <p:spTgt spid="10"/>
                                        </p:tgtEl>
                                      </p:cBhvr>
                                    </p:animEffect>
                                    <p:anim calcmode="lin" valueType="num">
                                      <p:cBhvr>
                                        <p:cTn id="65" dur="1000" fill="hold"/>
                                        <p:tgtEl>
                                          <p:spTgt spid="10"/>
                                        </p:tgtEl>
                                        <p:attrNameLst>
                                          <p:attrName>ppt_x</p:attrName>
                                        </p:attrNameLst>
                                      </p:cBhvr>
                                      <p:tavLst>
                                        <p:tav tm="0">
                                          <p:val>
                                            <p:strVal val="#ppt_x"/>
                                          </p:val>
                                        </p:tav>
                                        <p:tav tm="100000">
                                          <p:val>
                                            <p:strVal val="#ppt_x"/>
                                          </p:val>
                                        </p:tav>
                                      </p:tavLst>
                                    </p:anim>
                                    <p:anim calcmode="lin" valueType="num">
                                      <p:cBhvr>
                                        <p:cTn id="66" dur="1000" fill="hold"/>
                                        <p:tgtEl>
                                          <p:spTgt spid="10"/>
                                        </p:tgtEl>
                                        <p:attrNameLst>
                                          <p:attrName>ppt_y</p:attrName>
                                        </p:attrNameLst>
                                      </p:cBhvr>
                                      <p:tavLst>
                                        <p:tav tm="0">
                                          <p:val>
                                            <p:strVal val="#ppt_y+.1"/>
                                          </p:val>
                                        </p:tav>
                                        <p:tav tm="100000">
                                          <p:val>
                                            <p:strVal val="#ppt_y"/>
                                          </p:val>
                                        </p:tav>
                                      </p:tavLst>
                                    </p:anim>
                                  </p:childTnLst>
                                </p:cTn>
                              </p:par>
                            </p:childTnLst>
                          </p:cTn>
                        </p:par>
                        <p:par>
                          <p:cTn id="67" fill="hold">
                            <p:stCondLst>
                              <p:cond delay="7000"/>
                            </p:stCondLst>
                            <p:childTnLst>
                              <p:par>
                                <p:cTn id="68" presetID="2" presetClass="entr" presetSubtype="4" fill="hold" nodeType="after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additive="base">
                                        <p:cTn id="70" dur="500" fill="hold"/>
                                        <p:tgtEl>
                                          <p:spTgt spid="21"/>
                                        </p:tgtEl>
                                        <p:attrNameLst>
                                          <p:attrName>ppt_x</p:attrName>
                                        </p:attrNameLst>
                                      </p:cBhvr>
                                      <p:tavLst>
                                        <p:tav tm="0">
                                          <p:val>
                                            <p:strVal val="#ppt_x"/>
                                          </p:val>
                                        </p:tav>
                                        <p:tav tm="100000">
                                          <p:val>
                                            <p:strVal val="#ppt_x"/>
                                          </p:val>
                                        </p:tav>
                                      </p:tavLst>
                                    </p:anim>
                                    <p:anim calcmode="lin" valueType="num">
                                      <p:cBhvr additive="base">
                                        <p:cTn id="71" dur="500" fill="hold"/>
                                        <p:tgtEl>
                                          <p:spTgt spid="21"/>
                                        </p:tgtEl>
                                        <p:attrNameLst>
                                          <p:attrName>ppt_y</p:attrName>
                                        </p:attrNameLst>
                                      </p:cBhvr>
                                      <p:tavLst>
                                        <p:tav tm="0">
                                          <p:val>
                                            <p:strVal val="1+#ppt_h/2"/>
                                          </p:val>
                                        </p:tav>
                                        <p:tav tm="100000">
                                          <p:val>
                                            <p:strVal val="#ppt_y"/>
                                          </p:val>
                                        </p:tav>
                                      </p:tavLst>
                                    </p:anim>
                                  </p:childTnLst>
                                </p:cTn>
                              </p:par>
                            </p:childTnLst>
                          </p:cTn>
                        </p:par>
                        <p:par>
                          <p:cTn id="72" fill="hold">
                            <p:stCondLst>
                              <p:cond delay="7500"/>
                            </p:stCondLst>
                            <p:childTnLst>
                              <p:par>
                                <p:cTn id="73" presetID="42"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1000"/>
                                        <p:tgtEl>
                                          <p:spTgt spid="11"/>
                                        </p:tgtEl>
                                      </p:cBhvr>
                                    </p:animEffect>
                                    <p:anim calcmode="lin" valueType="num">
                                      <p:cBhvr>
                                        <p:cTn id="76" dur="1000" fill="hold"/>
                                        <p:tgtEl>
                                          <p:spTgt spid="11"/>
                                        </p:tgtEl>
                                        <p:attrNameLst>
                                          <p:attrName>ppt_x</p:attrName>
                                        </p:attrNameLst>
                                      </p:cBhvr>
                                      <p:tavLst>
                                        <p:tav tm="0">
                                          <p:val>
                                            <p:strVal val="#ppt_x"/>
                                          </p:val>
                                        </p:tav>
                                        <p:tav tm="100000">
                                          <p:val>
                                            <p:strVal val="#ppt_x"/>
                                          </p:val>
                                        </p:tav>
                                      </p:tavLst>
                                    </p:anim>
                                    <p:anim calcmode="lin" valueType="num">
                                      <p:cBhvr>
                                        <p:cTn id="77" dur="1000" fill="hold"/>
                                        <p:tgtEl>
                                          <p:spTgt spid="11"/>
                                        </p:tgtEl>
                                        <p:attrNameLst>
                                          <p:attrName>ppt_y</p:attrName>
                                        </p:attrNameLst>
                                      </p:cBhvr>
                                      <p:tavLst>
                                        <p:tav tm="0">
                                          <p:val>
                                            <p:strVal val="#ppt_y+.1"/>
                                          </p:val>
                                        </p:tav>
                                        <p:tav tm="100000">
                                          <p:val>
                                            <p:strVal val="#ppt_y"/>
                                          </p:val>
                                        </p:tav>
                                      </p:tavLst>
                                    </p:anim>
                                  </p:childTnLst>
                                </p:cTn>
                              </p:par>
                            </p:childTnLst>
                          </p:cTn>
                        </p:par>
                        <p:par>
                          <p:cTn id="78" fill="hold">
                            <p:stCondLst>
                              <p:cond delay="8500"/>
                            </p:stCondLst>
                            <p:childTnLst>
                              <p:par>
                                <p:cTn id="79" presetID="2" presetClass="entr" presetSubtype="4" fill="hold" nodeType="after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500" fill="hold"/>
                                        <p:tgtEl>
                                          <p:spTgt spid="23"/>
                                        </p:tgtEl>
                                        <p:attrNameLst>
                                          <p:attrName>ppt_x</p:attrName>
                                        </p:attrNameLst>
                                      </p:cBhvr>
                                      <p:tavLst>
                                        <p:tav tm="0">
                                          <p:val>
                                            <p:strVal val="#ppt_x"/>
                                          </p:val>
                                        </p:tav>
                                        <p:tav tm="100000">
                                          <p:val>
                                            <p:strVal val="#ppt_x"/>
                                          </p:val>
                                        </p:tav>
                                      </p:tavLst>
                                    </p:anim>
                                    <p:anim calcmode="lin" valueType="num">
                                      <p:cBhvr additive="base">
                                        <p:cTn id="82" dur="500" fill="hold"/>
                                        <p:tgtEl>
                                          <p:spTgt spid="23"/>
                                        </p:tgtEl>
                                        <p:attrNameLst>
                                          <p:attrName>ppt_y</p:attrName>
                                        </p:attrNameLst>
                                      </p:cBhvr>
                                      <p:tavLst>
                                        <p:tav tm="0">
                                          <p:val>
                                            <p:strVal val="1+#ppt_h/2"/>
                                          </p:val>
                                        </p:tav>
                                        <p:tav tm="100000">
                                          <p:val>
                                            <p:strVal val="#ppt_y"/>
                                          </p:val>
                                        </p:tav>
                                      </p:tavLst>
                                    </p:anim>
                                  </p:childTnLst>
                                </p:cTn>
                              </p:par>
                            </p:childTnLst>
                          </p:cTn>
                        </p:par>
                        <p:par>
                          <p:cTn id="83" fill="hold">
                            <p:stCondLst>
                              <p:cond delay="9000"/>
                            </p:stCondLst>
                            <p:childTnLst>
                              <p:par>
                                <p:cTn id="84" presetID="42" presetClass="entr" presetSubtype="0" fill="hold" grpId="0" nodeType="after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fade">
                                      <p:cBhvr>
                                        <p:cTn id="86" dur="1000"/>
                                        <p:tgtEl>
                                          <p:spTgt spid="12"/>
                                        </p:tgtEl>
                                      </p:cBhvr>
                                    </p:animEffect>
                                    <p:anim calcmode="lin" valueType="num">
                                      <p:cBhvr>
                                        <p:cTn id="87" dur="1000" fill="hold"/>
                                        <p:tgtEl>
                                          <p:spTgt spid="12"/>
                                        </p:tgtEl>
                                        <p:attrNameLst>
                                          <p:attrName>ppt_x</p:attrName>
                                        </p:attrNameLst>
                                      </p:cBhvr>
                                      <p:tavLst>
                                        <p:tav tm="0">
                                          <p:val>
                                            <p:strVal val="#ppt_x"/>
                                          </p:val>
                                        </p:tav>
                                        <p:tav tm="100000">
                                          <p:val>
                                            <p:strVal val="#ppt_x"/>
                                          </p:val>
                                        </p:tav>
                                      </p:tavLst>
                                    </p:anim>
                                    <p:anim calcmode="lin" valueType="num">
                                      <p:cBhvr>
                                        <p:cTn id="8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7" grpId="0" animBg="1"/>
      <p:bldP spid="9" grpId="0" animBg="1"/>
      <p:bldP spid="10" grpId="0" animBg="1"/>
      <p:bldP spid="11"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C5C7B60-669B-42DC-A4AA-45858411B2D9}"/>
              </a:ext>
            </a:extLst>
          </p:cNvPr>
          <p:cNvSpPr>
            <a:spLocks noGrp="1"/>
          </p:cNvSpPr>
          <p:nvPr>
            <p:ph idx="1"/>
          </p:nvPr>
        </p:nvSpPr>
        <p:spPr>
          <a:xfrm>
            <a:off x="946092" y="1454655"/>
            <a:ext cx="10310792" cy="4715326"/>
          </a:xfrm>
        </p:spPr>
        <p:txBody>
          <a:bodyPr>
            <a:noAutofit/>
          </a:bodyPr>
          <a:lstStyle/>
          <a:p>
            <a:r>
              <a:rPr lang="en-US" sz="1400" dirty="0"/>
              <a:t>This multimedia form surrounds us in computer environments. It’s prevalence prevents us from realizing it’s importance in conveying information and providing easy to use navigation. Also, it is important to remember that text has technical concerns as well.</a:t>
            </a:r>
          </a:p>
          <a:p>
            <a:r>
              <a:rPr lang="en-US" sz="1400" dirty="0"/>
              <a:t>When using text as navigation, it is important to consider your audience. Choose words that will clearly indicate where links lead and use those same terms as the headings for the screens they lead to.</a:t>
            </a:r>
          </a:p>
          <a:p>
            <a:r>
              <a:rPr lang="en-US" sz="1400" dirty="0"/>
              <a:t>Researchers have shown that when reading on screen your reading screen is slower than off of paper. It is important to write concisely when developing screen based media. Emphasize brevity and clarity.</a:t>
            </a:r>
          </a:p>
          <a:p>
            <a:r>
              <a:rPr lang="en-US" sz="1400" dirty="0"/>
              <a:t>To a computer, text is a series of numeric codes. The two major encoding schemes are ASCII and Unicode. ASCII was developed before Unicode and is only suitable for display characters in English and some Western languages. Unicode is the new dominant form and allows typefaces to encode characters from every language on earth.</a:t>
            </a:r>
          </a:p>
          <a:p>
            <a:r>
              <a:rPr lang="en-US" sz="1400" dirty="0"/>
              <a:t>Type is rendered by individual fonts that are on a computer. In order for your audience to be able to see the typeface you have chose you must either get permission to embed the typeface in your product, license the typeface for use or convert elements of your text to pixels, rendering it as an image.</a:t>
            </a:r>
          </a:p>
        </p:txBody>
      </p:sp>
      <p:sp>
        <p:nvSpPr>
          <p:cNvPr id="4" name="Rectangle 3">
            <a:extLst>
              <a:ext uri="{FF2B5EF4-FFF2-40B4-BE49-F238E27FC236}">
                <a16:creationId xmlns:a16="http://schemas.microsoft.com/office/drawing/2014/main" id="{CE945087-662D-4074-A265-5521FCEEE15C}"/>
              </a:ext>
            </a:extLst>
          </p:cNvPr>
          <p:cNvSpPr/>
          <p:nvPr/>
        </p:nvSpPr>
        <p:spPr>
          <a:xfrm>
            <a:off x="5420116" y="233407"/>
            <a:ext cx="1362745" cy="923330"/>
          </a:xfrm>
          <a:prstGeom prst="rect">
            <a:avLst/>
          </a:prstGeom>
          <a:noFill/>
        </p:spPr>
        <p:txBody>
          <a:bodyPr wrap="non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Text</a:t>
            </a:r>
          </a:p>
        </p:txBody>
      </p:sp>
    </p:spTree>
    <p:extLst>
      <p:ext uri="{BB962C8B-B14F-4D97-AF65-F5344CB8AC3E}">
        <p14:creationId xmlns:p14="http://schemas.microsoft.com/office/powerpoint/2010/main" val="398843450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F5AB94A-D871-47B6-9806-0FB27315014F}"/>
              </a:ext>
            </a:extLst>
          </p:cNvPr>
          <p:cNvSpPr txBox="1"/>
          <p:nvPr/>
        </p:nvSpPr>
        <p:spPr>
          <a:xfrm>
            <a:off x="2102472" y="142613"/>
            <a:ext cx="237566" cy="369332"/>
          </a:xfrm>
          <a:prstGeom prst="rect">
            <a:avLst/>
          </a:prstGeom>
          <a:noFill/>
        </p:spPr>
        <p:txBody>
          <a:bodyPr wrap="none" rtlCol="0">
            <a:spAutoFit/>
          </a:bodyPr>
          <a:lstStyle/>
          <a:p>
            <a:r>
              <a:rPr lang="en-US" dirty="0"/>
              <a:t> </a:t>
            </a:r>
          </a:p>
        </p:txBody>
      </p:sp>
      <p:cxnSp>
        <p:nvCxnSpPr>
          <p:cNvPr id="8" name="Straight Connector 7">
            <a:extLst>
              <a:ext uri="{FF2B5EF4-FFF2-40B4-BE49-F238E27FC236}">
                <a16:creationId xmlns:a16="http://schemas.microsoft.com/office/drawing/2014/main" id="{DE1CD399-509D-49C1-BF77-FBDFFBC29605}"/>
              </a:ext>
            </a:extLst>
          </p:cNvPr>
          <p:cNvCxnSpPr>
            <a:cxnSpLocks/>
          </p:cNvCxnSpPr>
          <p:nvPr/>
        </p:nvCxnSpPr>
        <p:spPr>
          <a:xfrm>
            <a:off x="6096000" y="0"/>
            <a:ext cx="0" cy="6858000"/>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43FE978E-D59C-4E1E-AA0A-8F41281DC659}"/>
              </a:ext>
            </a:extLst>
          </p:cNvPr>
          <p:cNvCxnSpPr>
            <a:cxnSpLocks/>
          </p:cNvCxnSpPr>
          <p:nvPr/>
        </p:nvCxnSpPr>
        <p:spPr>
          <a:xfrm>
            <a:off x="0" y="3429000"/>
            <a:ext cx="12192000" cy="0"/>
          </a:xfrm>
          <a:prstGeom prst="line">
            <a:avLst/>
          </a:prstGeom>
        </p:spPr>
        <p:style>
          <a:lnRef idx="1">
            <a:schemeClr val="dk1"/>
          </a:lnRef>
          <a:fillRef idx="0">
            <a:schemeClr val="dk1"/>
          </a:fillRef>
          <a:effectRef idx="0">
            <a:schemeClr val="dk1"/>
          </a:effectRef>
          <a:fontRef idx="minor">
            <a:schemeClr val="tx1"/>
          </a:fontRef>
        </p:style>
      </p:cxnSp>
      <p:pic>
        <p:nvPicPr>
          <p:cNvPr id="20" name="Picture 19" descr="A screenshot of a cell phone&#10;&#10;Description generated with very high confidence">
            <a:extLst>
              <a:ext uri="{FF2B5EF4-FFF2-40B4-BE49-F238E27FC236}">
                <a16:creationId xmlns:a16="http://schemas.microsoft.com/office/drawing/2014/main" id="{D1CCD705-DF63-4697-8333-4B834A769C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99" y="824137"/>
            <a:ext cx="3841808" cy="1960939"/>
          </a:xfrm>
          <a:prstGeom prst="rect">
            <a:avLst/>
          </a:prstGeom>
        </p:spPr>
      </p:pic>
      <p:sp>
        <p:nvSpPr>
          <p:cNvPr id="21" name="TextBox 20">
            <a:extLst>
              <a:ext uri="{FF2B5EF4-FFF2-40B4-BE49-F238E27FC236}">
                <a16:creationId xmlns:a16="http://schemas.microsoft.com/office/drawing/2014/main" id="{2602ECA7-2972-4D86-B5CA-5D7F10633CE2}"/>
              </a:ext>
            </a:extLst>
          </p:cNvPr>
          <p:cNvSpPr txBox="1"/>
          <p:nvPr/>
        </p:nvSpPr>
        <p:spPr>
          <a:xfrm>
            <a:off x="2374860" y="142613"/>
            <a:ext cx="1015663" cy="369332"/>
          </a:xfrm>
          <a:prstGeom prst="rect">
            <a:avLst/>
          </a:prstGeom>
          <a:noFill/>
        </p:spPr>
        <p:txBody>
          <a:bodyPr wrap="none" rtlCol="0">
            <a:spAutoFit/>
          </a:bodyPr>
          <a:lstStyle/>
          <a:p>
            <a:r>
              <a:rPr lang="en-US" dirty="0"/>
              <a:t>Typeface</a:t>
            </a:r>
          </a:p>
        </p:txBody>
      </p:sp>
      <p:sp>
        <p:nvSpPr>
          <p:cNvPr id="22" name="TextBox 21">
            <a:extLst>
              <a:ext uri="{FF2B5EF4-FFF2-40B4-BE49-F238E27FC236}">
                <a16:creationId xmlns:a16="http://schemas.microsoft.com/office/drawing/2014/main" id="{6C13BBD9-E468-4CA1-BA9C-F83A717DC178}"/>
              </a:ext>
            </a:extLst>
          </p:cNvPr>
          <p:cNvSpPr txBox="1"/>
          <p:nvPr/>
        </p:nvSpPr>
        <p:spPr>
          <a:xfrm>
            <a:off x="2581906" y="1065943"/>
            <a:ext cx="3375741" cy="1477328"/>
          </a:xfrm>
          <a:prstGeom prst="rect">
            <a:avLst/>
          </a:prstGeom>
          <a:noFill/>
        </p:spPr>
        <p:txBody>
          <a:bodyPr wrap="square" rtlCol="0">
            <a:spAutoFit/>
          </a:bodyPr>
          <a:lstStyle/>
          <a:p>
            <a:r>
              <a:rPr lang="en-US" dirty="0"/>
              <a:t>Typefaces are good to keep in mind </a:t>
            </a:r>
          </a:p>
          <a:p>
            <a:r>
              <a:rPr lang="en-US" dirty="0"/>
              <a:t>depending upon your audience or </a:t>
            </a:r>
          </a:p>
          <a:p>
            <a:r>
              <a:rPr lang="en-US" dirty="0"/>
              <a:t>if a point is being made.</a:t>
            </a:r>
          </a:p>
        </p:txBody>
      </p:sp>
      <p:sp>
        <p:nvSpPr>
          <p:cNvPr id="24" name="TextBox 23">
            <a:extLst>
              <a:ext uri="{FF2B5EF4-FFF2-40B4-BE49-F238E27FC236}">
                <a16:creationId xmlns:a16="http://schemas.microsoft.com/office/drawing/2014/main" id="{40ED7DB8-978F-402E-80C9-2E6FE4C1293D}"/>
              </a:ext>
            </a:extLst>
          </p:cNvPr>
          <p:cNvSpPr txBox="1"/>
          <p:nvPr/>
        </p:nvSpPr>
        <p:spPr>
          <a:xfrm>
            <a:off x="8790948" y="142613"/>
            <a:ext cx="695575" cy="369332"/>
          </a:xfrm>
          <a:prstGeom prst="rect">
            <a:avLst/>
          </a:prstGeom>
          <a:noFill/>
        </p:spPr>
        <p:txBody>
          <a:bodyPr wrap="none" rtlCol="0">
            <a:spAutoFit/>
          </a:bodyPr>
          <a:lstStyle/>
          <a:p>
            <a:r>
              <a:rPr lang="en-US" dirty="0"/>
              <a:t>Fonts</a:t>
            </a:r>
          </a:p>
        </p:txBody>
      </p:sp>
      <p:sp>
        <p:nvSpPr>
          <p:cNvPr id="25" name="TextBox 24">
            <a:extLst>
              <a:ext uri="{FF2B5EF4-FFF2-40B4-BE49-F238E27FC236}">
                <a16:creationId xmlns:a16="http://schemas.microsoft.com/office/drawing/2014/main" id="{C3C20372-D0F6-47E1-B92E-2385B2654CBB}"/>
              </a:ext>
            </a:extLst>
          </p:cNvPr>
          <p:cNvSpPr txBox="1"/>
          <p:nvPr/>
        </p:nvSpPr>
        <p:spPr>
          <a:xfrm>
            <a:off x="7064361" y="511945"/>
            <a:ext cx="4400564" cy="369332"/>
          </a:xfrm>
          <a:prstGeom prst="rect">
            <a:avLst/>
          </a:prstGeom>
          <a:noFill/>
        </p:spPr>
        <p:txBody>
          <a:bodyPr wrap="none" rtlCol="0">
            <a:spAutoFit/>
          </a:bodyPr>
          <a:lstStyle/>
          <a:p>
            <a:r>
              <a:rPr lang="en-US" dirty="0">
                <a:latin typeface="Berlin Sans FB Demi" panose="020E0802020502020306" pitchFamily="34" charset="0"/>
              </a:rPr>
              <a:t>Pack my box with five dozen liquor jugs. </a:t>
            </a:r>
          </a:p>
        </p:txBody>
      </p:sp>
      <p:sp>
        <p:nvSpPr>
          <p:cNvPr id="26" name="TextBox 25">
            <a:extLst>
              <a:ext uri="{FF2B5EF4-FFF2-40B4-BE49-F238E27FC236}">
                <a16:creationId xmlns:a16="http://schemas.microsoft.com/office/drawing/2014/main" id="{2627A792-CD55-4B9D-AF33-8505CA4E8B71}"/>
              </a:ext>
            </a:extLst>
          </p:cNvPr>
          <p:cNvSpPr txBox="1"/>
          <p:nvPr/>
        </p:nvSpPr>
        <p:spPr>
          <a:xfrm>
            <a:off x="7064361" y="881277"/>
            <a:ext cx="4334841" cy="369332"/>
          </a:xfrm>
          <a:prstGeom prst="rect">
            <a:avLst/>
          </a:prstGeom>
          <a:noFill/>
        </p:spPr>
        <p:txBody>
          <a:bodyPr wrap="none" rtlCol="0">
            <a:spAutoFit/>
          </a:bodyPr>
          <a:lstStyle/>
          <a:p>
            <a:r>
              <a:rPr lang="en-US" dirty="0">
                <a:latin typeface="Georgia" panose="02040502050405020303" pitchFamily="18" charset="0"/>
              </a:rPr>
              <a:t>Pack my box with five dozen liquor jugs. </a:t>
            </a:r>
          </a:p>
        </p:txBody>
      </p:sp>
      <p:sp>
        <p:nvSpPr>
          <p:cNvPr id="27" name="TextBox 26">
            <a:extLst>
              <a:ext uri="{FF2B5EF4-FFF2-40B4-BE49-F238E27FC236}">
                <a16:creationId xmlns:a16="http://schemas.microsoft.com/office/drawing/2014/main" id="{7E6E8F6D-6464-401D-805C-27E1A69BA750}"/>
              </a:ext>
            </a:extLst>
          </p:cNvPr>
          <p:cNvSpPr txBox="1"/>
          <p:nvPr/>
        </p:nvSpPr>
        <p:spPr>
          <a:xfrm>
            <a:off x="7064361" y="1250609"/>
            <a:ext cx="4015715" cy="369332"/>
          </a:xfrm>
          <a:prstGeom prst="rect">
            <a:avLst/>
          </a:prstGeom>
          <a:noFill/>
        </p:spPr>
        <p:txBody>
          <a:bodyPr wrap="none" rtlCol="0">
            <a:spAutoFit/>
          </a:bodyPr>
          <a:lstStyle/>
          <a:p>
            <a:r>
              <a:rPr lang="en-US" dirty="0">
                <a:latin typeface="Old English Text MT" panose="03040902040508030806" pitchFamily="66" charset="0"/>
              </a:rPr>
              <a:t>Pack my box with five dozen liquor jugs. </a:t>
            </a:r>
            <a:r>
              <a:rPr lang="en-US" dirty="0"/>
              <a:t> </a:t>
            </a:r>
            <a:endParaRPr lang="en-US" dirty="0">
              <a:latin typeface="Old English Text MT" panose="03040902040508030806" pitchFamily="66" charset="0"/>
            </a:endParaRPr>
          </a:p>
        </p:txBody>
      </p:sp>
      <p:sp>
        <p:nvSpPr>
          <p:cNvPr id="28" name="TextBox 27">
            <a:extLst>
              <a:ext uri="{FF2B5EF4-FFF2-40B4-BE49-F238E27FC236}">
                <a16:creationId xmlns:a16="http://schemas.microsoft.com/office/drawing/2014/main" id="{BFA0A11C-8D69-42B8-8C0B-414A728CD576}"/>
              </a:ext>
            </a:extLst>
          </p:cNvPr>
          <p:cNvSpPr txBox="1"/>
          <p:nvPr/>
        </p:nvSpPr>
        <p:spPr>
          <a:xfrm>
            <a:off x="7064361" y="1619941"/>
            <a:ext cx="4051109"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Pack my box with five dozen liquor jugs. </a:t>
            </a:r>
          </a:p>
        </p:txBody>
      </p:sp>
      <p:sp>
        <p:nvSpPr>
          <p:cNvPr id="29" name="TextBox 28">
            <a:extLst>
              <a:ext uri="{FF2B5EF4-FFF2-40B4-BE49-F238E27FC236}">
                <a16:creationId xmlns:a16="http://schemas.microsoft.com/office/drawing/2014/main" id="{45040E9F-3651-4B05-9426-B37CABCE99B1}"/>
              </a:ext>
            </a:extLst>
          </p:cNvPr>
          <p:cNvSpPr txBox="1"/>
          <p:nvPr/>
        </p:nvSpPr>
        <p:spPr>
          <a:xfrm>
            <a:off x="6312191" y="2675196"/>
            <a:ext cx="5217006" cy="646331"/>
          </a:xfrm>
          <a:prstGeom prst="rect">
            <a:avLst/>
          </a:prstGeom>
          <a:noFill/>
        </p:spPr>
        <p:txBody>
          <a:bodyPr wrap="none" rtlCol="0">
            <a:spAutoFit/>
          </a:bodyPr>
          <a:lstStyle/>
          <a:p>
            <a:r>
              <a:rPr lang="en-US" dirty="0"/>
              <a:t>Fonts are another tool to use, these give the project a</a:t>
            </a:r>
          </a:p>
          <a:p>
            <a:r>
              <a:rPr lang="en-US" dirty="0"/>
              <a:t>style. Fonts are serif or sans serif.</a:t>
            </a:r>
          </a:p>
        </p:txBody>
      </p:sp>
      <p:sp>
        <p:nvSpPr>
          <p:cNvPr id="30" name="TextBox 29">
            <a:extLst>
              <a:ext uri="{FF2B5EF4-FFF2-40B4-BE49-F238E27FC236}">
                <a16:creationId xmlns:a16="http://schemas.microsoft.com/office/drawing/2014/main" id="{E798A23A-6105-49B8-9EFC-088A41EF17F2}"/>
              </a:ext>
            </a:extLst>
          </p:cNvPr>
          <p:cNvSpPr txBox="1"/>
          <p:nvPr/>
        </p:nvSpPr>
        <p:spPr>
          <a:xfrm>
            <a:off x="1946891" y="3588121"/>
            <a:ext cx="1871603" cy="369332"/>
          </a:xfrm>
          <a:prstGeom prst="rect">
            <a:avLst/>
          </a:prstGeom>
          <a:noFill/>
        </p:spPr>
        <p:txBody>
          <a:bodyPr wrap="none" rtlCol="0">
            <a:spAutoFit/>
          </a:bodyPr>
          <a:lstStyle/>
          <a:p>
            <a:r>
              <a:rPr lang="en-US" dirty="0"/>
              <a:t>Serif vs. Sans Serif</a:t>
            </a:r>
          </a:p>
        </p:txBody>
      </p:sp>
      <p:pic>
        <p:nvPicPr>
          <p:cNvPr id="32" name="Picture 31" descr="A close up of a logo&#10;&#10;Description generated with very high confidence">
            <a:extLst>
              <a:ext uri="{FF2B5EF4-FFF2-40B4-BE49-F238E27FC236}">
                <a16:creationId xmlns:a16="http://schemas.microsoft.com/office/drawing/2014/main" id="{2BCDEB35-36A5-4A9C-B409-2D0D0676CF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010" y="4072925"/>
            <a:ext cx="3963361" cy="1585344"/>
          </a:xfrm>
          <a:prstGeom prst="rect">
            <a:avLst/>
          </a:prstGeom>
        </p:spPr>
      </p:pic>
      <p:pic>
        <p:nvPicPr>
          <p:cNvPr id="35" name="Picture 34" descr="A close up of a logo&#10;&#10;Description generated with very high confidence">
            <a:extLst>
              <a:ext uri="{FF2B5EF4-FFF2-40B4-BE49-F238E27FC236}">
                <a16:creationId xmlns:a16="http://schemas.microsoft.com/office/drawing/2014/main" id="{7047684B-C823-4C39-8921-F4D2C40934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9936" y="3858072"/>
            <a:ext cx="3524868" cy="2015050"/>
          </a:xfrm>
          <a:prstGeom prst="rect">
            <a:avLst/>
          </a:prstGeom>
        </p:spPr>
      </p:pic>
      <p:sp>
        <p:nvSpPr>
          <p:cNvPr id="36" name="TextBox 35">
            <a:extLst>
              <a:ext uri="{FF2B5EF4-FFF2-40B4-BE49-F238E27FC236}">
                <a16:creationId xmlns:a16="http://schemas.microsoft.com/office/drawing/2014/main" id="{77CDED09-1A3A-416E-8038-D224A597AC38}"/>
              </a:ext>
            </a:extLst>
          </p:cNvPr>
          <p:cNvSpPr txBox="1"/>
          <p:nvPr/>
        </p:nvSpPr>
        <p:spPr>
          <a:xfrm>
            <a:off x="8725552" y="3588121"/>
            <a:ext cx="1012457" cy="369332"/>
          </a:xfrm>
          <a:prstGeom prst="rect">
            <a:avLst/>
          </a:prstGeom>
          <a:noFill/>
        </p:spPr>
        <p:txBody>
          <a:bodyPr wrap="none" rtlCol="0">
            <a:spAutoFit/>
          </a:bodyPr>
          <a:lstStyle/>
          <a:p>
            <a:r>
              <a:rPr lang="en-US" dirty="0" err="1"/>
              <a:t>Kearning</a:t>
            </a:r>
            <a:endParaRPr lang="en-US" dirty="0"/>
          </a:p>
        </p:txBody>
      </p:sp>
      <p:sp>
        <p:nvSpPr>
          <p:cNvPr id="38" name="TextBox 37">
            <a:extLst>
              <a:ext uri="{FF2B5EF4-FFF2-40B4-BE49-F238E27FC236}">
                <a16:creationId xmlns:a16="http://schemas.microsoft.com/office/drawing/2014/main" id="{041B5830-C165-4E7D-96FA-E4181DBA2C5C}"/>
              </a:ext>
            </a:extLst>
          </p:cNvPr>
          <p:cNvSpPr txBox="1"/>
          <p:nvPr/>
        </p:nvSpPr>
        <p:spPr>
          <a:xfrm>
            <a:off x="6714960" y="5658269"/>
            <a:ext cx="5033639" cy="523220"/>
          </a:xfrm>
          <a:prstGeom prst="rect">
            <a:avLst/>
          </a:prstGeom>
          <a:noFill/>
        </p:spPr>
        <p:txBody>
          <a:bodyPr wrap="square" rtlCol="0">
            <a:spAutoFit/>
          </a:bodyPr>
          <a:lstStyle/>
          <a:p>
            <a:r>
              <a:rPr lang="en-US" sz="1400" dirty="0" err="1"/>
              <a:t>Kearning</a:t>
            </a:r>
            <a:r>
              <a:rPr lang="en-US" sz="1400" dirty="0"/>
              <a:t> can help make text easier, but it  can also make it difficult by bunching the letters together</a:t>
            </a:r>
          </a:p>
        </p:txBody>
      </p:sp>
    </p:spTree>
    <p:extLst>
      <p:ext uri="{BB962C8B-B14F-4D97-AF65-F5344CB8AC3E}">
        <p14:creationId xmlns:p14="http://schemas.microsoft.com/office/powerpoint/2010/main" val="1974859857"/>
      </p:ext>
    </p:extLst>
  </p:cSld>
  <p:clrMapOvr>
    <a:masterClrMapping/>
  </p:clrMapOvr>
  <mc:AlternateContent xmlns:mc="http://schemas.openxmlformats.org/markup-compatibility/2006" xmlns:p14="http://schemas.microsoft.com/office/powerpoint/2010/main">
    <mc:Choice Requires="p14">
      <p:transition spd="slow" p14:dur="1600">
        <p14:prism dir="u"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down)">
                                      <p:cBhvr>
                                        <p:cTn id="14" dur="500"/>
                                        <p:tgtEl>
                                          <p:spTgt spid="22"/>
                                        </p:tgtEl>
                                      </p:cBhvr>
                                    </p:animEffect>
                                  </p:childTnLst>
                                </p:cTn>
                              </p:par>
                            </p:childTnLst>
                          </p:cTn>
                        </p:par>
                        <p:par>
                          <p:cTn id="15" fill="hold">
                            <p:stCondLst>
                              <p:cond delay="1500"/>
                            </p:stCondLst>
                            <p:childTnLst>
                              <p:par>
                                <p:cTn id="16" presetID="21" presetClass="entr" presetSubtype="1"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heel(1)">
                                      <p:cBhvr>
                                        <p:cTn id="18" dur="20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80">
                                          <p:stCondLst>
                                            <p:cond delay="0"/>
                                          </p:stCondLst>
                                        </p:cTn>
                                        <p:tgtEl>
                                          <p:spTgt spid="24"/>
                                        </p:tgtEl>
                                      </p:cBhvr>
                                    </p:animEffect>
                                    <p:anim calcmode="lin" valueType="num">
                                      <p:cBhvr>
                                        <p:cTn id="24"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29" dur="26">
                                          <p:stCondLst>
                                            <p:cond delay="650"/>
                                          </p:stCondLst>
                                        </p:cTn>
                                        <p:tgtEl>
                                          <p:spTgt spid="24"/>
                                        </p:tgtEl>
                                      </p:cBhvr>
                                      <p:to x="100000" y="60000"/>
                                    </p:animScale>
                                    <p:animScale>
                                      <p:cBhvr>
                                        <p:cTn id="30" dur="166" decel="50000">
                                          <p:stCondLst>
                                            <p:cond delay="676"/>
                                          </p:stCondLst>
                                        </p:cTn>
                                        <p:tgtEl>
                                          <p:spTgt spid="24"/>
                                        </p:tgtEl>
                                      </p:cBhvr>
                                      <p:to x="100000" y="100000"/>
                                    </p:animScale>
                                    <p:animScale>
                                      <p:cBhvr>
                                        <p:cTn id="31" dur="26">
                                          <p:stCondLst>
                                            <p:cond delay="1312"/>
                                          </p:stCondLst>
                                        </p:cTn>
                                        <p:tgtEl>
                                          <p:spTgt spid="24"/>
                                        </p:tgtEl>
                                      </p:cBhvr>
                                      <p:to x="100000" y="80000"/>
                                    </p:animScale>
                                    <p:animScale>
                                      <p:cBhvr>
                                        <p:cTn id="32" dur="166" decel="50000">
                                          <p:stCondLst>
                                            <p:cond delay="1338"/>
                                          </p:stCondLst>
                                        </p:cTn>
                                        <p:tgtEl>
                                          <p:spTgt spid="24"/>
                                        </p:tgtEl>
                                      </p:cBhvr>
                                      <p:to x="100000" y="100000"/>
                                    </p:animScale>
                                    <p:animScale>
                                      <p:cBhvr>
                                        <p:cTn id="33" dur="26">
                                          <p:stCondLst>
                                            <p:cond delay="1642"/>
                                          </p:stCondLst>
                                        </p:cTn>
                                        <p:tgtEl>
                                          <p:spTgt spid="24"/>
                                        </p:tgtEl>
                                      </p:cBhvr>
                                      <p:to x="100000" y="90000"/>
                                    </p:animScale>
                                    <p:animScale>
                                      <p:cBhvr>
                                        <p:cTn id="34" dur="166" decel="50000">
                                          <p:stCondLst>
                                            <p:cond delay="1668"/>
                                          </p:stCondLst>
                                        </p:cTn>
                                        <p:tgtEl>
                                          <p:spTgt spid="24"/>
                                        </p:tgtEl>
                                      </p:cBhvr>
                                      <p:to x="100000" y="100000"/>
                                    </p:animScale>
                                    <p:animScale>
                                      <p:cBhvr>
                                        <p:cTn id="35" dur="26">
                                          <p:stCondLst>
                                            <p:cond delay="1808"/>
                                          </p:stCondLst>
                                        </p:cTn>
                                        <p:tgtEl>
                                          <p:spTgt spid="24"/>
                                        </p:tgtEl>
                                      </p:cBhvr>
                                      <p:to x="100000" y="95000"/>
                                    </p:animScale>
                                    <p:animScale>
                                      <p:cBhvr>
                                        <p:cTn id="36" dur="166" decel="50000">
                                          <p:stCondLst>
                                            <p:cond delay="1834"/>
                                          </p:stCondLst>
                                        </p:cTn>
                                        <p:tgtEl>
                                          <p:spTgt spid="24"/>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p:cTn id="48" dur="500" fill="hold"/>
                                        <p:tgtEl>
                                          <p:spTgt spid="26"/>
                                        </p:tgtEl>
                                        <p:attrNameLst>
                                          <p:attrName>ppt_w</p:attrName>
                                        </p:attrNameLst>
                                      </p:cBhvr>
                                      <p:tavLst>
                                        <p:tav tm="0">
                                          <p:val>
                                            <p:fltVal val="0"/>
                                          </p:val>
                                        </p:tav>
                                        <p:tav tm="100000">
                                          <p:val>
                                            <p:strVal val="#ppt_w"/>
                                          </p:val>
                                        </p:tav>
                                      </p:tavLst>
                                    </p:anim>
                                    <p:anim calcmode="lin" valueType="num">
                                      <p:cBhvr>
                                        <p:cTn id="49" dur="500" fill="hold"/>
                                        <p:tgtEl>
                                          <p:spTgt spid="26"/>
                                        </p:tgtEl>
                                        <p:attrNameLst>
                                          <p:attrName>ppt_h</p:attrName>
                                        </p:attrNameLst>
                                      </p:cBhvr>
                                      <p:tavLst>
                                        <p:tav tm="0">
                                          <p:val>
                                            <p:fltVal val="0"/>
                                          </p:val>
                                        </p:tav>
                                        <p:tav tm="100000">
                                          <p:val>
                                            <p:strVal val="#ppt_h"/>
                                          </p:val>
                                        </p:tav>
                                      </p:tavLst>
                                    </p:anim>
                                    <p:animEffect transition="in" filter="fade">
                                      <p:cBhvr>
                                        <p:cTn id="50" dur="500"/>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500" fill="hold"/>
                                        <p:tgtEl>
                                          <p:spTgt spid="27"/>
                                        </p:tgtEl>
                                        <p:attrNameLst>
                                          <p:attrName>ppt_w</p:attrName>
                                        </p:attrNameLst>
                                      </p:cBhvr>
                                      <p:tavLst>
                                        <p:tav tm="0">
                                          <p:val>
                                            <p:fltVal val="0"/>
                                          </p:val>
                                        </p:tav>
                                        <p:tav tm="100000">
                                          <p:val>
                                            <p:strVal val="#ppt_w"/>
                                          </p:val>
                                        </p:tav>
                                      </p:tavLst>
                                    </p:anim>
                                    <p:anim calcmode="lin" valueType="num">
                                      <p:cBhvr>
                                        <p:cTn id="56" dur="500" fill="hold"/>
                                        <p:tgtEl>
                                          <p:spTgt spid="27"/>
                                        </p:tgtEl>
                                        <p:attrNameLst>
                                          <p:attrName>ppt_h</p:attrName>
                                        </p:attrNameLst>
                                      </p:cBhvr>
                                      <p:tavLst>
                                        <p:tav tm="0">
                                          <p:val>
                                            <p:fltVal val="0"/>
                                          </p:val>
                                        </p:tav>
                                        <p:tav tm="100000">
                                          <p:val>
                                            <p:strVal val="#ppt_h"/>
                                          </p:val>
                                        </p:tav>
                                      </p:tavLst>
                                    </p:anim>
                                    <p:animEffect transition="in" filter="fade">
                                      <p:cBhvr>
                                        <p:cTn id="57" dur="5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ppt_w</p:attrName>
                                        </p:attrNameLst>
                                      </p:cBhvr>
                                      <p:tavLst>
                                        <p:tav tm="0">
                                          <p:val>
                                            <p:fltVal val="0"/>
                                          </p:val>
                                        </p:tav>
                                        <p:tav tm="100000">
                                          <p:val>
                                            <p:strVal val="#ppt_w"/>
                                          </p:val>
                                        </p:tav>
                                      </p:tavLst>
                                    </p:anim>
                                    <p:anim calcmode="lin" valueType="num">
                                      <p:cBhvr>
                                        <p:cTn id="63" dur="500" fill="hold"/>
                                        <p:tgtEl>
                                          <p:spTgt spid="28"/>
                                        </p:tgtEl>
                                        <p:attrNameLst>
                                          <p:attrName>ppt_h</p:attrName>
                                        </p:attrNameLst>
                                      </p:cBhvr>
                                      <p:tavLst>
                                        <p:tav tm="0">
                                          <p:val>
                                            <p:fltVal val="0"/>
                                          </p:val>
                                        </p:tav>
                                        <p:tav tm="100000">
                                          <p:val>
                                            <p:strVal val="#ppt_h"/>
                                          </p:val>
                                        </p:tav>
                                      </p:tavLst>
                                    </p:anim>
                                    <p:animEffect transition="in" filter="fade">
                                      <p:cBhvr>
                                        <p:cTn id="64" dur="500"/>
                                        <p:tgtEl>
                                          <p:spTgt spid="28"/>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childTnLst>
                    </p:cTn>
                  </p:par>
                  <p:par>
                    <p:cTn id="72" fill="hold">
                      <p:stCondLst>
                        <p:cond delay="indefinite"/>
                      </p:stCondLst>
                      <p:childTnLst>
                        <p:par>
                          <p:cTn id="73" fill="hold">
                            <p:stCondLst>
                              <p:cond delay="0"/>
                            </p:stCondLst>
                            <p:childTnLst>
                              <p:par>
                                <p:cTn id="74" presetID="31" presetClass="entr" presetSubtype="0" fill="hold" grpId="0" nodeType="clickEffect">
                                  <p:stCondLst>
                                    <p:cond delay="0"/>
                                  </p:stCondLst>
                                  <p:childTnLst>
                                    <p:set>
                                      <p:cBhvr>
                                        <p:cTn id="75" dur="1" fill="hold">
                                          <p:stCondLst>
                                            <p:cond delay="0"/>
                                          </p:stCondLst>
                                        </p:cTn>
                                        <p:tgtEl>
                                          <p:spTgt spid="30"/>
                                        </p:tgtEl>
                                        <p:attrNameLst>
                                          <p:attrName>style.visibility</p:attrName>
                                        </p:attrNameLst>
                                      </p:cBhvr>
                                      <p:to>
                                        <p:strVal val="visible"/>
                                      </p:to>
                                    </p:set>
                                    <p:anim calcmode="lin" valueType="num">
                                      <p:cBhvr>
                                        <p:cTn id="76" dur="1000" fill="hold"/>
                                        <p:tgtEl>
                                          <p:spTgt spid="30"/>
                                        </p:tgtEl>
                                        <p:attrNameLst>
                                          <p:attrName>ppt_w</p:attrName>
                                        </p:attrNameLst>
                                      </p:cBhvr>
                                      <p:tavLst>
                                        <p:tav tm="0">
                                          <p:val>
                                            <p:fltVal val="0"/>
                                          </p:val>
                                        </p:tav>
                                        <p:tav tm="100000">
                                          <p:val>
                                            <p:strVal val="#ppt_w"/>
                                          </p:val>
                                        </p:tav>
                                      </p:tavLst>
                                    </p:anim>
                                    <p:anim calcmode="lin" valueType="num">
                                      <p:cBhvr>
                                        <p:cTn id="77" dur="1000" fill="hold"/>
                                        <p:tgtEl>
                                          <p:spTgt spid="30"/>
                                        </p:tgtEl>
                                        <p:attrNameLst>
                                          <p:attrName>ppt_h</p:attrName>
                                        </p:attrNameLst>
                                      </p:cBhvr>
                                      <p:tavLst>
                                        <p:tav tm="0">
                                          <p:val>
                                            <p:fltVal val="0"/>
                                          </p:val>
                                        </p:tav>
                                        <p:tav tm="100000">
                                          <p:val>
                                            <p:strVal val="#ppt_h"/>
                                          </p:val>
                                        </p:tav>
                                      </p:tavLst>
                                    </p:anim>
                                    <p:anim calcmode="lin" valueType="num">
                                      <p:cBhvr>
                                        <p:cTn id="78" dur="1000" fill="hold"/>
                                        <p:tgtEl>
                                          <p:spTgt spid="30"/>
                                        </p:tgtEl>
                                        <p:attrNameLst>
                                          <p:attrName>style.rotation</p:attrName>
                                        </p:attrNameLst>
                                      </p:cBhvr>
                                      <p:tavLst>
                                        <p:tav tm="0">
                                          <p:val>
                                            <p:fltVal val="90"/>
                                          </p:val>
                                        </p:tav>
                                        <p:tav tm="100000">
                                          <p:val>
                                            <p:fltVal val="0"/>
                                          </p:val>
                                        </p:tav>
                                      </p:tavLst>
                                    </p:anim>
                                    <p:animEffect transition="in" filter="fade">
                                      <p:cBhvr>
                                        <p:cTn id="79" dur="1000"/>
                                        <p:tgtEl>
                                          <p:spTgt spid="30"/>
                                        </p:tgtEl>
                                      </p:cBhvr>
                                    </p:animEffect>
                                  </p:childTnLst>
                                </p:cTn>
                              </p:par>
                              <p:par>
                                <p:cTn id="80" presetID="31" presetClass="entr" presetSubtype="0" fill="hold" nodeType="with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p:cTn id="82" dur="1000" fill="hold"/>
                                        <p:tgtEl>
                                          <p:spTgt spid="32"/>
                                        </p:tgtEl>
                                        <p:attrNameLst>
                                          <p:attrName>ppt_w</p:attrName>
                                        </p:attrNameLst>
                                      </p:cBhvr>
                                      <p:tavLst>
                                        <p:tav tm="0">
                                          <p:val>
                                            <p:fltVal val="0"/>
                                          </p:val>
                                        </p:tav>
                                        <p:tav tm="100000">
                                          <p:val>
                                            <p:strVal val="#ppt_w"/>
                                          </p:val>
                                        </p:tav>
                                      </p:tavLst>
                                    </p:anim>
                                    <p:anim calcmode="lin" valueType="num">
                                      <p:cBhvr>
                                        <p:cTn id="83" dur="1000" fill="hold"/>
                                        <p:tgtEl>
                                          <p:spTgt spid="32"/>
                                        </p:tgtEl>
                                        <p:attrNameLst>
                                          <p:attrName>ppt_h</p:attrName>
                                        </p:attrNameLst>
                                      </p:cBhvr>
                                      <p:tavLst>
                                        <p:tav tm="0">
                                          <p:val>
                                            <p:fltVal val="0"/>
                                          </p:val>
                                        </p:tav>
                                        <p:tav tm="100000">
                                          <p:val>
                                            <p:strVal val="#ppt_h"/>
                                          </p:val>
                                        </p:tav>
                                      </p:tavLst>
                                    </p:anim>
                                    <p:anim calcmode="lin" valueType="num">
                                      <p:cBhvr>
                                        <p:cTn id="84" dur="1000" fill="hold"/>
                                        <p:tgtEl>
                                          <p:spTgt spid="32"/>
                                        </p:tgtEl>
                                        <p:attrNameLst>
                                          <p:attrName>style.rotation</p:attrName>
                                        </p:attrNameLst>
                                      </p:cBhvr>
                                      <p:tavLst>
                                        <p:tav tm="0">
                                          <p:val>
                                            <p:fltVal val="90"/>
                                          </p:val>
                                        </p:tav>
                                        <p:tav tm="100000">
                                          <p:val>
                                            <p:fltVal val="0"/>
                                          </p:val>
                                        </p:tav>
                                      </p:tavLst>
                                    </p:anim>
                                    <p:animEffect transition="in" filter="fade">
                                      <p:cBhvr>
                                        <p:cTn id="85" dur="1000"/>
                                        <p:tgtEl>
                                          <p:spTgt spid="32"/>
                                        </p:tgtEl>
                                      </p:cBhvr>
                                    </p:animEffect>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fade">
                                      <p:cBhvr>
                                        <p:cTn id="90" dur="1000"/>
                                        <p:tgtEl>
                                          <p:spTgt spid="36"/>
                                        </p:tgtEl>
                                      </p:cBhvr>
                                    </p:animEffect>
                                    <p:anim calcmode="lin" valueType="num">
                                      <p:cBhvr>
                                        <p:cTn id="91" dur="1000" fill="hold"/>
                                        <p:tgtEl>
                                          <p:spTgt spid="36"/>
                                        </p:tgtEl>
                                        <p:attrNameLst>
                                          <p:attrName>ppt_x</p:attrName>
                                        </p:attrNameLst>
                                      </p:cBhvr>
                                      <p:tavLst>
                                        <p:tav tm="0">
                                          <p:val>
                                            <p:strVal val="#ppt_x"/>
                                          </p:val>
                                        </p:tav>
                                        <p:tav tm="100000">
                                          <p:val>
                                            <p:strVal val="#ppt_x"/>
                                          </p:val>
                                        </p:tav>
                                      </p:tavLst>
                                    </p:anim>
                                    <p:anim calcmode="lin" valueType="num">
                                      <p:cBhvr>
                                        <p:cTn id="92" dur="1000" fill="hold"/>
                                        <p:tgtEl>
                                          <p:spTgt spid="36"/>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38"/>
                                        </p:tgtEl>
                                        <p:attrNameLst>
                                          <p:attrName>style.visibility</p:attrName>
                                        </p:attrNameLst>
                                      </p:cBhvr>
                                      <p:to>
                                        <p:strVal val="visible"/>
                                      </p:to>
                                    </p:set>
                                    <p:animEffect transition="in" filter="fade">
                                      <p:cBhvr>
                                        <p:cTn id="95" dur="1000"/>
                                        <p:tgtEl>
                                          <p:spTgt spid="38"/>
                                        </p:tgtEl>
                                      </p:cBhvr>
                                    </p:animEffect>
                                    <p:anim calcmode="lin" valueType="num">
                                      <p:cBhvr>
                                        <p:cTn id="96" dur="1000" fill="hold"/>
                                        <p:tgtEl>
                                          <p:spTgt spid="38"/>
                                        </p:tgtEl>
                                        <p:attrNameLst>
                                          <p:attrName>ppt_x</p:attrName>
                                        </p:attrNameLst>
                                      </p:cBhvr>
                                      <p:tavLst>
                                        <p:tav tm="0">
                                          <p:val>
                                            <p:strVal val="#ppt_x"/>
                                          </p:val>
                                        </p:tav>
                                        <p:tav tm="100000">
                                          <p:val>
                                            <p:strVal val="#ppt_x"/>
                                          </p:val>
                                        </p:tav>
                                      </p:tavLst>
                                    </p:anim>
                                    <p:anim calcmode="lin" valueType="num">
                                      <p:cBhvr>
                                        <p:cTn id="97" dur="1000" fill="hold"/>
                                        <p:tgtEl>
                                          <p:spTgt spid="38"/>
                                        </p:tgtEl>
                                        <p:attrNameLst>
                                          <p:attrName>ppt_y</p:attrName>
                                        </p:attrNameLst>
                                      </p:cBhvr>
                                      <p:tavLst>
                                        <p:tav tm="0">
                                          <p:val>
                                            <p:strVal val="#ppt_y+.1"/>
                                          </p:val>
                                        </p:tav>
                                        <p:tav tm="100000">
                                          <p:val>
                                            <p:strVal val="#ppt_y"/>
                                          </p:val>
                                        </p:tav>
                                      </p:tavLst>
                                    </p:anim>
                                  </p:childTnLst>
                                </p:cTn>
                              </p:par>
                            </p:childTnLst>
                          </p:cTn>
                        </p:par>
                        <p:par>
                          <p:cTn id="98" fill="hold">
                            <p:stCondLst>
                              <p:cond delay="1000"/>
                            </p:stCondLst>
                            <p:childTnLst>
                              <p:par>
                                <p:cTn id="99" presetID="53" presetClass="entr" presetSubtype="16" fill="hold" nodeType="afterEffect">
                                  <p:stCondLst>
                                    <p:cond delay="0"/>
                                  </p:stCondLst>
                                  <p:childTnLst>
                                    <p:set>
                                      <p:cBhvr>
                                        <p:cTn id="100" dur="1" fill="hold">
                                          <p:stCondLst>
                                            <p:cond delay="0"/>
                                          </p:stCondLst>
                                        </p:cTn>
                                        <p:tgtEl>
                                          <p:spTgt spid="35"/>
                                        </p:tgtEl>
                                        <p:attrNameLst>
                                          <p:attrName>style.visibility</p:attrName>
                                        </p:attrNameLst>
                                      </p:cBhvr>
                                      <p:to>
                                        <p:strVal val="visible"/>
                                      </p:to>
                                    </p:set>
                                    <p:anim calcmode="lin" valueType="num">
                                      <p:cBhvr>
                                        <p:cTn id="101" dur="500" fill="hold"/>
                                        <p:tgtEl>
                                          <p:spTgt spid="35"/>
                                        </p:tgtEl>
                                        <p:attrNameLst>
                                          <p:attrName>ppt_w</p:attrName>
                                        </p:attrNameLst>
                                      </p:cBhvr>
                                      <p:tavLst>
                                        <p:tav tm="0">
                                          <p:val>
                                            <p:fltVal val="0"/>
                                          </p:val>
                                        </p:tav>
                                        <p:tav tm="100000">
                                          <p:val>
                                            <p:strVal val="#ppt_w"/>
                                          </p:val>
                                        </p:tav>
                                      </p:tavLst>
                                    </p:anim>
                                    <p:anim calcmode="lin" valueType="num">
                                      <p:cBhvr>
                                        <p:cTn id="102" dur="500" fill="hold"/>
                                        <p:tgtEl>
                                          <p:spTgt spid="35"/>
                                        </p:tgtEl>
                                        <p:attrNameLst>
                                          <p:attrName>ppt_h</p:attrName>
                                        </p:attrNameLst>
                                      </p:cBhvr>
                                      <p:tavLst>
                                        <p:tav tm="0">
                                          <p:val>
                                            <p:fltVal val="0"/>
                                          </p:val>
                                        </p:tav>
                                        <p:tav tm="100000">
                                          <p:val>
                                            <p:strVal val="#ppt_h"/>
                                          </p:val>
                                        </p:tav>
                                      </p:tavLst>
                                    </p:anim>
                                    <p:animEffect transition="in" filter="fade">
                                      <p:cBhvr>
                                        <p:cTn id="10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4" grpId="0"/>
      <p:bldP spid="25" grpId="0"/>
      <p:bldP spid="26" grpId="0"/>
      <p:bldP spid="27" grpId="0"/>
      <p:bldP spid="28" grpId="0"/>
      <p:bldP spid="29" grpId="0"/>
      <p:bldP spid="30" grpId="0"/>
      <p:bldP spid="36"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23FCAC-D69A-4584-AE96-02C437320ACA}"/>
              </a:ext>
            </a:extLst>
          </p:cNvPr>
          <p:cNvSpPr>
            <a:spLocks noGrp="1"/>
          </p:cNvSpPr>
          <p:nvPr>
            <p:ph idx="1"/>
          </p:nvPr>
        </p:nvSpPr>
        <p:spPr>
          <a:xfrm>
            <a:off x="1069847" y="1588747"/>
            <a:ext cx="10058400" cy="4865318"/>
          </a:xfrm>
        </p:spPr>
        <p:txBody>
          <a:bodyPr>
            <a:normAutofit/>
          </a:bodyPr>
          <a:lstStyle/>
          <a:p>
            <a:r>
              <a:rPr lang="en-US" sz="1400" dirty="0"/>
              <a:t>A common maxim holds that “an image is worth a thousand words.” A properly composed image can convey strong emotion and resonate with your audience. It is important to use images wisely. Be honest with yourself and your audience about the degree to which the images are manipulated to get the desired effect.</a:t>
            </a:r>
          </a:p>
          <a:p>
            <a:r>
              <a:rPr lang="en-US" sz="1400" dirty="0"/>
              <a:t>Also remember that almost every non-background element that is seen, including navigation buttons, icons, widgets and indicators, and gradients within these elements, in addition to your content can be an image.</a:t>
            </a:r>
          </a:p>
          <a:p>
            <a:r>
              <a:rPr lang="en-US" sz="1400" dirty="0"/>
              <a:t>Technically, it is important to distinguish between the two methods images are rendered by a computer, bitmaps and vector drawings.</a:t>
            </a:r>
          </a:p>
          <a:p>
            <a:r>
              <a:rPr lang="en-US" sz="1400" dirty="0"/>
              <a:t>Bitmaps are collections of colors that are rendered in a rectangular grid by on screen pixels. They can require a lot of memory to store the picture information as the physical dimensions of the image increases.</a:t>
            </a:r>
          </a:p>
          <a:p>
            <a:r>
              <a:rPr lang="en-US" sz="1400" dirty="0"/>
              <a:t>Vector images are stored as a series of instructions about how the image is to be drawn. These images can scale from the size of a logo on a business card up to the size of an advertisement on the side of a skyscraper with no loss in image clarity.</a:t>
            </a:r>
          </a:p>
        </p:txBody>
      </p:sp>
      <p:sp>
        <p:nvSpPr>
          <p:cNvPr id="4" name="Rectangle 3">
            <a:extLst>
              <a:ext uri="{FF2B5EF4-FFF2-40B4-BE49-F238E27FC236}">
                <a16:creationId xmlns:a16="http://schemas.microsoft.com/office/drawing/2014/main" id="{C06F56C7-3631-4D69-85BF-15A5201B6AB4}"/>
              </a:ext>
            </a:extLst>
          </p:cNvPr>
          <p:cNvSpPr/>
          <p:nvPr/>
        </p:nvSpPr>
        <p:spPr>
          <a:xfrm>
            <a:off x="4990122" y="317391"/>
            <a:ext cx="2217851" cy="923330"/>
          </a:xfrm>
          <a:prstGeom prst="rect">
            <a:avLst/>
          </a:prstGeom>
          <a:noFill/>
        </p:spPr>
        <p:txBody>
          <a:bodyPr wrap="non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Images</a:t>
            </a:r>
          </a:p>
        </p:txBody>
      </p:sp>
    </p:spTree>
    <p:extLst>
      <p:ext uri="{BB962C8B-B14F-4D97-AF65-F5344CB8AC3E}">
        <p14:creationId xmlns:p14="http://schemas.microsoft.com/office/powerpoint/2010/main" val="1583258439"/>
      </p:ext>
    </p:extLst>
  </p:cSld>
  <p:clrMapOvr>
    <a:masterClrMapping/>
  </p:clrMapOvr>
  <mc:AlternateContent xmlns:mc="http://schemas.openxmlformats.org/markup-compatibility/2006" xmlns:p14="http://schemas.microsoft.com/office/powerpoint/2010/main">
    <mc:Choice Requires="p14">
      <p:transition spd="slow" p14:dur="1600">
        <p14:prism dir="d" isContent="1" isInverted="1"/>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sign&#10;&#10;Description generated with high confidence">
            <a:extLst>
              <a:ext uri="{FF2B5EF4-FFF2-40B4-BE49-F238E27FC236}">
                <a16:creationId xmlns:a16="http://schemas.microsoft.com/office/drawing/2014/main" id="{7FF2AFF2-6B75-43F1-82AD-5919D186A8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6900" y="75510"/>
            <a:ext cx="2772371" cy="1848247"/>
          </a:xfrm>
          <a:prstGeom prst="rect">
            <a:avLst/>
          </a:prstGeom>
        </p:spPr>
      </p:pic>
      <p:cxnSp>
        <p:nvCxnSpPr>
          <p:cNvPr id="9" name="Straight Connector 8">
            <a:extLst>
              <a:ext uri="{FF2B5EF4-FFF2-40B4-BE49-F238E27FC236}">
                <a16:creationId xmlns:a16="http://schemas.microsoft.com/office/drawing/2014/main" id="{0CF955D6-9361-4ED2-8103-91441E554748}"/>
              </a:ext>
            </a:extLst>
          </p:cNvPr>
          <p:cNvCxnSpPr/>
          <p:nvPr/>
        </p:nvCxnSpPr>
        <p:spPr>
          <a:xfrm>
            <a:off x="5914239" y="0"/>
            <a:ext cx="0" cy="6920917"/>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479C4636-B2FC-44AD-9AE3-0173158CD0DD}"/>
              </a:ext>
            </a:extLst>
          </p:cNvPr>
          <p:cNvCxnSpPr>
            <a:cxnSpLocks/>
          </p:cNvCxnSpPr>
          <p:nvPr/>
        </p:nvCxnSpPr>
        <p:spPr>
          <a:xfrm>
            <a:off x="0" y="3296873"/>
            <a:ext cx="12165435" cy="0"/>
          </a:xfrm>
          <a:prstGeom prst="line">
            <a:avLst/>
          </a:prstGeom>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FF1B566F-6922-4829-A167-907201FC972B}"/>
              </a:ext>
            </a:extLst>
          </p:cNvPr>
          <p:cNvSpPr txBox="1"/>
          <p:nvPr/>
        </p:nvSpPr>
        <p:spPr>
          <a:xfrm>
            <a:off x="1337883" y="1954434"/>
            <a:ext cx="1666039" cy="738664"/>
          </a:xfrm>
          <a:prstGeom prst="rect">
            <a:avLst/>
          </a:prstGeom>
          <a:noFill/>
        </p:spPr>
        <p:txBody>
          <a:bodyPr wrap="square" rtlCol="0">
            <a:spAutoFit/>
          </a:bodyPr>
          <a:lstStyle/>
          <a:p>
            <a:r>
              <a:rPr lang="en-US" sz="1400" dirty="0"/>
              <a:t>Vectors colors are selected by</a:t>
            </a:r>
          </a:p>
          <a:p>
            <a:r>
              <a:rPr lang="en-US" sz="1400" dirty="0"/>
              <a:t>the computer  </a:t>
            </a:r>
          </a:p>
        </p:txBody>
      </p:sp>
      <p:sp>
        <p:nvSpPr>
          <p:cNvPr id="15" name="TextBox 14">
            <a:extLst>
              <a:ext uri="{FF2B5EF4-FFF2-40B4-BE49-F238E27FC236}">
                <a16:creationId xmlns:a16="http://schemas.microsoft.com/office/drawing/2014/main" id="{A2CAC2FF-CFA4-4505-A78E-27CF4A7D0131}"/>
              </a:ext>
            </a:extLst>
          </p:cNvPr>
          <p:cNvSpPr txBox="1"/>
          <p:nvPr/>
        </p:nvSpPr>
        <p:spPr>
          <a:xfrm>
            <a:off x="3001592" y="1964034"/>
            <a:ext cx="1529778" cy="523220"/>
          </a:xfrm>
          <a:prstGeom prst="rect">
            <a:avLst/>
          </a:prstGeom>
          <a:noFill/>
        </p:spPr>
        <p:txBody>
          <a:bodyPr wrap="none" rtlCol="0">
            <a:spAutoFit/>
          </a:bodyPr>
          <a:lstStyle/>
          <a:p>
            <a:r>
              <a:rPr lang="en-US" sz="1400" dirty="0"/>
              <a:t>Bitmaps colors are</a:t>
            </a:r>
          </a:p>
          <a:p>
            <a:r>
              <a:rPr lang="en-US" sz="1400" dirty="0"/>
              <a:t>individual pixels.</a:t>
            </a:r>
          </a:p>
        </p:txBody>
      </p:sp>
      <p:sp>
        <p:nvSpPr>
          <p:cNvPr id="17" name="TextBox 16">
            <a:extLst>
              <a:ext uri="{FF2B5EF4-FFF2-40B4-BE49-F238E27FC236}">
                <a16:creationId xmlns:a16="http://schemas.microsoft.com/office/drawing/2014/main" id="{0E84F52C-5ED9-4E25-8E8C-622A8BDAD05D}"/>
              </a:ext>
            </a:extLst>
          </p:cNvPr>
          <p:cNvSpPr txBox="1"/>
          <p:nvPr/>
        </p:nvSpPr>
        <p:spPr>
          <a:xfrm>
            <a:off x="7893010" y="101512"/>
            <a:ext cx="2217595" cy="369332"/>
          </a:xfrm>
          <a:prstGeom prst="rect">
            <a:avLst/>
          </a:prstGeom>
          <a:noFill/>
        </p:spPr>
        <p:txBody>
          <a:bodyPr wrap="none" rtlCol="0">
            <a:spAutoFit/>
          </a:bodyPr>
          <a:lstStyle/>
          <a:p>
            <a:r>
              <a:rPr lang="en-US" dirty="0"/>
              <a:t>Color Representation </a:t>
            </a:r>
          </a:p>
        </p:txBody>
      </p:sp>
      <p:pic>
        <p:nvPicPr>
          <p:cNvPr id="19" name="Picture 18" descr="A picture containing vector graphics&#10;&#10;Description generated with high confidence">
            <a:extLst>
              <a:ext uri="{FF2B5EF4-FFF2-40B4-BE49-F238E27FC236}">
                <a16:creationId xmlns:a16="http://schemas.microsoft.com/office/drawing/2014/main" id="{9938BB3A-825D-4664-98D5-1D5F6330BC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1354" y="552675"/>
            <a:ext cx="2580905" cy="1589838"/>
          </a:xfrm>
          <a:prstGeom prst="rect">
            <a:avLst/>
          </a:prstGeom>
        </p:spPr>
      </p:pic>
      <p:sp>
        <p:nvSpPr>
          <p:cNvPr id="20" name="TextBox 19">
            <a:extLst>
              <a:ext uri="{FF2B5EF4-FFF2-40B4-BE49-F238E27FC236}">
                <a16:creationId xmlns:a16="http://schemas.microsoft.com/office/drawing/2014/main" id="{CECD0DD0-D025-4673-97ED-97DA8CB1D1F4}"/>
              </a:ext>
            </a:extLst>
          </p:cNvPr>
          <p:cNvSpPr txBox="1"/>
          <p:nvPr/>
        </p:nvSpPr>
        <p:spPr>
          <a:xfrm>
            <a:off x="7503099" y="2148098"/>
            <a:ext cx="3373524" cy="1231106"/>
          </a:xfrm>
          <a:prstGeom prst="rect">
            <a:avLst/>
          </a:prstGeom>
          <a:noFill/>
        </p:spPr>
        <p:txBody>
          <a:bodyPr wrap="square" rtlCol="0">
            <a:spAutoFit/>
          </a:bodyPr>
          <a:lstStyle/>
          <a:p>
            <a:r>
              <a:rPr lang="en-US" sz="1400" dirty="0"/>
              <a:t>These are the most common ways of representing color. Computers use </a:t>
            </a:r>
          </a:p>
          <a:p>
            <a:r>
              <a:rPr lang="en-US" sz="1400" dirty="0"/>
              <a:t>RGB to determine color,  CYMK is used </a:t>
            </a:r>
          </a:p>
          <a:p>
            <a:r>
              <a:rPr lang="en-US" sz="1400" dirty="0"/>
              <a:t>in printing.</a:t>
            </a:r>
          </a:p>
          <a:p>
            <a:endParaRPr lang="en-US" dirty="0"/>
          </a:p>
        </p:txBody>
      </p:sp>
      <p:sp>
        <p:nvSpPr>
          <p:cNvPr id="21" name="TextBox 20">
            <a:extLst>
              <a:ext uri="{FF2B5EF4-FFF2-40B4-BE49-F238E27FC236}">
                <a16:creationId xmlns:a16="http://schemas.microsoft.com/office/drawing/2014/main" id="{FB0C5D04-3A19-48B0-B36A-3CACB662F819}"/>
              </a:ext>
            </a:extLst>
          </p:cNvPr>
          <p:cNvSpPr txBox="1"/>
          <p:nvPr/>
        </p:nvSpPr>
        <p:spPr>
          <a:xfrm>
            <a:off x="2402844" y="3347620"/>
            <a:ext cx="1070101" cy="369332"/>
          </a:xfrm>
          <a:prstGeom prst="rect">
            <a:avLst/>
          </a:prstGeom>
          <a:noFill/>
        </p:spPr>
        <p:txBody>
          <a:bodyPr wrap="none" rtlCol="0">
            <a:spAutoFit/>
          </a:bodyPr>
          <a:lstStyle/>
          <a:p>
            <a:r>
              <a:rPr lang="en-US" dirty="0"/>
              <a:t>Bit Depth</a:t>
            </a:r>
          </a:p>
        </p:txBody>
      </p:sp>
      <p:sp>
        <p:nvSpPr>
          <p:cNvPr id="22" name="TextBox 21">
            <a:extLst>
              <a:ext uri="{FF2B5EF4-FFF2-40B4-BE49-F238E27FC236}">
                <a16:creationId xmlns:a16="http://schemas.microsoft.com/office/drawing/2014/main" id="{AF15E583-BAD6-43FE-834A-3C9578FAC793}"/>
              </a:ext>
            </a:extLst>
          </p:cNvPr>
          <p:cNvSpPr txBox="1"/>
          <p:nvPr/>
        </p:nvSpPr>
        <p:spPr>
          <a:xfrm>
            <a:off x="0" y="3716952"/>
            <a:ext cx="4351897" cy="523220"/>
          </a:xfrm>
          <a:prstGeom prst="rect">
            <a:avLst/>
          </a:prstGeom>
          <a:noFill/>
        </p:spPr>
        <p:txBody>
          <a:bodyPr wrap="none" rtlCol="0">
            <a:spAutoFit/>
          </a:bodyPr>
          <a:lstStyle/>
          <a:p>
            <a:r>
              <a:rPr lang="en-US" sz="1400" dirty="0"/>
              <a:t>Bit depth is the way we store colors. The larger the depth</a:t>
            </a:r>
          </a:p>
          <a:p>
            <a:r>
              <a:rPr lang="en-US" sz="1400" dirty="0"/>
              <a:t>the more color we can store.</a:t>
            </a:r>
          </a:p>
        </p:txBody>
      </p:sp>
      <p:pic>
        <p:nvPicPr>
          <p:cNvPr id="24" name="Picture 23">
            <a:extLst>
              <a:ext uri="{FF2B5EF4-FFF2-40B4-BE49-F238E27FC236}">
                <a16:creationId xmlns:a16="http://schemas.microsoft.com/office/drawing/2014/main" id="{522E06CE-F6FD-49AF-A34D-5A8C138EA2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53862"/>
            <a:ext cx="2826671" cy="2353576"/>
          </a:xfrm>
          <a:prstGeom prst="rect">
            <a:avLst/>
          </a:prstGeom>
        </p:spPr>
      </p:pic>
      <p:pic>
        <p:nvPicPr>
          <p:cNvPr id="26" name="Picture 25" descr="A screenshot of a cell phone&#10;&#10;Description generated with very high confidence">
            <a:extLst>
              <a:ext uri="{FF2B5EF4-FFF2-40B4-BE49-F238E27FC236}">
                <a16:creationId xmlns:a16="http://schemas.microsoft.com/office/drawing/2014/main" id="{3370A5EF-87A0-4E09-9978-D790E15C4D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22244" y="4353862"/>
            <a:ext cx="3091995" cy="2353577"/>
          </a:xfrm>
          <a:prstGeom prst="rect">
            <a:avLst/>
          </a:prstGeom>
        </p:spPr>
      </p:pic>
      <p:sp>
        <p:nvSpPr>
          <p:cNvPr id="27" name="TextBox 26">
            <a:extLst>
              <a:ext uri="{FF2B5EF4-FFF2-40B4-BE49-F238E27FC236}">
                <a16:creationId xmlns:a16="http://schemas.microsoft.com/office/drawing/2014/main" id="{A1B95B6F-1EDD-42E0-A107-0F7DEC2F46DA}"/>
              </a:ext>
            </a:extLst>
          </p:cNvPr>
          <p:cNvSpPr txBox="1"/>
          <p:nvPr/>
        </p:nvSpPr>
        <p:spPr>
          <a:xfrm>
            <a:off x="8299436" y="3379204"/>
            <a:ext cx="1404744" cy="369332"/>
          </a:xfrm>
          <a:prstGeom prst="rect">
            <a:avLst/>
          </a:prstGeom>
          <a:noFill/>
        </p:spPr>
        <p:txBody>
          <a:bodyPr wrap="none" rtlCol="0">
            <a:spAutoFit/>
          </a:bodyPr>
          <a:lstStyle/>
          <a:p>
            <a:r>
              <a:rPr lang="en-US" dirty="0"/>
              <a:t>Compression</a:t>
            </a:r>
          </a:p>
        </p:txBody>
      </p:sp>
      <p:sp>
        <p:nvSpPr>
          <p:cNvPr id="28" name="TextBox 27">
            <a:extLst>
              <a:ext uri="{FF2B5EF4-FFF2-40B4-BE49-F238E27FC236}">
                <a16:creationId xmlns:a16="http://schemas.microsoft.com/office/drawing/2014/main" id="{D9161A57-93E0-414E-A52E-3902A2089606}"/>
              </a:ext>
            </a:extLst>
          </p:cNvPr>
          <p:cNvSpPr txBox="1"/>
          <p:nvPr/>
        </p:nvSpPr>
        <p:spPr>
          <a:xfrm>
            <a:off x="6658213" y="3879229"/>
            <a:ext cx="931665" cy="369332"/>
          </a:xfrm>
          <a:prstGeom prst="rect">
            <a:avLst/>
          </a:prstGeom>
          <a:noFill/>
        </p:spPr>
        <p:txBody>
          <a:bodyPr wrap="none" rtlCol="0">
            <a:spAutoFit/>
          </a:bodyPr>
          <a:lstStyle/>
          <a:p>
            <a:r>
              <a:rPr lang="en-US" dirty="0"/>
              <a:t>Lossless</a:t>
            </a:r>
          </a:p>
        </p:txBody>
      </p:sp>
      <p:sp>
        <p:nvSpPr>
          <p:cNvPr id="29" name="TextBox 28">
            <a:extLst>
              <a:ext uri="{FF2B5EF4-FFF2-40B4-BE49-F238E27FC236}">
                <a16:creationId xmlns:a16="http://schemas.microsoft.com/office/drawing/2014/main" id="{AF4E6777-9CEB-4FC5-AF84-4C4D93E339B4}"/>
              </a:ext>
            </a:extLst>
          </p:cNvPr>
          <p:cNvSpPr txBox="1"/>
          <p:nvPr/>
        </p:nvSpPr>
        <p:spPr>
          <a:xfrm>
            <a:off x="8830928" y="3879229"/>
            <a:ext cx="341760" cy="369332"/>
          </a:xfrm>
          <a:prstGeom prst="rect">
            <a:avLst/>
          </a:prstGeom>
          <a:noFill/>
        </p:spPr>
        <p:txBody>
          <a:bodyPr wrap="none" rtlCol="0">
            <a:spAutoFit/>
          </a:bodyPr>
          <a:lstStyle/>
          <a:p>
            <a:r>
              <a:rPr lang="en-US" dirty="0"/>
              <a:t>&amp;</a:t>
            </a:r>
          </a:p>
        </p:txBody>
      </p:sp>
      <p:sp>
        <p:nvSpPr>
          <p:cNvPr id="30" name="TextBox 29">
            <a:extLst>
              <a:ext uri="{FF2B5EF4-FFF2-40B4-BE49-F238E27FC236}">
                <a16:creationId xmlns:a16="http://schemas.microsoft.com/office/drawing/2014/main" id="{38BDD387-E024-459B-B62D-10CE1A814E09}"/>
              </a:ext>
            </a:extLst>
          </p:cNvPr>
          <p:cNvSpPr txBox="1"/>
          <p:nvPr/>
        </p:nvSpPr>
        <p:spPr>
          <a:xfrm>
            <a:off x="10192781" y="3879229"/>
            <a:ext cx="683842" cy="369332"/>
          </a:xfrm>
          <a:prstGeom prst="rect">
            <a:avLst/>
          </a:prstGeom>
          <a:noFill/>
        </p:spPr>
        <p:txBody>
          <a:bodyPr wrap="none" rtlCol="0">
            <a:spAutoFit/>
          </a:bodyPr>
          <a:lstStyle/>
          <a:p>
            <a:r>
              <a:rPr lang="en-US" dirty="0"/>
              <a:t>Lossy</a:t>
            </a:r>
          </a:p>
        </p:txBody>
      </p:sp>
      <p:sp>
        <p:nvSpPr>
          <p:cNvPr id="31" name="TextBox 30">
            <a:extLst>
              <a:ext uri="{FF2B5EF4-FFF2-40B4-BE49-F238E27FC236}">
                <a16:creationId xmlns:a16="http://schemas.microsoft.com/office/drawing/2014/main" id="{2783EF87-461D-4707-8251-5A91E12897F7}"/>
              </a:ext>
            </a:extLst>
          </p:cNvPr>
          <p:cNvSpPr txBox="1"/>
          <p:nvPr/>
        </p:nvSpPr>
        <p:spPr>
          <a:xfrm>
            <a:off x="5875316" y="4385320"/>
            <a:ext cx="3147785" cy="830997"/>
          </a:xfrm>
          <a:prstGeom prst="rect">
            <a:avLst/>
          </a:prstGeom>
          <a:noFill/>
        </p:spPr>
        <p:txBody>
          <a:bodyPr wrap="none" rtlCol="0">
            <a:spAutoFit/>
          </a:bodyPr>
          <a:lstStyle/>
          <a:p>
            <a:r>
              <a:rPr lang="en-US" sz="1200" dirty="0"/>
              <a:t>“Lossless compression is a class of </a:t>
            </a:r>
          </a:p>
          <a:p>
            <a:r>
              <a:rPr lang="en-US" sz="1200" dirty="0"/>
              <a:t>data compression algorithms that allows </a:t>
            </a:r>
          </a:p>
          <a:p>
            <a:r>
              <a:rPr lang="en-US" sz="1200" dirty="0"/>
              <a:t>the original data to be perfectly </a:t>
            </a:r>
          </a:p>
          <a:p>
            <a:r>
              <a:rPr lang="en-US" sz="1200" dirty="0"/>
              <a:t>reconstructed from the compressed data.”</a:t>
            </a:r>
          </a:p>
        </p:txBody>
      </p:sp>
      <p:sp>
        <p:nvSpPr>
          <p:cNvPr id="33" name="TextBox 32">
            <a:extLst>
              <a:ext uri="{FF2B5EF4-FFF2-40B4-BE49-F238E27FC236}">
                <a16:creationId xmlns:a16="http://schemas.microsoft.com/office/drawing/2014/main" id="{635547B4-89FC-4110-9EF0-7595EC4B5AC1}"/>
              </a:ext>
            </a:extLst>
          </p:cNvPr>
          <p:cNvSpPr txBox="1"/>
          <p:nvPr/>
        </p:nvSpPr>
        <p:spPr>
          <a:xfrm>
            <a:off x="9086784" y="4353862"/>
            <a:ext cx="3115533" cy="861774"/>
          </a:xfrm>
          <a:prstGeom prst="rect">
            <a:avLst/>
          </a:prstGeom>
          <a:noFill/>
        </p:spPr>
        <p:txBody>
          <a:bodyPr wrap="none" rtlCol="0">
            <a:spAutoFit/>
          </a:bodyPr>
          <a:lstStyle/>
          <a:p>
            <a:r>
              <a:rPr lang="en-US" sz="1200" dirty="0"/>
              <a:t>“Lossy permits reconstruction </a:t>
            </a:r>
          </a:p>
          <a:p>
            <a:r>
              <a:rPr lang="en-US" sz="1200" dirty="0"/>
              <a:t>only of an approximation of the </a:t>
            </a:r>
          </a:p>
          <a:p>
            <a:r>
              <a:rPr lang="en-US" sz="1200" dirty="0"/>
              <a:t>original data, though </a:t>
            </a:r>
          </a:p>
          <a:p>
            <a:r>
              <a:rPr lang="en-US" sz="1200" dirty="0"/>
              <a:t>this usually improves compression rates</a:t>
            </a:r>
            <a:r>
              <a:rPr lang="en-US" sz="1400" dirty="0"/>
              <a:t>.”</a:t>
            </a:r>
          </a:p>
        </p:txBody>
      </p:sp>
      <p:sp>
        <p:nvSpPr>
          <p:cNvPr id="34" name="TextBox 33">
            <a:extLst>
              <a:ext uri="{FF2B5EF4-FFF2-40B4-BE49-F238E27FC236}">
                <a16:creationId xmlns:a16="http://schemas.microsoft.com/office/drawing/2014/main" id="{AD2536C3-733F-4B75-9FBD-6545222A0C3F}"/>
              </a:ext>
            </a:extLst>
          </p:cNvPr>
          <p:cNvSpPr txBox="1"/>
          <p:nvPr/>
        </p:nvSpPr>
        <p:spPr>
          <a:xfrm>
            <a:off x="6036235" y="5353076"/>
            <a:ext cx="2637260" cy="923330"/>
          </a:xfrm>
          <a:prstGeom prst="rect">
            <a:avLst/>
          </a:prstGeom>
          <a:noFill/>
        </p:spPr>
        <p:txBody>
          <a:bodyPr wrap="none" rtlCol="0">
            <a:spAutoFit/>
          </a:bodyPr>
          <a:lstStyle/>
          <a:p>
            <a:r>
              <a:rPr lang="en-US" dirty="0"/>
              <a:t>This compression type </a:t>
            </a:r>
          </a:p>
          <a:p>
            <a:r>
              <a:rPr lang="en-US" dirty="0"/>
              <a:t>is saved as</a:t>
            </a:r>
          </a:p>
          <a:p>
            <a:r>
              <a:rPr lang="en-US" b="1" dirty="0"/>
              <a:t>JPEG</a:t>
            </a:r>
            <a:r>
              <a:rPr lang="en-US" dirty="0"/>
              <a:t> &amp; </a:t>
            </a:r>
            <a:r>
              <a:rPr lang="en-US" b="1" dirty="0"/>
              <a:t>GIF</a:t>
            </a:r>
          </a:p>
        </p:txBody>
      </p:sp>
      <p:sp>
        <p:nvSpPr>
          <p:cNvPr id="35" name="Rectangle 34">
            <a:extLst>
              <a:ext uri="{FF2B5EF4-FFF2-40B4-BE49-F238E27FC236}">
                <a16:creationId xmlns:a16="http://schemas.microsoft.com/office/drawing/2014/main" id="{0CC41E34-176D-482D-8B52-94AA7463D7C6}"/>
              </a:ext>
            </a:extLst>
          </p:cNvPr>
          <p:cNvSpPr/>
          <p:nvPr/>
        </p:nvSpPr>
        <p:spPr>
          <a:xfrm>
            <a:off x="9189861" y="5353453"/>
            <a:ext cx="2430009" cy="923330"/>
          </a:xfrm>
          <a:prstGeom prst="rect">
            <a:avLst/>
          </a:prstGeom>
        </p:spPr>
        <p:txBody>
          <a:bodyPr wrap="square">
            <a:spAutoFit/>
          </a:bodyPr>
          <a:lstStyle/>
          <a:p>
            <a:r>
              <a:rPr lang="en-US" dirty="0"/>
              <a:t>This compression type is saved as </a:t>
            </a:r>
            <a:r>
              <a:rPr lang="en-US" b="1" dirty="0"/>
              <a:t>PNG</a:t>
            </a:r>
            <a:r>
              <a:rPr lang="en-US" dirty="0"/>
              <a:t> &amp; </a:t>
            </a:r>
            <a:r>
              <a:rPr lang="en-US" b="1" dirty="0"/>
              <a:t>GIF</a:t>
            </a:r>
          </a:p>
        </p:txBody>
      </p:sp>
      <p:sp>
        <p:nvSpPr>
          <p:cNvPr id="2" name="TextBox 1">
            <a:extLst>
              <a:ext uri="{FF2B5EF4-FFF2-40B4-BE49-F238E27FC236}">
                <a16:creationId xmlns:a16="http://schemas.microsoft.com/office/drawing/2014/main" id="{BBA7BAC1-F080-4084-9F92-961A299DDCA2}"/>
              </a:ext>
            </a:extLst>
          </p:cNvPr>
          <p:cNvSpPr txBox="1"/>
          <p:nvPr/>
        </p:nvSpPr>
        <p:spPr>
          <a:xfrm>
            <a:off x="5792242" y="6628306"/>
            <a:ext cx="5666295" cy="553998"/>
          </a:xfrm>
          <a:prstGeom prst="rect">
            <a:avLst/>
          </a:prstGeom>
          <a:noFill/>
        </p:spPr>
        <p:txBody>
          <a:bodyPr wrap="none" rtlCol="0">
            <a:spAutoFit/>
          </a:bodyPr>
          <a:lstStyle/>
          <a:p>
            <a:r>
              <a:rPr lang="en-US" sz="1200" dirty="0">
                <a:hlinkClick r:id="rId6"/>
              </a:rPr>
              <a:t>( https://en.wikipedia.org/wiki/Lossless_compression</a:t>
            </a:r>
            <a:r>
              <a:rPr lang="en-US" sz="1200" dirty="0"/>
              <a:t> in reference to compression type)</a:t>
            </a:r>
          </a:p>
          <a:p>
            <a:endParaRPr lang="en-US" dirty="0"/>
          </a:p>
        </p:txBody>
      </p:sp>
    </p:spTree>
    <p:extLst>
      <p:ext uri="{BB962C8B-B14F-4D97-AF65-F5344CB8AC3E}">
        <p14:creationId xmlns:p14="http://schemas.microsoft.com/office/powerpoint/2010/main" val="3704632348"/>
      </p:ext>
    </p:extLst>
  </p:cSld>
  <p:clrMapOvr>
    <a:masterClrMapping/>
  </p:clrMapOvr>
  <mc:AlternateContent xmlns:mc="http://schemas.openxmlformats.org/markup-compatibility/2006" xmlns:p14="http://schemas.microsoft.com/office/powerpoint/2010/main">
    <mc:Choice Requires="p14">
      <p:transition spd="slow" p14:dur="1600">
        <p14:prism dir="d"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500"/>
                                        <p:tgtEl>
                                          <p:spTgt spid="14"/>
                                        </p:tgtEl>
                                      </p:cBhvr>
                                    </p:animEffect>
                                    <p:anim calcmode="lin" valueType="num">
                                      <p:cBhvr>
                                        <p:cTn id="12" dur="1500" fill="hold"/>
                                        <p:tgtEl>
                                          <p:spTgt spid="14"/>
                                        </p:tgtEl>
                                        <p:attrNameLst>
                                          <p:attrName>ppt_x</p:attrName>
                                        </p:attrNameLst>
                                      </p:cBhvr>
                                      <p:tavLst>
                                        <p:tav tm="0">
                                          <p:val>
                                            <p:strVal val="#ppt_x"/>
                                          </p:val>
                                        </p:tav>
                                        <p:tav tm="100000">
                                          <p:val>
                                            <p:strVal val="#ppt_x"/>
                                          </p:val>
                                        </p:tav>
                                      </p:tavLst>
                                    </p:anim>
                                    <p:anim calcmode="lin" valueType="num">
                                      <p:cBhvr>
                                        <p:cTn id="13" dur="15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500"/>
                                        <p:tgtEl>
                                          <p:spTgt spid="15"/>
                                        </p:tgtEl>
                                      </p:cBhvr>
                                    </p:animEffect>
                                    <p:anim calcmode="lin" valueType="num">
                                      <p:cBhvr>
                                        <p:cTn id="18" dur="1500" fill="hold"/>
                                        <p:tgtEl>
                                          <p:spTgt spid="15"/>
                                        </p:tgtEl>
                                        <p:attrNameLst>
                                          <p:attrName>ppt_x</p:attrName>
                                        </p:attrNameLst>
                                      </p:cBhvr>
                                      <p:tavLst>
                                        <p:tav tm="0">
                                          <p:val>
                                            <p:strVal val="#ppt_x"/>
                                          </p:val>
                                        </p:tav>
                                        <p:tav tm="100000">
                                          <p:val>
                                            <p:strVal val="#ppt_x"/>
                                          </p:val>
                                        </p:tav>
                                      </p:tavLst>
                                    </p:anim>
                                    <p:anim calcmode="lin" valueType="num">
                                      <p:cBhvr>
                                        <p:cTn id="19" dur="1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arn(inVertical)">
                                      <p:cBhvr>
                                        <p:cTn id="24" dur="500"/>
                                        <p:tgtEl>
                                          <p:spTgt spid="17"/>
                                        </p:tgtEl>
                                      </p:cBhvr>
                                    </p:animEffec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down)">
                                      <p:cBhvr>
                                        <p:cTn id="28" dur="500"/>
                                        <p:tgtEl>
                                          <p:spTgt spid="19"/>
                                        </p:tgtEl>
                                      </p:cBhvr>
                                    </p:animEffect>
                                  </p:childTnLst>
                                </p:cTn>
                              </p:par>
                            </p:childTnLst>
                          </p:cTn>
                        </p:par>
                        <p:par>
                          <p:cTn id="29" fill="hold">
                            <p:stCondLst>
                              <p:cond delay="1000"/>
                            </p:stCondLst>
                            <p:childTnLst>
                              <p:par>
                                <p:cTn id="30" presetID="22" presetClass="entr" presetSubtype="4"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500"/>
                                        <p:tgtEl>
                                          <p:spTgt spid="21"/>
                                        </p:tgtEl>
                                      </p:cBhvr>
                                    </p:animEffect>
                                  </p:childTnLst>
                                </p:cTn>
                              </p:par>
                            </p:childTnLst>
                          </p:cTn>
                        </p:par>
                        <p:par>
                          <p:cTn id="38" fill="hold">
                            <p:stCondLst>
                              <p:cond delay="500"/>
                            </p:stCondLst>
                            <p:childTnLst>
                              <p:par>
                                <p:cTn id="39" presetID="16" presetClass="entr" presetSubtype="2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arn(inVertical)">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par>
                          <p:cTn id="47" fill="hold">
                            <p:stCondLst>
                              <p:cond delay="500"/>
                            </p:stCondLst>
                            <p:childTnLst>
                              <p:par>
                                <p:cTn id="48" presetID="10" presetClass="entr" presetSubtype="0"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down)">
                                      <p:cBhvr>
                                        <p:cTn id="55" dur="500"/>
                                        <p:tgtEl>
                                          <p:spTgt spid="27"/>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down)">
                                      <p:cBhvr>
                                        <p:cTn id="58" dur="500"/>
                                        <p:tgtEl>
                                          <p:spTgt spid="28"/>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down)">
                                      <p:cBhvr>
                                        <p:cTn id="61" dur="500"/>
                                        <p:tgtEl>
                                          <p:spTgt spid="29"/>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down)">
                                      <p:cBhvr>
                                        <p:cTn id="64" dur="500"/>
                                        <p:tgtEl>
                                          <p:spTgt spid="30"/>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down)">
                                      <p:cBhvr>
                                        <p:cTn id="67" dur="500"/>
                                        <p:tgtEl>
                                          <p:spTgt spid="31"/>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down)">
                                      <p:cBhvr>
                                        <p:cTn id="70" dur="500"/>
                                        <p:tgtEl>
                                          <p:spTgt spid="33"/>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wipe(down)">
                                      <p:cBhvr>
                                        <p:cTn id="73" dur="500"/>
                                        <p:tgtEl>
                                          <p:spTgt spid="2"/>
                                        </p:tgtEl>
                                      </p:cBhvr>
                                    </p:animEffect>
                                  </p:childTnLst>
                                </p:cTn>
                              </p:par>
                            </p:childTnLst>
                          </p:cTn>
                        </p:par>
                        <p:par>
                          <p:cTn id="74" fill="hold">
                            <p:stCondLst>
                              <p:cond delay="500"/>
                            </p:stCondLst>
                            <p:childTnLst>
                              <p:par>
                                <p:cTn id="75" presetID="22" presetClass="entr" presetSubtype="4"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down)">
                                      <p:cBhvr>
                                        <p:cTn id="77" dur="500"/>
                                        <p:tgtEl>
                                          <p:spTgt spid="34"/>
                                        </p:tgtEl>
                                      </p:cBhvr>
                                    </p:animEffect>
                                  </p:childTnLst>
                                </p:cTn>
                              </p:par>
                            </p:childTnLst>
                          </p:cTn>
                        </p:par>
                        <p:par>
                          <p:cTn id="78" fill="hold">
                            <p:stCondLst>
                              <p:cond delay="1000"/>
                            </p:stCondLst>
                            <p:childTnLst>
                              <p:par>
                                <p:cTn id="79" presetID="22" presetClass="entr" presetSubtype="4" fill="hold" grpId="0" nodeType="after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wipe(down)">
                                      <p:cBhvr>
                                        <p:cTn id="8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20" grpId="0"/>
      <p:bldP spid="21" grpId="0"/>
      <p:bldP spid="22" grpId="0"/>
      <p:bldP spid="27" grpId="0"/>
      <p:bldP spid="28" grpId="0"/>
      <p:bldP spid="29" grpId="0"/>
      <p:bldP spid="30" grpId="0"/>
      <p:bldP spid="31" grpId="0"/>
      <p:bldP spid="33" grpId="0"/>
      <p:bldP spid="34" grpId="0"/>
      <p:bldP spid="3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41F19BF-D195-4C7B-BCA3-FD26F033C8D2}"/>
              </a:ext>
            </a:extLst>
          </p:cNvPr>
          <p:cNvSpPr>
            <a:spLocks noGrp="1"/>
          </p:cNvSpPr>
          <p:nvPr>
            <p:ph idx="1"/>
          </p:nvPr>
        </p:nvSpPr>
        <p:spPr>
          <a:xfrm>
            <a:off x="1069848" y="1357928"/>
            <a:ext cx="10058400" cy="4050792"/>
          </a:xfrm>
        </p:spPr>
        <p:txBody>
          <a:bodyPr>
            <a:normAutofit/>
          </a:bodyPr>
          <a:lstStyle/>
          <a:p>
            <a:r>
              <a:rPr lang="en-US" dirty="0"/>
              <a:t>Audio is one of two senses that we can most easily manipulate with multimedia, the first being sight. It is a very sensual form of media. Used properly it can do tasks as varied as indicating a button has been pressed, to draw attention to a state change, to provide a human connection via soothing voice over or to set an emotional tone with suspenseful or triumphant music.</a:t>
            </a:r>
          </a:p>
          <a:p>
            <a:r>
              <a:rPr lang="en-US" dirty="0"/>
              <a:t>Technically the challenge for audio is to limit the file size while maintaining fidelity of the sound wave. In a project where there are many channels of overlapping audio, an additional challenge is in ensuring that the resulting mix blends properly so that the computer can render the sounds.</a:t>
            </a:r>
          </a:p>
        </p:txBody>
      </p:sp>
      <p:sp>
        <p:nvSpPr>
          <p:cNvPr id="4" name="Rectangle 3">
            <a:extLst>
              <a:ext uri="{FF2B5EF4-FFF2-40B4-BE49-F238E27FC236}">
                <a16:creationId xmlns:a16="http://schemas.microsoft.com/office/drawing/2014/main" id="{AF5197B4-A451-4F18-8C24-28D4D365819B}"/>
              </a:ext>
            </a:extLst>
          </p:cNvPr>
          <p:cNvSpPr/>
          <p:nvPr/>
        </p:nvSpPr>
        <p:spPr>
          <a:xfrm>
            <a:off x="5153917" y="237127"/>
            <a:ext cx="1890262" cy="923330"/>
          </a:xfrm>
          <a:prstGeom prst="rect">
            <a:avLst/>
          </a:prstGeom>
          <a:noFill/>
        </p:spPr>
        <p:txBody>
          <a:bodyPr wrap="non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Audio</a:t>
            </a:r>
          </a:p>
        </p:txBody>
      </p:sp>
    </p:spTree>
    <p:extLst>
      <p:ext uri="{BB962C8B-B14F-4D97-AF65-F5344CB8AC3E}">
        <p14:creationId xmlns:p14="http://schemas.microsoft.com/office/powerpoint/2010/main" val="2245473252"/>
      </p:ext>
    </p:extLst>
  </p:cSld>
  <p:clrMapOvr>
    <a:masterClrMapping/>
  </p:clrMapOvr>
  <mc:AlternateContent xmlns:mc="http://schemas.openxmlformats.org/markup-compatibility/2006" xmlns:p14="http://schemas.microsoft.com/office/powerpoint/2010/main">
    <mc:Choice Requires="p14">
      <p:transition spd="slow" p14:dur="1600">
        <p14:prism dir="u" isContent="1" isInverted="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9B1C99-B8D8-492C-BBF8-3FB2EC3DBA4A}"/>
              </a:ext>
            </a:extLst>
          </p:cNvPr>
          <p:cNvSpPr/>
          <p:nvPr/>
        </p:nvSpPr>
        <p:spPr>
          <a:xfrm>
            <a:off x="4470394" y="89911"/>
            <a:ext cx="3251211"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dirty="0">
                <a:ln w="22225">
                  <a:solidFill>
                    <a:schemeClr val="accent2"/>
                  </a:solidFill>
                  <a:prstDash val="solid"/>
                </a:ln>
                <a:solidFill>
                  <a:schemeClr val="accent2">
                    <a:lumMod val="40000"/>
                    <a:lumOff val="60000"/>
                  </a:schemeClr>
                </a:solidFill>
              </a:rPr>
              <a:t>What is it?</a:t>
            </a:r>
            <a:endParaRPr lang="en-US" sz="5400" b="1" cap="none" spc="0" dirty="0">
              <a:ln/>
              <a:solidFill>
                <a:schemeClr val="accent3"/>
              </a:solidFill>
              <a:effectLst/>
            </a:endParaRPr>
          </a:p>
        </p:txBody>
      </p:sp>
      <p:pic>
        <p:nvPicPr>
          <p:cNvPr id="2" name="thx-dvd">
            <a:hlinkClick r:id="" action="ppaction://media"/>
            <a:extLst>
              <a:ext uri="{FF2B5EF4-FFF2-40B4-BE49-F238E27FC236}">
                <a16:creationId xmlns:a16="http://schemas.microsoft.com/office/drawing/2014/main" id="{42E2E71B-40D7-4A5B-9690-E6655C4352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46077" y="89911"/>
            <a:ext cx="609600" cy="609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A picture containing linedrawing&#10;&#10;Description generated with very high confidence">
            <a:extLst>
              <a:ext uri="{FF2B5EF4-FFF2-40B4-BE49-F238E27FC236}">
                <a16:creationId xmlns:a16="http://schemas.microsoft.com/office/drawing/2014/main" id="{CE2FD021-43CF-42B1-B984-BFF0C62BF1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854278"/>
            <a:ext cx="4767187" cy="2979492"/>
          </a:xfrm>
          <a:prstGeom prst="rect">
            <a:avLst/>
          </a:prstGeom>
        </p:spPr>
      </p:pic>
      <p:sp>
        <p:nvSpPr>
          <p:cNvPr id="6" name="TextBox 5">
            <a:extLst>
              <a:ext uri="{FF2B5EF4-FFF2-40B4-BE49-F238E27FC236}">
                <a16:creationId xmlns:a16="http://schemas.microsoft.com/office/drawing/2014/main" id="{784CFFBF-E074-40FA-B324-80CA801AF5DF}"/>
              </a:ext>
            </a:extLst>
          </p:cNvPr>
          <p:cNvSpPr txBox="1"/>
          <p:nvPr/>
        </p:nvSpPr>
        <p:spPr>
          <a:xfrm>
            <a:off x="2033422" y="854160"/>
            <a:ext cx="10112684" cy="523220"/>
          </a:xfrm>
          <a:prstGeom prst="rect">
            <a:avLst/>
          </a:prstGeom>
          <a:noFill/>
        </p:spPr>
        <p:txBody>
          <a:bodyPr wrap="square" rtlCol="0">
            <a:spAutoFit/>
          </a:bodyPr>
          <a:lstStyle/>
          <a:p>
            <a:r>
              <a:rPr lang="en-US" sz="1400" b="1" dirty="0"/>
              <a:t>Sound</a:t>
            </a:r>
            <a:r>
              <a:rPr lang="en-US" sz="1400" dirty="0"/>
              <a:t> is a vibration that typically propagates as an audible wave of pressure, through a transmission medium such as a gas, liquid or solid.</a:t>
            </a:r>
          </a:p>
        </p:txBody>
      </p:sp>
      <p:sp>
        <p:nvSpPr>
          <p:cNvPr id="7" name="TextBox 6">
            <a:extLst>
              <a:ext uri="{FF2B5EF4-FFF2-40B4-BE49-F238E27FC236}">
                <a16:creationId xmlns:a16="http://schemas.microsoft.com/office/drawing/2014/main" id="{275CD108-C951-48B8-9408-B3323AC1FE1D}"/>
              </a:ext>
            </a:extLst>
          </p:cNvPr>
          <p:cNvSpPr txBox="1"/>
          <p:nvPr/>
        </p:nvSpPr>
        <p:spPr>
          <a:xfrm>
            <a:off x="5181423" y="2221513"/>
            <a:ext cx="6201378" cy="369332"/>
          </a:xfrm>
          <a:prstGeom prst="rect">
            <a:avLst/>
          </a:prstGeom>
          <a:noFill/>
        </p:spPr>
        <p:txBody>
          <a:bodyPr wrap="none" rtlCol="0">
            <a:spAutoFit/>
          </a:bodyPr>
          <a:lstStyle/>
          <a:p>
            <a:r>
              <a:rPr lang="en-US" dirty="0"/>
              <a:t>Sound has two measurements. Decibels (dB) &amp; Hertz (Hz)</a:t>
            </a:r>
          </a:p>
        </p:txBody>
      </p:sp>
      <p:sp>
        <p:nvSpPr>
          <p:cNvPr id="8" name="TextBox 7">
            <a:extLst>
              <a:ext uri="{FF2B5EF4-FFF2-40B4-BE49-F238E27FC236}">
                <a16:creationId xmlns:a16="http://schemas.microsoft.com/office/drawing/2014/main" id="{CD57CF01-3E83-490A-8B18-52728CBFFBF9}"/>
              </a:ext>
            </a:extLst>
          </p:cNvPr>
          <p:cNvSpPr txBox="1"/>
          <p:nvPr/>
        </p:nvSpPr>
        <p:spPr>
          <a:xfrm>
            <a:off x="5242790" y="1470152"/>
            <a:ext cx="1579471" cy="369332"/>
          </a:xfrm>
          <a:prstGeom prst="rect">
            <a:avLst/>
          </a:prstGeom>
          <a:noFill/>
        </p:spPr>
        <p:txBody>
          <a:bodyPr wrap="none" rtlCol="0">
            <a:spAutoFit/>
          </a:bodyPr>
          <a:lstStyle/>
          <a:p>
            <a:r>
              <a:rPr lang="en-US" dirty="0"/>
              <a:t>Audio files are </a:t>
            </a:r>
          </a:p>
        </p:txBody>
      </p:sp>
      <p:sp>
        <p:nvSpPr>
          <p:cNvPr id="9" name="Rectangle 8">
            <a:extLst>
              <a:ext uri="{FF2B5EF4-FFF2-40B4-BE49-F238E27FC236}">
                <a16:creationId xmlns:a16="http://schemas.microsoft.com/office/drawing/2014/main" id="{A54F3D6A-64F1-42BE-9A9C-258E62DA155C}"/>
              </a:ext>
            </a:extLst>
          </p:cNvPr>
          <p:cNvSpPr/>
          <p:nvPr/>
        </p:nvSpPr>
        <p:spPr>
          <a:xfrm>
            <a:off x="7297864" y="1193153"/>
            <a:ext cx="2236510" cy="923330"/>
          </a:xfrm>
          <a:prstGeom prst="rect">
            <a:avLst/>
          </a:prstGeom>
          <a:noFill/>
        </p:spPr>
        <p:txBody>
          <a:bodyPr wrap="none" lIns="91440" tIns="45720" rIns="91440" bIns="45720">
            <a:spAutoFit/>
          </a:bodyPr>
          <a:lstStyle/>
          <a:p>
            <a:pPr algn="ctr"/>
            <a:r>
              <a:rPr lang="en-US" sz="5400" b="1" dirty="0">
                <a:ln w="22225">
                  <a:solidFill>
                    <a:schemeClr val="accent2"/>
                  </a:solidFill>
                  <a:prstDash val="solid"/>
                </a:ln>
                <a:solidFill>
                  <a:schemeClr val="accent2">
                    <a:lumMod val="40000"/>
                    <a:lumOff val="60000"/>
                  </a:schemeClr>
                </a:solidFill>
              </a:rPr>
              <a:t>HUGE !</a:t>
            </a:r>
            <a:endParaRPr lang="en-US" sz="5400" b="1" cap="none" spc="0" dirty="0">
              <a:ln w="22225">
                <a:solidFill>
                  <a:schemeClr val="accent2"/>
                </a:solidFill>
                <a:prstDash val="solid"/>
              </a:ln>
              <a:solidFill>
                <a:schemeClr val="accent2">
                  <a:lumMod val="40000"/>
                  <a:lumOff val="60000"/>
                </a:schemeClr>
              </a:solidFill>
              <a:effectLst/>
            </a:endParaRPr>
          </a:p>
        </p:txBody>
      </p:sp>
      <p:sp>
        <p:nvSpPr>
          <p:cNvPr id="10" name="TextBox 9">
            <a:extLst>
              <a:ext uri="{FF2B5EF4-FFF2-40B4-BE49-F238E27FC236}">
                <a16:creationId xmlns:a16="http://schemas.microsoft.com/office/drawing/2014/main" id="{B1870368-C016-4A30-B000-6A4B25D127EF}"/>
              </a:ext>
            </a:extLst>
          </p:cNvPr>
          <p:cNvSpPr txBox="1"/>
          <p:nvPr/>
        </p:nvSpPr>
        <p:spPr>
          <a:xfrm>
            <a:off x="153507" y="3988537"/>
            <a:ext cx="4316887" cy="369332"/>
          </a:xfrm>
          <a:prstGeom prst="rect">
            <a:avLst/>
          </a:prstGeom>
          <a:noFill/>
        </p:spPr>
        <p:txBody>
          <a:bodyPr wrap="none" rtlCol="0">
            <a:spAutoFit/>
          </a:bodyPr>
          <a:lstStyle/>
          <a:p>
            <a:r>
              <a:rPr lang="en-US" dirty="0"/>
              <a:t>There are a few ways to reduce our file sizes</a:t>
            </a:r>
          </a:p>
        </p:txBody>
      </p:sp>
      <p:sp>
        <p:nvSpPr>
          <p:cNvPr id="13" name="Flowchart: Connector 12">
            <a:extLst>
              <a:ext uri="{FF2B5EF4-FFF2-40B4-BE49-F238E27FC236}">
                <a16:creationId xmlns:a16="http://schemas.microsoft.com/office/drawing/2014/main" id="{3FA765DA-5465-49E3-B559-9E0971A94563}"/>
              </a:ext>
            </a:extLst>
          </p:cNvPr>
          <p:cNvSpPr/>
          <p:nvPr/>
        </p:nvSpPr>
        <p:spPr>
          <a:xfrm>
            <a:off x="246077" y="4672668"/>
            <a:ext cx="117445" cy="138417"/>
          </a:xfrm>
          <a:prstGeom prst="flowChartConnector">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Flowchart: Connector 13">
            <a:extLst>
              <a:ext uri="{FF2B5EF4-FFF2-40B4-BE49-F238E27FC236}">
                <a16:creationId xmlns:a16="http://schemas.microsoft.com/office/drawing/2014/main" id="{75947B43-858E-420B-95E3-3C3B81C7729A}"/>
              </a:ext>
            </a:extLst>
          </p:cNvPr>
          <p:cNvSpPr/>
          <p:nvPr/>
        </p:nvSpPr>
        <p:spPr>
          <a:xfrm>
            <a:off x="246076" y="5125884"/>
            <a:ext cx="117445" cy="138417"/>
          </a:xfrm>
          <a:prstGeom prst="flowChartConnector">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 name="Flowchart: Connector 14">
            <a:extLst>
              <a:ext uri="{FF2B5EF4-FFF2-40B4-BE49-F238E27FC236}">
                <a16:creationId xmlns:a16="http://schemas.microsoft.com/office/drawing/2014/main" id="{2165FF31-E222-462E-8AE6-715107D51021}"/>
              </a:ext>
            </a:extLst>
          </p:cNvPr>
          <p:cNvSpPr/>
          <p:nvPr/>
        </p:nvSpPr>
        <p:spPr>
          <a:xfrm>
            <a:off x="246076" y="5579100"/>
            <a:ext cx="117445" cy="138417"/>
          </a:xfrm>
          <a:prstGeom prst="flowChartConnector">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 name="Flowchart: Connector 15">
            <a:extLst>
              <a:ext uri="{FF2B5EF4-FFF2-40B4-BE49-F238E27FC236}">
                <a16:creationId xmlns:a16="http://schemas.microsoft.com/office/drawing/2014/main" id="{04D7DD44-3379-47FF-AD18-3BA286B69FA2}"/>
              </a:ext>
            </a:extLst>
          </p:cNvPr>
          <p:cNvSpPr/>
          <p:nvPr/>
        </p:nvSpPr>
        <p:spPr>
          <a:xfrm>
            <a:off x="246075" y="6032421"/>
            <a:ext cx="117445" cy="138417"/>
          </a:xfrm>
          <a:prstGeom prst="flowChartConnector">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17DF43DB-66E0-4AEC-97DB-BC541A0D0B5B}"/>
              </a:ext>
            </a:extLst>
          </p:cNvPr>
          <p:cNvSpPr txBox="1"/>
          <p:nvPr/>
        </p:nvSpPr>
        <p:spPr>
          <a:xfrm>
            <a:off x="363520" y="4572599"/>
            <a:ext cx="2030043" cy="338554"/>
          </a:xfrm>
          <a:prstGeom prst="rect">
            <a:avLst/>
          </a:prstGeom>
          <a:noFill/>
        </p:spPr>
        <p:txBody>
          <a:bodyPr wrap="none" rtlCol="0">
            <a:spAutoFit/>
          </a:bodyPr>
          <a:lstStyle/>
          <a:p>
            <a:r>
              <a:rPr lang="en-US" sz="1600" dirty="0"/>
              <a:t>Reduce Sampling Rate</a:t>
            </a:r>
          </a:p>
        </p:txBody>
      </p:sp>
      <p:sp>
        <p:nvSpPr>
          <p:cNvPr id="19" name="TextBox 18">
            <a:extLst>
              <a:ext uri="{FF2B5EF4-FFF2-40B4-BE49-F238E27FC236}">
                <a16:creationId xmlns:a16="http://schemas.microsoft.com/office/drawing/2014/main" id="{21BE0FE6-242B-4B95-A028-9C928C3890EC}"/>
              </a:ext>
            </a:extLst>
          </p:cNvPr>
          <p:cNvSpPr txBox="1"/>
          <p:nvPr/>
        </p:nvSpPr>
        <p:spPr>
          <a:xfrm>
            <a:off x="363520" y="5022413"/>
            <a:ext cx="1632498" cy="338554"/>
          </a:xfrm>
          <a:prstGeom prst="rect">
            <a:avLst/>
          </a:prstGeom>
          <a:noFill/>
        </p:spPr>
        <p:txBody>
          <a:bodyPr wrap="none" rtlCol="0">
            <a:spAutoFit/>
          </a:bodyPr>
          <a:lstStyle/>
          <a:p>
            <a:r>
              <a:rPr lang="en-US" sz="1600" dirty="0"/>
              <a:t>Reduce Bit Depth</a:t>
            </a:r>
          </a:p>
        </p:txBody>
      </p:sp>
      <p:sp>
        <p:nvSpPr>
          <p:cNvPr id="20" name="TextBox 19">
            <a:extLst>
              <a:ext uri="{FF2B5EF4-FFF2-40B4-BE49-F238E27FC236}">
                <a16:creationId xmlns:a16="http://schemas.microsoft.com/office/drawing/2014/main" id="{B1101167-837C-43DC-AF91-C41E4E9D784E}"/>
              </a:ext>
            </a:extLst>
          </p:cNvPr>
          <p:cNvSpPr txBox="1"/>
          <p:nvPr/>
        </p:nvSpPr>
        <p:spPr>
          <a:xfrm>
            <a:off x="363520" y="5479032"/>
            <a:ext cx="2617768" cy="338554"/>
          </a:xfrm>
          <a:prstGeom prst="rect">
            <a:avLst/>
          </a:prstGeom>
          <a:noFill/>
        </p:spPr>
        <p:txBody>
          <a:bodyPr wrap="none" rtlCol="0">
            <a:spAutoFit/>
          </a:bodyPr>
          <a:lstStyle/>
          <a:p>
            <a:r>
              <a:rPr lang="en-US" sz="1600" dirty="0"/>
              <a:t>Reduce the Length of the File</a:t>
            </a:r>
          </a:p>
        </p:txBody>
      </p:sp>
      <p:sp>
        <p:nvSpPr>
          <p:cNvPr id="21" name="TextBox 20">
            <a:extLst>
              <a:ext uri="{FF2B5EF4-FFF2-40B4-BE49-F238E27FC236}">
                <a16:creationId xmlns:a16="http://schemas.microsoft.com/office/drawing/2014/main" id="{50A55EDB-5877-499A-9667-1D06A2654A00}"/>
              </a:ext>
            </a:extLst>
          </p:cNvPr>
          <p:cNvSpPr txBox="1"/>
          <p:nvPr/>
        </p:nvSpPr>
        <p:spPr>
          <a:xfrm>
            <a:off x="363520" y="5916963"/>
            <a:ext cx="1604542" cy="338554"/>
          </a:xfrm>
          <a:prstGeom prst="rect">
            <a:avLst/>
          </a:prstGeom>
          <a:noFill/>
        </p:spPr>
        <p:txBody>
          <a:bodyPr wrap="none" rtlCol="0">
            <a:spAutoFit/>
          </a:bodyPr>
          <a:lstStyle/>
          <a:p>
            <a:r>
              <a:rPr lang="en-US" sz="1600" dirty="0"/>
              <a:t>Reduce Channels</a:t>
            </a:r>
          </a:p>
        </p:txBody>
      </p:sp>
      <p:pic>
        <p:nvPicPr>
          <p:cNvPr id="25" name="Picture 24" descr="A close up of text on a white background&#10;&#10;Description generated with high confidence">
            <a:extLst>
              <a:ext uri="{FF2B5EF4-FFF2-40B4-BE49-F238E27FC236}">
                <a16:creationId xmlns:a16="http://schemas.microsoft.com/office/drawing/2014/main" id="{57910497-8594-4E74-AAA6-E7BC37776A1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84630" y="2543249"/>
            <a:ext cx="7261476" cy="4286992"/>
          </a:xfrm>
          <a:prstGeom prst="rect">
            <a:avLst/>
          </a:prstGeom>
        </p:spPr>
      </p:pic>
    </p:spTree>
    <p:extLst>
      <p:ext uri="{BB962C8B-B14F-4D97-AF65-F5344CB8AC3E}">
        <p14:creationId xmlns:p14="http://schemas.microsoft.com/office/powerpoint/2010/main" val="236683819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1500"/>
                            </p:stCondLst>
                            <p:childTnLst>
                              <p:par>
                                <p:cTn id="16" presetID="1" presetClass="mediacall" presetSubtype="0" fill="hold" nodeType="afterEffect">
                                  <p:stCondLst>
                                    <p:cond delay="0"/>
                                  </p:stCondLst>
                                  <p:childTnLst>
                                    <p:cmd type="call" cmd="playFrom(0.0)">
                                      <p:cBhvr>
                                        <p:cTn id="17" dur="28351" fill="hold"/>
                                        <p:tgtEl>
                                          <p:spTgt spid="2"/>
                                        </p:tgtEl>
                                      </p:cBhvr>
                                    </p:cmd>
                                  </p:childTnLst>
                                </p:cTn>
                              </p:par>
                            </p:childTnLst>
                          </p:cTn>
                        </p:par>
                        <p:par>
                          <p:cTn id="18" fill="hold">
                            <p:stCondLst>
                              <p:cond delay="29851"/>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30351"/>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30851"/>
                            </p:stCondLst>
                            <p:childTnLst>
                              <p:par>
                                <p:cTn id="31" presetID="53"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ppt_w</p:attrName>
                                        </p:attrNameLst>
                                      </p:cBhvr>
                                      <p:tavLst>
                                        <p:tav tm="0">
                                          <p:val>
                                            <p:fltVal val="0"/>
                                          </p:val>
                                        </p:tav>
                                        <p:tav tm="100000">
                                          <p:val>
                                            <p:strVal val="#ppt_w"/>
                                          </p:val>
                                        </p:tav>
                                      </p:tavLst>
                                    </p:anim>
                                    <p:anim calcmode="lin" valueType="num">
                                      <p:cBhvr>
                                        <p:cTn id="39" dur="1000" fill="hold"/>
                                        <p:tgtEl>
                                          <p:spTgt spid="9"/>
                                        </p:tgtEl>
                                        <p:attrNameLst>
                                          <p:attrName>ppt_h</p:attrName>
                                        </p:attrNameLst>
                                      </p:cBhvr>
                                      <p:tavLst>
                                        <p:tav tm="0">
                                          <p:val>
                                            <p:fltVal val="0"/>
                                          </p:val>
                                        </p:tav>
                                        <p:tav tm="100000">
                                          <p:val>
                                            <p:strVal val="#ppt_h"/>
                                          </p:val>
                                        </p:tav>
                                      </p:tavLst>
                                    </p:anim>
                                    <p:anim calcmode="lin" valueType="num">
                                      <p:cBhvr>
                                        <p:cTn id="40" dur="1000" fill="hold"/>
                                        <p:tgtEl>
                                          <p:spTgt spid="9"/>
                                        </p:tgtEl>
                                        <p:attrNameLst>
                                          <p:attrName>style.rotation</p:attrName>
                                        </p:attrNameLst>
                                      </p:cBhvr>
                                      <p:tavLst>
                                        <p:tav tm="0">
                                          <p:val>
                                            <p:fltVal val="90"/>
                                          </p:val>
                                        </p:tav>
                                        <p:tav tm="100000">
                                          <p:val>
                                            <p:fltVal val="0"/>
                                          </p:val>
                                        </p:tav>
                                      </p:tavLst>
                                    </p:anim>
                                    <p:animEffect transition="in" filter="fade">
                                      <p:cBhvr>
                                        <p:cTn id="41" dur="1000"/>
                                        <p:tgtEl>
                                          <p:spTgt spid="9"/>
                                        </p:tgtEl>
                                      </p:cBhvr>
                                    </p:animEffect>
                                  </p:childTnLst>
                                </p:cTn>
                              </p:par>
                            </p:childTnLst>
                          </p:cTn>
                        </p:par>
                        <p:par>
                          <p:cTn id="42" fill="hold">
                            <p:stCondLst>
                              <p:cond delay="31851"/>
                            </p:stCondLst>
                            <p:childTnLst>
                              <p:par>
                                <p:cTn id="43" presetID="5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down)">
                                      <p:cBhvr>
                                        <p:cTn id="52" dur="500"/>
                                        <p:tgtEl>
                                          <p:spTgt spid="18"/>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circle(in)">
                                      <p:cBhvr>
                                        <p:cTn id="55" dur="2000"/>
                                        <p:tgtEl>
                                          <p:spTgt spid="13"/>
                                        </p:tgtEl>
                                      </p:cBhvr>
                                    </p:animEffect>
                                  </p:childTnLst>
                                </p:cTn>
                              </p:par>
                            </p:childTnLst>
                          </p:cTn>
                        </p:par>
                        <p:par>
                          <p:cTn id="56" fill="hold">
                            <p:stCondLst>
                              <p:cond delay="2000"/>
                            </p:stCondLst>
                            <p:childTnLst>
                              <p:par>
                                <p:cTn id="57" presetID="22" presetClass="entr" presetSubtype="4"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par>
                                <p:cTn id="60" presetID="6" presetClass="entr" presetSubtype="16"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circle(in)">
                                      <p:cBhvr>
                                        <p:cTn id="62" dur="2000"/>
                                        <p:tgtEl>
                                          <p:spTgt spid="14"/>
                                        </p:tgtEl>
                                      </p:cBhvr>
                                    </p:animEffect>
                                  </p:childTnLst>
                                </p:cTn>
                              </p:par>
                            </p:childTnLst>
                          </p:cTn>
                        </p:par>
                        <p:par>
                          <p:cTn id="63" fill="hold">
                            <p:stCondLst>
                              <p:cond delay="4000"/>
                            </p:stCondLst>
                            <p:childTnLst>
                              <p:par>
                                <p:cTn id="64" presetID="22" presetClass="entr" presetSubtype="4"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down)">
                                      <p:cBhvr>
                                        <p:cTn id="66" dur="500"/>
                                        <p:tgtEl>
                                          <p:spTgt spid="20"/>
                                        </p:tgtEl>
                                      </p:cBhvr>
                                    </p:animEffect>
                                  </p:childTnLst>
                                </p:cTn>
                              </p:par>
                              <p:par>
                                <p:cTn id="67" presetID="6" presetClass="entr" presetSubtype="16"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circle(in)">
                                      <p:cBhvr>
                                        <p:cTn id="69" dur="2000"/>
                                        <p:tgtEl>
                                          <p:spTgt spid="15"/>
                                        </p:tgtEl>
                                      </p:cBhvr>
                                    </p:animEffect>
                                  </p:childTnLst>
                                </p:cTn>
                              </p:par>
                            </p:childTnLst>
                          </p:cTn>
                        </p:par>
                        <p:par>
                          <p:cTn id="70" fill="hold">
                            <p:stCondLst>
                              <p:cond delay="6000"/>
                            </p:stCondLst>
                            <p:childTnLst>
                              <p:par>
                                <p:cTn id="71" presetID="22" presetClass="entr" presetSubtype="4"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down)">
                                      <p:cBhvr>
                                        <p:cTn id="73" dur="500"/>
                                        <p:tgtEl>
                                          <p:spTgt spid="21"/>
                                        </p:tgtEl>
                                      </p:cBhvr>
                                    </p:animEffect>
                                  </p:childTnLst>
                                </p:cTn>
                              </p:par>
                              <p:par>
                                <p:cTn id="74" presetID="6" presetClass="entr" presetSubtype="16"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circle(in)">
                                      <p:cBhvr>
                                        <p:cTn id="76" dur="2000"/>
                                        <p:tgtEl>
                                          <p:spTgt spid="16"/>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21" fill="hold" nodeType="click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barn(inVertical)">
                                      <p:cBhvr>
                                        <p:cTn id="8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82" fill="remove" display="0">
                  <p:stCondLst>
                    <p:cond delay="indefinite"/>
                  </p:stCondLst>
                  <p:endCondLst>
                    <p:cond evt="onStopAudio" delay="0">
                      <p:tgtEl>
                        <p:sldTgt/>
                      </p:tgtEl>
                    </p:cond>
                  </p:endCondLst>
                </p:cTn>
                <p:tgtEl>
                  <p:spTgt spid="2"/>
                </p:tgtEl>
              </p:cMediaNode>
            </p:audio>
          </p:childTnLst>
        </p:cTn>
      </p:par>
    </p:tnLst>
    <p:bldLst>
      <p:bldP spid="4" grpId="0"/>
      <p:bldP spid="6" grpId="0"/>
      <p:bldP spid="7" grpId="0"/>
      <p:bldP spid="8" grpId="0"/>
      <p:bldP spid="9" grpId="0"/>
      <p:bldP spid="10" grpId="0"/>
      <p:bldP spid="13" grpId="0" animBg="1"/>
      <p:bldP spid="14" grpId="0" animBg="1"/>
      <p:bldP spid="15" grpId="0" animBg="1"/>
      <p:bldP spid="16" grpId="0" animBg="1"/>
      <p:bldP spid="18" grpId="0"/>
      <p:bldP spid="19" grpId="0"/>
      <p:bldP spid="20" grpId="0"/>
      <p:bldP spid="21"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TM03090434[[fn=Wood Type]]</Template>
  <TotalTime>5447</TotalTime>
  <Words>1759</Words>
  <Application>Microsoft Office PowerPoint</Application>
  <PresentationFormat>Widescreen</PresentationFormat>
  <Paragraphs>156</Paragraphs>
  <Slides>17</Slides>
  <Notes>0</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Arial</vt:lpstr>
      <vt:lpstr>Berlin Sans FB Demi</vt:lpstr>
      <vt:lpstr>Georgia</vt:lpstr>
      <vt:lpstr>Old English Text MT</vt:lpstr>
      <vt:lpstr>Rockwell</vt:lpstr>
      <vt:lpstr>Rockwell Condensed</vt:lpstr>
      <vt:lpstr>Times New Roman</vt:lpstr>
      <vt:lpstr>Wingdings</vt:lpstr>
      <vt:lpstr>Wood Type</vt:lpstr>
      <vt:lpstr>PowerPoint Presentation</vt:lpstr>
      <vt:lpstr>How Multimedia is used in a Nutshell</vt:lpstr>
      <vt:lpstr>What are Building Blocks of Multimedia you may ask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Credits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5 Building Blocks of Multimedia</dc:title>
  <dc:creator>Josh Klenk</dc:creator>
  <cp:lastModifiedBy>Josh Klenk</cp:lastModifiedBy>
  <cp:revision>66</cp:revision>
  <dcterms:created xsi:type="dcterms:W3CDTF">2018-04-05T16:08:33Z</dcterms:created>
  <dcterms:modified xsi:type="dcterms:W3CDTF">2018-04-11T02:55:42Z</dcterms:modified>
</cp:coreProperties>
</file>