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63"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7" autoAdjust="0"/>
    <p:restoredTop sz="94660"/>
  </p:normalViewPr>
  <p:slideViewPr>
    <p:cSldViewPr snapToGrid="0">
      <p:cViewPr varScale="1">
        <p:scale>
          <a:sx n="58" d="100"/>
          <a:sy n="58" d="100"/>
        </p:scale>
        <p:origin x="79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4/9/2018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4/9/2018</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audio" Target="../media/audio2.wav"/></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adobe.com/products/flashplayer.html" TargetMode="External"/><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pixabay.com/en/good-evil-shadow-dualism-duality-619904/" TargetMode="External"/><Relationship Id="rId13" Type="http://schemas.openxmlformats.org/officeDocument/2006/relationships/hyperlink" Target="https://gph.is/2qkQdru" TargetMode="External"/><Relationship Id="rId3" Type="http://schemas.openxmlformats.org/officeDocument/2006/relationships/hyperlink" Target="https://commons.wikimedia.org/wiki/File:Lego_Color_Bricks.jpg" TargetMode="External"/><Relationship Id="rId7" Type="http://schemas.openxmlformats.org/officeDocument/2006/relationships/hyperlink" Target="https://www.flickr.com/photos/83331954@N00/3057137002" TargetMode="External"/><Relationship Id="rId12" Type="http://schemas.openxmlformats.org/officeDocument/2006/relationships/hyperlink" Target="https://en.wikipedia.org/wiki/Animation" TargetMode="External"/><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hyperlink" Target="https://www.flickr.com/photos/kjarrett/2856162498" TargetMode="External"/><Relationship Id="rId11" Type="http://schemas.openxmlformats.org/officeDocument/2006/relationships/hyperlink" Target="https://www.flickr.com/photos/psychemedia/2389444869" TargetMode="External"/><Relationship Id="rId5" Type="http://schemas.openxmlformats.org/officeDocument/2006/relationships/hyperlink" Target="https://pixabay.com/en/social-media-you-tube-facebook-1177293/" TargetMode="External"/><Relationship Id="rId15" Type="http://schemas.openxmlformats.org/officeDocument/2006/relationships/hyperlink" Target="https://pixabay.com/en/video-template-website-youtube-1606945/" TargetMode="External"/><Relationship Id="rId10" Type="http://schemas.openxmlformats.org/officeDocument/2006/relationships/hyperlink" Target="https://commons.wikimedia.org/wiki/File:Spectrogram_of_digitally_watermarked_sound_file.png" TargetMode="External"/><Relationship Id="rId4" Type="http://schemas.openxmlformats.org/officeDocument/2006/relationships/hyperlink" Target="https://www.goodfreephotos.com/vector-images/red-alphabet-letters-vector-clipart.png.php" TargetMode="External"/><Relationship Id="rId9" Type="http://schemas.openxmlformats.org/officeDocument/2006/relationships/hyperlink" Target="https://pixabay.com/en/audio-sound-speaker-button-voice-150191/" TargetMode="External"/><Relationship Id="rId14" Type="http://schemas.openxmlformats.org/officeDocument/2006/relationships/hyperlink" Target="https://commons.wikimedia.org/wiki/File:YouTube_Gold_Play_Button.p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2.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14181-AF94-48B7-AC97-C9DF290FC940}"/>
              </a:ext>
            </a:extLst>
          </p:cNvPr>
          <p:cNvSpPr>
            <a:spLocks noGrp="1"/>
          </p:cNvSpPr>
          <p:nvPr>
            <p:ph type="ctrTitle"/>
          </p:nvPr>
        </p:nvSpPr>
        <p:spPr/>
        <p:txBody>
          <a:bodyPr/>
          <a:lstStyle/>
          <a:p>
            <a:pPr algn="ctr"/>
            <a:r>
              <a:rPr lang="en-US" dirty="0"/>
              <a:t>The truth of Multimedia</a:t>
            </a:r>
          </a:p>
        </p:txBody>
      </p:sp>
      <p:sp>
        <p:nvSpPr>
          <p:cNvPr id="3" name="Subtitle 2">
            <a:extLst>
              <a:ext uri="{FF2B5EF4-FFF2-40B4-BE49-F238E27FC236}">
                <a16:creationId xmlns:a16="http://schemas.microsoft.com/office/drawing/2014/main" id="{443950BE-8AB9-4F81-915B-88C1CBD37990}"/>
              </a:ext>
            </a:extLst>
          </p:cNvPr>
          <p:cNvSpPr>
            <a:spLocks noGrp="1"/>
          </p:cNvSpPr>
          <p:nvPr>
            <p:ph type="subTitle" idx="1"/>
          </p:nvPr>
        </p:nvSpPr>
        <p:spPr/>
        <p:txBody>
          <a:bodyPr>
            <a:normAutofit/>
          </a:bodyPr>
          <a:lstStyle/>
          <a:p>
            <a:r>
              <a:rPr lang="en-US" sz="2400" dirty="0"/>
              <a:t>By: Mike </a:t>
            </a:r>
            <a:r>
              <a:rPr lang="en-US" sz="2400" dirty="0" err="1"/>
              <a:t>naples</a:t>
            </a:r>
            <a:endParaRPr lang="en-US" sz="2400" dirty="0"/>
          </a:p>
        </p:txBody>
      </p:sp>
    </p:spTree>
    <p:extLst>
      <p:ext uri="{BB962C8B-B14F-4D97-AF65-F5344CB8AC3E}">
        <p14:creationId xmlns:p14="http://schemas.microsoft.com/office/powerpoint/2010/main" val="20232638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drumroll.wav"/>
          </p:stSnd>
        </p:sndAc>
      </p:transition>
    </mc:Choice>
    <mc:Fallback>
      <p:transition spd="slow">
        <p:fade/>
        <p:sndAc>
          <p:stSnd>
            <p:snd r:embed="rId2" name="drumroll.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BB3D8-0324-4B18-8A2B-ACE4B4E94102}"/>
              </a:ext>
            </a:extLst>
          </p:cNvPr>
          <p:cNvSpPr>
            <a:spLocks noGrp="1"/>
          </p:cNvSpPr>
          <p:nvPr>
            <p:ph type="title"/>
          </p:nvPr>
        </p:nvSpPr>
        <p:spPr/>
        <p:txBody>
          <a:bodyPr/>
          <a:lstStyle/>
          <a:p>
            <a:r>
              <a:rPr lang="en-US" dirty="0"/>
              <a:t>AUDIO (cont’d)</a:t>
            </a:r>
          </a:p>
        </p:txBody>
      </p:sp>
      <p:sp>
        <p:nvSpPr>
          <p:cNvPr id="4" name="TextBox 3">
            <a:extLst>
              <a:ext uri="{FF2B5EF4-FFF2-40B4-BE49-F238E27FC236}">
                <a16:creationId xmlns:a16="http://schemas.microsoft.com/office/drawing/2014/main" id="{D08EEA69-1072-4A2A-920F-F70F0E8A8905}"/>
              </a:ext>
            </a:extLst>
          </p:cNvPr>
          <p:cNvSpPr txBox="1"/>
          <p:nvPr/>
        </p:nvSpPr>
        <p:spPr>
          <a:xfrm>
            <a:off x="685801" y="1788161"/>
            <a:ext cx="5931130"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a:t>The only downside to using audio is it takes up a lot of space. A lot of using audio appropriately has to do with keeping the file size low but maintaining the audio fidelity</a:t>
            </a:r>
          </a:p>
        </p:txBody>
      </p:sp>
      <p:pic>
        <p:nvPicPr>
          <p:cNvPr id="10242" name="Picture 2" descr="Image result for sound file size">
            <a:extLst>
              <a:ext uri="{FF2B5EF4-FFF2-40B4-BE49-F238E27FC236}">
                <a16:creationId xmlns:a16="http://schemas.microsoft.com/office/drawing/2014/main" id="{7F44E1F9-21CC-4E3D-829A-1AB0F32D12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1" y="1622214"/>
            <a:ext cx="4318000" cy="3613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2711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DA3E1-23C8-4AAE-A407-118CF9C66123}"/>
              </a:ext>
            </a:extLst>
          </p:cNvPr>
          <p:cNvSpPr>
            <a:spLocks noGrp="1"/>
          </p:cNvSpPr>
          <p:nvPr>
            <p:ph type="title"/>
          </p:nvPr>
        </p:nvSpPr>
        <p:spPr/>
        <p:txBody>
          <a:bodyPr/>
          <a:lstStyle/>
          <a:p>
            <a:r>
              <a:rPr lang="en-US" dirty="0"/>
              <a:t>Animation</a:t>
            </a:r>
          </a:p>
        </p:txBody>
      </p:sp>
      <p:sp>
        <p:nvSpPr>
          <p:cNvPr id="4" name="TextBox 3">
            <a:extLst>
              <a:ext uri="{FF2B5EF4-FFF2-40B4-BE49-F238E27FC236}">
                <a16:creationId xmlns:a16="http://schemas.microsoft.com/office/drawing/2014/main" id="{5AFD802D-A194-4F38-879E-B3028241173F}"/>
              </a:ext>
            </a:extLst>
          </p:cNvPr>
          <p:cNvSpPr txBox="1"/>
          <p:nvPr/>
        </p:nvSpPr>
        <p:spPr>
          <a:xfrm>
            <a:off x="685801" y="1788161"/>
            <a:ext cx="5931130"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t>Animation is the most difficult form of multimedia to develop.</a:t>
            </a:r>
          </a:p>
          <a:p>
            <a:pPr marL="457200" indent="-457200">
              <a:buFont typeface="Arial" panose="020B0604020202020204" pitchFamily="34" charset="0"/>
              <a:buChar char="•"/>
            </a:pPr>
            <a:r>
              <a:rPr lang="en-US" sz="2800" dirty="0"/>
              <a:t>Guys like Pixar, Disney, and Nick make it look a lot easier than it actually is.</a:t>
            </a:r>
          </a:p>
          <a:p>
            <a:pPr marL="457200" indent="-457200">
              <a:buFont typeface="Arial" panose="020B0604020202020204" pitchFamily="34" charset="0"/>
              <a:buChar char="•"/>
            </a:pPr>
            <a:r>
              <a:rPr lang="en-US" sz="2800" dirty="0"/>
              <a:t>Subtle is always better than apparent when it comes to animation, as you just saw</a:t>
            </a:r>
          </a:p>
        </p:txBody>
      </p:sp>
      <p:pic>
        <p:nvPicPr>
          <p:cNvPr id="11266" name="Picture 2" descr="Image result for animation">
            <a:extLst>
              <a:ext uri="{FF2B5EF4-FFF2-40B4-BE49-F238E27FC236}">
                <a16:creationId xmlns:a16="http://schemas.microsoft.com/office/drawing/2014/main" id="{96EC4B7A-5D23-4C95-BE2C-4A037F0364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8350" y="1569261"/>
            <a:ext cx="4762500" cy="2962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21585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2" presetClass="emph" presetSubtype="0" fill="hold" grpId="1" nodeType="clickEffect">
                                  <p:stCondLst>
                                    <p:cond delay="0"/>
                                  </p:stCondLst>
                                  <p:childTnLst>
                                    <p:animRot by="120000">
                                      <p:cBhvr>
                                        <p:cTn id="27" dur="100" fill="hold">
                                          <p:stCondLst>
                                            <p:cond delay="0"/>
                                          </p:stCondLst>
                                        </p:cTn>
                                        <p:tgtEl>
                                          <p:spTgt spid="4"/>
                                        </p:tgtEl>
                                        <p:attrNameLst>
                                          <p:attrName>r</p:attrName>
                                        </p:attrNameLst>
                                      </p:cBhvr>
                                    </p:animRot>
                                    <p:animRot by="-240000">
                                      <p:cBhvr>
                                        <p:cTn id="28" dur="200" fill="hold">
                                          <p:stCondLst>
                                            <p:cond delay="200"/>
                                          </p:stCondLst>
                                        </p:cTn>
                                        <p:tgtEl>
                                          <p:spTgt spid="4"/>
                                        </p:tgtEl>
                                        <p:attrNameLst>
                                          <p:attrName>r</p:attrName>
                                        </p:attrNameLst>
                                      </p:cBhvr>
                                    </p:animRot>
                                    <p:animRot by="240000">
                                      <p:cBhvr>
                                        <p:cTn id="29" dur="200" fill="hold">
                                          <p:stCondLst>
                                            <p:cond delay="400"/>
                                          </p:stCondLst>
                                        </p:cTn>
                                        <p:tgtEl>
                                          <p:spTgt spid="4"/>
                                        </p:tgtEl>
                                        <p:attrNameLst>
                                          <p:attrName>r</p:attrName>
                                        </p:attrNameLst>
                                      </p:cBhvr>
                                    </p:animRot>
                                    <p:animRot by="-240000">
                                      <p:cBhvr>
                                        <p:cTn id="30" dur="200" fill="hold">
                                          <p:stCondLst>
                                            <p:cond delay="600"/>
                                          </p:stCondLst>
                                        </p:cTn>
                                        <p:tgtEl>
                                          <p:spTgt spid="4"/>
                                        </p:tgtEl>
                                        <p:attrNameLst>
                                          <p:attrName>r</p:attrName>
                                        </p:attrNameLst>
                                      </p:cBhvr>
                                    </p:animRot>
                                    <p:animRot by="120000">
                                      <p:cBhvr>
                                        <p:cTn id="31" dur="200" fill="hold">
                                          <p:stCondLst>
                                            <p:cond delay="800"/>
                                          </p:stCondLst>
                                        </p:cTn>
                                        <p:tgtEl>
                                          <p:spTgt spid="4"/>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8" presetClass="emph" presetSubtype="0" fill="hold" grpId="2" nodeType="clickEffect">
                                  <p:stCondLst>
                                    <p:cond delay="0"/>
                                  </p:stCondLst>
                                  <p:childTnLst>
                                    <p:animRot by="21600000">
                                      <p:cBhvr>
                                        <p:cTn id="35" dur="2000" fill="hold"/>
                                        <p:tgtEl>
                                          <p:spTgt spid="4"/>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1" presetClass="emph" presetSubtype="2" fill="hold" nodeType="clickEffect">
                                  <p:stCondLst>
                                    <p:cond delay="0"/>
                                  </p:stCondLst>
                                  <p:childTnLst>
                                    <p:animClr clrSpc="rgb" dir="cw">
                                      <p:cBhvr>
                                        <p:cTn id="39" dur="2000" fill="hold"/>
                                        <p:tgtEl>
                                          <p:spTgt spid="4"/>
                                        </p:tgtEl>
                                        <p:attrNameLst>
                                          <p:attrName>fillcolor</p:attrName>
                                        </p:attrNameLst>
                                      </p:cBhvr>
                                      <p:to>
                                        <a:schemeClr val="accent2"/>
                                      </p:to>
                                    </p:animClr>
                                    <p:set>
                                      <p:cBhvr>
                                        <p:cTn id="40" dur="2000" fill="hold"/>
                                        <p:tgtEl>
                                          <p:spTgt spid="4"/>
                                        </p:tgtEl>
                                        <p:attrNameLst>
                                          <p:attrName>fill.type</p:attrName>
                                        </p:attrNameLst>
                                      </p:cBhvr>
                                      <p:to>
                                        <p:strVal val="solid"/>
                                      </p:to>
                                    </p:set>
                                    <p:set>
                                      <p:cBhvr>
                                        <p:cTn id="41" dur="2000" fill="hold"/>
                                        <p:tgtEl>
                                          <p:spTgt spid="4"/>
                                        </p:tgtEl>
                                        <p:attrNameLst>
                                          <p:attrName>fill.on</p:attrName>
                                        </p:attrNameLst>
                                      </p:cBhvr>
                                      <p:to>
                                        <p:strVal val="true"/>
                                      </p:to>
                                    </p:set>
                                  </p:childTnLst>
                                </p:cTn>
                              </p:par>
                            </p:childTnLst>
                          </p:cTn>
                        </p:par>
                      </p:childTnLst>
                    </p:cTn>
                  </p:par>
                  <p:par>
                    <p:cTn id="42" fill="hold">
                      <p:stCondLst>
                        <p:cond delay="indefinite"/>
                      </p:stCondLst>
                      <p:childTnLst>
                        <p:par>
                          <p:cTn id="43" fill="hold">
                            <p:stCondLst>
                              <p:cond delay="0"/>
                            </p:stCondLst>
                            <p:childTnLst>
                              <p:par>
                                <p:cTn id="44" presetID="21" presetClass="emph" presetSubtype="0" fill="hold" grpId="3" nodeType="clickEffect">
                                  <p:stCondLst>
                                    <p:cond delay="0"/>
                                  </p:stCondLst>
                                  <p:childTnLst>
                                    <p:animClr clrSpc="hsl" dir="cw">
                                      <p:cBhvr override="childStyle">
                                        <p:cTn id="45" dur="500" fill="hold"/>
                                        <p:tgtEl>
                                          <p:spTgt spid="4"/>
                                        </p:tgtEl>
                                        <p:attrNameLst>
                                          <p:attrName>style.color</p:attrName>
                                        </p:attrNameLst>
                                      </p:cBhvr>
                                      <p:by>
                                        <p:hsl h="7200000" s="0" l="0"/>
                                      </p:by>
                                    </p:animClr>
                                    <p:animClr clrSpc="hsl" dir="cw">
                                      <p:cBhvr>
                                        <p:cTn id="46" dur="500" fill="hold"/>
                                        <p:tgtEl>
                                          <p:spTgt spid="4"/>
                                        </p:tgtEl>
                                        <p:attrNameLst>
                                          <p:attrName>fillcolor</p:attrName>
                                        </p:attrNameLst>
                                      </p:cBhvr>
                                      <p:by>
                                        <p:hsl h="7200000" s="0" l="0"/>
                                      </p:by>
                                    </p:animClr>
                                    <p:animClr clrSpc="hsl" dir="cw">
                                      <p:cBhvr>
                                        <p:cTn id="47" dur="500" fill="hold"/>
                                        <p:tgtEl>
                                          <p:spTgt spid="4"/>
                                        </p:tgtEl>
                                        <p:attrNameLst>
                                          <p:attrName>stroke.color</p:attrName>
                                        </p:attrNameLst>
                                      </p:cBhvr>
                                      <p:by>
                                        <p:hsl h="7200000" s="0" l="0"/>
                                      </p:by>
                                    </p:animClr>
                                    <p:set>
                                      <p:cBhvr>
                                        <p:cTn id="48" dur="500" fill="hold"/>
                                        <p:tgtEl>
                                          <p:spTgt spid="4"/>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4">
                                            <p:txEl>
                                              <p:pRg st="2" end="2"/>
                                            </p:txEl>
                                          </p:spTgt>
                                        </p:tgtEl>
                                        <p:attrNameLst>
                                          <p:attrName>style.visibility</p:attrName>
                                        </p:attrNameLst>
                                      </p:cBhvr>
                                      <p:to>
                                        <p:strVal val="visible"/>
                                      </p:to>
                                    </p:set>
                                    <p:anim calcmode="lin" valueType="num">
                                      <p:cBhvr additive="base">
                                        <p:cTn id="5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4" grpId="0"/>
      <p:bldP spid="4" grpId="1"/>
      <p:bldP spid="4" grpId="2"/>
      <p:bldP spid="4" grpId="3"/>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1516C-DF32-4EEA-8D63-4FB1EA0D8320}"/>
              </a:ext>
            </a:extLst>
          </p:cNvPr>
          <p:cNvSpPr>
            <a:spLocks noGrp="1"/>
          </p:cNvSpPr>
          <p:nvPr>
            <p:ph type="title"/>
          </p:nvPr>
        </p:nvSpPr>
        <p:spPr/>
        <p:txBody>
          <a:bodyPr/>
          <a:lstStyle/>
          <a:p>
            <a:r>
              <a:rPr lang="en-US" dirty="0"/>
              <a:t>Animation (cont’d)</a:t>
            </a:r>
          </a:p>
        </p:txBody>
      </p:sp>
      <p:sp>
        <p:nvSpPr>
          <p:cNvPr id="6" name="TextBox 5">
            <a:extLst>
              <a:ext uri="{FF2B5EF4-FFF2-40B4-BE49-F238E27FC236}">
                <a16:creationId xmlns:a16="http://schemas.microsoft.com/office/drawing/2014/main" id="{B03DCF0F-0539-459E-9BE9-74FEEA495959}"/>
              </a:ext>
            </a:extLst>
          </p:cNvPr>
          <p:cNvSpPr txBox="1"/>
          <p:nvPr/>
        </p:nvSpPr>
        <p:spPr>
          <a:xfrm>
            <a:off x="685801" y="1788161"/>
            <a:ext cx="5931130"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t>Animation is commonly used by constantly changing images in a sequential order to give the illusion of movement.</a:t>
            </a:r>
          </a:p>
        </p:txBody>
      </p:sp>
      <p:pic>
        <p:nvPicPr>
          <p:cNvPr id="9" name="hold the phone GIF by Music City on CMT-original">
            <a:hlinkClick r:id="" action="ppaction://media"/>
            <a:extLst>
              <a:ext uri="{FF2B5EF4-FFF2-40B4-BE49-F238E27FC236}">
                <a16:creationId xmlns:a16="http://schemas.microsoft.com/office/drawing/2014/main" id="{9C293282-9FDA-41B7-B9F0-2238B5991AF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484226" y="2143125"/>
            <a:ext cx="4572000" cy="2571750"/>
          </a:xfrm>
          <a:prstGeom prst="rect">
            <a:avLst/>
          </a:prstGeom>
        </p:spPr>
      </p:pic>
    </p:spTree>
    <p:extLst>
      <p:ext uri="{BB962C8B-B14F-4D97-AF65-F5344CB8AC3E}">
        <p14:creationId xmlns:p14="http://schemas.microsoft.com/office/powerpoint/2010/main" val="14088593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4" name="chimes.wav"/>
          </p:stSnd>
        </p:sndAc>
      </p:transition>
    </mc:Choice>
    <mc:Fallback>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9"/>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345A9-AEC8-402D-82A7-23D0EEE319CC}"/>
              </a:ext>
            </a:extLst>
          </p:cNvPr>
          <p:cNvSpPr>
            <a:spLocks noGrp="1"/>
          </p:cNvSpPr>
          <p:nvPr>
            <p:ph type="title"/>
          </p:nvPr>
        </p:nvSpPr>
        <p:spPr/>
        <p:txBody>
          <a:bodyPr/>
          <a:lstStyle/>
          <a:p>
            <a:r>
              <a:rPr lang="en-US" dirty="0"/>
              <a:t>video</a:t>
            </a:r>
          </a:p>
        </p:txBody>
      </p:sp>
      <p:sp>
        <p:nvSpPr>
          <p:cNvPr id="4" name="TextBox 3">
            <a:extLst>
              <a:ext uri="{FF2B5EF4-FFF2-40B4-BE49-F238E27FC236}">
                <a16:creationId xmlns:a16="http://schemas.microsoft.com/office/drawing/2014/main" id="{DB112965-7AD6-492C-92A7-F265AECC6A3B}"/>
              </a:ext>
            </a:extLst>
          </p:cNvPr>
          <p:cNvSpPr txBox="1"/>
          <p:nvPr/>
        </p:nvSpPr>
        <p:spPr>
          <a:xfrm>
            <a:off x="685801" y="1788161"/>
            <a:ext cx="5931130" cy="2677656"/>
          </a:xfrm>
          <a:prstGeom prst="rect">
            <a:avLst/>
          </a:prstGeom>
          <a:noFill/>
        </p:spPr>
        <p:txBody>
          <a:bodyPr wrap="square" rtlCol="0">
            <a:spAutoFit/>
          </a:bodyPr>
          <a:lstStyle/>
          <a:p>
            <a:pPr marL="457200" indent="-457200">
              <a:buFont typeface="Arial" panose="020B0604020202020204" pitchFamily="34" charset="0"/>
              <a:buChar char="•"/>
            </a:pPr>
            <a:r>
              <a:rPr lang="en-US" sz="2800" dirty="0"/>
              <a:t>Video production is a field unto itself. </a:t>
            </a:r>
          </a:p>
          <a:p>
            <a:pPr marL="457200" indent="-457200">
              <a:buFont typeface="Arial" panose="020B0604020202020204" pitchFamily="34" charset="0"/>
              <a:buChar char="•"/>
            </a:pPr>
            <a:r>
              <a:rPr lang="en-US" sz="2800" dirty="0"/>
              <a:t>Most computers nowadays have built in video camera on the monitor and video software on the computer to record videos</a:t>
            </a:r>
          </a:p>
        </p:txBody>
      </p:sp>
      <p:pic>
        <p:nvPicPr>
          <p:cNvPr id="13316" name="Picture 4" descr="Image result for video">
            <a:extLst>
              <a:ext uri="{FF2B5EF4-FFF2-40B4-BE49-F238E27FC236}">
                <a16:creationId xmlns:a16="http://schemas.microsoft.com/office/drawing/2014/main" id="{F83B3563-636F-498D-95B7-1BE747135C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8637" y="1760198"/>
            <a:ext cx="4670854" cy="26776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7975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BA9B6-BCCF-4BAC-A324-7C941B61276B}"/>
              </a:ext>
            </a:extLst>
          </p:cNvPr>
          <p:cNvSpPr>
            <a:spLocks noGrp="1"/>
          </p:cNvSpPr>
          <p:nvPr>
            <p:ph type="title"/>
          </p:nvPr>
        </p:nvSpPr>
        <p:spPr/>
        <p:txBody>
          <a:bodyPr/>
          <a:lstStyle/>
          <a:p>
            <a:r>
              <a:rPr lang="en-US" dirty="0"/>
              <a:t>Videos (cont’d)</a:t>
            </a:r>
          </a:p>
        </p:txBody>
      </p:sp>
      <p:sp>
        <p:nvSpPr>
          <p:cNvPr id="4" name="TextBox 3">
            <a:extLst>
              <a:ext uri="{FF2B5EF4-FFF2-40B4-BE49-F238E27FC236}">
                <a16:creationId xmlns:a16="http://schemas.microsoft.com/office/drawing/2014/main" id="{6DA582BC-9D5B-42DF-BA0A-CB3D22ADC922}"/>
              </a:ext>
            </a:extLst>
          </p:cNvPr>
          <p:cNvSpPr txBox="1"/>
          <p:nvPr/>
        </p:nvSpPr>
        <p:spPr>
          <a:xfrm>
            <a:off x="685801" y="1788161"/>
            <a:ext cx="5931130" cy="2677656"/>
          </a:xfrm>
          <a:prstGeom prst="rect">
            <a:avLst/>
          </a:prstGeom>
          <a:noFill/>
        </p:spPr>
        <p:txBody>
          <a:bodyPr wrap="square" rtlCol="0">
            <a:spAutoFit/>
          </a:bodyPr>
          <a:lstStyle/>
          <a:p>
            <a:pPr marL="457200" indent="-457200">
              <a:buFont typeface="Arial" panose="020B0604020202020204" pitchFamily="34" charset="0"/>
              <a:buChar char="•"/>
            </a:pPr>
            <a:r>
              <a:rPr lang="en-US" sz="2800" dirty="0"/>
              <a:t>Like audio, it is hard to condense video size yet keep the quality high. Sometimes you will have to make the sacrifice but just like audio, you have to find a balance to give the best product possible</a:t>
            </a:r>
          </a:p>
        </p:txBody>
      </p:sp>
      <p:pic>
        <p:nvPicPr>
          <p:cNvPr id="14338" name="Picture 2" descr="Image result for youtube gold play button">
            <a:extLst>
              <a:ext uri="{FF2B5EF4-FFF2-40B4-BE49-F238E27FC236}">
                <a16:creationId xmlns:a16="http://schemas.microsoft.com/office/drawing/2014/main" id="{117C2968-A1B7-4F32-B315-CE86DE2B98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1646" y="1714450"/>
            <a:ext cx="4594754" cy="2825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4106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31DF1-3305-46A1-AB91-B0D952827E89}"/>
              </a:ext>
            </a:extLst>
          </p:cNvPr>
          <p:cNvSpPr>
            <a:spLocks noGrp="1"/>
          </p:cNvSpPr>
          <p:nvPr>
            <p:ph type="title"/>
          </p:nvPr>
        </p:nvSpPr>
        <p:spPr/>
        <p:txBody>
          <a:bodyPr/>
          <a:lstStyle/>
          <a:p>
            <a:r>
              <a:rPr lang="en-US" dirty="0"/>
              <a:t>Software needed</a:t>
            </a:r>
          </a:p>
        </p:txBody>
      </p:sp>
      <p:sp>
        <p:nvSpPr>
          <p:cNvPr id="3" name="Content Placeholder 2">
            <a:extLst>
              <a:ext uri="{FF2B5EF4-FFF2-40B4-BE49-F238E27FC236}">
                <a16:creationId xmlns:a16="http://schemas.microsoft.com/office/drawing/2014/main" id="{BC90223D-7534-48B4-973F-61E9C13AB7D0}"/>
              </a:ext>
            </a:extLst>
          </p:cNvPr>
          <p:cNvSpPr>
            <a:spLocks noGrp="1"/>
          </p:cNvSpPr>
          <p:nvPr>
            <p:ph idx="1"/>
          </p:nvPr>
        </p:nvSpPr>
        <p:spPr/>
        <p:txBody>
          <a:bodyPr>
            <a:normAutofit/>
          </a:bodyPr>
          <a:lstStyle/>
          <a:p>
            <a:r>
              <a:rPr lang="en-US" sz="2800" dirty="0" err="1"/>
              <a:t>Powerpoint</a:t>
            </a:r>
            <a:endParaRPr lang="en-US" sz="2800" dirty="0"/>
          </a:p>
          <a:p>
            <a:r>
              <a:rPr lang="en-US" sz="2800" dirty="0">
                <a:hlinkClick r:id="rId3"/>
              </a:rPr>
              <a:t>Adobe Flash Player</a:t>
            </a:r>
            <a:endParaRPr lang="en-US" sz="2800" dirty="0"/>
          </a:p>
        </p:txBody>
      </p:sp>
    </p:spTree>
    <p:extLst>
      <p:ext uri="{BB962C8B-B14F-4D97-AF65-F5344CB8AC3E}">
        <p14:creationId xmlns:p14="http://schemas.microsoft.com/office/powerpoint/2010/main" val="6334072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8332-E06A-4995-BA12-A58930D00A34}"/>
              </a:ext>
            </a:extLst>
          </p:cNvPr>
          <p:cNvSpPr>
            <a:spLocks noGrp="1"/>
          </p:cNvSpPr>
          <p:nvPr>
            <p:ph type="title"/>
          </p:nvPr>
        </p:nvSpPr>
        <p:spPr/>
        <p:txBody>
          <a:bodyPr/>
          <a:lstStyle/>
          <a:p>
            <a:r>
              <a:rPr lang="en-US" dirty="0"/>
              <a:t>Hardware needed</a:t>
            </a:r>
          </a:p>
        </p:txBody>
      </p:sp>
      <p:sp>
        <p:nvSpPr>
          <p:cNvPr id="3" name="Content Placeholder 2">
            <a:extLst>
              <a:ext uri="{FF2B5EF4-FFF2-40B4-BE49-F238E27FC236}">
                <a16:creationId xmlns:a16="http://schemas.microsoft.com/office/drawing/2014/main" id="{9BD6F908-92E1-4E25-8611-FAFC61C9D92D}"/>
              </a:ext>
            </a:extLst>
          </p:cNvPr>
          <p:cNvSpPr>
            <a:spLocks noGrp="1"/>
          </p:cNvSpPr>
          <p:nvPr>
            <p:ph idx="1"/>
          </p:nvPr>
        </p:nvSpPr>
        <p:spPr/>
        <p:txBody>
          <a:bodyPr>
            <a:normAutofit/>
          </a:bodyPr>
          <a:lstStyle/>
          <a:p>
            <a:r>
              <a:rPr lang="en-US" sz="2800" dirty="0"/>
              <a:t>Any computer made after 2000</a:t>
            </a:r>
          </a:p>
        </p:txBody>
      </p:sp>
    </p:spTree>
    <p:extLst>
      <p:ext uri="{BB962C8B-B14F-4D97-AF65-F5344CB8AC3E}">
        <p14:creationId xmlns:p14="http://schemas.microsoft.com/office/powerpoint/2010/main" val="4208309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35802-FE1E-4BD7-B6CE-F5A0F3D0C8B2}"/>
              </a:ext>
            </a:extLst>
          </p:cNvPr>
          <p:cNvSpPr>
            <a:spLocks noGrp="1"/>
          </p:cNvSpPr>
          <p:nvPr>
            <p:ph type="title"/>
          </p:nvPr>
        </p:nvSpPr>
        <p:spPr/>
        <p:txBody>
          <a:bodyPr/>
          <a:lstStyle/>
          <a:p>
            <a:r>
              <a:rPr lang="en-US" dirty="0"/>
              <a:t>Copyrights, Credits, and references</a:t>
            </a:r>
          </a:p>
        </p:txBody>
      </p:sp>
      <p:sp>
        <p:nvSpPr>
          <p:cNvPr id="3" name="Content Placeholder 2">
            <a:extLst>
              <a:ext uri="{FF2B5EF4-FFF2-40B4-BE49-F238E27FC236}">
                <a16:creationId xmlns:a16="http://schemas.microsoft.com/office/drawing/2014/main" id="{EFAB6E8C-6983-4D8B-8A9D-135C1D7BEF4C}"/>
              </a:ext>
            </a:extLst>
          </p:cNvPr>
          <p:cNvSpPr>
            <a:spLocks noGrp="1"/>
          </p:cNvSpPr>
          <p:nvPr>
            <p:ph idx="1"/>
          </p:nvPr>
        </p:nvSpPr>
        <p:spPr>
          <a:xfrm>
            <a:off x="502921" y="3146676"/>
            <a:ext cx="10131425" cy="3649133"/>
          </a:xfrm>
        </p:spPr>
        <p:txBody>
          <a:bodyPr>
            <a:normAutofit fontScale="25000" lnSpcReduction="20000"/>
          </a:bodyPr>
          <a:lstStyle/>
          <a:p>
            <a:r>
              <a:rPr lang="en-US" sz="6400" dirty="0">
                <a:hlinkClick r:id="rId3"/>
              </a:rPr>
              <a:t>Wikimedia Commons</a:t>
            </a:r>
            <a:endParaRPr lang="en-US" sz="6400" dirty="0"/>
          </a:p>
          <a:p>
            <a:r>
              <a:rPr lang="en-US" sz="6400" dirty="0" err="1">
                <a:hlinkClick r:id="rId4"/>
              </a:rPr>
              <a:t>GoodFreePhotos</a:t>
            </a:r>
            <a:endParaRPr lang="en-US" sz="6400" dirty="0"/>
          </a:p>
          <a:p>
            <a:r>
              <a:rPr lang="en-US" sz="6400" dirty="0" err="1">
                <a:hlinkClick r:id="rId5"/>
              </a:rPr>
              <a:t>Pixabay</a:t>
            </a:r>
            <a:endParaRPr lang="en-US" sz="6400" dirty="0"/>
          </a:p>
          <a:p>
            <a:r>
              <a:rPr lang="en-US" sz="6400" dirty="0">
                <a:hlinkClick r:id="rId6"/>
              </a:rPr>
              <a:t>Flickr</a:t>
            </a:r>
            <a:endParaRPr lang="en-US" sz="6400" dirty="0"/>
          </a:p>
          <a:p>
            <a:r>
              <a:rPr lang="en-US" sz="6400" dirty="0">
                <a:hlinkClick r:id="rId7"/>
              </a:rPr>
              <a:t>Flickr</a:t>
            </a:r>
            <a:endParaRPr lang="en-US" sz="6400" dirty="0"/>
          </a:p>
          <a:p>
            <a:r>
              <a:rPr lang="en-US" sz="6400" dirty="0" err="1">
                <a:hlinkClick r:id="rId8"/>
              </a:rPr>
              <a:t>Pixabay</a:t>
            </a:r>
            <a:endParaRPr lang="en-US" sz="6400" dirty="0"/>
          </a:p>
          <a:p>
            <a:r>
              <a:rPr lang="en-US" sz="6400" dirty="0" err="1">
                <a:hlinkClick r:id="rId9"/>
              </a:rPr>
              <a:t>Pixabay</a:t>
            </a:r>
            <a:endParaRPr lang="en-US" sz="6400" dirty="0"/>
          </a:p>
          <a:p>
            <a:r>
              <a:rPr lang="en-US" sz="6400" u="sng" dirty="0">
                <a:hlinkClick r:id="rId10"/>
              </a:rPr>
              <a:t>Wikimedia Commons</a:t>
            </a:r>
            <a:endParaRPr lang="en-US" sz="6400" u="sng" dirty="0"/>
          </a:p>
          <a:p>
            <a:r>
              <a:rPr lang="en-US" sz="6400" dirty="0">
                <a:hlinkClick r:id="rId11"/>
              </a:rPr>
              <a:t>Flickr</a:t>
            </a:r>
            <a:endParaRPr lang="en-US" sz="6400" dirty="0"/>
          </a:p>
          <a:p>
            <a:r>
              <a:rPr lang="en-US" sz="6400" dirty="0">
                <a:hlinkClick r:id="rId12"/>
              </a:rPr>
              <a:t>https://en.wikipedia.org/wiki/Animation</a:t>
            </a:r>
            <a:endParaRPr lang="en-US" sz="6400" dirty="0"/>
          </a:p>
          <a:p>
            <a:r>
              <a:rPr lang="en-US" sz="6400" dirty="0">
                <a:hlinkClick r:id="rId13"/>
              </a:rPr>
              <a:t>https://gph.is/2qkQdru</a:t>
            </a:r>
            <a:endParaRPr lang="en-US" sz="6400" dirty="0"/>
          </a:p>
          <a:p>
            <a:r>
              <a:rPr lang="en-US" sz="6400" dirty="0">
                <a:hlinkClick r:id="rId14"/>
              </a:rPr>
              <a:t>Wikimedia Commons</a:t>
            </a:r>
            <a:endParaRPr lang="en-US" sz="6400" dirty="0"/>
          </a:p>
          <a:p>
            <a:r>
              <a:rPr lang="en-US" sz="6400" dirty="0" err="1">
                <a:hlinkClick r:id="rId15"/>
              </a:rPr>
              <a:t>Pixabay</a:t>
            </a:r>
            <a:endParaRPr lang="en-US" sz="6400" dirty="0"/>
          </a:p>
          <a:p>
            <a:endParaRPr lang="en-US" sz="3100" dirty="0"/>
          </a:p>
          <a:p>
            <a:endParaRPr lang="en-US" sz="3100" dirty="0"/>
          </a:p>
          <a:p>
            <a:endParaRPr lang="en-US" sz="3100" dirty="0"/>
          </a:p>
          <a:p>
            <a:endParaRPr lang="en-US" sz="2800" dirty="0"/>
          </a:p>
          <a:p>
            <a:endParaRPr lang="en-US" dirty="0"/>
          </a:p>
        </p:txBody>
      </p:sp>
    </p:spTree>
    <p:extLst>
      <p:ext uri="{BB962C8B-B14F-4D97-AF65-F5344CB8AC3E}">
        <p14:creationId xmlns:p14="http://schemas.microsoft.com/office/powerpoint/2010/main" val="32850362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9000">
        <p159:morph option="byObject"/>
        <p:sndAc>
          <p:stSnd>
            <p:snd r:embed="rId2" name="applause.wav"/>
          </p:stSnd>
        </p:sndAc>
      </p:transition>
    </mc:Choice>
    <mc:Fallback>
      <p:transition spd="slow">
        <p:fade/>
        <p:sndAc>
          <p:stSnd>
            <p:snd r:embed="rId2" name="applause.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B879F-0B0B-4F46-AAD8-4DA1B8392A6D}"/>
              </a:ext>
            </a:extLst>
          </p:cNvPr>
          <p:cNvSpPr>
            <a:spLocks noGrp="1"/>
          </p:cNvSpPr>
          <p:nvPr>
            <p:ph type="title"/>
          </p:nvPr>
        </p:nvSpPr>
        <p:spPr/>
        <p:txBody>
          <a:bodyPr/>
          <a:lstStyle/>
          <a:p>
            <a:r>
              <a:rPr lang="en-US" dirty="0"/>
              <a:t>What is multimedia?</a:t>
            </a:r>
          </a:p>
        </p:txBody>
      </p:sp>
      <p:sp>
        <p:nvSpPr>
          <p:cNvPr id="5" name="TextBox 4">
            <a:extLst>
              <a:ext uri="{FF2B5EF4-FFF2-40B4-BE49-F238E27FC236}">
                <a16:creationId xmlns:a16="http://schemas.microsoft.com/office/drawing/2014/main" id="{DBF98367-A856-4EC3-8FBA-51884A3CD0BE}"/>
              </a:ext>
            </a:extLst>
          </p:cNvPr>
          <p:cNvSpPr txBox="1"/>
          <p:nvPr/>
        </p:nvSpPr>
        <p:spPr>
          <a:xfrm>
            <a:off x="685801" y="2184169"/>
            <a:ext cx="6249837"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t>Multimedia is the basis of creating content that uses more then one medium of expression or communication</a:t>
            </a:r>
          </a:p>
          <a:p>
            <a:pPr marL="457200" indent="-457200">
              <a:buFont typeface="Arial" panose="020B0604020202020204" pitchFamily="34" charset="0"/>
              <a:buChar char="•"/>
            </a:pPr>
            <a:r>
              <a:rPr lang="en-US" sz="2800" dirty="0"/>
              <a:t>Think of it as a way of illustrating your visions on different platforms to show your artistic basis.</a:t>
            </a:r>
          </a:p>
        </p:txBody>
      </p:sp>
      <p:pic>
        <p:nvPicPr>
          <p:cNvPr id="1026" name="Picture 2" descr="Image result for what is multimedia">
            <a:extLst>
              <a:ext uri="{FF2B5EF4-FFF2-40B4-BE49-F238E27FC236}">
                <a16:creationId xmlns:a16="http://schemas.microsoft.com/office/drawing/2014/main" id="{9A39E72B-1795-4591-8D2E-B7B5A73462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1025" y="2184169"/>
            <a:ext cx="4762500"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5825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65CC6-3333-4EE1-82D9-AD074C799F64}"/>
              </a:ext>
            </a:extLst>
          </p:cNvPr>
          <p:cNvSpPr>
            <a:spLocks noGrp="1"/>
          </p:cNvSpPr>
          <p:nvPr>
            <p:ph type="title"/>
          </p:nvPr>
        </p:nvSpPr>
        <p:spPr/>
        <p:txBody>
          <a:bodyPr/>
          <a:lstStyle/>
          <a:p>
            <a:r>
              <a:rPr lang="en-US" dirty="0"/>
              <a:t>Why is multimedia important</a:t>
            </a:r>
          </a:p>
        </p:txBody>
      </p:sp>
      <p:sp>
        <p:nvSpPr>
          <p:cNvPr id="7" name="TextBox 6">
            <a:extLst>
              <a:ext uri="{FF2B5EF4-FFF2-40B4-BE49-F238E27FC236}">
                <a16:creationId xmlns:a16="http://schemas.microsoft.com/office/drawing/2014/main" id="{458600D0-FE00-4371-B5D2-BAFF08081B4E}"/>
              </a:ext>
            </a:extLst>
          </p:cNvPr>
          <p:cNvSpPr txBox="1"/>
          <p:nvPr/>
        </p:nvSpPr>
        <p:spPr>
          <a:xfrm>
            <a:off x="482139" y="2194561"/>
            <a:ext cx="5403272"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t>Multimedia is everything you watch in listen. Any type of text, images, animation, graphics, and much, much more.</a:t>
            </a:r>
          </a:p>
          <a:p>
            <a:pPr marL="457200" indent="-457200">
              <a:buFont typeface="Arial" panose="020B0604020202020204" pitchFamily="34" charset="0"/>
              <a:buChar char="•"/>
            </a:pPr>
            <a:r>
              <a:rPr lang="en-US" sz="2800" dirty="0"/>
              <a:t>The importance of it can not be understated in how we perceive and echo our thoughts in a medium we choose.</a:t>
            </a:r>
          </a:p>
        </p:txBody>
      </p:sp>
      <p:pic>
        <p:nvPicPr>
          <p:cNvPr id="2056" name="Picture 8" descr="Image result for youtube facebook instagram">
            <a:extLst>
              <a:ext uri="{FF2B5EF4-FFF2-40B4-BE49-F238E27FC236}">
                <a16:creationId xmlns:a16="http://schemas.microsoft.com/office/drawing/2014/main" id="{EA825D1E-2510-471F-9622-B75B53778C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8174" y="2065867"/>
            <a:ext cx="4611687" cy="325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2525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4AACB-4461-4714-9A72-6CB278387BEF}"/>
              </a:ext>
            </a:extLst>
          </p:cNvPr>
          <p:cNvSpPr>
            <a:spLocks noGrp="1"/>
          </p:cNvSpPr>
          <p:nvPr>
            <p:ph type="title"/>
          </p:nvPr>
        </p:nvSpPr>
        <p:spPr/>
        <p:txBody>
          <a:bodyPr/>
          <a:lstStyle/>
          <a:p>
            <a:r>
              <a:rPr lang="en-US" dirty="0"/>
              <a:t>The Five Building Blocks of Multimedia</a:t>
            </a:r>
          </a:p>
        </p:txBody>
      </p:sp>
      <p:sp>
        <p:nvSpPr>
          <p:cNvPr id="4" name="TextBox 3">
            <a:extLst>
              <a:ext uri="{FF2B5EF4-FFF2-40B4-BE49-F238E27FC236}">
                <a16:creationId xmlns:a16="http://schemas.microsoft.com/office/drawing/2014/main" id="{E1781D48-4918-4554-8B1A-A9EA48F34004}"/>
              </a:ext>
            </a:extLst>
          </p:cNvPr>
          <p:cNvSpPr txBox="1"/>
          <p:nvPr/>
        </p:nvSpPr>
        <p:spPr>
          <a:xfrm>
            <a:off x="482139" y="2194561"/>
            <a:ext cx="5403272" cy="3970318"/>
          </a:xfrm>
          <a:prstGeom prst="rect">
            <a:avLst/>
          </a:prstGeom>
          <a:noFill/>
        </p:spPr>
        <p:txBody>
          <a:bodyPr wrap="square" rtlCol="0">
            <a:spAutoFit/>
          </a:bodyPr>
          <a:lstStyle/>
          <a:p>
            <a:pPr marL="457200" indent="-457200">
              <a:buFont typeface="Arial" panose="020B0604020202020204" pitchFamily="34" charset="0"/>
              <a:buChar char="•"/>
            </a:pPr>
            <a:r>
              <a:rPr lang="en-US" sz="2800" dirty="0"/>
              <a:t>According to longtime multimedia creator, Tay Vaughan</a:t>
            </a:r>
            <a:r>
              <a:rPr lang="en-US" dirty="0"/>
              <a:t>, </a:t>
            </a:r>
            <a:r>
              <a:rPr lang="en-US" sz="2800" dirty="0"/>
              <a:t>the five building blocks of multimedia are text, images, video, animation, and interactivity.</a:t>
            </a:r>
          </a:p>
          <a:p>
            <a:pPr marL="457200" indent="-457200">
              <a:buFont typeface="Arial" panose="020B0604020202020204" pitchFamily="34" charset="0"/>
              <a:buChar char="•"/>
            </a:pPr>
            <a:r>
              <a:rPr lang="en-US" sz="2800" dirty="0"/>
              <a:t>They are the basis of presenting and creating all forms of multimedia</a:t>
            </a:r>
          </a:p>
        </p:txBody>
      </p:sp>
      <p:pic>
        <p:nvPicPr>
          <p:cNvPr id="3074" name="Picture 2" descr="Image result for legos">
            <a:extLst>
              <a:ext uri="{FF2B5EF4-FFF2-40B4-BE49-F238E27FC236}">
                <a16:creationId xmlns:a16="http://schemas.microsoft.com/office/drawing/2014/main" id="{EC6FC317-C0C3-455B-9B08-46937C5ACC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3004" y="2152865"/>
            <a:ext cx="4935954" cy="3191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0604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8612-403B-4FBB-938B-043E9FAD4BB5}"/>
              </a:ext>
            </a:extLst>
          </p:cNvPr>
          <p:cNvSpPr>
            <a:spLocks noGrp="1"/>
          </p:cNvSpPr>
          <p:nvPr>
            <p:ph type="title"/>
          </p:nvPr>
        </p:nvSpPr>
        <p:spPr/>
        <p:txBody>
          <a:bodyPr/>
          <a:lstStyle/>
          <a:p>
            <a:r>
              <a:rPr lang="en-US" dirty="0"/>
              <a:t>text</a:t>
            </a:r>
          </a:p>
        </p:txBody>
      </p:sp>
      <p:sp>
        <p:nvSpPr>
          <p:cNvPr id="4" name="TextBox 3">
            <a:extLst>
              <a:ext uri="{FF2B5EF4-FFF2-40B4-BE49-F238E27FC236}">
                <a16:creationId xmlns:a16="http://schemas.microsoft.com/office/drawing/2014/main" id="{95223579-3B9E-4944-9EE9-341AFA9F48E5}"/>
              </a:ext>
            </a:extLst>
          </p:cNvPr>
          <p:cNvSpPr txBox="1"/>
          <p:nvPr/>
        </p:nvSpPr>
        <p:spPr>
          <a:xfrm>
            <a:off x="482139" y="2194561"/>
            <a:ext cx="5403272"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t>Text is used to convey information to allow users to understand content using a familiar written language.</a:t>
            </a:r>
          </a:p>
          <a:p>
            <a:pPr marL="457200" indent="-457200">
              <a:buFont typeface="Arial" panose="020B0604020202020204" pitchFamily="34" charset="0"/>
              <a:buChar char="•"/>
            </a:pPr>
            <a:r>
              <a:rPr lang="en-US" sz="2800" dirty="0"/>
              <a:t>It could also be used as a navigation technique to allow users easy access and give direct information to where it leads.</a:t>
            </a:r>
          </a:p>
        </p:txBody>
      </p:sp>
      <p:pic>
        <p:nvPicPr>
          <p:cNvPr id="4100" name="Picture 4" descr="Image result for alphabet">
            <a:extLst>
              <a:ext uri="{FF2B5EF4-FFF2-40B4-BE49-F238E27FC236}">
                <a16:creationId xmlns:a16="http://schemas.microsoft.com/office/drawing/2014/main" id="{223708FD-612C-4B02-AF85-F85A61DC0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311" y="2064221"/>
            <a:ext cx="4485888" cy="3539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67072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4745F-F27F-42EB-BB38-D7A649EC7573}"/>
              </a:ext>
            </a:extLst>
          </p:cNvPr>
          <p:cNvSpPr>
            <a:spLocks noGrp="1"/>
          </p:cNvSpPr>
          <p:nvPr>
            <p:ph type="title"/>
          </p:nvPr>
        </p:nvSpPr>
        <p:spPr/>
        <p:txBody>
          <a:bodyPr/>
          <a:lstStyle/>
          <a:p>
            <a:r>
              <a:rPr lang="en-US" dirty="0"/>
              <a:t>Text (cont’d)</a:t>
            </a:r>
          </a:p>
        </p:txBody>
      </p:sp>
      <p:sp>
        <p:nvSpPr>
          <p:cNvPr id="4" name="TextBox 3">
            <a:extLst>
              <a:ext uri="{FF2B5EF4-FFF2-40B4-BE49-F238E27FC236}">
                <a16:creationId xmlns:a16="http://schemas.microsoft.com/office/drawing/2014/main" id="{554DDC69-FABA-4F2B-B917-1F4532EF4371}"/>
              </a:ext>
            </a:extLst>
          </p:cNvPr>
          <p:cNvSpPr txBox="1"/>
          <p:nvPr/>
        </p:nvSpPr>
        <p:spPr>
          <a:xfrm>
            <a:off x="482139" y="2194561"/>
            <a:ext cx="5403272" cy="4401205"/>
          </a:xfrm>
          <a:prstGeom prst="rect">
            <a:avLst/>
          </a:prstGeom>
          <a:noFill/>
        </p:spPr>
        <p:txBody>
          <a:bodyPr wrap="square" rtlCol="0">
            <a:spAutoFit/>
          </a:bodyPr>
          <a:lstStyle/>
          <a:p>
            <a:pPr marL="457200" indent="-457200">
              <a:buFont typeface="Arial" panose="020B0604020202020204" pitchFamily="34" charset="0"/>
              <a:buChar char="•"/>
            </a:pPr>
            <a:r>
              <a:rPr lang="en-US" sz="2800" dirty="0"/>
              <a:t>Text is also used to illustrate pages just by using code that looks like a completely different language.</a:t>
            </a:r>
          </a:p>
          <a:p>
            <a:pPr marL="457200" indent="-457200">
              <a:buFont typeface="Arial" panose="020B0604020202020204" pitchFamily="34" charset="0"/>
              <a:buChar char="•"/>
            </a:pPr>
            <a:r>
              <a:rPr lang="en-US" sz="2800" dirty="0"/>
              <a:t>To a computer, text is a series of codes that gets formatted to display something as simple as when your log on screen when you go on your personal computer</a:t>
            </a:r>
          </a:p>
        </p:txBody>
      </p:sp>
      <p:pic>
        <p:nvPicPr>
          <p:cNvPr id="5122" name="Picture 2" descr="Image result for html">
            <a:extLst>
              <a:ext uri="{FF2B5EF4-FFF2-40B4-BE49-F238E27FC236}">
                <a16:creationId xmlns:a16="http://schemas.microsoft.com/office/drawing/2014/main" id="{2DDD6351-4D65-4F02-A20A-C74D41A109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3002" y="1758645"/>
            <a:ext cx="4403197" cy="4837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6726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416EB-BA98-4229-B845-1D7882E1CFCF}"/>
              </a:ext>
            </a:extLst>
          </p:cNvPr>
          <p:cNvSpPr>
            <a:spLocks noGrp="1"/>
          </p:cNvSpPr>
          <p:nvPr>
            <p:ph type="title"/>
          </p:nvPr>
        </p:nvSpPr>
        <p:spPr/>
        <p:txBody>
          <a:bodyPr/>
          <a:lstStyle/>
          <a:p>
            <a:r>
              <a:rPr lang="en-US" dirty="0"/>
              <a:t>Images</a:t>
            </a:r>
          </a:p>
        </p:txBody>
      </p:sp>
      <p:sp>
        <p:nvSpPr>
          <p:cNvPr id="4" name="TextBox 3">
            <a:extLst>
              <a:ext uri="{FF2B5EF4-FFF2-40B4-BE49-F238E27FC236}">
                <a16:creationId xmlns:a16="http://schemas.microsoft.com/office/drawing/2014/main" id="{F9BFB6FE-47B8-4534-AF14-26FD0BF37BC3}"/>
              </a:ext>
            </a:extLst>
          </p:cNvPr>
          <p:cNvSpPr txBox="1"/>
          <p:nvPr/>
        </p:nvSpPr>
        <p:spPr>
          <a:xfrm>
            <a:off x="482139" y="2194561"/>
            <a:ext cx="5403272" cy="523220"/>
          </a:xfrm>
          <a:prstGeom prst="rect">
            <a:avLst/>
          </a:prstGeom>
          <a:noFill/>
        </p:spPr>
        <p:txBody>
          <a:bodyPr wrap="square" rtlCol="0">
            <a:spAutoFit/>
          </a:bodyPr>
          <a:lstStyle/>
          <a:p>
            <a:pPr marL="457200" indent="-457200">
              <a:buFont typeface="Arial" panose="020B0604020202020204" pitchFamily="34" charset="0"/>
              <a:buChar char="•"/>
            </a:pPr>
            <a:endParaRPr lang="en-US" sz="2800" dirty="0"/>
          </a:p>
        </p:txBody>
      </p:sp>
      <p:sp>
        <p:nvSpPr>
          <p:cNvPr id="5" name="TextBox 4">
            <a:extLst>
              <a:ext uri="{FF2B5EF4-FFF2-40B4-BE49-F238E27FC236}">
                <a16:creationId xmlns:a16="http://schemas.microsoft.com/office/drawing/2014/main" id="{245BB49E-2A75-4C80-B14E-2002D06B39B9}"/>
              </a:ext>
            </a:extLst>
          </p:cNvPr>
          <p:cNvSpPr txBox="1"/>
          <p:nvPr/>
        </p:nvSpPr>
        <p:spPr>
          <a:xfrm>
            <a:off x="685801" y="1788161"/>
            <a:ext cx="5403272" cy="4832092"/>
          </a:xfrm>
          <a:prstGeom prst="rect">
            <a:avLst/>
          </a:prstGeom>
          <a:noFill/>
        </p:spPr>
        <p:txBody>
          <a:bodyPr wrap="square" rtlCol="0">
            <a:spAutoFit/>
          </a:bodyPr>
          <a:lstStyle/>
          <a:p>
            <a:pPr marL="457200" indent="-457200">
              <a:buFont typeface="Arial" panose="020B0604020202020204" pitchFamily="34" charset="0"/>
              <a:buChar char="•"/>
            </a:pPr>
            <a:r>
              <a:rPr lang="en-US" sz="2800" dirty="0"/>
              <a:t>There is a common trope that an image is worth “a thousand words” and in a technical sense, it is very much true.</a:t>
            </a:r>
          </a:p>
          <a:p>
            <a:pPr marL="457200" indent="-457200">
              <a:buFont typeface="Arial" panose="020B0604020202020204" pitchFamily="34" charset="0"/>
              <a:buChar char="•"/>
            </a:pPr>
            <a:r>
              <a:rPr lang="en-US" sz="2800" dirty="0"/>
              <a:t>If used correctly, it could be a useful way to manipulate your content to get the desired effect. You do not want to alienate your audience to get them disoriented by not using proper contrast</a:t>
            </a:r>
          </a:p>
        </p:txBody>
      </p:sp>
      <p:pic>
        <p:nvPicPr>
          <p:cNvPr id="6150" name="Picture 6" descr="Image result for bad contrast">
            <a:extLst>
              <a:ext uri="{FF2B5EF4-FFF2-40B4-BE49-F238E27FC236}">
                <a16:creationId xmlns:a16="http://schemas.microsoft.com/office/drawing/2014/main" id="{382D1529-83D2-43EA-A0D3-A84B15B3D3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61200" y="2194561"/>
            <a:ext cx="4768735" cy="3232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97491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0E88C-36B9-4EBC-AC65-7655293EBDB8}"/>
              </a:ext>
            </a:extLst>
          </p:cNvPr>
          <p:cNvSpPr>
            <a:spLocks noGrp="1"/>
          </p:cNvSpPr>
          <p:nvPr>
            <p:ph type="title"/>
          </p:nvPr>
        </p:nvSpPr>
        <p:spPr/>
        <p:txBody>
          <a:bodyPr/>
          <a:lstStyle/>
          <a:p>
            <a:r>
              <a:rPr lang="en-US" dirty="0"/>
              <a:t>Images (cont’d)</a:t>
            </a:r>
          </a:p>
        </p:txBody>
      </p:sp>
      <p:pic>
        <p:nvPicPr>
          <p:cNvPr id="7170" name="Picture 2" descr="Image result for image within an image illusion">
            <a:extLst>
              <a:ext uri="{FF2B5EF4-FFF2-40B4-BE49-F238E27FC236}">
                <a16:creationId xmlns:a16="http://schemas.microsoft.com/office/drawing/2014/main" id="{B1F2DAD1-74A3-487C-8B4E-003F25F708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4211" y="2521989"/>
            <a:ext cx="3628967" cy="270086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1CFA1C7-BB17-454F-8384-1B2BDF66471B}"/>
              </a:ext>
            </a:extLst>
          </p:cNvPr>
          <p:cNvSpPr txBox="1"/>
          <p:nvPr/>
        </p:nvSpPr>
        <p:spPr>
          <a:xfrm>
            <a:off x="685801" y="1788161"/>
            <a:ext cx="5403272" cy="523220"/>
          </a:xfrm>
          <a:prstGeom prst="rect">
            <a:avLst/>
          </a:prstGeom>
          <a:noFill/>
        </p:spPr>
        <p:txBody>
          <a:bodyPr wrap="square" rtlCol="0">
            <a:spAutoFit/>
          </a:bodyPr>
          <a:lstStyle/>
          <a:p>
            <a:pPr marL="457200" indent="-457200">
              <a:buFont typeface="Arial" panose="020B0604020202020204" pitchFamily="34" charset="0"/>
              <a:buChar char="•"/>
            </a:pPr>
            <a:endParaRPr lang="en-US" sz="2800" dirty="0"/>
          </a:p>
        </p:txBody>
      </p:sp>
      <p:sp>
        <p:nvSpPr>
          <p:cNvPr id="7" name="TextBox 6">
            <a:extLst>
              <a:ext uri="{FF2B5EF4-FFF2-40B4-BE49-F238E27FC236}">
                <a16:creationId xmlns:a16="http://schemas.microsoft.com/office/drawing/2014/main" id="{196A40F0-0C73-4963-80FD-EB33D4BCC42E}"/>
              </a:ext>
            </a:extLst>
          </p:cNvPr>
          <p:cNvSpPr txBox="1"/>
          <p:nvPr/>
        </p:nvSpPr>
        <p:spPr>
          <a:xfrm>
            <a:off x="685801" y="1788161"/>
            <a:ext cx="5931130" cy="4832092"/>
          </a:xfrm>
          <a:prstGeom prst="rect">
            <a:avLst/>
          </a:prstGeom>
          <a:noFill/>
        </p:spPr>
        <p:txBody>
          <a:bodyPr wrap="square" rtlCol="0">
            <a:spAutoFit/>
          </a:bodyPr>
          <a:lstStyle/>
          <a:p>
            <a:pPr marL="457200" indent="-457200">
              <a:buFont typeface="Arial" panose="020B0604020202020204" pitchFamily="34" charset="0"/>
              <a:buChar char="•"/>
            </a:pPr>
            <a:r>
              <a:rPr lang="en-US" sz="2800" dirty="0"/>
              <a:t>Another thing you should focus on when selecting images to represent your content is to make it a good representation of what you are trying to put across.</a:t>
            </a:r>
          </a:p>
          <a:p>
            <a:pPr marL="457200" indent="-457200">
              <a:buFont typeface="Arial" panose="020B0604020202020204" pitchFamily="34" charset="0"/>
              <a:buChar char="•"/>
            </a:pPr>
            <a:r>
              <a:rPr lang="en-US" sz="2800" dirty="0"/>
              <a:t>You do not want to put images with no context in relation to the rest of the project and especially do not make it so it hurts their eyes just by looking at the image, as the example to the right</a:t>
            </a:r>
          </a:p>
        </p:txBody>
      </p:sp>
    </p:spTree>
    <p:extLst>
      <p:ext uri="{BB962C8B-B14F-4D97-AF65-F5344CB8AC3E}">
        <p14:creationId xmlns:p14="http://schemas.microsoft.com/office/powerpoint/2010/main" val="2533612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345B1-299E-4424-B8AA-4691063D13CF}"/>
              </a:ext>
            </a:extLst>
          </p:cNvPr>
          <p:cNvSpPr>
            <a:spLocks noGrp="1"/>
          </p:cNvSpPr>
          <p:nvPr>
            <p:ph type="title"/>
          </p:nvPr>
        </p:nvSpPr>
        <p:spPr/>
        <p:txBody>
          <a:bodyPr/>
          <a:lstStyle/>
          <a:p>
            <a:r>
              <a:rPr lang="en-US" dirty="0"/>
              <a:t>Audio</a:t>
            </a:r>
          </a:p>
        </p:txBody>
      </p:sp>
      <p:sp>
        <p:nvSpPr>
          <p:cNvPr id="4" name="TextBox 3">
            <a:extLst>
              <a:ext uri="{FF2B5EF4-FFF2-40B4-BE49-F238E27FC236}">
                <a16:creationId xmlns:a16="http://schemas.microsoft.com/office/drawing/2014/main" id="{ABE0A260-5B54-4387-93DF-970C58A69D54}"/>
              </a:ext>
            </a:extLst>
          </p:cNvPr>
          <p:cNvSpPr txBox="1"/>
          <p:nvPr/>
        </p:nvSpPr>
        <p:spPr>
          <a:xfrm>
            <a:off x="685801" y="1788161"/>
            <a:ext cx="5931130"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a:t>Audio is one of the two senses we can most easily manipulate with multimedia</a:t>
            </a:r>
          </a:p>
          <a:p>
            <a:pPr marL="457200" indent="-457200">
              <a:buFont typeface="Arial" panose="020B0604020202020204" pitchFamily="34" charset="0"/>
              <a:buChar char="•"/>
            </a:pPr>
            <a:r>
              <a:rPr lang="en-US" sz="2800" dirty="0"/>
              <a:t>If used properly it can illustrate by giving audial cues to give instructions on what the user should be trying to perceive.</a:t>
            </a:r>
          </a:p>
        </p:txBody>
      </p:sp>
      <p:pic>
        <p:nvPicPr>
          <p:cNvPr id="8194" name="Picture 2" descr="Image result for audio">
            <a:extLst>
              <a:ext uri="{FF2B5EF4-FFF2-40B4-BE49-F238E27FC236}">
                <a16:creationId xmlns:a16="http://schemas.microsoft.com/office/drawing/2014/main" id="{D3FDCDB0-0B98-4481-BE1C-E664499894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7267" y="762000"/>
            <a:ext cx="5122333" cy="489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7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sndAc>
          <p:stSnd>
            <p:snd r:embed="rId2" name="chimes.wav"/>
          </p:stSnd>
        </p:sndAc>
      </p:transition>
    </mc:Choice>
    <mc:Fallback>
      <p:transition spd="slow">
        <p:fade/>
        <p:sndAc>
          <p:stSnd>
            <p:snd r:embed="rId2" name="chimes.wav"/>
          </p:stSnd>
        </p:sndAc>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TM03457452[[fn=Celestial]]</Template>
  <TotalTime>1459</TotalTime>
  <Words>652</Words>
  <Application>Microsoft Office PowerPoint</Application>
  <PresentationFormat>Widescreen</PresentationFormat>
  <Paragraphs>61</Paragraphs>
  <Slides>17</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Celestial</vt:lpstr>
      <vt:lpstr>The truth of Multimedia</vt:lpstr>
      <vt:lpstr>What is multimedia?</vt:lpstr>
      <vt:lpstr>Why is multimedia important</vt:lpstr>
      <vt:lpstr>The Five Building Blocks of Multimedia</vt:lpstr>
      <vt:lpstr>text</vt:lpstr>
      <vt:lpstr>Text (cont’d)</vt:lpstr>
      <vt:lpstr>Images</vt:lpstr>
      <vt:lpstr>Images (cont’d)</vt:lpstr>
      <vt:lpstr>Audio</vt:lpstr>
      <vt:lpstr>AUDIO (cont’d)</vt:lpstr>
      <vt:lpstr>Animation</vt:lpstr>
      <vt:lpstr>Animation (cont’d)</vt:lpstr>
      <vt:lpstr>video</vt:lpstr>
      <vt:lpstr>Videos (cont’d)</vt:lpstr>
      <vt:lpstr>Software needed</vt:lpstr>
      <vt:lpstr>Hardware needed</vt:lpstr>
      <vt:lpstr>Copyrights, Credits, and 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dc:title>
  <dc:creator>MIKE</dc:creator>
  <cp:lastModifiedBy>MIKE</cp:lastModifiedBy>
  <cp:revision>23</cp:revision>
  <dcterms:created xsi:type="dcterms:W3CDTF">2018-04-10T03:22:51Z</dcterms:created>
  <dcterms:modified xsi:type="dcterms:W3CDTF">2018-04-11T03:42:00Z</dcterms:modified>
</cp:coreProperties>
</file>