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70" r:id="rId5"/>
    <p:sldId id="274" r:id="rId6"/>
    <p:sldId id="269" r:id="rId7"/>
    <p:sldId id="267" r:id="rId8"/>
    <p:sldId id="259" r:id="rId9"/>
    <p:sldId id="261" r:id="rId10"/>
    <p:sldId id="263" r:id="rId11"/>
    <p:sldId id="265" r:id="rId12"/>
    <p:sldId id="266" r:id="rId13"/>
    <p:sldId id="27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7" autoAdjust="0"/>
    <p:restoredTop sz="94660"/>
  </p:normalViewPr>
  <p:slideViewPr>
    <p:cSldViewPr snapToGrid="0">
      <p:cViewPr varScale="1">
        <p:scale>
          <a:sx n="76" d="100"/>
          <a:sy n="76" d="100"/>
        </p:scale>
        <p:origin x="58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CA8BFD-E0F7-431C-A931-CDBD306E8B4B}" type="datetimeFigureOut">
              <a:rPr lang="en-US" smtClean="0"/>
              <a:t>5/1/2018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C8422-0070-41CE-9C67-4EBAA2133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75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C8422-0070-41CE-9C67-4EBAA2133D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31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931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170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9220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8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0965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53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434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95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262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06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05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C63999ED-5827-4DA5-B61C-F69F03B1D1DE}" type="datetimeFigureOut">
              <a:rPr lang="en-US" smtClean="0"/>
              <a:t>4/30/2018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7CD46122-F66B-4CF9-B937-F14FADF0561B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816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9718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34290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8862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://es.wikipedia.org/wiki/Archivo:American-style_pool_table_diagram_(empty).pn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hyperlink" Target="http://es.wikipedia.org/wiki/Archivo:American-style_pool_table_diagram_(empty).pn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meshdirect.com.au/wp-content/uploads/2016/09/Shade-Cloth.jpg" TargetMode="External"/><Relationship Id="rId13" Type="http://schemas.openxmlformats.org/officeDocument/2006/relationships/hyperlink" Target="http://www.babilliards.com/FRAMECONSTRUCTION.html" TargetMode="External"/><Relationship Id="rId18" Type="http://schemas.openxmlformats.org/officeDocument/2006/relationships/hyperlink" Target="https://www.rcdude.com/product-p/hp-tlcutplir.htm" TargetMode="External"/><Relationship Id="rId26" Type="http://schemas.openxmlformats.org/officeDocument/2006/relationships/hyperlink" Target="https://www.homeleisuredirect.com/pool_tables/pool_snooker_delivery_cloth_services/replace_american_pool_table_cloth_9ft.html" TargetMode="External"/><Relationship Id="rId3" Type="http://schemas.openxmlformats.org/officeDocument/2006/relationships/hyperlink" Target="https://i.ytimg.com/vi/GhG_0ToGdO4/maxresdefault.jpg" TargetMode="External"/><Relationship Id="rId21" Type="http://schemas.openxmlformats.org/officeDocument/2006/relationships/hyperlink" Target="https://www.shopyourway.com/hultafors-sm-40-aluminium-diy-spirit-level-2-vial-40cm/668626197" TargetMode="External"/><Relationship Id="rId7" Type="http://schemas.openxmlformats.org/officeDocument/2006/relationships/hyperlink" Target="https://www.dreamstime.com/stock-photo-hardware-bolts-nuts-washers-screws-mess-image45761128" TargetMode="External"/><Relationship Id="rId12" Type="http://schemas.openxmlformats.org/officeDocument/2006/relationships/hyperlink" Target="http://loriaawards.com/The-Spartan-VI-Six-Leg-9ftPool-Table--P1662.aspx" TargetMode="External"/><Relationship Id="rId17" Type="http://schemas.openxmlformats.org/officeDocument/2006/relationships/hyperlink" Target="https://www.searspartsdirect.com/model-number/P099/1573/1310700.html" TargetMode="External"/><Relationship Id="rId25" Type="http://schemas.openxmlformats.org/officeDocument/2006/relationships/hyperlink" Target="https://www.youtube.com/watch?v=OwlUspUO7Oo" TargetMode="External"/><Relationship Id="rId2" Type="http://schemas.openxmlformats.org/officeDocument/2006/relationships/hyperlink" Target="https://es.wikipedia.org/wiki/Archivo:American-style_pool_table_diagram_(empty).png" TargetMode="External"/><Relationship Id="rId16" Type="http://schemas.openxmlformats.org/officeDocument/2006/relationships/hyperlink" Target="http://seefilmla.com/pool-table/leisure-bay-pool-table-rails" TargetMode="External"/><Relationship Id="rId20" Type="http://schemas.openxmlformats.org/officeDocument/2006/relationships/hyperlink" Target="https://www.amazon.com/TEKTON-3169-32-oz-Rubber-Mallet/dp/B000NPZ3HC" TargetMode="Externa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rowly.io/15-must-have-tools-for-small-business-2/" TargetMode="External"/><Relationship Id="rId11" Type="http://schemas.openxmlformats.org/officeDocument/2006/relationships/hyperlink" Target="https://www.jmlfoundation.org/right-pool-table-sizes-guide/" TargetMode="External"/><Relationship Id="rId24" Type="http://schemas.openxmlformats.org/officeDocument/2006/relationships/hyperlink" Target="https://www.harborfreight.com/pack-of-10-mini-utility-blades-93789.html" TargetMode="External"/><Relationship Id="rId5" Type="http://schemas.openxmlformats.org/officeDocument/2006/relationships/hyperlink" Target="http://pooltable-recovering.com/wp-content/uploads/2016/03/pool-table-installation-wrexham-north-wales-4.jpg" TargetMode="External"/><Relationship Id="rId15" Type="http://schemas.openxmlformats.org/officeDocument/2006/relationships/hyperlink" Target="https://californiahouse.com/pool-table-pockets-2/" TargetMode="External"/><Relationship Id="rId23" Type="http://schemas.openxmlformats.org/officeDocument/2006/relationships/hyperlink" Target="https://www.pooldawg.com/staple-remover" TargetMode="External"/><Relationship Id="rId28" Type="http://schemas.openxmlformats.org/officeDocument/2006/relationships/slide" Target="slide3.xml"/><Relationship Id="rId10" Type="http://schemas.openxmlformats.org/officeDocument/2006/relationships/hyperlink" Target="https://www.pooltablesplus.com/shop/pool-table-collection/reclaimed-wood-pool-tables/rex/" TargetMode="External"/><Relationship Id="rId19" Type="http://schemas.openxmlformats.org/officeDocument/2006/relationships/hyperlink" Target="https://www.amazon.com/Dewalt-DCD771C2-Cordless-Lithium-Ion-Compact/dp/B00ET5VMTU" TargetMode="External"/><Relationship Id="rId4" Type="http://schemas.openxmlformats.org/officeDocument/2006/relationships/hyperlink" Target="http://images.paperbackswap.com/l/01/8901/9780967808901.jpg" TargetMode="External"/><Relationship Id="rId9" Type="http://schemas.openxmlformats.org/officeDocument/2006/relationships/hyperlink" Target="https://www.robbiesbilliards.com/products/olhausen-railyard-pool-table" TargetMode="External"/><Relationship Id="rId14" Type="http://schemas.openxmlformats.org/officeDocument/2006/relationships/hyperlink" Target="http://www.dkbilliards.com/2013/07/whats-better-one-or-three-piece-slate-pool-table/" TargetMode="External"/><Relationship Id="rId22" Type="http://schemas.openxmlformats.org/officeDocument/2006/relationships/hyperlink" Target="https://www.amazon.com/Ingersoll-SK4M14L-2-Inch-Metric-Impact/dp/B000HGMSGQ" TargetMode="External"/><Relationship Id="rId27" Type="http://schemas.openxmlformats.org/officeDocument/2006/relationships/hyperlink" Target="http://www.jmbilliard.com/" TargetMode="External"/><Relationship Id="rId30" Type="http://schemas.openxmlformats.org/officeDocument/2006/relationships/hyperlink" Target="http://es.wikipedia.org/wiki/Archivo:American-style_pool_table_diagram_(empty)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hyperlink" Target="http://es.wikipedia.org/wiki/Archivo:American-style_pool_table_diagram_(empty).png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slide" Target="slide11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11" Type="http://schemas.openxmlformats.org/officeDocument/2006/relationships/slide" Target="slide10.xml"/><Relationship Id="rId5" Type="http://schemas.openxmlformats.org/officeDocument/2006/relationships/slide" Target="slide6.xml"/><Relationship Id="rId15" Type="http://schemas.openxmlformats.org/officeDocument/2006/relationships/slide" Target="slide13.xml"/><Relationship Id="rId10" Type="http://schemas.openxmlformats.org/officeDocument/2006/relationships/image" Target="../media/image6.jpg"/><Relationship Id="rId4" Type="http://schemas.openxmlformats.org/officeDocument/2006/relationships/image" Target="../media/image3.jpg"/><Relationship Id="rId9" Type="http://schemas.openxmlformats.org/officeDocument/2006/relationships/slide" Target="slide9.xml"/><Relationship Id="rId1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s.wikipedia.org/wiki/Archivo:American-style_pool_table_diagram_(empty).png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wlUspUO7Oo" TargetMode="External"/><Relationship Id="rId6" Type="http://schemas.openxmlformats.org/officeDocument/2006/relationships/image" Target="../media/image11.jpeg"/><Relationship Id="rId5" Type="http://schemas.openxmlformats.org/officeDocument/2006/relationships/hyperlink" Target="http://es.wikipedia.org/wiki/Archivo:American-style_pool_table_diagram_(empty).png" TargetMode="Externa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microsoft.com/office/2007/relationships/hdphoto" Target="../media/hdphoto4.wdp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openxmlformats.org/officeDocument/2006/relationships/hyperlink" Target="http://es.wikipedia.org/wiki/Archivo:American-style_pool_table_diagram_(empty).png" TargetMode="External"/><Relationship Id="rId9" Type="http://schemas.openxmlformats.org/officeDocument/2006/relationships/image" Target="../media/image14.png"/><Relationship Id="rId1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1.png"/><Relationship Id="rId18" Type="http://schemas.microsoft.com/office/2007/relationships/hdphoto" Target="../media/hdphoto12.wdp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microsoft.com/office/2007/relationships/hdphoto" Target="../media/hdphoto9.wdp"/><Relationship Id="rId17" Type="http://schemas.openxmlformats.org/officeDocument/2006/relationships/image" Target="../media/image23.png"/><Relationship Id="rId2" Type="http://schemas.openxmlformats.org/officeDocument/2006/relationships/slide" Target="slide3.xml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10" Type="http://schemas.microsoft.com/office/2007/relationships/hdphoto" Target="../media/hdphoto8.wdp"/><Relationship Id="rId4" Type="http://schemas.openxmlformats.org/officeDocument/2006/relationships/hyperlink" Target="http://es.wikipedia.org/wiki/Archivo:American-style_pool_table_diagram_(empty).png" TargetMode="External"/><Relationship Id="rId9" Type="http://schemas.openxmlformats.org/officeDocument/2006/relationships/image" Target="../media/image19.png"/><Relationship Id="rId1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BB76C-14A9-4B03-93D5-4A1F89A591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613" y="348006"/>
            <a:ext cx="12708294" cy="4788703"/>
          </a:xfrm>
        </p:spPr>
        <p:txBody>
          <a:bodyPr>
            <a:normAutofit fontScale="90000"/>
          </a:bodyPr>
          <a:lstStyle/>
          <a:p>
            <a:r>
              <a:rPr lang="en-US" dirty="0"/>
              <a:t>A Basic guide </a:t>
            </a: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    on assembling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A pool table.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4ECA3C-A2F7-41F7-9EDE-3EB67D5663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Presented by Joey Truelove</a:t>
            </a:r>
          </a:p>
        </p:txBody>
      </p:sp>
      <p:sp>
        <p:nvSpPr>
          <p:cNvPr id="6" name="Arrow: Right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7310FCC-9438-41FA-B48C-1FCD116D20F6}"/>
              </a:ext>
            </a:extLst>
          </p:cNvPr>
          <p:cNvSpPr/>
          <p:nvPr/>
        </p:nvSpPr>
        <p:spPr>
          <a:xfrm>
            <a:off x="10226351" y="5685429"/>
            <a:ext cx="1520890" cy="1077585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4032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Hardware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0" y="569066"/>
            <a:ext cx="6248398" cy="565515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Pool Tables tend to consist of…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Bolts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Washers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Nails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Staples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Screws</a:t>
            </a: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4C63D9B4-E950-4E91-90AD-8948456FFA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pic>
        <p:nvPicPr>
          <p:cNvPr id="6146" name="Picture 2" descr="Image result for pool table hardware">
            <a:extLst>
              <a:ext uri="{FF2B5EF4-FFF2-40B4-BE49-F238E27FC236}">
                <a16:creationId xmlns:a16="http://schemas.microsoft.com/office/drawing/2014/main" id="{C8F962EB-235A-44E0-86B3-B1B820901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12" y="1521304"/>
            <a:ext cx="4406281" cy="440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hlinkClick r:id="rId2" action="ppaction://hlinksldjump"/>
            <a:extLst>
              <a:ext uri="{FF2B5EF4-FFF2-40B4-BE49-F238E27FC236}">
                <a16:creationId xmlns:a16="http://schemas.microsoft.com/office/drawing/2014/main" id="{3E91D5CF-7309-4688-832E-95D8399349DA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3149255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Cloth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There are many different colors of cloth.</a:t>
            </a:r>
          </a:p>
          <a:p>
            <a:r>
              <a:rPr lang="en-US" dirty="0">
                <a:solidFill>
                  <a:schemeClr val="bg1"/>
                </a:solidFill>
              </a:rPr>
              <a:t>What matters is the quality.</a:t>
            </a:r>
          </a:p>
          <a:p>
            <a:r>
              <a:rPr lang="en-US" dirty="0">
                <a:solidFill>
                  <a:schemeClr val="bg1"/>
                </a:solidFill>
              </a:rPr>
              <a:t>There are three major things we are going to be getting into.</a:t>
            </a:r>
          </a:p>
          <a:p>
            <a:r>
              <a:rPr lang="en-US" dirty="0">
                <a:solidFill>
                  <a:schemeClr val="bg1"/>
                </a:solidFill>
              </a:rPr>
              <a:t>Durability…</a:t>
            </a:r>
          </a:p>
          <a:p>
            <a:r>
              <a:rPr lang="en-US" dirty="0">
                <a:solidFill>
                  <a:schemeClr val="bg1"/>
                </a:solidFill>
              </a:rPr>
              <a:t>Weave…</a:t>
            </a:r>
          </a:p>
          <a:p>
            <a:r>
              <a:rPr lang="en-US" dirty="0">
                <a:solidFill>
                  <a:schemeClr val="bg1"/>
                </a:solidFill>
              </a:rPr>
              <a:t>Feel of Play…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Arrow: Right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74FD0EA-2356-42E9-95F9-5074D5162FA9}"/>
              </a:ext>
            </a:extLst>
          </p:cNvPr>
          <p:cNvSpPr/>
          <p:nvPr/>
        </p:nvSpPr>
        <p:spPr>
          <a:xfrm>
            <a:off x="10226351" y="5685429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Next</a:t>
            </a:r>
          </a:p>
        </p:txBody>
      </p:sp>
      <p:pic>
        <p:nvPicPr>
          <p:cNvPr id="8196" name="Picture 4" descr="Image result for pool table cloth">
            <a:extLst>
              <a:ext uri="{FF2B5EF4-FFF2-40B4-BE49-F238E27FC236}">
                <a16:creationId xmlns:a16="http://schemas.microsoft.com/office/drawing/2014/main" id="{BF219161-BD8D-4A25-B0EE-56B42BE3A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06" y="2626764"/>
            <a:ext cx="4701851" cy="340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99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Cloth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Cloth can be used a lot or very little depending on how often the play surface it used.</a:t>
            </a:r>
          </a:p>
          <a:p>
            <a:r>
              <a:rPr lang="en-US" dirty="0">
                <a:solidFill>
                  <a:schemeClr val="bg1"/>
                </a:solidFill>
              </a:rPr>
              <a:t>For places like bars, they have very durable cloth…</a:t>
            </a:r>
          </a:p>
          <a:p>
            <a:r>
              <a:rPr lang="en-US" dirty="0">
                <a:solidFill>
                  <a:schemeClr val="bg1"/>
                </a:solidFill>
              </a:rPr>
              <a:t>The weave changes how the balls spin and the speed of the ball.</a:t>
            </a:r>
          </a:p>
          <a:p>
            <a:r>
              <a:rPr lang="en-US" dirty="0">
                <a:solidFill>
                  <a:schemeClr val="bg1"/>
                </a:solidFill>
              </a:rPr>
              <a:t>Professional grade cloth typically has a nice weave for very precise shots.</a:t>
            </a:r>
          </a:p>
          <a:p>
            <a:r>
              <a:rPr lang="en-US" dirty="0">
                <a:solidFill>
                  <a:schemeClr val="bg1"/>
                </a:solidFill>
              </a:rPr>
              <a:t>The feel of the ball is the opinion of the player.</a:t>
            </a:r>
          </a:p>
          <a:p>
            <a:r>
              <a:rPr lang="en-US" dirty="0">
                <a:solidFill>
                  <a:schemeClr val="bg1"/>
                </a:solidFill>
              </a:rPr>
              <a:t>There is cloth that can drastically change the play in general like professional grade cloth.</a:t>
            </a:r>
          </a:p>
        </p:txBody>
      </p:sp>
      <p:sp>
        <p:nvSpPr>
          <p:cNvPr id="4" name="Arrow: Right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4332F1B-6986-4EA4-A50A-6AAD5F413606}"/>
              </a:ext>
            </a:extLst>
          </p:cNvPr>
          <p:cNvSpPr/>
          <p:nvPr/>
        </p:nvSpPr>
        <p:spPr>
          <a:xfrm flipH="1">
            <a:off x="4595906" y="5685428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</a:t>
            </a:r>
          </a:p>
        </p:txBody>
      </p:sp>
      <p:pic>
        <p:nvPicPr>
          <p:cNvPr id="7" name="Picture 6">
            <a:hlinkClick r:id="rId2" action="ppaction://hlinksldjump"/>
            <a:extLst>
              <a:ext uri="{FF2B5EF4-FFF2-40B4-BE49-F238E27FC236}">
                <a16:creationId xmlns:a16="http://schemas.microsoft.com/office/drawing/2014/main" id="{A0557916-53BC-47B1-90AE-CCEE4A22B9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pic>
        <p:nvPicPr>
          <p:cNvPr id="9218" name="Picture 2" descr="Image result for pool table felt quality">
            <a:extLst>
              <a:ext uri="{FF2B5EF4-FFF2-40B4-BE49-F238E27FC236}">
                <a16:creationId xmlns:a16="http://schemas.microsoft.com/office/drawing/2014/main" id="{69E3EFA9-E56F-4C66-8FCB-EA13D556C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1" y="1850546"/>
            <a:ext cx="4752392" cy="356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hlinkClick r:id="rId2" action="ppaction://hlinksldjump"/>
            <a:extLst>
              <a:ext uri="{FF2B5EF4-FFF2-40B4-BE49-F238E27FC236}">
                <a16:creationId xmlns:a16="http://schemas.microsoft.com/office/drawing/2014/main" id="{38DB0DFF-8D8B-4DCE-9256-F045F104E6FD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338421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273" y="559678"/>
            <a:ext cx="4390633" cy="495249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Credits</a:t>
            </a: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Advertisement for Pool Tables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Plus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  <a:hlinkClick r:id="rId2"/>
              </a:rPr>
              <a:t>HubPic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3"/>
              </a:rPr>
              <a:t>AboutPic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4"/>
              </a:rPr>
              <a:t>AssemblyPic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5"/>
              </a:rPr>
              <a:t>PartsPic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6"/>
              </a:rPr>
              <a:t>ToolsPic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7"/>
              </a:rPr>
              <a:t>HardwarePic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8"/>
              </a:rPr>
              <a:t>ClothPic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9"/>
              </a:rPr>
              <a:t>AboutPic2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10"/>
              </a:rPr>
              <a:t>Picture1</a:t>
            </a:r>
            <a:r>
              <a:rPr lang="en-US" dirty="0">
                <a:solidFill>
                  <a:srgbClr val="FFFFFF"/>
                </a:solidFill>
              </a:rPr>
              <a:t> , </a:t>
            </a:r>
            <a:r>
              <a:rPr lang="en-US" dirty="0">
                <a:solidFill>
                  <a:srgbClr val="FFFFFF"/>
                </a:solidFill>
                <a:hlinkClick r:id="rId11"/>
              </a:rPr>
              <a:t>picture2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2"/>
              </a:rPr>
              <a:t>PartsPic1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3"/>
              </a:rPr>
              <a:t>PartsPic2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4"/>
              </a:rPr>
              <a:t>PartsPic3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15"/>
              </a:rPr>
              <a:t>PartsPic4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6"/>
              </a:rPr>
              <a:t>PartsPic5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7"/>
              </a:rPr>
              <a:t>HardwarePic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18"/>
              </a:rPr>
              <a:t>Tool1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19"/>
              </a:rPr>
              <a:t>Tool2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0"/>
              </a:rPr>
              <a:t>Tool3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1"/>
              </a:rPr>
              <a:t>Tool4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2"/>
              </a:rPr>
              <a:t>Tool5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3"/>
              </a:rPr>
              <a:t>Tool6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4"/>
              </a:rPr>
              <a:t>Tool7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25"/>
              </a:rPr>
              <a:t>AssemblyVid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  <a:hlinkClick r:id="rId26"/>
              </a:rPr>
              <a:t>Cloth1</a:t>
            </a:r>
            <a:r>
              <a:rPr lang="en-US" dirty="0">
                <a:solidFill>
                  <a:srgbClr val="FFFFFF"/>
                </a:solidFill>
              </a:rPr>
              <a:t>, </a:t>
            </a:r>
            <a:r>
              <a:rPr lang="en-US" dirty="0">
                <a:solidFill>
                  <a:srgbClr val="FFFFFF"/>
                </a:solidFill>
                <a:hlinkClick r:id="rId27"/>
              </a:rPr>
              <a:t>Cloth2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Mike Fasano From PoolTablesPlus.com</a:t>
            </a:r>
          </a:p>
        </p:txBody>
      </p:sp>
      <p:pic>
        <p:nvPicPr>
          <p:cNvPr id="9" name="Picture 8">
            <a:hlinkClick r:id="rId28" action="ppaction://hlinksldjump"/>
            <a:extLst>
              <a:ext uri="{FF2B5EF4-FFF2-40B4-BE49-F238E27FC236}">
                <a16:creationId xmlns:a16="http://schemas.microsoft.com/office/drawing/2014/main" id="{E60D0F35-51B8-4865-A149-493FD0B78EE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0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sp>
        <p:nvSpPr>
          <p:cNvPr id="11" name="TextBox 10">
            <a:hlinkClick r:id="rId28" action="ppaction://hlinksldjump"/>
            <a:extLst>
              <a:ext uri="{FF2B5EF4-FFF2-40B4-BE49-F238E27FC236}">
                <a16:creationId xmlns:a16="http://schemas.microsoft.com/office/drawing/2014/main" id="{272D69BC-BA37-496F-BEB9-A4A9A8FDF425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1481794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 will get to know…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Recognize the pool table parts and its hardware for installation purposes.</a:t>
            </a:r>
          </a:p>
          <a:p>
            <a:r>
              <a:rPr lang="en-US" dirty="0">
                <a:solidFill>
                  <a:schemeClr val="bg1"/>
                </a:solidFill>
              </a:rPr>
              <a:t>Basic pool table measurements.</a:t>
            </a:r>
          </a:p>
          <a:p>
            <a:r>
              <a:rPr lang="en-US" dirty="0">
                <a:solidFill>
                  <a:schemeClr val="bg1"/>
                </a:solidFill>
              </a:rPr>
              <a:t> Types of cloths.</a:t>
            </a:r>
          </a:p>
          <a:p>
            <a:r>
              <a:rPr lang="en-US" dirty="0">
                <a:solidFill>
                  <a:schemeClr val="bg1"/>
                </a:solidFill>
              </a:rPr>
              <a:t>Tools needed.</a:t>
            </a:r>
          </a:p>
        </p:txBody>
      </p:sp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8102F93D-1292-47CF-AB98-7DEB34ED5F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sp>
        <p:nvSpPr>
          <p:cNvPr id="8" name="Arrow: Right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D528D84-AB7A-470A-9D4C-F052ED3D419D}"/>
              </a:ext>
            </a:extLst>
          </p:cNvPr>
          <p:cNvSpPr/>
          <p:nvPr/>
        </p:nvSpPr>
        <p:spPr>
          <a:xfrm flipH="1">
            <a:off x="4595906" y="5685428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</a:t>
            </a:r>
          </a:p>
        </p:txBody>
      </p:sp>
      <p:pic>
        <p:nvPicPr>
          <p:cNvPr id="2050" name="Picture 2" descr="Image result for pool table plus">
            <a:extLst>
              <a:ext uri="{FF2B5EF4-FFF2-40B4-BE49-F238E27FC236}">
                <a16:creationId xmlns:a16="http://schemas.microsoft.com/office/drawing/2014/main" id="{A73CC8EC-4379-401F-8F33-BD4E9C3AE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41" y="3302548"/>
            <a:ext cx="4254759" cy="212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rId3" action="ppaction://hlinksldjump"/>
            <a:extLst>
              <a:ext uri="{FF2B5EF4-FFF2-40B4-BE49-F238E27FC236}">
                <a16:creationId xmlns:a16="http://schemas.microsoft.com/office/drawing/2014/main" id="{6EFFA4F4-4AA6-449B-8D10-95F6F75D4E57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444533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B8CB2E42-3FD5-4AF5-BFEC-82162BFEE0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87" y="1376620"/>
            <a:ext cx="2559697" cy="1439830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  <a:extLst>
              <a:ext uri="{FF2B5EF4-FFF2-40B4-BE49-F238E27FC236}">
                <a16:creationId xmlns:a16="http://schemas.microsoft.com/office/drawing/2014/main" id="{DB8DC7CE-52C2-46D8-BCB2-C5A57DE5F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675" y="3807764"/>
            <a:ext cx="1333500" cy="1689100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6ECEC2CF-BC71-477D-A781-051223250B8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3" t="26706" r="14867" b="12711"/>
          <a:stretch/>
        </p:blipFill>
        <p:spPr>
          <a:xfrm>
            <a:off x="4663746" y="1137965"/>
            <a:ext cx="2864498" cy="1917140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7EDF4F3D-2244-4B75-8EB6-65E3FE499F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08" y="3870877"/>
            <a:ext cx="2619375" cy="1743075"/>
          </a:xfrm>
          <a:prstGeom prst="rect">
            <a:avLst/>
          </a:prstGeom>
        </p:spPr>
      </p:pic>
      <p:pic>
        <p:nvPicPr>
          <p:cNvPr id="12" name="Picture 11">
            <a:hlinkClick r:id="rId11" action="ppaction://hlinksldjump"/>
            <a:extLst>
              <a:ext uri="{FF2B5EF4-FFF2-40B4-BE49-F238E27FC236}">
                <a16:creationId xmlns:a16="http://schemas.microsoft.com/office/drawing/2014/main" id="{E3F5ED1C-60F6-4671-B4D0-62B881B65E6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312" y="1205948"/>
            <a:ext cx="2562225" cy="1781175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15BB64FB-F1FF-43B3-AA76-D211B79E717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77" y="3807764"/>
            <a:ext cx="2143125" cy="214312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888C365-F6F1-4224-8DE4-C4BAB29AD5AC}"/>
              </a:ext>
            </a:extLst>
          </p:cNvPr>
          <p:cNvSpPr/>
          <p:nvPr/>
        </p:nvSpPr>
        <p:spPr>
          <a:xfrm>
            <a:off x="4946485" y="5841164"/>
            <a:ext cx="2299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 dirty="0">
                <a:ln/>
                <a:solidFill>
                  <a:schemeClr val="bg1"/>
                </a:solidFill>
                <a:hlinkClick r:id="rId15" action="ppaction://hlinksldjump"/>
              </a:rPr>
              <a:t>Credits</a:t>
            </a:r>
            <a:endParaRPr lang="en-US" sz="5400" b="1" cap="none" spc="0" dirty="0">
              <a:ln/>
              <a:solidFill>
                <a:schemeClr val="bg1"/>
              </a:solidFill>
              <a:effectLst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FAC9C2-965C-4BF3-9FA0-723D71417D77}"/>
              </a:ext>
            </a:extLst>
          </p:cNvPr>
          <p:cNvSpPr txBox="1"/>
          <p:nvPr/>
        </p:nvSpPr>
        <p:spPr>
          <a:xfrm>
            <a:off x="1206486" y="694841"/>
            <a:ext cx="1885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About Pool Tables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60FAFB-9F4F-4285-AB9D-778F61914B8B}"/>
              </a:ext>
            </a:extLst>
          </p:cNvPr>
          <p:cNvSpPr txBox="1"/>
          <p:nvPr/>
        </p:nvSpPr>
        <p:spPr>
          <a:xfrm>
            <a:off x="5248423" y="694841"/>
            <a:ext cx="1695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Pool Table Parts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A9DF99D-6B3C-4AD0-92C3-1071B8285BBE}"/>
              </a:ext>
            </a:extLst>
          </p:cNvPr>
          <p:cNvSpPr txBox="1"/>
          <p:nvPr/>
        </p:nvSpPr>
        <p:spPr>
          <a:xfrm>
            <a:off x="9235196" y="694841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Hardware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593E27-92C8-44CD-B0D7-7478F22E2210}"/>
              </a:ext>
            </a:extLst>
          </p:cNvPr>
          <p:cNvSpPr txBox="1"/>
          <p:nvPr/>
        </p:nvSpPr>
        <p:spPr>
          <a:xfrm>
            <a:off x="1799022" y="3244334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Cloth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489068-88D1-40EA-BCE5-CDD2502EC61D}"/>
              </a:ext>
            </a:extLst>
          </p:cNvPr>
          <p:cNvSpPr txBox="1"/>
          <p:nvPr/>
        </p:nvSpPr>
        <p:spPr>
          <a:xfrm>
            <a:off x="5750516" y="3244334"/>
            <a:ext cx="690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Tools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3786F8-3771-4A41-93BB-DE7B8664F9E3}"/>
              </a:ext>
            </a:extLst>
          </p:cNvPr>
          <p:cNvSpPr txBox="1"/>
          <p:nvPr/>
        </p:nvSpPr>
        <p:spPr>
          <a:xfrm>
            <a:off x="9242410" y="3241615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Assembly</a:t>
            </a:r>
          </a:p>
        </p:txBody>
      </p:sp>
      <p:sp>
        <p:nvSpPr>
          <p:cNvPr id="22" name="Arrow: Right 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83D47AC-C9AA-49A8-86D3-81EC89CA679A}"/>
              </a:ext>
            </a:extLst>
          </p:cNvPr>
          <p:cNvSpPr/>
          <p:nvPr/>
        </p:nvSpPr>
        <p:spPr>
          <a:xfrm flipH="1">
            <a:off x="10154842" y="5780415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3FB0077-8889-4972-8E82-FC00B17C60B3}"/>
              </a:ext>
            </a:extLst>
          </p:cNvPr>
          <p:cNvSpPr txBox="1"/>
          <p:nvPr/>
        </p:nvSpPr>
        <p:spPr>
          <a:xfrm>
            <a:off x="4266103" y="123173"/>
            <a:ext cx="36597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chemeClr val="bg1"/>
                </a:solidFill>
              </a:rPr>
              <a:t>Welcome to the Pool Hall</a:t>
            </a:r>
          </a:p>
        </p:txBody>
      </p:sp>
    </p:spTree>
    <p:extLst>
      <p:ext uri="{BB962C8B-B14F-4D97-AF65-F5344CB8AC3E}">
        <p14:creationId xmlns:p14="http://schemas.microsoft.com/office/powerpoint/2010/main" val="67646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  <p:sndAc>
          <p:stSnd>
            <p:snd r:embed="rId2" name="POOL-Pool_Shot-709343898.wav"/>
          </p:stSnd>
        </p:sndAc>
      </p:transition>
    </mc:Choice>
    <mc:Fallback>
      <p:transition spd="slow" advClick="0">
        <p:fade/>
        <p:sndAc>
          <p:stSnd>
            <p:snd r:embed="rId2" name="POOL-Pool_Shot-709343898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About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Pool Tables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518" y="1856690"/>
            <a:ext cx="6248398" cy="299522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Pool tables have three common sizes.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7 foot, 8 foot, and 9 foot</a:t>
            </a:r>
          </a:p>
          <a:p>
            <a:r>
              <a:rPr lang="en-US" dirty="0">
                <a:solidFill>
                  <a:schemeClr val="bg1"/>
                </a:solidFill>
              </a:rPr>
              <a:t>This describes the length of the pool table with a ratio of 2:1.</a:t>
            </a:r>
          </a:p>
          <a:p>
            <a:r>
              <a:rPr lang="en-US" dirty="0">
                <a:solidFill>
                  <a:schemeClr val="bg1"/>
                </a:solidFill>
              </a:rPr>
              <a:t>Pool Cue.</a:t>
            </a:r>
          </a:p>
          <a:p>
            <a:r>
              <a:rPr lang="en-US" dirty="0">
                <a:solidFill>
                  <a:schemeClr val="bg1"/>
                </a:solidFill>
              </a:rPr>
              <a:t>Pool table body material.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Image result for pool table sizes">
            <a:extLst>
              <a:ext uri="{FF2B5EF4-FFF2-40B4-BE49-F238E27FC236}">
                <a16:creationId xmlns:a16="http://schemas.microsoft.com/office/drawing/2014/main" id="{9E4BBF67-09BC-4432-AE55-0781ECA1BB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65" y="2424599"/>
            <a:ext cx="4960776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rrow: Right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0B940D-5EFE-43B8-8BF4-0DDBDE47B49A}"/>
              </a:ext>
            </a:extLst>
          </p:cNvPr>
          <p:cNvSpPr/>
          <p:nvPr/>
        </p:nvSpPr>
        <p:spPr>
          <a:xfrm>
            <a:off x="10226351" y="5685429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303751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163" y="1418094"/>
            <a:ext cx="3833906" cy="495249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Railyard Pool Table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made of Hickory Wood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290" name="Picture 2" descr="Image result for railyard pool table">
            <a:extLst>
              <a:ext uri="{FF2B5EF4-FFF2-40B4-BE49-F238E27FC236}">
                <a16:creationId xmlns:a16="http://schemas.microsoft.com/office/drawing/2014/main" id="{54AD7F99-B5BC-4DFC-9FB2-FA7F80562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591" y="231044"/>
            <a:ext cx="6966857" cy="522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hlinkClick r:id="rId3" action="ppaction://hlinksldjump"/>
            <a:extLst>
              <a:ext uri="{FF2B5EF4-FFF2-40B4-BE49-F238E27FC236}">
                <a16:creationId xmlns:a16="http://schemas.microsoft.com/office/drawing/2014/main" id="{18E06396-1086-4CC4-81BE-C862E44B7B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sp>
        <p:nvSpPr>
          <p:cNvPr id="9" name="TextBox 8">
            <a:hlinkClick r:id="rId3" action="ppaction://hlinksldjump"/>
            <a:extLst>
              <a:ext uri="{FF2B5EF4-FFF2-40B4-BE49-F238E27FC236}">
                <a16:creationId xmlns:a16="http://schemas.microsoft.com/office/drawing/2014/main" id="{8B8B07BE-E9FA-431F-AB34-DAAC2282F873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559530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Assembling the Pool Table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Step 1: Put together the body frame and put in place.</a:t>
            </a:r>
          </a:p>
          <a:p>
            <a:r>
              <a:rPr lang="en-US" dirty="0">
                <a:solidFill>
                  <a:schemeClr val="bg1"/>
                </a:solidFill>
              </a:rPr>
              <a:t>Step 2: Attach the legs.</a:t>
            </a:r>
          </a:p>
          <a:p>
            <a:r>
              <a:rPr lang="en-US" dirty="0">
                <a:solidFill>
                  <a:schemeClr val="bg1"/>
                </a:solidFill>
              </a:rPr>
              <a:t>Step 3: Place Slate.</a:t>
            </a:r>
          </a:p>
          <a:p>
            <a:r>
              <a:rPr lang="en-US" dirty="0">
                <a:solidFill>
                  <a:schemeClr val="bg1"/>
                </a:solidFill>
              </a:rPr>
              <a:t>Step 4: Level Slate.</a:t>
            </a:r>
          </a:p>
          <a:p>
            <a:r>
              <a:rPr lang="en-US" dirty="0">
                <a:solidFill>
                  <a:schemeClr val="bg1"/>
                </a:solidFill>
              </a:rPr>
              <a:t>Step 5: Staple cloth to slate.</a:t>
            </a:r>
          </a:p>
          <a:p>
            <a:r>
              <a:rPr lang="en-US" dirty="0">
                <a:solidFill>
                  <a:schemeClr val="bg1"/>
                </a:solidFill>
              </a:rPr>
              <a:t>Step 6: Staple cloth to rails (assuming rubbers are on rails).</a:t>
            </a:r>
          </a:p>
          <a:p>
            <a:r>
              <a:rPr lang="en-US" dirty="0">
                <a:solidFill>
                  <a:schemeClr val="bg1"/>
                </a:solidFill>
              </a:rPr>
              <a:t>Step 7: Attach rails together with pockets.</a:t>
            </a:r>
          </a:p>
          <a:p>
            <a:r>
              <a:rPr lang="en-US" dirty="0">
                <a:solidFill>
                  <a:schemeClr val="bg1"/>
                </a:solidFill>
              </a:rPr>
              <a:t>Step 8: Place Rails and Pockets on to the Slate.</a:t>
            </a:r>
          </a:p>
          <a:p>
            <a:r>
              <a:rPr lang="en-US" dirty="0">
                <a:solidFill>
                  <a:schemeClr val="bg1"/>
                </a:solidFill>
              </a:rPr>
              <a:t>Step 9: Screw bolts into place.</a:t>
            </a:r>
          </a:p>
          <a:p>
            <a:r>
              <a:rPr lang="en-US" dirty="0">
                <a:solidFill>
                  <a:schemeClr val="bg1"/>
                </a:solidFill>
              </a:rPr>
              <a:t>Step 10: Staple pockets onto slate.</a:t>
            </a:r>
          </a:p>
        </p:txBody>
      </p:sp>
      <p:sp>
        <p:nvSpPr>
          <p:cNvPr id="4" name="Arrow: Right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4754555-F852-4FFD-BD88-0CCBFC341EDC}"/>
              </a:ext>
            </a:extLst>
          </p:cNvPr>
          <p:cNvSpPr/>
          <p:nvPr/>
        </p:nvSpPr>
        <p:spPr>
          <a:xfrm>
            <a:off x="10226351" y="5685429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Next</a:t>
            </a:r>
          </a:p>
        </p:txBody>
      </p:sp>
      <p:sp>
        <p:nvSpPr>
          <p:cNvPr id="5" name="AutoShape 2" descr="Image result for railyard pool table">
            <a:extLst>
              <a:ext uri="{FF2B5EF4-FFF2-40B4-BE49-F238E27FC236}">
                <a16:creationId xmlns:a16="http://schemas.microsoft.com/office/drawing/2014/main" id="{03624774-33BB-420D-9312-D5334978976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85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60DBA9-DBD6-41FA-AAE7-0DB87773F621}"/>
              </a:ext>
            </a:extLst>
          </p:cNvPr>
          <p:cNvSpPr/>
          <p:nvPr/>
        </p:nvSpPr>
        <p:spPr>
          <a:xfrm flipH="1">
            <a:off x="4595906" y="5685428"/>
            <a:ext cx="1520890" cy="1077585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Back</a:t>
            </a:r>
          </a:p>
        </p:txBody>
      </p:sp>
      <p:pic>
        <p:nvPicPr>
          <p:cNvPr id="7" name="Picture 6">
            <a:hlinkClick r:id="rId3" action="ppaction://hlinksldjump"/>
            <a:extLst>
              <a:ext uri="{FF2B5EF4-FFF2-40B4-BE49-F238E27FC236}">
                <a16:creationId xmlns:a16="http://schemas.microsoft.com/office/drawing/2014/main" id="{18BE2549-C855-4891-B327-9AC3E182EE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pic>
        <p:nvPicPr>
          <p:cNvPr id="10" name="Online Media 9">
            <a:hlinkClick r:id="" action="ppaction://media"/>
            <a:extLst>
              <a:ext uri="{FF2B5EF4-FFF2-40B4-BE49-F238E27FC236}">
                <a16:creationId xmlns:a16="http://schemas.microsoft.com/office/drawing/2014/main" id="{C6DE61C2-6A6B-4750-A492-52835CEE93D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014762" y="0"/>
            <a:ext cx="10204068" cy="5739788"/>
          </a:xfrm>
          <a:prstGeom prst="rect">
            <a:avLst/>
          </a:prstGeom>
        </p:spPr>
      </p:pic>
      <p:sp>
        <p:nvSpPr>
          <p:cNvPr id="14" name="TextBox 13">
            <a:hlinkClick r:id="rId3" action="ppaction://hlinksldjump"/>
            <a:extLst>
              <a:ext uri="{FF2B5EF4-FFF2-40B4-BE49-F238E27FC236}">
                <a16:creationId xmlns:a16="http://schemas.microsoft.com/office/drawing/2014/main" id="{F0CF02C7-4CAF-4B67-9928-A7EE0400B697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3125487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Pool Table Parts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Legs</a:t>
            </a:r>
          </a:p>
          <a:p>
            <a:r>
              <a:rPr lang="en-US" dirty="0">
                <a:solidFill>
                  <a:schemeClr val="bg1"/>
                </a:solidFill>
              </a:rPr>
              <a:t>Body</a:t>
            </a:r>
          </a:p>
          <a:p>
            <a:r>
              <a:rPr lang="en-US" dirty="0">
                <a:solidFill>
                  <a:schemeClr val="bg1"/>
                </a:solidFill>
              </a:rPr>
              <a:t>Slate</a:t>
            </a:r>
          </a:p>
          <a:p>
            <a:r>
              <a:rPr lang="en-US" dirty="0">
                <a:solidFill>
                  <a:schemeClr val="bg1"/>
                </a:solidFill>
              </a:rPr>
              <a:t>Rails</a:t>
            </a:r>
          </a:p>
          <a:p>
            <a:r>
              <a:rPr lang="en-US" dirty="0">
                <a:solidFill>
                  <a:schemeClr val="bg1"/>
                </a:solidFill>
              </a:rPr>
              <a:t>Blinds</a:t>
            </a:r>
          </a:p>
          <a:p>
            <a:r>
              <a:rPr lang="en-US" dirty="0">
                <a:solidFill>
                  <a:schemeClr val="bg1"/>
                </a:solidFill>
              </a:rPr>
              <a:t>Pockets</a:t>
            </a:r>
          </a:p>
        </p:txBody>
      </p:sp>
      <p:pic>
        <p:nvPicPr>
          <p:cNvPr id="9" name="Picture 8">
            <a:hlinkClick r:id="rId2" action="ppaction://hlinksldjump"/>
            <a:extLst>
              <a:ext uri="{FF2B5EF4-FFF2-40B4-BE49-F238E27FC236}">
                <a16:creationId xmlns:a16="http://schemas.microsoft.com/office/drawing/2014/main" id="{EC98D628-59D0-48A9-BC42-8F85CA3B5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pic>
        <p:nvPicPr>
          <p:cNvPr id="4098" name="Picture 2" descr="Image result for pool table legs">
            <a:extLst>
              <a:ext uri="{FF2B5EF4-FFF2-40B4-BE49-F238E27FC236}">
                <a16:creationId xmlns:a16="http://schemas.microsoft.com/office/drawing/2014/main" id="{91E04EFF-0095-4F80-BA82-F22BEFB0E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6250" r="91500">
                        <a14:foregroundMark x1="12250" y1="26333" x2="12250" y2="26333"/>
                        <a14:foregroundMark x1="49750" y1="42667" x2="49750" y2="42667"/>
                        <a14:foregroundMark x1="6250" y1="25167" x2="6250" y2="25167"/>
                        <a14:foregroundMark x1="71250" y1="47333" x2="71250" y2="47333"/>
                        <a14:foregroundMark x1="91500" y1="47000" x2="91500" y2="4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578" y="4010608"/>
            <a:ext cx="4962331" cy="248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mage result for pool table frame">
            <a:extLst>
              <a:ext uri="{FF2B5EF4-FFF2-40B4-BE49-F238E27FC236}">
                <a16:creationId xmlns:a16="http://schemas.microsoft.com/office/drawing/2014/main" id="{A1485AC8-BF52-4907-994B-5DA74BDFA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24" b="90850" l="9653" r="93436">
                        <a14:foregroundMark x1="90541" y1="37255" x2="90541" y2="37255"/>
                        <a14:foregroundMark x1="94015" y1="31699" x2="94015" y2="31699"/>
                        <a14:foregroundMark x1="37066" y1="9150" x2="37066" y2="9150"/>
                        <a14:foregroundMark x1="75290" y1="20915" x2="75290" y2="20915"/>
                        <a14:foregroundMark x1="75290" y1="20915" x2="75290" y2="20915"/>
                        <a14:foregroundMark x1="56178" y1="91176" x2="56178" y2="91176"/>
                        <a14:foregroundMark x1="9653" y1="13399" x2="9653" y2="13399"/>
                        <a14:backgroundMark x1="42664" y1="27124" x2="42664" y2="271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03" y="4167383"/>
            <a:ext cx="3481832" cy="205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Image result for pool table slate">
            <a:extLst>
              <a:ext uri="{FF2B5EF4-FFF2-40B4-BE49-F238E27FC236}">
                <a16:creationId xmlns:a16="http://schemas.microsoft.com/office/drawing/2014/main" id="{320F8FBA-DED4-4FC5-ABFC-81BBCC91F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28" b="89918" l="9954" r="94367">
                        <a14:foregroundMark x1="50579" y1="32510" x2="50579" y2="32510"/>
                        <a14:foregroundMark x1="37230" y1="22737" x2="37230" y2="22737"/>
                        <a14:foregroundMark x1="30903" y1="36986" x2="30903" y2="36986"/>
                        <a14:foregroundMark x1="32407" y1="35391" x2="35687" y2="35237"/>
                        <a14:foregroundMark x1="40471" y1="31173" x2="39043" y2="31687"/>
                        <a14:foregroundMark x1="24151" y1="24640" x2="29475" y2="24434"/>
                        <a14:foregroundMark x1="29475" y1="24434" x2="32407" y2="22994"/>
                        <a14:foregroundMark x1="12731" y1="28858" x2="10378" y2="25309"/>
                        <a14:foregroundMark x1="24151" y1="38117" x2="32909" y2="31996"/>
                        <a14:foregroundMark x1="23148" y1="28858" x2="23148" y2="28858"/>
                        <a14:foregroundMark x1="46798" y1="33076" x2="52238" y2="31996"/>
                        <a14:foregroundMark x1="52238" y1="31996" x2="53318" y2="31996"/>
                        <a14:foregroundMark x1="90586" y1="53858" x2="90664" y2="50360"/>
                        <a14:foregroundMark x1="92400" y1="54578" x2="94367" y2="53447"/>
                        <a14:foregroundMark x1="75463" y1="51955" x2="57523" y2="44959"/>
                        <a14:foregroundMark x1="57523" y1="44959" x2="55054" y2="47737"/>
                        <a14:foregroundMark x1="57099" y1="58796" x2="42708" y2="52778"/>
                        <a14:foregroundMark x1="42708" y1="52778" x2="42091" y2="52778"/>
                        <a14:foregroundMark x1="40664" y1="52263" x2="39853" y2="53601"/>
                        <a14:foregroundMark x1="40471" y1="65689" x2="35262" y2="57562"/>
                        <a14:foregroundMark x1="34761" y1="56173" x2="31404" y2="51955"/>
                        <a14:foregroundMark x1="57215" y1="71553" x2="73032" y2="61317"/>
                        <a14:foregroundMark x1="73032" y1="61317" x2="79051" y2="60700"/>
                        <a14:foregroundMark x1="79051" y1="60700" x2="85185" y2="56173"/>
                        <a14:foregroundMark x1="73148" y1="64506" x2="77431" y2="62706"/>
                        <a14:foregroundMark x1="37230" y1="62603" x2="35995" y2="61111"/>
                        <a14:foregroundMark x1="34877" y1="59877" x2="29668" y2="52109"/>
                        <a14:foregroundMark x1="39776" y1="23405" x2="34722" y2="19856"/>
                        <a14:foregroundMark x1="34722" y1="19856" x2="34452" y2="20422"/>
                        <a14:foregroundMark x1="44393" y1="21082" x2="44136" y2="20833"/>
                        <a14:foregroundMark x1="45255" y1="21914" x2="44846" y2="21519"/>
                        <a14:foregroundMark x1="47724" y1="23251" x2="46798" y2="22428"/>
                        <a14:backgroundMark x1="32407" y1="46399" x2="33758" y2="45422"/>
                        <a14:backgroundMark x1="57832" y1="38117" x2="59954" y2="37397"/>
                        <a14:backgroundMark x1="43827" y1="15638" x2="45370" y2="15226"/>
                        <a14:backgroundMark x1="45486" y1="20267" x2="47299" y2="20525"/>
                        <a14:backgroundMark x1="59954" y1="16049" x2="72492" y2="18107"/>
                        <a14:backgroundMark x1="72492" y1="18107" x2="79861" y2="22016"/>
                        <a14:backgroundMark x1="81481" y1="21245" x2="76929" y2="29475"/>
                        <a14:backgroundMark x1="76929" y1="29475" x2="72840" y2="281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799" y="2956637"/>
            <a:ext cx="3481833" cy="261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Image result for pool table rails">
            <a:extLst>
              <a:ext uri="{FF2B5EF4-FFF2-40B4-BE49-F238E27FC236}">
                <a16:creationId xmlns:a16="http://schemas.microsoft.com/office/drawing/2014/main" id="{D4C94DC5-6DEF-4E0F-A124-8C98D0065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6167" r="90000">
                        <a14:foregroundMark x1="10000" y1="39167" x2="12500" y2="37167"/>
                        <a14:foregroundMark x1="6167" y1="37000" x2="8167" y2="38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4891" y="1016259"/>
            <a:ext cx="2412741" cy="241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Image result for Pool Table Pockets">
            <a:extLst>
              <a:ext uri="{FF2B5EF4-FFF2-40B4-BE49-F238E27FC236}">
                <a16:creationId xmlns:a16="http://schemas.microsoft.com/office/drawing/2014/main" id="{427C6CA4-D328-4142-AA06-DDE7943AF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87" b="91240" l="4273" r="90000">
                        <a14:foregroundMark x1="8182" y1="31074" x2="8182" y2="40165"/>
                        <a14:foregroundMark x1="7545" y1="45124" x2="7364" y2="55041"/>
                        <a14:foregroundMark x1="7182" y1="39008" x2="5818" y2="39008"/>
                        <a14:foregroundMark x1="5364" y1="27107" x2="5636" y2="30909"/>
                        <a14:foregroundMark x1="4636" y1="54545" x2="4273" y2="51240"/>
                        <a14:foregroundMark x1="11364" y1="57686" x2="10273" y2="55537"/>
                        <a14:foregroundMark x1="15000" y1="91240" x2="14455" y2="89256"/>
                        <a14:foregroundMark x1="80273" y1="53388" x2="80273" y2="30909"/>
                        <a14:foregroundMark x1="80273" y1="30909" x2="80364" y2="31074"/>
                        <a14:foregroundMark x1="65818" y1="12893" x2="67091" y2="13554"/>
                        <a14:foregroundMark x1="45545" y1="25124" x2="44545" y2="24298"/>
                        <a14:backgroundMark x1="72273" y1="65455" x2="72273" y2="65455"/>
                        <a14:backgroundMark x1="63545" y1="66942" x2="63545" y2="66942"/>
                        <a14:backgroundMark x1="72455" y1="85620" x2="72455" y2="85620"/>
                        <a14:backgroundMark x1="73364" y1="70083" x2="73364" y2="700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2400537"/>
            <a:ext cx="3385068" cy="186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hlinkClick r:id="rId2" action="ppaction://hlinksldjump"/>
            <a:extLst>
              <a:ext uri="{FF2B5EF4-FFF2-40B4-BE49-F238E27FC236}">
                <a16:creationId xmlns:a16="http://schemas.microsoft.com/office/drawing/2014/main" id="{61AB2017-BEB4-49EE-A2C6-BFCC658AB3A9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429289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E563B-53F6-4AF8-81A5-58F802FCF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Tools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Needed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722DB-D2F3-41A9-9AD6-1404F8728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Drill</a:t>
            </a:r>
          </a:p>
          <a:p>
            <a:r>
              <a:rPr lang="en-US" dirty="0">
                <a:solidFill>
                  <a:schemeClr val="bg1"/>
                </a:solidFill>
              </a:rPr>
              <a:t>Level</a:t>
            </a:r>
          </a:p>
          <a:p>
            <a:r>
              <a:rPr lang="en-US" dirty="0">
                <a:solidFill>
                  <a:schemeClr val="bg1"/>
                </a:solidFill>
              </a:rPr>
              <a:t>Hammer</a:t>
            </a:r>
          </a:p>
          <a:p>
            <a:r>
              <a:rPr lang="en-US" dirty="0">
                <a:solidFill>
                  <a:schemeClr val="bg1"/>
                </a:solidFill>
              </a:rPr>
              <a:t>Knife</a:t>
            </a:r>
          </a:p>
          <a:p>
            <a:r>
              <a:rPr lang="en-US" dirty="0">
                <a:solidFill>
                  <a:schemeClr val="bg1"/>
                </a:solidFill>
              </a:rPr>
              <a:t>Staple gun</a:t>
            </a:r>
          </a:p>
          <a:p>
            <a:r>
              <a:rPr lang="en-US" dirty="0">
                <a:solidFill>
                  <a:schemeClr val="bg1"/>
                </a:solidFill>
              </a:rPr>
              <a:t>Mallet</a:t>
            </a:r>
          </a:p>
          <a:p>
            <a:r>
              <a:rPr lang="en-US" dirty="0">
                <a:solidFill>
                  <a:schemeClr val="bg1"/>
                </a:solidFill>
              </a:rPr>
              <a:t>Wrenches</a:t>
            </a:r>
          </a:p>
          <a:p>
            <a:r>
              <a:rPr lang="en-US" dirty="0">
                <a:solidFill>
                  <a:schemeClr val="bg1"/>
                </a:solidFill>
              </a:rPr>
              <a:t>Staple Puller</a:t>
            </a:r>
          </a:p>
          <a:p>
            <a:r>
              <a:rPr lang="en-US" dirty="0">
                <a:solidFill>
                  <a:schemeClr val="bg1"/>
                </a:solidFill>
              </a:rPr>
              <a:t>Cutting Pliers</a:t>
            </a:r>
          </a:p>
          <a:p>
            <a:r>
              <a:rPr lang="en-US" dirty="0">
                <a:solidFill>
                  <a:schemeClr val="bg1"/>
                </a:solidFill>
              </a:rPr>
              <a:t>Measuring tape</a:t>
            </a:r>
          </a:p>
          <a:p>
            <a:r>
              <a:rPr lang="en-US" dirty="0">
                <a:solidFill>
                  <a:schemeClr val="bg1"/>
                </a:solidFill>
              </a:rPr>
              <a:t>Razor blade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hlinkClick r:id="rId2" action="ppaction://hlinksldjump"/>
            <a:extLst>
              <a:ext uri="{FF2B5EF4-FFF2-40B4-BE49-F238E27FC236}">
                <a16:creationId xmlns:a16="http://schemas.microsoft.com/office/drawing/2014/main" id="{70B946E6-B07E-406F-AAC7-3E0959ECE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789135" y="5803783"/>
            <a:ext cx="1520891" cy="840873"/>
          </a:xfrm>
          <a:prstGeom prst="rect">
            <a:avLst/>
          </a:prstGeom>
        </p:spPr>
      </p:pic>
      <p:pic>
        <p:nvPicPr>
          <p:cNvPr id="7170" name="Picture 2" descr="Image result for dikes tool">
            <a:extLst>
              <a:ext uri="{FF2B5EF4-FFF2-40B4-BE49-F238E27FC236}">
                <a16:creationId xmlns:a16="http://schemas.microsoft.com/office/drawing/2014/main" id="{9FF4E63A-4430-4AA0-A7E5-A998998530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53" b="94275" l="3991" r="94131">
                        <a14:foregroundMark x1="12441" y1="94656" x2="12441" y2="94656"/>
                        <a14:foregroundMark x1="6808" y1="77099" x2="6808" y2="77099"/>
                        <a14:foregroundMark x1="3991" y1="84351" x2="3991" y2="84351"/>
                        <a14:foregroundMark x1="53286" y1="9160" x2="53286" y2="9160"/>
                        <a14:foregroundMark x1="55869" y1="3435" x2="55869" y2="3435"/>
                        <a14:foregroundMark x1="94131" y1="43130" x2="94131" y2="43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06" y="2123210"/>
            <a:ext cx="2741062" cy="168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Image result for drill">
            <a:extLst>
              <a:ext uri="{FF2B5EF4-FFF2-40B4-BE49-F238E27FC236}">
                <a16:creationId xmlns:a16="http://schemas.microsoft.com/office/drawing/2014/main" id="{2AABB00B-500F-4EB1-A7E4-AF77F4A26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000" b="95400" l="1500" r="97400">
                        <a14:foregroundMark x1="48600" y1="91200" x2="48600" y2="91200"/>
                        <a14:foregroundMark x1="47100" y1="95400" x2="47100" y2="95400"/>
                        <a14:foregroundMark x1="41000" y1="8700" x2="41000" y2="8700"/>
                        <a14:foregroundMark x1="69000" y1="5000" x2="69000" y2="5000"/>
                        <a14:foregroundMark x1="94600" y1="9800" x2="94600" y2="9800"/>
                        <a14:foregroundMark x1="97400" y1="12800" x2="97400" y2="12800"/>
                        <a14:foregroundMark x1="10200" y1="14700" x2="10200" y2="14700"/>
                        <a14:foregroundMark x1="7500" y1="15900" x2="7500" y2="15900"/>
                        <a14:foregroundMark x1="4900" y1="17700" x2="4900" y2="17700"/>
                        <a14:foregroundMark x1="1500" y1="17400" x2="1500" y2="1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5047" y="148632"/>
            <a:ext cx="2360645" cy="2360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mage result for level 2 vials model">
            <a:extLst>
              <a:ext uri="{FF2B5EF4-FFF2-40B4-BE49-F238E27FC236}">
                <a16:creationId xmlns:a16="http://schemas.microsoft.com/office/drawing/2014/main" id="{E389CB5E-8D71-4F5D-97A9-369DCFD898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6667" r="92333">
                        <a14:foregroundMark x1="11167" y1="56667" x2="11167" y2="56667"/>
                        <a14:foregroundMark x1="12833" y1="50667" x2="12833" y2="50667"/>
                        <a14:foregroundMark x1="6833" y1="52000" x2="6833" y2="52000"/>
                        <a14:foregroundMark x1="92333" y1="34667" x2="92333" y2="34667"/>
                        <a14:foregroundMark x1="39000" y1="54667" x2="39000" y2="54667"/>
                        <a14:backgroundMark x1="38667" y1="53833" x2="38667" y2="53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970" y="2315910"/>
            <a:ext cx="3067439" cy="306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Image result for mallet">
            <a:extLst>
              <a:ext uri="{FF2B5EF4-FFF2-40B4-BE49-F238E27FC236}">
                <a16:creationId xmlns:a16="http://schemas.microsoft.com/office/drawing/2014/main" id="{CA0172D7-3D6C-4093-BA38-A5C65026E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057" b="90850" l="9067" r="92200">
                        <a14:foregroundMark x1="9133" y1="39029" x2="9133" y2="39029"/>
                        <a14:foregroundMark x1="30467" y1="9150" x2="30467" y2="9150"/>
                        <a14:foregroundMark x1="92200" y1="82353" x2="92200" y2="82353"/>
                        <a14:foregroundMark x1="88267" y1="90850" x2="88267" y2="90850"/>
                        <a14:foregroundMark x1="26933" y1="9804" x2="26933" y2="98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06" y="3809027"/>
            <a:ext cx="3382388" cy="24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Related image">
            <a:extLst>
              <a:ext uri="{FF2B5EF4-FFF2-40B4-BE49-F238E27FC236}">
                <a16:creationId xmlns:a16="http://schemas.microsoft.com/office/drawing/2014/main" id="{F590D393-AECD-43A0-A762-514E39CF4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800" b="91000" l="10000" r="90300">
                        <a14:foregroundMark x1="18900" y1="91000" x2="18900" y2="91000"/>
                        <a14:foregroundMark x1="86400" y1="8800" x2="86400" y2="8800"/>
                        <a14:foregroundMark x1="90300" y1="17400" x2="90300" y2="17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058" y="1328954"/>
            <a:ext cx="2707631" cy="135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Image result for sockets">
            <a:extLst>
              <a:ext uri="{FF2B5EF4-FFF2-40B4-BE49-F238E27FC236}">
                <a16:creationId xmlns:a16="http://schemas.microsoft.com/office/drawing/2014/main" id="{7332B1F3-D463-4674-8BFC-56D7FAC63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702" b="94076" l="10000" r="92000">
                        <a14:foregroundMark x1="37889" y1="11269" x2="37889" y2="11269"/>
                        <a14:foregroundMark x1="40400" y1="6192" x2="40400" y2="6192"/>
                        <a14:foregroundMark x1="55022" y1="5746" x2="55022" y2="5746"/>
                        <a14:foregroundMark x1="32133" y1="94120" x2="32133" y2="94120"/>
                        <a14:foregroundMark x1="89467" y1="37817" x2="89467" y2="37817"/>
                        <a14:foregroundMark x1="92000" y1="41960" x2="92000" y2="41960"/>
                        <a14:foregroundMark x1="89311" y1="31047" x2="89311" y2="31047"/>
                        <a14:backgroundMark x1="63911" y1="49488" x2="63911" y2="49488"/>
                        <a14:backgroundMark x1="70711" y1="47171" x2="70711" y2="47171"/>
                        <a14:backgroundMark x1="31222" y1="26013" x2="31222" y2="26013"/>
                        <a14:backgroundMark x1="31311" y1="28018" x2="31311" y2="28018"/>
                        <a14:backgroundMark x1="31311" y1="29532" x2="31311" y2="29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378" y="3580414"/>
            <a:ext cx="2344044" cy="116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Image result for Razor blade">
            <a:extLst>
              <a:ext uri="{FF2B5EF4-FFF2-40B4-BE49-F238E27FC236}">
                <a16:creationId xmlns:a16="http://schemas.microsoft.com/office/drawing/2014/main" id="{FBC190F8-00CD-47EE-BD88-B760B180A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2083" r="94417">
                        <a14:foregroundMark x1="7500" y1="39750" x2="7500" y2="39750"/>
                        <a14:foregroundMark x1="5833" y1="45833" x2="5833" y2="45833"/>
                        <a14:foregroundMark x1="71083" y1="58333" x2="71083" y2="58333"/>
                        <a14:foregroundMark x1="79083" y1="59583" x2="79083" y2="59583"/>
                        <a14:foregroundMark x1="94417" y1="49417" x2="94417" y2="49417"/>
                        <a14:foregroundMark x1="2083" y1="42417" x2="2083" y2="42417"/>
                        <a14:backgroundMark x1="11417" y1="37167" x2="11417" y2="37167"/>
                        <a14:backgroundMark x1="55500" y1="56167" x2="55500" y2="56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808" y="4442808"/>
            <a:ext cx="2415192" cy="24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hlinkClick r:id="rId2" action="ppaction://hlinksldjump"/>
            <a:extLst>
              <a:ext uri="{FF2B5EF4-FFF2-40B4-BE49-F238E27FC236}">
                <a16:creationId xmlns:a16="http://schemas.microsoft.com/office/drawing/2014/main" id="{A33E4B8B-3B79-4F67-8F8B-CFF56486BE74}"/>
              </a:ext>
            </a:extLst>
          </p:cNvPr>
          <p:cNvSpPr txBox="1"/>
          <p:nvPr/>
        </p:nvSpPr>
        <p:spPr>
          <a:xfrm>
            <a:off x="10036715" y="6039553"/>
            <a:ext cx="10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Pool Hall</a:t>
            </a:r>
          </a:p>
        </p:txBody>
      </p:sp>
    </p:spTree>
    <p:extLst>
      <p:ext uri="{BB962C8B-B14F-4D97-AF65-F5344CB8AC3E}">
        <p14:creationId xmlns:p14="http://schemas.microsoft.com/office/powerpoint/2010/main" val="186515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Headlines">
  <a:themeElements>
    <a:clrScheme name="Custom 1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000000"/>
      </a:hlink>
      <a:folHlink>
        <a:srgbClr val="000000"/>
      </a:folHlink>
    </a:clrScheme>
    <a:fontScheme name="Headlines">
      <a:majorFont>
        <a:latin typeface="Century Schoolbook" panose="020406040505050203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TM10001103[[fn=Headlines]]</Template>
  <TotalTime>9016</TotalTime>
  <Words>429</Words>
  <Application>Microsoft Office PowerPoint</Application>
  <PresentationFormat>Widescreen</PresentationFormat>
  <Paragraphs>99</Paragraphs>
  <Slides>13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Schoolbook</vt:lpstr>
      <vt:lpstr>Corbel</vt:lpstr>
      <vt:lpstr>Headlines</vt:lpstr>
      <vt:lpstr>A Basic guide        on assembling                       A pool table.</vt:lpstr>
      <vt:lpstr>We will get to know…</vt:lpstr>
      <vt:lpstr>PowerPoint Presentation</vt:lpstr>
      <vt:lpstr>About Pool Tables     </vt:lpstr>
      <vt:lpstr>Railyard Pool Table  made of Hickory Wood     </vt:lpstr>
      <vt:lpstr>Assembling the Pool Table   </vt:lpstr>
      <vt:lpstr>PowerPoint Presentation</vt:lpstr>
      <vt:lpstr>Pool Table Parts     </vt:lpstr>
      <vt:lpstr>Tools Needed     </vt:lpstr>
      <vt:lpstr>Hardware     </vt:lpstr>
      <vt:lpstr>Cloth     </vt:lpstr>
      <vt:lpstr>Cloth   </vt:lpstr>
      <vt:lpstr>Credits     Advertisement for Pool Tables Plus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Joey Truelove</dc:creator>
  <cp:lastModifiedBy>Joey Truelove</cp:lastModifiedBy>
  <cp:revision>37</cp:revision>
  <dcterms:created xsi:type="dcterms:W3CDTF">2018-04-17T22:18:22Z</dcterms:created>
  <dcterms:modified xsi:type="dcterms:W3CDTF">2018-05-01T22:51:30Z</dcterms:modified>
</cp:coreProperties>
</file>