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80" r:id="rId19"/>
    <p:sldId id="272" r:id="rId20"/>
    <p:sldId id="273" r:id="rId21"/>
    <p:sldId id="274" r:id="rId22"/>
    <p:sldId id="275" r:id="rId23"/>
    <p:sldId id="281" r:id="rId24"/>
    <p:sldId id="276" r:id="rId25"/>
    <p:sldId id="277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327155"/>
            <a:ext cx="7080026" cy="1371601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2698755"/>
            <a:ext cx="7080026" cy="787400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1726212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410855"/>
            <a:ext cx="7606349" cy="2862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3423941"/>
            <a:ext cx="7766495" cy="407604"/>
          </a:xfrm>
        </p:spPr>
        <p:txBody>
          <a:bodyPr anchor="b">
            <a:normAutofit/>
          </a:bodyPr>
          <a:lstStyle>
            <a:lvl1pPr algn="ctr">
              <a:defRPr sz="2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7012" y="521257"/>
            <a:ext cx="7384010" cy="2644253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3831546"/>
            <a:ext cx="7765322" cy="511854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3448455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56328"/>
            <a:ext cx="7765322" cy="2650758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3221385"/>
            <a:ext cx="7765322" cy="1126370"/>
          </a:xfrm>
        </p:spPr>
        <p:txBody>
          <a:bodyPr anchor="ctr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754986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457200"/>
            <a:ext cx="6977064" cy="2244678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2707524"/>
            <a:ext cx="6564224" cy="399562"/>
          </a:xfrm>
        </p:spPr>
        <p:txBody>
          <a:bodyPr anchor="t">
            <a:normAutofit/>
          </a:bodyPr>
          <a:lstStyle>
            <a:lvl1pPr marL="0" indent="0" algn="r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3228265"/>
            <a:ext cx="7765322" cy="111712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1" name="TextBox 10"/>
          <p:cNvSpPr txBox="1"/>
          <p:nvPr/>
        </p:nvSpPr>
        <p:spPr>
          <a:xfrm>
            <a:off x="742950" y="66359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8537" y="219619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732861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1595207"/>
            <a:ext cx="7765322" cy="188387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3487917"/>
            <a:ext cx="7764149" cy="855483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870860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457200"/>
            <a:ext cx="7765322" cy="727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414462"/>
            <a:ext cx="2475738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1928812"/>
            <a:ext cx="2475738" cy="241458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414462"/>
            <a:ext cx="2475738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1928812"/>
            <a:ext cx="2475738" cy="241458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414462"/>
            <a:ext cx="2475738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1928812"/>
            <a:ext cx="2475738" cy="2414588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1970613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72" y="1363661"/>
            <a:ext cx="2504979" cy="1385888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850" y="1363661"/>
            <a:ext cx="2504979" cy="1385888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038" y="1363661"/>
            <a:ext cx="2504979" cy="138588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457200"/>
            <a:ext cx="7765322" cy="727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2928079"/>
            <a:ext cx="2475738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454188"/>
            <a:ext cx="2319276" cy="1202216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3360276"/>
            <a:ext cx="2475738" cy="983125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2928079"/>
            <a:ext cx="2475738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454321"/>
            <a:ext cx="2319276" cy="1206123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6" y="3360276"/>
            <a:ext cx="2475738" cy="983125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2928079"/>
            <a:ext cx="2475738" cy="432197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450824"/>
            <a:ext cx="2319276" cy="1205471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3360274"/>
            <a:ext cx="2475738" cy="983126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2781250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0166400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457200"/>
            <a:ext cx="1713365" cy="38862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457200"/>
            <a:ext cx="5937654" cy="38862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674598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676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6335937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320801"/>
            <a:ext cx="7192913" cy="1371610"/>
          </a:xfrm>
        </p:spPr>
        <p:txBody>
          <a:bodyPr anchor="b"/>
          <a:lstStyle>
            <a:lvl1pPr algn="ctr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2692409"/>
            <a:ext cx="7192913" cy="1130291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8519508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299337"/>
            <a:ext cx="3795373" cy="304406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299337"/>
            <a:ext cx="3798499" cy="304406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9640337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6" y="1300880"/>
            <a:ext cx="3816804" cy="3111577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864" y="1300880"/>
            <a:ext cx="3816804" cy="31115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376441"/>
            <a:ext cx="3657258" cy="408663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1785103"/>
            <a:ext cx="3657258" cy="2558297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76441"/>
            <a:ext cx="3671498" cy="4086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785103"/>
            <a:ext cx="3671498" cy="2558297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2928428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0998907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3747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457200"/>
            <a:ext cx="2780167" cy="1366439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457200"/>
            <a:ext cx="4808943" cy="38862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1823639"/>
            <a:ext cx="2780167" cy="251976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912748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49" y="457200"/>
            <a:ext cx="2688125" cy="3903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457442"/>
            <a:ext cx="4451212" cy="1372004"/>
          </a:xfrm>
        </p:spPr>
        <p:txBody>
          <a:bodyPr anchor="b">
            <a:no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81914" y="572776"/>
            <a:ext cx="2456813" cy="3684617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1829445"/>
            <a:ext cx="4451212" cy="253210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1945647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457200"/>
            <a:ext cx="7765322" cy="72783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299337"/>
            <a:ext cx="7765322" cy="304406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441245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4412457"/>
            <a:ext cx="500464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4412457"/>
            <a:ext cx="5651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62233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hf sldNum="0" hdr="0" ftr="0" dt="0"/>
  <p:txStyles>
    <p:titleStyle>
      <a:lvl1pPr algn="ctr" defTabSz="342900" rtl="0" eaLnBrk="1" latinLnBrk="0" hangingPunct="1">
        <a:spcBef>
          <a:spcPct val="0"/>
        </a:spcBef>
        <a:buNone/>
        <a:defRPr sz="3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5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540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3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76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2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03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255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1510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18013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09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2329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4.png"/><Relationship Id="rId5" Type="http://schemas.openxmlformats.org/officeDocument/2006/relationships/slide" Target="slide6.xml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6.xml"/><Relationship Id="rId5" Type="http://schemas.openxmlformats.org/officeDocument/2006/relationships/image" Target="../media/image19.gif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cc2fm1kn6RQ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Pyyk8881tLE" TargetMode="External"/><Relationship Id="rId5" Type="http://schemas.openxmlformats.org/officeDocument/2006/relationships/image" Target="../media/image14.png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https://www.gettyimages.ie/gi-resources/images/Homepage/Hero/UK/CMS_Creative_164657191_Kingfisher.jpg" TargetMode="External"/><Relationship Id="rId7" Type="http://schemas.openxmlformats.org/officeDocument/2006/relationships/hyperlink" Target="https://www.youtube.com/watch?v=cc2fm1kn6RQ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outube.com/watch?v=Pyyk8881tLE" TargetMode="External"/><Relationship Id="rId5" Type="http://schemas.openxmlformats.org/officeDocument/2006/relationships/hyperlink" Target="https://loading.io/" TargetMode="External"/><Relationship Id="rId4" Type="http://schemas.openxmlformats.org/officeDocument/2006/relationships/hyperlink" Target="https://betanews.com/wp-content/uploads/2017/11/android-mobile-app-icons.jpg" TargetMode="External"/><Relationship Id="rId9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TMPt0kZMFJSqAbAr-M56pywJH84b1wY1cvoTj0uvd6qxIwE-8r" TargetMode="External"/><Relationship Id="rId3" Type="http://schemas.openxmlformats.org/officeDocument/2006/relationships/hyperlink" Target="https://userscontent2.emaze.com/images/935c4b53-e86f-4fdc-b33f-96c69521fb32/6f92de1312f9b92f051bd8cebe2809b7.png" TargetMode="External"/><Relationship Id="rId7" Type="http://schemas.openxmlformats.org/officeDocument/2006/relationships/hyperlink" Target="http://www.designlab.net.au/wp-content/uploads/copyright-trademark-logo.pn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csiteks.com/wp-content/uploads/2016/06/13030015p3-app-icons.jpg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s://encrypted-tbn0.gstatic.com/images?q=tbn:ANd9GcTyNMds51oxZNxjnLHPqwGKu4CkGWEcLsPwLcsHpH_lDhX90I4-Wzt3hhuH" TargetMode="External"/><Relationship Id="rId10" Type="http://schemas.openxmlformats.org/officeDocument/2006/relationships/slide" Target="slide3.xml"/><Relationship Id="rId4" Type="http://schemas.openxmlformats.org/officeDocument/2006/relationships/hyperlink" Target="https://lh6.googleusercontent.com/proxy/menV4_rcpmq8jjDHIUeoqnDbuDZ_WxDLx8_8hQhpHe-ew1MLNbVj3Fi4vIYje5nhFTqEHHTQc4y43PzF2PZhKqBEcDSsYlCl9LKH_0PBPnQcDjb_hCyQ4Ys5MJhaLpML0NU=w1920-h949" TargetMode="External"/><Relationship Id="rId9" Type="http://schemas.openxmlformats.org/officeDocument/2006/relationships/hyperlink" Target="https://www.youtube.com/watch?v=yku5GXPwa6Y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microsoft.com/office/2007/relationships/hdphoto" Target="../media/hdphoto1.wdp"/><Relationship Id="rId5" Type="http://schemas.openxmlformats.org/officeDocument/2006/relationships/slide" Target="slide21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hyperlink" Target="#slide=id.g37847792df_1_80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yku5GXPwa6Y" TargetMode="Externa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7.xml"/><Relationship Id="rId7" Type="http://schemas.openxmlformats.org/officeDocument/2006/relationships/slide" Target="slide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9.xml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2084767" y="1894033"/>
            <a:ext cx="4974466" cy="1355434"/>
          </a:xfrm>
          <a:prstGeom prst="rect">
            <a:avLst/>
          </a:prstGeom>
          <a:noFill/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highlight>
                  <a:srgbClr val="C0C0C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Get to know your</a:t>
            </a:r>
            <a:endParaRPr dirty="0">
              <a:solidFill>
                <a:schemeClr val="bg1"/>
              </a:solidFill>
              <a:highlight>
                <a:srgbClr val="C0C0C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highlight>
                  <a:srgbClr val="C0C0C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Interactive Multimedia</a:t>
            </a:r>
            <a:endParaRPr dirty="0">
              <a:solidFill>
                <a:schemeClr val="bg1"/>
              </a:solidFill>
              <a:highlight>
                <a:srgbClr val="C0C0C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hecker/>
      </p:transition>
    </mc:Choice>
    <mc:Fallback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C56FD3A-4F39-4752-AC00-DB25CCA4ED7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2510" y="361950"/>
            <a:ext cx="8430372" cy="4419600"/>
          </a:xfrm>
          <a:prstGeom prst="rect">
            <a:avLst/>
          </a:prstGeom>
          <a:noFill/>
          <a:ln w="190500">
            <a:solidFill>
              <a:schemeClr val="tx1">
                <a:alpha val="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72527DF-A25C-46B4-A5D9-BBE2E310ACA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2510" y="361950"/>
            <a:ext cx="8430372" cy="4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Image result for image">
            <a:extLst>
              <a:ext uri="{FF2B5EF4-FFF2-40B4-BE49-F238E27FC236}">
                <a16:creationId xmlns:a16="http://schemas.microsoft.com/office/drawing/2014/main" id="{D7E7EE8C-4D33-4B81-B8FB-6ED52BF1D6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2" b="-1"/>
          <a:stretch/>
        </p:blipFill>
        <p:spPr bwMode="auto">
          <a:xfrm>
            <a:off x="482600" y="482600"/>
            <a:ext cx="8178799" cy="417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Right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CE04786-CA80-448F-A1B9-C15640C16D45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row: Right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E82A860-2F23-4C54-A260-F7A08F6DC929}"/>
              </a:ext>
            </a:extLst>
          </p:cNvPr>
          <p:cNvSpPr/>
          <p:nvPr/>
        </p:nvSpPr>
        <p:spPr>
          <a:xfrm flipH="1">
            <a:off x="31170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436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hecker/>
      </p:transition>
    </mc:Choice>
    <mc:Fallback>
      <p:transition spd="slow">
        <p:check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70">
            <a:extLst>
              <a:ext uri="{FF2B5EF4-FFF2-40B4-BE49-F238E27FC236}">
                <a16:creationId xmlns:a16="http://schemas.microsoft.com/office/drawing/2014/main" id="{5C56FD3A-4F39-4752-AC00-DB25CCA4ED7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2510" y="361950"/>
            <a:ext cx="8430372" cy="4419600"/>
          </a:xfrm>
          <a:prstGeom prst="rect">
            <a:avLst/>
          </a:prstGeom>
          <a:noFill/>
          <a:ln w="190500">
            <a:solidFill>
              <a:schemeClr val="tx1">
                <a:alpha val="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72527DF-A25C-46B4-A5D9-BBE2E310ACA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2510" y="361950"/>
            <a:ext cx="8430372" cy="4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 descr="Image result for phone app">
            <a:extLst>
              <a:ext uri="{FF2B5EF4-FFF2-40B4-BE49-F238E27FC236}">
                <a16:creationId xmlns:a16="http://schemas.microsoft.com/office/drawing/2014/main" id="{7FE574E0-337A-4C58-94AE-1A23919B14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0" b="19945"/>
          <a:stretch/>
        </p:blipFill>
        <p:spPr bwMode="auto">
          <a:xfrm>
            <a:off x="482600" y="482600"/>
            <a:ext cx="8178799" cy="417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rrow: Right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A7293EA-CCA7-486C-B6E8-D52AC3229A81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94C78C8-58B0-4C47-8F1F-1F7A9A199AEF}"/>
              </a:ext>
            </a:extLst>
          </p:cNvPr>
          <p:cNvSpPr/>
          <p:nvPr/>
        </p:nvSpPr>
        <p:spPr>
          <a:xfrm flipH="1">
            <a:off x="31170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03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hecker/>
      </p:transition>
    </mc:Choice>
    <mc:Fallback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Continued…</a:t>
            </a:r>
            <a:endParaRPr dirty="0"/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Bitmaps are collections of colors that are shown in a rectangular grid by on screen pixels.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Using them requires a large amount of memory to store a pictures information, as the images dimensions increase, as does the memory required.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Vector images are stored as a series of directions about how the image is to be drawn.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Vector images are able to scale from a small business card logo to as big as a advertisement on the side of a skyscraper without losing the images clarity.</a:t>
            </a:r>
            <a:endParaRPr sz="1800" dirty="0"/>
          </a:p>
        </p:txBody>
      </p:sp>
      <p:sp>
        <p:nvSpPr>
          <p:cNvPr id="6" name="Arrow: Right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E638AD9-A671-4406-BCD7-E0B614FCE0F8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Shape 124">
            <a:hlinkClick r:id="rId3" action="ppaction://hlinksldjump"/>
            <a:extLst>
              <a:ext uri="{FF2B5EF4-FFF2-40B4-BE49-F238E27FC236}">
                <a16:creationId xmlns:a16="http://schemas.microsoft.com/office/drawing/2014/main" id="{8827A381-23FE-4003-B916-7F6334A98F1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Audio</a:t>
            </a:r>
            <a:endParaRPr dirty="0"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Audio is a very sensual form of media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Certain things use small sounds like a indication of whether you press a button, sort of like a door bell, when pressed it creates a sound.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This draws the attention of the user and makes sure that the user is aware of what they just pressed.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Sizes of audio files are difficult to maintain.</a:t>
            </a:r>
          </a:p>
        </p:txBody>
      </p:sp>
      <p:sp>
        <p:nvSpPr>
          <p:cNvPr id="5" name="Arrow: Right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B67E9C-8DF1-4AD3-B36C-044C5CE0C8EF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Audio</a:t>
            </a:r>
            <a:r>
              <a:rPr lang="en-US" dirty="0"/>
              <a:t> Size</a:t>
            </a:r>
            <a:endParaRPr dirty="0"/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en-US" sz="2000" dirty="0"/>
              <a:t>-- When trying to decrease the file size the quality of the sound is reduced due to the sound waves that are being squashed together causing certain frequencies to change.</a:t>
            </a:r>
          </a:p>
          <a:p>
            <a:pPr marL="0" indent="0">
              <a:spcAft>
                <a:spcPts val="1600"/>
              </a:spcAft>
              <a:buNone/>
            </a:pPr>
            <a:r>
              <a:rPr lang="en-US" sz="2000" dirty="0"/>
              <a:t>-- Projects that use many channels of overlapping sounds, requires the user to make sure the results blend together properly so that the computer can render the sounds correctly.</a:t>
            </a:r>
          </a:p>
          <a:p>
            <a:pPr marL="0" indent="0">
              <a:spcAft>
                <a:spcPts val="1600"/>
              </a:spcAft>
              <a:buNone/>
            </a:pPr>
            <a:r>
              <a:rPr lang="en-US" sz="2000" dirty="0"/>
              <a:t>-- Try this sound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endParaRPr lang="en-US" sz="2000" dirty="0"/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 sz="2000" dirty="0"/>
          </a:p>
        </p:txBody>
      </p:sp>
      <p:sp>
        <p:nvSpPr>
          <p:cNvPr id="6" name="Arrow: Right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539CE69-547B-4ABD-A468-E8C797171963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Shape 124">
            <a:hlinkClick r:id="rId5" action="ppaction://hlinksldjump"/>
            <a:extLst>
              <a:ext uri="{FF2B5EF4-FFF2-40B4-BE49-F238E27FC236}">
                <a16:creationId xmlns:a16="http://schemas.microsoft.com/office/drawing/2014/main" id="{A2DD8F33-5B23-4FB4-92D9-930C7AF02B84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marbles-daniel_simon">
            <a:hlinkClick r:id="" action="ppaction://media"/>
            <a:extLst>
              <a:ext uri="{FF2B5EF4-FFF2-40B4-BE49-F238E27FC236}">
                <a16:creationId xmlns:a16="http://schemas.microsoft.com/office/drawing/2014/main" id="{637B9AC6-4086-4CA1-9F98-0F1CE69B6D6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702096" y="338142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Animation</a:t>
            </a:r>
            <a:endParaRPr dirty="0"/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en-US" sz="2000" dirty="0"/>
              <a:t>-- Many different companies use animation to create movies and cartoons like Pixar and DreamWorks.</a:t>
            </a:r>
          </a:p>
          <a:p>
            <a:pPr marL="0" indent="0">
              <a:spcAft>
                <a:spcPts val="1600"/>
              </a:spcAft>
              <a:buNone/>
            </a:pPr>
            <a:r>
              <a:rPr lang="en-US" sz="2000" dirty="0"/>
              <a:t>-- Animation is more than just characters, animations are used for a computer interface, for example when installing a software, there is usually a loading animation.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 sz="2000" dirty="0"/>
          </a:p>
        </p:txBody>
      </p:sp>
      <p:sp>
        <p:nvSpPr>
          <p:cNvPr id="5" name="Arrow: Right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D1C598D-B88B-451B-8140-61687877CEA2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CDE5D5-9FD3-47EA-BCF1-C4F015B52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680" y="2505005"/>
            <a:ext cx="1905000" cy="190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/>
          </a:blip>
          <a:stretch/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107">
            <a:extLst>
              <a:ext uri="{FF2B5EF4-FFF2-40B4-BE49-F238E27FC236}">
                <a16:creationId xmlns:a16="http://schemas.microsoft.com/office/drawing/2014/main" id="{5405F23C-C82E-4181-95EA-321F3D891A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-7987" y="0"/>
            <a:ext cx="3725022" cy="5143500"/>
          </a:xfrm>
          <a:prstGeom prst="rect">
            <a:avLst/>
          </a:prstGeom>
        </p:spPr>
      </p:pic>
      <p:pic>
        <p:nvPicPr>
          <p:cNvPr id="3" name="Picture 2" descr="A close up of a logo&#10;&#10;Description generated with high confidence">
            <a:extLst>
              <a:ext uri="{FF2B5EF4-FFF2-40B4-BE49-F238E27FC236}">
                <a16:creationId xmlns:a16="http://schemas.microsoft.com/office/drawing/2014/main" id="{4A181217-FBB6-4D8E-B93A-31B9F110C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611" y="895165"/>
            <a:ext cx="3002395" cy="3002395"/>
          </a:xfrm>
          <a:prstGeom prst="rect">
            <a:avLst/>
          </a:prstGeom>
        </p:spPr>
      </p:pic>
      <p:sp>
        <p:nvSpPr>
          <p:cNvPr id="6" name="Arrow: Right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15BE915-234F-4200-87AC-A91C3DDEC11F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Shape 124">
            <a:hlinkClick r:id="rId6" action="ppaction://hlinksldjump"/>
            <a:extLst>
              <a:ext uri="{FF2B5EF4-FFF2-40B4-BE49-F238E27FC236}">
                <a16:creationId xmlns:a16="http://schemas.microsoft.com/office/drawing/2014/main" id="{4D3C21CD-A6F9-486D-A36B-7DE92CFC82C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3959604" y="457200"/>
            <a:ext cx="4383569" cy="727837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400" dirty="0"/>
              <a:t>Animation Continued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959604" y="1371600"/>
            <a:ext cx="4383570" cy="289953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70000"/>
              <a:buFont typeface="Wingdings 2" charset="2"/>
              <a:buNone/>
            </a:pPr>
            <a:r>
              <a:rPr lang="en-US" dirty="0"/>
              <a:t>-- The key with animations is to exercise restraint.</a:t>
            </a: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70000"/>
              <a:buFont typeface="Wingdings 2" charset="2"/>
              <a:buNone/>
            </a:pPr>
            <a:r>
              <a:rPr lang="en-US" dirty="0"/>
              <a:t>-- Subtle changes in the animation is better than big outrageous changes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Video</a:t>
            </a:r>
            <a:endParaRPr dirty="0"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Videos are used both for professional and personal ways of communication.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Most computers systems have cameras built into them just like some phones have a camera built on top of the screen.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YouTube and Vimeo are some examples of websites that democratized the video distribution process, allowing anyone to share their works to the world.</a:t>
            </a:r>
            <a:endParaRPr sz="2000" dirty="0"/>
          </a:p>
        </p:txBody>
      </p:sp>
      <p:sp>
        <p:nvSpPr>
          <p:cNvPr id="5" name="Arrow: Right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79284A-3D3A-46B6-9A15-E8FE099992AC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AA864-7BEF-4D07-B595-275AF2A4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Watch this video!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192176D7-CCE3-4404-A148-433940262EC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  <p:sp>
        <p:nvSpPr>
          <p:cNvPr id="7" name="Arrow: Right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B24E42B-79D2-4846-9E4E-F5309AA117B8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row: Right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FE59D8F-9AF7-460D-87E7-EEEB5B6AAD5F}"/>
              </a:ext>
            </a:extLst>
          </p:cNvPr>
          <p:cNvSpPr/>
          <p:nvPr/>
        </p:nvSpPr>
        <p:spPr>
          <a:xfrm flipH="1">
            <a:off x="31170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8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More about it… </a:t>
            </a:r>
            <a:endParaRPr dirty="0"/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The challenge is rendering video data smoothly, making the video have as low data rate as possible while still having high clarity.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The is the job for the technical multimedia producer to handle.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It is possible to accomplish by rendering the video in different compressed formats and testing it to see which has the best throughput with smooth framerate.</a:t>
            </a:r>
            <a:endParaRPr sz="2000" dirty="0"/>
          </a:p>
        </p:txBody>
      </p:sp>
      <p:sp>
        <p:nvSpPr>
          <p:cNvPr id="6" name="Arrow: Right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999C8EA-AA1F-46C4-9B24-11400C3753FA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Shape 124">
            <a:hlinkClick r:id="rId3" action="ppaction://hlinksldjump"/>
            <a:extLst>
              <a:ext uri="{FF2B5EF4-FFF2-40B4-BE49-F238E27FC236}">
                <a16:creationId xmlns:a16="http://schemas.microsoft.com/office/drawing/2014/main" id="{2C646478-D0ED-46EE-9A44-EE78F8147CE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1031987" y="1629514"/>
            <a:ext cx="7080026" cy="188447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We are going to go through what Multimedia is and the many uses it has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hecker/>
      </p:transition>
    </mc:Choice>
    <mc:Fallback>
      <p:transition spd="slow">
        <p:checker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needed playback or creation </a:t>
            </a:r>
            <a:endParaRPr dirty="0"/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The bones of electronics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Motherboards, hard drives, CPU, Power Supply, etc.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All of these parts are required for a computer system to run properly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Phones also have many of these components.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Some companies like apple and android create their hardware for their phones</a:t>
            </a:r>
            <a:endParaRPr sz="2000" dirty="0"/>
          </a:p>
        </p:txBody>
      </p:sp>
      <p:pic>
        <p:nvPicPr>
          <p:cNvPr id="5" name="Shape 124">
            <a:hlinkClick r:id="rId3" action="ppaction://hlinksldjump"/>
            <a:extLst>
              <a:ext uri="{FF2B5EF4-FFF2-40B4-BE49-F238E27FC236}">
                <a16:creationId xmlns:a16="http://schemas.microsoft.com/office/drawing/2014/main" id="{43073A77-3AFC-47FF-A46A-807C8D8CE38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 needed playback or creation </a:t>
            </a:r>
            <a:endParaRPr dirty="0"/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Applications like adobe, Microsoft PowerPoint, even google are software.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These applications are used very much on phones as well.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Apple created a system where the application can only come from their Appstore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Android has a less strict system where the users can get apps outside of their Appstore.</a:t>
            </a:r>
            <a:endParaRPr sz="2000" dirty="0"/>
          </a:p>
        </p:txBody>
      </p:sp>
      <p:pic>
        <p:nvPicPr>
          <p:cNvPr id="5" name="Shape 124">
            <a:hlinkClick r:id="rId3" action="ppaction://hlinksldjump"/>
            <a:extLst>
              <a:ext uri="{FF2B5EF4-FFF2-40B4-BE49-F238E27FC236}">
                <a16:creationId xmlns:a16="http://schemas.microsoft.com/office/drawing/2014/main" id="{76688C72-C76D-484E-9A05-3D5527FF67A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Copyrights </a:t>
            </a:r>
            <a:endParaRPr dirty="0"/>
          </a:p>
        </p:txBody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If somethings not yours, use it legally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There are certain items that are considered public domain, meaning anyone can use it.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Most things have an original owner and require either permission or citation that their content was used</a:t>
            </a: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-- It is illegal to use other peoples property without giving them credit for it, better known as plagiarism. </a:t>
            </a:r>
            <a:endParaRPr sz="2000" dirty="0"/>
          </a:p>
        </p:txBody>
      </p:sp>
      <p:sp>
        <p:nvSpPr>
          <p:cNvPr id="6" name="Arrow: Right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D57C2D-1DE1-45C6-A95C-83454463C0DE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6F2A33-E1E4-454D-9B56-3B7F3050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US" dirty="0"/>
              <a:t>DON’T DO IT</a:t>
            </a:r>
          </a:p>
        </p:txBody>
      </p:sp>
      <p:pic>
        <p:nvPicPr>
          <p:cNvPr id="6" name="Online Media 5">
            <a:hlinkClick r:id="" action="ppaction://media"/>
            <a:extLst>
              <a:ext uri="{FF2B5EF4-FFF2-40B4-BE49-F238E27FC236}">
                <a16:creationId xmlns:a16="http://schemas.microsoft.com/office/drawing/2014/main" id="{51D64915-8912-4F73-B287-3AF861E16EA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  <p:sp>
        <p:nvSpPr>
          <p:cNvPr id="8" name="Arrow: Right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DD109BA-F720-4526-9A2F-9E0B27023F84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Shape 124">
            <a:hlinkClick r:id="rId4" action="ppaction://hlinksldjump"/>
            <a:extLst>
              <a:ext uri="{FF2B5EF4-FFF2-40B4-BE49-F238E27FC236}">
                <a16:creationId xmlns:a16="http://schemas.microsoft.com/office/drawing/2014/main" id="{684E59A0-9E4E-4D3F-9119-384AF80CCC0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6260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 / References </a:t>
            </a:r>
            <a:endParaRPr dirty="0"/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hlinkClick r:id="rId3"/>
              </a:rPr>
              <a:t>Image Picture 1</a:t>
            </a:r>
            <a:endParaRPr lang="en-US" dirty="0"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hlinkClick r:id="rId4"/>
              </a:rPr>
              <a:t>Image Picture 2</a:t>
            </a:r>
            <a:endParaRPr lang="en-US" dirty="0"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hlinkClick r:id="rId5"/>
              </a:rPr>
              <a:t>Animation</a:t>
            </a:r>
            <a:endParaRPr lang="en-US" dirty="0"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hlinkClick r:id="rId6"/>
              </a:rPr>
              <a:t>Plagiarism Video</a:t>
            </a:r>
            <a:endParaRPr lang="en-US" dirty="0"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hlinkClick r:id="rId7"/>
              </a:rPr>
              <a:t>Video vid</a:t>
            </a:r>
            <a:endParaRPr dirty="0"/>
          </a:p>
        </p:txBody>
      </p:sp>
      <p:pic>
        <p:nvPicPr>
          <p:cNvPr id="5" name="Shape 124">
            <a:hlinkClick r:id="rId8" action="ppaction://hlinksldjump"/>
            <a:extLst>
              <a:ext uri="{FF2B5EF4-FFF2-40B4-BE49-F238E27FC236}">
                <a16:creationId xmlns:a16="http://schemas.microsoft.com/office/drawing/2014/main" id="{CDE37BA0-E410-4F05-BE73-2EB865114D53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rrow: Right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109F4E4-B108-4A50-A5B9-2F1BBEF26E7F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PICTUREs</a:t>
            </a:r>
            <a:endParaRPr dirty="0"/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Hardware Picture 1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4"/>
              </a:rPr>
              <a:t>MultiMedia Picture1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5"/>
              </a:rPr>
              <a:t>Splash intro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6"/>
              </a:rPr>
              <a:t>Software Picture 1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7"/>
              </a:rPr>
              <a:t>Copyright Picture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8"/>
              </a:rPr>
              <a:t>Credit Picture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9"/>
              </a:rPr>
              <a:t>Multimedia Video</a:t>
            </a:r>
            <a:endParaRPr dirty="0"/>
          </a:p>
        </p:txBody>
      </p:sp>
      <p:pic>
        <p:nvPicPr>
          <p:cNvPr id="4" name="Shape 124">
            <a:hlinkClick r:id="rId10" action="ppaction://hlinksldjump"/>
            <a:extLst>
              <a:ext uri="{FF2B5EF4-FFF2-40B4-BE49-F238E27FC236}">
                <a16:creationId xmlns:a16="http://schemas.microsoft.com/office/drawing/2014/main" id="{4EE23011-E5DD-4E1F-9837-19A96F5DA86D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rrow: Right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0296E15-CBA2-4322-BBC1-331B86D04354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6291999" y="2971800"/>
            <a:ext cx="2362200" cy="762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Shape 70"/>
          <p:cNvSpPr/>
          <p:nvPr/>
        </p:nvSpPr>
        <p:spPr>
          <a:xfrm>
            <a:off x="3390888" y="2971800"/>
            <a:ext cx="2362200" cy="762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1" name="Shape 71"/>
          <p:cNvSpPr/>
          <p:nvPr/>
        </p:nvSpPr>
        <p:spPr>
          <a:xfrm>
            <a:off x="6324600" y="188567"/>
            <a:ext cx="2362200" cy="762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2" name="Shape 72"/>
          <p:cNvSpPr txBox="1"/>
          <p:nvPr/>
        </p:nvSpPr>
        <p:spPr>
          <a:xfrm>
            <a:off x="1020115" y="224155"/>
            <a:ext cx="17979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is Multimedia?</a:t>
            </a:r>
            <a:endParaRPr dirty="0"/>
          </a:p>
        </p:txBody>
      </p:sp>
      <p:sp>
        <p:nvSpPr>
          <p:cNvPr id="73" name="Shape 73"/>
          <p:cNvSpPr txBox="1"/>
          <p:nvPr/>
        </p:nvSpPr>
        <p:spPr>
          <a:xfrm>
            <a:off x="723362" y="2984137"/>
            <a:ext cx="20190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 Building Blocks Hub</a:t>
            </a:r>
            <a:endParaRPr dirty="0"/>
          </a:p>
        </p:txBody>
      </p:sp>
      <p:sp>
        <p:nvSpPr>
          <p:cNvPr id="74" name="Shape 74"/>
          <p:cNvSpPr txBox="1"/>
          <p:nvPr/>
        </p:nvSpPr>
        <p:spPr>
          <a:xfrm>
            <a:off x="3901897" y="224155"/>
            <a:ext cx="17592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Hardware Required</a:t>
            </a:r>
            <a:endParaRPr dirty="0"/>
          </a:p>
        </p:txBody>
      </p:sp>
      <p:sp>
        <p:nvSpPr>
          <p:cNvPr id="75" name="Shape 75"/>
          <p:cNvSpPr txBox="1"/>
          <p:nvPr/>
        </p:nvSpPr>
        <p:spPr>
          <a:xfrm>
            <a:off x="6961468" y="199475"/>
            <a:ext cx="16920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Software Required</a:t>
            </a:r>
            <a:endParaRPr dirty="0"/>
          </a:p>
        </p:txBody>
      </p:sp>
      <p:sp>
        <p:nvSpPr>
          <p:cNvPr id="76" name="Shape 76"/>
          <p:cNvSpPr/>
          <p:nvPr/>
        </p:nvSpPr>
        <p:spPr>
          <a:xfrm>
            <a:off x="490532" y="182644"/>
            <a:ext cx="2362200" cy="762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Shape 77"/>
          <p:cNvSpPr txBox="1"/>
          <p:nvPr/>
        </p:nvSpPr>
        <p:spPr>
          <a:xfrm>
            <a:off x="6829401" y="3104801"/>
            <a:ext cx="1254301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Copyrights</a:t>
            </a:r>
            <a:endParaRPr dirty="0"/>
          </a:p>
        </p:txBody>
      </p:sp>
      <p:pic>
        <p:nvPicPr>
          <p:cNvPr id="78" name="Shape 78">
            <a:hlinkClick r:id="rId3" action="ppaction://hlinksldjump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362" y="999263"/>
            <a:ext cx="2107079" cy="18706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4112835" y="3104801"/>
            <a:ext cx="918307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 dirty="0"/>
          </a:p>
        </p:txBody>
      </p:sp>
      <p:pic>
        <p:nvPicPr>
          <p:cNvPr id="81" name="Shape 81">
            <a:hlinkClick r:id="rId5" action="ppaction://hlinksldjump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83101" y="1170150"/>
            <a:ext cx="25146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 descr="Image result for five building blocks of multimedia">
            <a:hlinkClick r:id="rId7" action="ppaction://hlinksldjump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4494" y="3876675"/>
            <a:ext cx="2214275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 descr="Image result for copyright">
            <a:hlinkClick r:id="rId9"/>
          </p:cNvPr>
          <p:cNvPicPr preferRelativeResize="0"/>
          <p:nvPr/>
        </p:nvPicPr>
        <p:blipFill>
          <a:blip r:embed="rId10">
            <a:alphaModFix/>
            <a:duotone>
              <a:srgbClr val="212123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-50000"/>
                    </a14:imgEffect>
                    <a14:imgEffect>
                      <a14:brightnessContrast contras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92713" y="3876675"/>
            <a:ext cx="109537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 descr="Image result for credits clipart"/>
          <p:cNvPicPr preferRelativeResize="0"/>
          <p:nvPr/>
        </p:nvPicPr>
        <p:blipFill rotWithShape="1">
          <a:blip r:embed="rId12">
            <a:alphaModFix/>
          </a:blip>
          <a:srcRect b="12701"/>
          <a:stretch/>
        </p:blipFill>
        <p:spPr>
          <a:xfrm>
            <a:off x="3719500" y="3867150"/>
            <a:ext cx="1704975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/>
          <p:nvPr/>
        </p:nvSpPr>
        <p:spPr>
          <a:xfrm>
            <a:off x="490532" y="2971800"/>
            <a:ext cx="2362200" cy="762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Shape 86"/>
          <p:cNvSpPr/>
          <p:nvPr/>
        </p:nvSpPr>
        <p:spPr>
          <a:xfrm>
            <a:off x="3390887" y="182644"/>
            <a:ext cx="2362200" cy="762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26" name="Picture 2" descr="Image result for hardware">
            <a:extLst>
              <a:ext uri="{FF2B5EF4-FFF2-40B4-BE49-F238E27FC236}">
                <a16:creationId xmlns:a16="http://schemas.microsoft.com/office/drawing/2014/main" id="{8C74E706-2415-456A-AF53-D8CCA70E6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019" y="1287279"/>
            <a:ext cx="2375935" cy="121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04800" y="152400"/>
            <a:ext cx="85206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Multimedia?</a:t>
            </a:r>
            <a:endParaRPr dirty="0"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35500" y="1155600"/>
            <a:ext cx="3498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 dirty="0">
                <a:solidFill>
                  <a:schemeClr val="tx1"/>
                </a:solidFill>
              </a:rPr>
              <a:t>Let’s watch this short video to get a some background.  </a:t>
            </a:r>
            <a:endParaRPr sz="2100" dirty="0">
              <a:solidFill>
                <a:schemeClr val="tx1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tx1"/>
                </a:solidFill>
              </a:rPr>
              <a:t>Look out for: </a:t>
            </a:r>
            <a:endParaRPr sz="2100" dirty="0">
              <a:solidFill>
                <a:schemeClr val="tx1"/>
              </a:solidFill>
            </a:endParaRPr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❖"/>
            </a:pPr>
            <a:r>
              <a:rPr lang="en" sz="2100" dirty="0">
                <a:solidFill>
                  <a:schemeClr val="tx1"/>
                </a:solidFill>
              </a:rPr>
              <a:t>Bobb Goldstein </a:t>
            </a:r>
            <a:endParaRPr sz="2100" dirty="0">
              <a:solidFill>
                <a:schemeClr val="tx1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 sz="2100" dirty="0">
                <a:solidFill>
                  <a:schemeClr val="tx1"/>
                </a:solidFill>
              </a:rPr>
              <a:t>Tay Vaughan </a:t>
            </a:r>
            <a:endParaRPr sz="2100" dirty="0">
              <a:solidFill>
                <a:schemeClr val="tx1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2100" dirty="0"/>
          </a:p>
        </p:txBody>
      </p:sp>
      <p:sp>
        <p:nvSpPr>
          <p:cNvPr id="6" name="Arrow: Right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72CF3E-E7BF-4057-8CDC-18C973CC205A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Online Media 1">
            <a:hlinkClick r:id="" action="ppaction://media"/>
            <a:extLst>
              <a:ext uri="{FF2B5EF4-FFF2-40B4-BE49-F238E27FC236}">
                <a16:creationId xmlns:a16="http://schemas.microsoft.com/office/drawing/2014/main" id="{A732AF8F-BE5A-4E9E-9742-2A4EDCB369F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60300" y="863550"/>
            <a:ext cx="4572000" cy="341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Multimedia continuation...</a:t>
            </a:r>
            <a:endParaRPr dirty="0"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tx1"/>
                </a:solidFill>
              </a:rPr>
              <a:t>People don’t often think about the different ways of communication available to them. Some examples are: </a:t>
            </a:r>
            <a:endParaRPr sz="2100" dirty="0">
              <a:solidFill>
                <a:schemeClr val="tx1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tx1"/>
                </a:solidFill>
              </a:rPr>
              <a:t>Text confirmation from a doctor,</a:t>
            </a:r>
            <a:endParaRPr sz="2100" dirty="0">
              <a:solidFill>
                <a:schemeClr val="tx1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tx1"/>
                </a:solidFill>
              </a:rPr>
              <a:t>The daily news on your local channel,</a:t>
            </a:r>
            <a:endParaRPr sz="2100" dirty="0">
              <a:solidFill>
                <a:schemeClr val="tx1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tx1"/>
                </a:solidFill>
              </a:rPr>
              <a:t>Or a picture from your niece’s wedding on facebook.</a:t>
            </a:r>
            <a:endParaRPr sz="2100" dirty="0">
              <a:solidFill>
                <a:schemeClr val="tx1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100" b="1" dirty="0">
                <a:solidFill>
                  <a:schemeClr val="tx1"/>
                </a:solidFill>
              </a:rPr>
              <a:t>AVITA! </a:t>
            </a:r>
            <a:r>
              <a:rPr lang="en" sz="2100" dirty="0">
                <a:solidFill>
                  <a:schemeClr val="tx1"/>
                </a:solidFill>
              </a:rPr>
              <a:t>This acronym is a fantastic way to spice up how we communicate. Let’s explore this next.  </a:t>
            </a:r>
            <a:endParaRPr sz="2100" dirty="0">
              <a:solidFill>
                <a:schemeClr val="tx1"/>
              </a:solidFill>
            </a:endParaRPr>
          </a:p>
        </p:txBody>
      </p:sp>
      <p:pic>
        <p:nvPicPr>
          <p:cNvPr id="7" name="Shape 124">
            <a:hlinkClick r:id="rId3" action="ppaction://hlinksldjump"/>
            <a:extLst>
              <a:ext uri="{FF2B5EF4-FFF2-40B4-BE49-F238E27FC236}">
                <a16:creationId xmlns:a16="http://schemas.microsoft.com/office/drawing/2014/main" id="{44D31494-6C01-4843-A248-2178DE7BF56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Arrow: Right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569D1F-5560-49D5-9EAB-939A9C0E329B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242400" y="762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Five Building Blocks of Multimedia</a:t>
            </a:r>
            <a:br>
              <a:rPr lang="en" dirty="0"/>
            </a:br>
            <a:r>
              <a:rPr lang="en" sz="2400" dirty="0"/>
              <a:t>Where and How? </a:t>
            </a:r>
            <a:endParaRPr sz="2400" dirty="0"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</a:rPr>
              <a:t>Tay Vaughan believes that each of these forms of media can significantly change the how a viewer of the work feels. </a:t>
            </a:r>
            <a:endParaRPr lang="en" sz="1800" u="sng" dirty="0">
              <a:solidFill>
                <a:schemeClr val="hlink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" u="sng" dirty="0">
              <a:solidFill>
                <a:schemeClr val="hlink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3" action="ppaction://hlinksldjump"/>
              </a:rPr>
              <a:t>Text</a:t>
            </a:r>
            <a:r>
              <a:rPr lang="en" dirty="0"/>
              <a:t> : </a:t>
            </a:r>
            <a:r>
              <a:rPr lang="en-US" dirty="0"/>
              <a:t>Font, color, contrast, size, space, all of these can change the way people feel about the words used.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4" action="ppaction://hlinksldjump"/>
              </a:rPr>
              <a:t>Image</a:t>
            </a:r>
            <a:r>
              <a:rPr lang="en" dirty="0"/>
              <a:t>: </a:t>
            </a:r>
            <a:r>
              <a:rPr lang="en-US" dirty="0"/>
              <a:t>Images can express many different emotions depending on the intent of the owner.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5" action="ppaction://hlinksldjump"/>
              </a:rPr>
              <a:t>Audio</a:t>
            </a:r>
            <a:r>
              <a:rPr lang="en" dirty="0"/>
              <a:t>: </a:t>
            </a:r>
            <a:r>
              <a:rPr lang="en-US" dirty="0"/>
              <a:t>One of the few senses that humans have, multimedia uses this in several scenarios, it can be used to create a sound completely new.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6" action="ppaction://hlinksldjump"/>
              </a:rPr>
              <a:t>Animation</a:t>
            </a:r>
            <a:r>
              <a:rPr lang="en" dirty="0"/>
              <a:t>: </a:t>
            </a:r>
            <a:r>
              <a:rPr lang="en-US" dirty="0"/>
              <a:t>Animations can help lead the viewers to see what the user wants them to see.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7" action="ppaction://hlinksldjump"/>
              </a:rPr>
              <a:t>Video</a:t>
            </a:r>
            <a:r>
              <a:rPr lang="en" dirty="0"/>
              <a:t>: </a:t>
            </a:r>
            <a:r>
              <a:rPr lang="en-US" dirty="0"/>
              <a:t>To be able to capture an experience altogether is an accomplishment that was succeeded.</a:t>
            </a:r>
            <a:endParaRPr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4" name="Shape 124">
            <a:hlinkClick r:id="rId8" action="ppaction://hlinksldjump"/>
            <a:extLst>
              <a:ext uri="{FF2B5EF4-FFF2-40B4-BE49-F238E27FC236}">
                <a16:creationId xmlns:a16="http://schemas.microsoft.com/office/drawing/2014/main" id="{B80225F5-5CB2-445C-A031-1922B015958B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Text</a:t>
            </a:r>
            <a:endParaRPr dirty="0"/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Aft>
                <a:spcPts val="1600"/>
              </a:spcAft>
            </a:pPr>
            <a:r>
              <a:rPr lang="en-US" sz="1800" dirty="0"/>
              <a:t>Everything electronical uses text.	</a:t>
            </a:r>
            <a:br>
              <a:rPr lang="en-US" sz="1800" dirty="0"/>
            </a:br>
            <a:r>
              <a:rPr lang="en-US" sz="1800" dirty="0"/>
              <a:t>		-- Numbers are everywhere in electronics, and numbers is a part of text.</a:t>
            </a:r>
          </a:p>
          <a:p>
            <a:pPr marL="285750" indent="-285750">
              <a:spcAft>
                <a:spcPts val="1600"/>
              </a:spcAft>
            </a:pPr>
            <a:r>
              <a:rPr lang="en-US" sz="1800" dirty="0"/>
              <a:t>The type of text used to navigate through the computer is carefully chosen</a:t>
            </a:r>
            <a:br>
              <a:rPr lang="en-US" sz="1800" dirty="0"/>
            </a:br>
            <a:r>
              <a:rPr lang="en-US" sz="1800" dirty="0"/>
              <a:t>		-- Terms that are straight forward like “Insert” or “Help” can be easily understood by the users.</a:t>
            </a:r>
          </a:p>
          <a:p>
            <a:pPr marL="285750" indent="-285750">
              <a:spcAft>
                <a:spcPts val="1600"/>
              </a:spcAft>
            </a:pPr>
            <a:r>
              <a:rPr lang="en-US" sz="1800" dirty="0"/>
              <a:t>Research has been shown that when people read off of a screen, it is slower than reading paper.</a:t>
            </a:r>
            <a:br>
              <a:rPr lang="en-US" sz="1800" dirty="0"/>
            </a:br>
            <a:r>
              <a:rPr lang="en-US" sz="1800" dirty="0"/>
              <a:t>		-- This makes it important for developers to make sure they design the text to be easily legible.</a:t>
            </a:r>
          </a:p>
          <a:p>
            <a:pPr marL="0" indent="0">
              <a:spcAft>
                <a:spcPts val="1600"/>
              </a:spcAft>
              <a:buNone/>
            </a:pPr>
            <a:endParaRPr lang="en-US" sz="1800" dirty="0"/>
          </a:p>
        </p:txBody>
      </p:sp>
      <p:sp>
        <p:nvSpPr>
          <p:cNvPr id="2" name="Arrow: Right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239CD37-E6E4-43F7-9657-4001D91FF896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Aft>
                <a:spcPts val="1600"/>
              </a:spcAft>
            </a:pPr>
            <a:r>
              <a:rPr lang="en-US" sz="2000" dirty="0"/>
              <a:t>Once again computers use numbers through two encoding schemes…</a:t>
            </a:r>
            <a:br>
              <a:rPr lang="en-US" sz="2000" dirty="0"/>
            </a:br>
            <a:r>
              <a:rPr lang="en-US" sz="2000" dirty="0"/>
              <a:t>		-- Unicode : More popular, uses typefaces to encode all languages on earth.</a:t>
            </a:r>
            <a:br>
              <a:rPr lang="en-US" sz="2000" dirty="0"/>
            </a:br>
            <a:r>
              <a:rPr lang="en-US" sz="2000" dirty="0"/>
              <a:t>		-- ASCII : Created before Unicode, only able to display some 					languages.</a:t>
            </a:r>
          </a:p>
          <a:p>
            <a:pPr marL="285750" indent="-285750">
              <a:spcAft>
                <a:spcPts val="1600"/>
              </a:spcAft>
            </a:pPr>
            <a:r>
              <a:rPr lang="en-US" sz="2000" dirty="0"/>
              <a:t>Type :</a:t>
            </a:r>
            <a:br>
              <a:rPr lang="en-US" sz="2000" dirty="0"/>
            </a:br>
            <a:r>
              <a:rPr lang="en-US" sz="2000" dirty="0"/>
              <a:t>		-- Type is rendered by each font that is on a computer</a:t>
            </a:r>
            <a:br>
              <a:rPr lang="en-US" sz="2000" dirty="0"/>
            </a:br>
            <a:r>
              <a:rPr lang="en-US" sz="2000" dirty="0"/>
              <a:t>		-- Permission is required in order to embed the typeface in the product, 		license the typeface for use or convert elements of the text to pixels, 			leaving it as a image.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More about it…</a:t>
            </a:r>
            <a:endParaRPr dirty="0"/>
          </a:p>
        </p:txBody>
      </p:sp>
      <p:pic>
        <p:nvPicPr>
          <p:cNvPr id="124" name="Shape 124">
            <a:hlinkClick r:id="rId3" action="ppaction://hlinksldjump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4419600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rrow: Right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672AC93-5BE7-4043-A7E1-8ED9DC1F2C43}"/>
              </a:ext>
            </a:extLst>
          </p:cNvPr>
          <p:cNvSpPr/>
          <p:nvPr/>
        </p:nvSpPr>
        <p:spPr>
          <a:xfrm flipH="1"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Image</a:t>
            </a:r>
            <a:r>
              <a:rPr lang="en-US" dirty="0"/>
              <a:t>s</a:t>
            </a:r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“an image is worth a thousand words.” many people believe this to be true.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Images are powerful, they can manipulate people to feel a certain way about something, causing it to be important for the user not to use it in a bad way.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Not only pictures are images, the red arrow on the bottom right is an image, as is the background to a phone or even the applications icon on the phone.</a:t>
            </a: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 dirty="0"/>
              <a:t>-- There are two different ways computers see images, “bitmaps” and “vector drawing”</a:t>
            </a:r>
          </a:p>
        </p:txBody>
      </p:sp>
      <p:sp>
        <p:nvSpPr>
          <p:cNvPr id="5" name="Arrow: Right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E44D168-B3D0-4829-9670-14CC5D014B4B}"/>
              </a:ext>
            </a:extLst>
          </p:cNvPr>
          <p:cNvSpPr/>
          <p:nvPr/>
        </p:nvSpPr>
        <p:spPr>
          <a:xfrm>
            <a:off x="8158180" y="4582011"/>
            <a:ext cx="674120" cy="447189"/>
          </a:xfrm>
          <a:prstGeom prst="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 prstMaterial="softEdge">
            <a:bevelT w="114300" prst="hardEdge"/>
            <a:extrusionClr>
              <a:schemeClr val="tx1"/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checker/>
      </p:transition>
    </mc:Choice>
    <mc:Fallback>
      <p:transition spd="slow" advClick="0">
        <p:checker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729</TotalTime>
  <Words>1050</Words>
  <Application>Microsoft Office PowerPoint</Application>
  <PresentationFormat>On-screen Show (16:9)</PresentationFormat>
  <Paragraphs>100</Paragraphs>
  <Slides>25</Slides>
  <Notes>21</Notes>
  <HiddenSlides>0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Calisto MT</vt:lpstr>
      <vt:lpstr>Times New Roman</vt:lpstr>
      <vt:lpstr>Trebuchet MS</vt:lpstr>
      <vt:lpstr>Wingdings</vt:lpstr>
      <vt:lpstr>Wingdings 2</vt:lpstr>
      <vt:lpstr>Slate</vt:lpstr>
      <vt:lpstr>Get to know your Interactive Multimedia</vt:lpstr>
      <vt:lpstr>We are going to go through what Multimedia is and the many uses it has</vt:lpstr>
      <vt:lpstr>PowerPoint Presentation</vt:lpstr>
      <vt:lpstr>What is Multimedia?</vt:lpstr>
      <vt:lpstr>Multimedia continuation...</vt:lpstr>
      <vt:lpstr>The Five Building Blocks of Multimedia Where and How? </vt:lpstr>
      <vt:lpstr>Text</vt:lpstr>
      <vt:lpstr>More about it…</vt:lpstr>
      <vt:lpstr>Images</vt:lpstr>
      <vt:lpstr>PowerPoint Presentation</vt:lpstr>
      <vt:lpstr>PowerPoint Presentation</vt:lpstr>
      <vt:lpstr>Continued…</vt:lpstr>
      <vt:lpstr>Audio</vt:lpstr>
      <vt:lpstr>Audio Size</vt:lpstr>
      <vt:lpstr>Animation</vt:lpstr>
      <vt:lpstr>Animation Continued</vt:lpstr>
      <vt:lpstr>Video</vt:lpstr>
      <vt:lpstr>Watch this video!</vt:lpstr>
      <vt:lpstr>More about it… </vt:lpstr>
      <vt:lpstr>Hardware needed playback or creation </vt:lpstr>
      <vt:lpstr>Software needed playback or creation </vt:lpstr>
      <vt:lpstr>Copyrights </vt:lpstr>
      <vt:lpstr>DON’T DO IT</vt:lpstr>
      <vt:lpstr>Credits / References </vt:lpstr>
      <vt:lpstr>PICTUREs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to know your Interactive Multimedia</dc:title>
  <cp:lastModifiedBy>Truelove, Joseph</cp:lastModifiedBy>
  <cp:revision>24</cp:revision>
  <dcterms:modified xsi:type="dcterms:W3CDTF">2018-04-11T03:15:18Z</dcterms:modified>
</cp:coreProperties>
</file>