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mp4" ContentType="video/mp4"/>
  <Default Extension="rels" ContentType="application/vnd.openxmlformats-package.relationships+xml"/>
  <Default Extension="gif" ContentType="image/gif"/>
  <Default Extension="wav" ContentType="audio/x-wav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41" r:id="rId1"/>
  </p:sldMasterIdLst>
  <p:notesMasterIdLst>
    <p:notesMasterId r:id="rId19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4" r:id="rId15"/>
    <p:sldId id="273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1"/>
  </p:normalViewPr>
  <p:slideViewPr>
    <p:cSldViewPr snapToGrid="0" snapToObjects="1">
      <p:cViewPr varScale="1">
        <p:scale>
          <a:sx n="107" d="100"/>
          <a:sy n="107" d="100"/>
        </p:scale>
        <p:origin x="7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0F1245-CF5D-BE42-A0B5-88607A74C8BA}" type="datetimeFigureOut">
              <a:rPr lang="en-US" smtClean="0"/>
              <a:t>4/10/18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63F6F-3012-B644-8DDE-C99114877C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284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From the Lecture Slide posted.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63F6F-3012-B644-8DDE-C99114877C3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922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</a:t>
            </a:r>
            <a:r>
              <a:rPr lang="en-US" dirty="0" err="1" smtClean="0"/>
              <a:t>www.businessdictionary.com</a:t>
            </a:r>
            <a:r>
              <a:rPr lang="en-US" dirty="0" smtClean="0"/>
              <a:t>/definition/</a:t>
            </a:r>
            <a:r>
              <a:rPr lang="en-US" dirty="0" err="1" smtClean="0"/>
              <a:t>video.html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https://</a:t>
            </a:r>
            <a:r>
              <a:rPr lang="en-US" dirty="0" err="1" smtClean="0"/>
              <a:t>marketingland.com</a:t>
            </a:r>
            <a:r>
              <a:rPr lang="en-US" dirty="0" smtClean="0"/>
              <a:t>/8-dos-donts-successful-video-advertising-190710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63F6F-3012-B644-8DDE-C99114877C3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94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youtu.be</a:t>
            </a:r>
            <a:r>
              <a:rPr lang="en-US" dirty="0" smtClean="0"/>
              <a:t>/NvEr6r256SU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63F6F-3012-B644-8DDE-C99114877C3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77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pxhere.com</a:t>
            </a:r>
            <a:r>
              <a:rPr lang="en-US" dirty="0" smtClean="0"/>
              <a:t>/</a:t>
            </a:r>
            <a:r>
              <a:rPr lang="en-US" dirty="0" err="1" smtClean="0"/>
              <a:t>en</a:t>
            </a:r>
            <a:r>
              <a:rPr lang="en-US" dirty="0" smtClean="0"/>
              <a:t>/photo/1386558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63F6F-3012-B644-8DDE-C99114877C3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55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www.pexels.com</a:t>
            </a:r>
            <a:r>
              <a:rPr lang="en-US" dirty="0" smtClean="0"/>
              <a:t>/photo/marketing-typography-close-up-view-letters-54257/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63F6F-3012-B644-8DDE-C99114877C3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506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 1 description</a:t>
            </a:r>
          </a:p>
          <a:p>
            <a:r>
              <a:rPr lang="en-US" dirty="0" smtClean="0"/>
              <a:t>https://</a:t>
            </a:r>
            <a:r>
              <a:rPr lang="en-US" dirty="0" err="1" smtClean="0"/>
              <a:t>pxhere.com</a:t>
            </a:r>
            <a:r>
              <a:rPr lang="en-US" dirty="0" smtClean="0"/>
              <a:t>/</a:t>
            </a:r>
            <a:r>
              <a:rPr lang="en-US" dirty="0" err="1" smtClean="0"/>
              <a:t>en</a:t>
            </a:r>
            <a:r>
              <a:rPr lang="en-US" dirty="0" smtClean="0"/>
              <a:t>/photo/792981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63F6F-3012-B644-8DDE-C99114877C3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080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www.flickr.com</a:t>
            </a:r>
            <a:r>
              <a:rPr lang="en-US" dirty="0" smtClean="0"/>
              <a:t>/photos/</a:t>
            </a:r>
            <a:r>
              <a:rPr lang="en-US" dirty="0" err="1" smtClean="0"/>
              <a:t>wyliepoon</a:t>
            </a:r>
            <a:r>
              <a:rPr lang="en-US" dirty="0" smtClean="0"/>
              <a:t>/30924634995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63F6F-3012-B644-8DDE-C99114877C3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21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pixabay.com</a:t>
            </a:r>
            <a:r>
              <a:rPr lang="en-US" dirty="0" smtClean="0"/>
              <a:t>/</a:t>
            </a:r>
            <a:r>
              <a:rPr lang="en-US" dirty="0" err="1" smtClean="0"/>
              <a:t>en</a:t>
            </a:r>
            <a:r>
              <a:rPr lang="en-US" dirty="0" smtClean="0"/>
              <a:t>/audio-music-sound-musical-media-25126/</a:t>
            </a:r>
          </a:p>
          <a:p>
            <a:r>
              <a:rPr lang="en-US" dirty="0" smtClean="0"/>
              <a:t>https://</a:t>
            </a:r>
            <a:r>
              <a:rPr lang="en-US" dirty="0" err="1" smtClean="0"/>
              <a:t>www.computerhope.com</a:t>
            </a:r>
            <a:r>
              <a:rPr lang="en-US" dirty="0" smtClean="0"/>
              <a:t>/jargon/a/</a:t>
            </a:r>
            <a:r>
              <a:rPr lang="en-US" dirty="0" err="1" smtClean="0"/>
              <a:t>audio.htm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63F6F-3012-B644-8DDE-C99114877C3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21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freesound.org</a:t>
            </a:r>
            <a:r>
              <a:rPr lang="en-US" dirty="0" smtClean="0"/>
              <a:t>/people/edougla2/sounds/130312/</a:t>
            </a:r>
          </a:p>
          <a:p>
            <a:r>
              <a:rPr lang="en-US" dirty="0" smtClean="0"/>
              <a:t>https://</a:t>
            </a:r>
            <a:r>
              <a:rPr lang="en-US" dirty="0" err="1" smtClean="0"/>
              <a:t>pixabay.com</a:t>
            </a:r>
            <a:r>
              <a:rPr lang="en-US" dirty="0" smtClean="0"/>
              <a:t>/</a:t>
            </a:r>
            <a:r>
              <a:rPr lang="en-US" dirty="0" err="1" smtClean="0"/>
              <a:t>en</a:t>
            </a:r>
            <a:r>
              <a:rPr lang="en-US" dirty="0" smtClean="0"/>
              <a:t>/photos/advertisement/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63F6F-3012-B644-8DDE-C99114877C3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041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www.computerhope.com</a:t>
            </a:r>
            <a:r>
              <a:rPr lang="en-US" dirty="0" smtClean="0"/>
              <a:t>/jargon/a/</a:t>
            </a:r>
            <a:r>
              <a:rPr lang="en-US" dirty="0" err="1" smtClean="0"/>
              <a:t>animatio.htm</a:t>
            </a:r>
            <a:endParaRPr lang="en-US" dirty="0" smtClean="0"/>
          </a:p>
          <a:p>
            <a:r>
              <a:rPr lang="en-US" dirty="0" smtClean="0"/>
              <a:t>https://</a:t>
            </a:r>
            <a:r>
              <a:rPr lang="en-US" dirty="0" err="1" smtClean="0"/>
              <a:t>votofelforcefinland.wordpress.com</a:t>
            </a:r>
            <a:r>
              <a:rPr lang="en-US" dirty="0" smtClean="0"/>
              <a:t>/2018/02/07/</a:t>
            </a:r>
            <a:r>
              <a:rPr lang="en-US" dirty="0" err="1" smtClean="0"/>
              <a:t>tentigo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63F6F-3012-B644-8DDE-C99114877C3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134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File:Oh-Yes-its-FREE</a:t>
            </a:r>
            <a:r>
              <a:rPr lang="en-US" dirty="0" smtClean="0"/>
              <a:t>---</a:t>
            </a:r>
            <a:r>
              <a:rPr lang="en-US" dirty="0" err="1" smtClean="0"/>
              <a:t>iStock.gif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63F6F-3012-B644-8DDE-C99114877C3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73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AFA59D2-13D0-A64B-97F1-7FF1B98F1D41}" type="datetimeFigureOut">
              <a:rPr lang="en-US" smtClean="0"/>
              <a:t>4/10/18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7320407-E6A1-D543-A2CF-DF0129A9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64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  <p:sldLayoutId id="2147483953" r:id="rId12"/>
    <p:sldLayoutId id="2147483954" r:id="rId13"/>
    <p:sldLayoutId id="2147483955" r:id="rId14"/>
    <p:sldLayoutId id="2147483956" r:id="rId15"/>
    <p:sldLayoutId id="2147483957" r:id="rId16"/>
    <p:sldLayoutId id="214748395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4" Type="http://schemas.openxmlformats.org/officeDocument/2006/relationships/slide" Target="slide8.xml"/><Relationship Id="rId5" Type="http://schemas.openxmlformats.org/officeDocument/2006/relationships/slide" Target="slide10.xml"/><Relationship Id="rId6" Type="http://schemas.openxmlformats.org/officeDocument/2006/relationships/slide" Target="slide12.xml"/><Relationship Id="rId7" Type="http://schemas.openxmlformats.org/officeDocument/2006/relationships/slide" Target="slide3.xml"/><Relationship Id="rId1" Type="http://schemas.openxmlformats.org/officeDocument/2006/relationships/slideLayout" Target="../slideLayouts/slideLayout7.xml"/><Relationship Id="rId2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4" Type="http://schemas.openxmlformats.org/officeDocument/2006/relationships/slide" Target="slide11.xml"/><Relationship Id="rId5" Type="http://schemas.openxmlformats.org/officeDocument/2006/relationships/slide" Target="slide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slide" Target="slide10.xml"/><Relationship Id="rId5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slide" Target="slide13.xml"/><Relationship Id="rId5" Type="http://schemas.openxmlformats.org/officeDocument/2006/relationships/slide" Target="slide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4" Type="http://schemas.openxmlformats.org/officeDocument/2006/relationships/notesSlide" Target="../notesSlides/notesSlide11.xml"/><Relationship Id="rId5" Type="http://schemas.openxmlformats.org/officeDocument/2006/relationships/image" Target="../media/image13.png"/><Relationship Id="rId6" Type="http://schemas.openxmlformats.org/officeDocument/2006/relationships/slide" Target="slide12.xml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1.xml"/><Relationship Id="rId3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1.xml"/><Relationship Id="rId3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vccmccs01.raritanval.edu/~scaruso/courseware/docs/links-to-lecture-slides/" TargetMode="External"/><Relationship Id="rId4" Type="http://schemas.openxmlformats.org/officeDocument/2006/relationships/hyperlink" Target="https://pxhere.com/en/photo/1386558" TargetMode="External"/><Relationship Id="rId5" Type="http://schemas.openxmlformats.org/officeDocument/2006/relationships/hyperlink" Target="https://www.pexels.com/photo/marketing-typography-close-up-view-letters-54257/" TargetMode="External"/><Relationship Id="rId6" Type="http://schemas.openxmlformats.org/officeDocument/2006/relationships/hyperlink" Target="https://www.computerhope.com/jargon/a/audio.htm" TargetMode="External"/><Relationship Id="rId7" Type="http://schemas.openxmlformats.org/officeDocument/2006/relationships/hyperlink" Target="https://pixabay.com/en/photos/advertisement/" TargetMode="External"/><Relationship Id="rId8" Type="http://schemas.openxmlformats.org/officeDocument/2006/relationships/slide" Target="slide17.xml"/><Relationship Id="rId1" Type="http://schemas.openxmlformats.org/officeDocument/2006/relationships/slideLayout" Target="../slideLayouts/slideLayout1.xml"/><Relationship Id="rId2" Type="http://schemas.openxmlformats.org/officeDocument/2006/relationships/hyperlink" Target="http://rvccmccs01.raritanval.edu/~scaruso/courseware/docs/project-1-requirements-cisy114-51x-spring-2018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4" Type="http://schemas.openxmlformats.org/officeDocument/2006/relationships/slide" Target="slide1.xml"/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votofelforcefinland.wordpress.com/2018/02/07/tentigo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slide" Target="slide3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1.xml"/><Relationship Id="rId3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slide" Target="slide5.xml"/><Relationship Id="rId5" Type="http://schemas.openxmlformats.org/officeDocument/2006/relationships/slide" Target="slide1.xml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slide" Target="slide4.xml"/><Relationship Id="rId5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4" Type="http://schemas.openxmlformats.org/officeDocument/2006/relationships/image" Target="../media/image4.tiff"/><Relationship Id="rId5" Type="http://schemas.openxmlformats.org/officeDocument/2006/relationships/slide" Target="slide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slide" Target="slide6.xml"/><Relationship Id="rId5" Type="http://schemas.openxmlformats.org/officeDocument/2006/relationships/slide" Target="slide8.xml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slide" Target="slide9.xml"/><Relationship Id="rId5" Type="http://schemas.openxmlformats.org/officeDocument/2006/relationships/slide" Target="slide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7.xml"/><Relationship Id="rId5" Type="http://schemas.openxmlformats.org/officeDocument/2006/relationships/image" Target="../media/image7.png"/><Relationship Id="rId6" Type="http://schemas.openxmlformats.org/officeDocument/2006/relationships/image" Target="../media/image8.tiff"/><Relationship Id="rId7" Type="http://schemas.openxmlformats.org/officeDocument/2006/relationships/image" Target="../media/image9.tiff"/><Relationship Id="rId8" Type="http://schemas.openxmlformats.org/officeDocument/2006/relationships/slide" Target="slide8.xml"/><Relationship Id="rId9" Type="http://schemas.openxmlformats.org/officeDocument/2006/relationships/slide" Target="slide10.xml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" action="ppaction://hlinkshowjump?jump=nextslide"/>
          </p:cNvPr>
          <p:cNvSpPr/>
          <p:nvPr/>
        </p:nvSpPr>
        <p:spPr>
          <a:xfrm>
            <a:off x="4714875" y="428625"/>
            <a:ext cx="3886199" cy="1557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Rounded MT Bold" charset="0"/>
                <a:ea typeface="Arial Rounded MT Bold" charset="0"/>
                <a:cs typeface="Arial Rounded MT Bold" charset="0"/>
              </a:rPr>
              <a:t>Multimedia</a:t>
            </a:r>
            <a:endParaRPr lang="en-US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5" name="Rounded Rectangle 4">
            <a:hlinkClick r:id="rId2" action="ppaction://hlinksldjump"/>
          </p:cNvPr>
          <p:cNvSpPr/>
          <p:nvPr/>
        </p:nvSpPr>
        <p:spPr>
          <a:xfrm>
            <a:off x="1669257" y="4622007"/>
            <a:ext cx="1514475" cy="10429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charset="0"/>
                <a:ea typeface="Arial Rounded MT Bold" charset="0"/>
                <a:cs typeface="Arial Rounded MT Bold" charset="0"/>
              </a:rPr>
              <a:t>Text</a:t>
            </a:r>
            <a:endParaRPr lang="en-US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10" name="Rounded Rectangle 9">
            <a:hlinkClick r:id="rId3" action="ppaction://hlinksldjump"/>
          </p:cNvPr>
          <p:cNvSpPr/>
          <p:nvPr/>
        </p:nvSpPr>
        <p:spPr>
          <a:xfrm>
            <a:off x="3724276" y="4600576"/>
            <a:ext cx="1514475" cy="10429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charset="0"/>
                <a:ea typeface="Arial Rounded MT Bold" charset="0"/>
                <a:cs typeface="Arial Rounded MT Bold" charset="0"/>
              </a:rPr>
              <a:t>Images</a:t>
            </a:r>
            <a:endParaRPr lang="en-US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11" name="Rounded Rectangle 10">
            <a:hlinkClick r:id="rId4" action="ppaction://hlinksldjump"/>
          </p:cNvPr>
          <p:cNvSpPr/>
          <p:nvPr/>
        </p:nvSpPr>
        <p:spPr>
          <a:xfrm>
            <a:off x="5776914" y="4600576"/>
            <a:ext cx="1514475" cy="10429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charset="0"/>
                <a:ea typeface="Arial Rounded MT Bold" charset="0"/>
                <a:cs typeface="Arial Rounded MT Bold" charset="0"/>
              </a:rPr>
              <a:t>Audio</a:t>
            </a:r>
            <a:endParaRPr lang="en-US" sz="2400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12" name="Rounded Rectangle 11">
            <a:hlinkClick r:id="rId5" action="ppaction://hlinksldjump"/>
          </p:cNvPr>
          <p:cNvSpPr/>
          <p:nvPr/>
        </p:nvSpPr>
        <p:spPr>
          <a:xfrm>
            <a:off x="7780734" y="4629150"/>
            <a:ext cx="1871664" cy="10429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charset="0"/>
                <a:ea typeface="Arial Rounded MT Bold" charset="0"/>
                <a:cs typeface="Arial Rounded MT Bold" charset="0"/>
              </a:rPr>
              <a:t>Animation</a:t>
            </a:r>
            <a:endParaRPr lang="en-US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13" name="Rounded Rectangle 12">
            <a:hlinkClick r:id="rId6" action="ppaction://hlinksldjump"/>
          </p:cNvPr>
          <p:cNvSpPr/>
          <p:nvPr/>
        </p:nvSpPr>
        <p:spPr>
          <a:xfrm>
            <a:off x="10185794" y="4622007"/>
            <a:ext cx="1514475" cy="10429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charset="0"/>
                <a:ea typeface="Arial Rounded MT Bold" charset="0"/>
                <a:cs typeface="Arial Rounded MT Bold" charset="0"/>
              </a:rPr>
              <a:t>Video</a:t>
            </a:r>
            <a:endParaRPr lang="en-US" sz="2400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14" name="Rounded Rectangle 13">
            <a:hlinkClick r:id="rId7" action="ppaction://hlinksldjump"/>
          </p:cNvPr>
          <p:cNvSpPr/>
          <p:nvPr/>
        </p:nvSpPr>
        <p:spPr>
          <a:xfrm>
            <a:off x="4949428" y="2532460"/>
            <a:ext cx="3417092" cy="15001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charset="0"/>
                <a:ea typeface="Arial Rounded MT Bold" charset="0"/>
                <a:cs typeface="Arial Rounded MT Bold" charset="0"/>
              </a:rPr>
              <a:t>5 Building Blocks of Multimedia</a:t>
            </a:r>
            <a:endParaRPr 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cxnSp>
        <p:nvCxnSpPr>
          <p:cNvPr id="16" name="Straight Arrow Connector 15"/>
          <p:cNvCxnSpPr>
            <a:stCxn id="4" idx="2"/>
            <a:endCxn id="14" idx="0"/>
          </p:cNvCxnSpPr>
          <p:nvPr/>
        </p:nvCxnSpPr>
        <p:spPr>
          <a:xfrm flipH="1">
            <a:off x="6657974" y="1985962"/>
            <a:ext cx="1" cy="546498"/>
          </a:xfrm>
          <a:prstGeom prst="straightConnector1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479132" y="4327327"/>
            <a:ext cx="1" cy="294680"/>
          </a:xfrm>
          <a:prstGeom prst="straightConnector1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14" idx="2"/>
            <a:endCxn id="5" idx="0"/>
          </p:cNvCxnSpPr>
          <p:nvPr/>
        </p:nvCxnSpPr>
        <p:spPr>
          <a:xfrm rot="5400000">
            <a:off x="4247555" y="2211588"/>
            <a:ext cx="589360" cy="4231479"/>
          </a:xfrm>
          <a:prstGeom prst="bentConnector3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6657974" y="4327327"/>
            <a:ext cx="0" cy="266106"/>
          </a:xfrm>
          <a:prstGeom prst="straightConnector1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/>
          <p:nvPr/>
        </p:nvCxnSpPr>
        <p:spPr>
          <a:xfrm>
            <a:off x="6698457" y="4327327"/>
            <a:ext cx="4129086" cy="273249"/>
          </a:xfrm>
          <a:prstGeom prst="bentConnector3">
            <a:avLst>
              <a:gd name="adj1" fmla="val 100173"/>
            </a:avLst>
          </a:prstGeom>
          <a:ln w="57150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8582023" y="4355901"/>
            <a:ext cx="0" cy="266106"/>
          </a:xfrm>
          <a:prstGeom prst="straightConnector1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5" idx="3"/>
          </p:cNvCxnSpPr>
          <p:nvPr/>
        </p:nvCxnSpPr>
        <p:spPr>
          <a:xfrm>
            <a:off x="3183732" y="5143501"/>
            <a:ext cx="540544" cy="0"/>
          </a:xfrm>
          <a:prstGeom prst="straightConnector1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236370" y="5088733"/>
            <a:ext cx="540544" cy="0"/>
          </a:xfrm>
          <a:prstGeom prst="straightConnector1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7291389" y="5143501"/>
            <a:ext cx="509586" cy="0"/>
          </a:xfrm>
          <a:prstGeom prst="straightConnector1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9652398" y="5088733"/>
            <a:ext cx="509586" cy="0"/>
          </a:xfrm>
          <a:prstGeom prst="straightConnector1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7239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1" y="1066800"/>
            <a:ext cx="10018713" cy="1752599"/>
          </a:xfrm>
        </p:spPr>
        <p:txBody>
          <a:bodyPr/>
          <a:lstStyle/>
          <a:p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Animation</a:t>
            </a:r>
            <a:endParaRPr lang="en-US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8586" y="1857374"/>
            <a:ext cx="7202490" cy="3124201"/>
          </a:xfrm>
        </p:spPr>
        <p:txBody>
          <a:bodyPr/>
          <a:lstStyle/>
          <a:p>
            <a:r>
              <a:rPr lang="en-US" dirty="0"/>
              <a:t>An animation is the illusion of movement created by showing a series of still pictures in rapid succession. In the world of computers, graphic software used to create this effect</a:t>
            </a:r>
            <a:r>
              <a:rPr lang="en-US" dirty="0" smtClean="0"/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025" y="514350"/>
            <a:ext cx="3181350" cy="3181350"/>
          </a:xfrm>
          <a:prstGeom prst="rect">
            <a:avLst/>
          </a:prstGeom>
        </p:spPr>
      </p:pic>
      <p:sp>
        <p:nvSpPr>
          <p:cNvPr id="7" name="Chevron 6">
            <a:hlinkClick r:id="rId4" action="ppaction://hlinksldjump"/>
          </p:cNvPr>
          <p:cNvSpPr/>
          <p:nvPr/>
        </p:nvSpPr>
        <p:spPr>
          <a:xfrm>
            <a:off x="10493374" y="5543550"/>
            <a:ext cx="1270001" cy="1000125"/>
          </a:xfrm>
          <a:prstGeom prst="chevr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evron 7">
            <a:hlinkClick r:id="rId5" action="ppaction://hlinksldjump"/>
          </p:cNvPr>
          <p:cNvSpPr/>
          <p:nvPr/>
        </p:nvSpPr>
        <p:spPr>
          <a:xfrm rot="10800000">
            <a:off x="2201862" y="5543549"/>
            <a:ext cx="1270001" cy="1000125"/>
          </a:xfrm>
          <a:prstGeom prst="chevr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5668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790699"/>
            <a:ext cx="4130676" cy="1752599"/>
          </a:xfrm>
        </p:spPr>
        <p:txBody>
          <a:bodyPr>
            <a:norm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2800" dirty="0" smtClean="0">
                <a:latin typeface="+mn-lt"/>
              </a:rPr>
              <a:t>Animations can do a lot for your business.</a:t>
            </a:r>
            <a:endParaRPr lang="en-US" sz="28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1" y="2666999"/>
            <a:ext cx="4587878" cy="3124201"/>
          </a:xfrm>
        </p:spPr>
        <p:txBody>
          <a:bodyPr/>
          <a:lstStyle/>
          <a:p>
            <a:r>
              <a:rPr lang="en-US" dirty="0" smtClean="0"/>
              <a:t>It can enhance the effectiveness of your advertising so that it will become more persuasive and can attract more customers.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189" y="1543051"/>
            <a:ext cx="5427818" cy="3730624"/>
          </a:xfrm>
          <a:prstGeom prst="rect">
            <a:avLst/>
          </a:prstGeom>
        </p:spPr>
      </p:pic>
      <p:sp>
        <p:nvSpPr>
          <p:cNvPr id="5" name="Chevron 4">
            <a:hlinkClick r:id="rId4" action="ppaction://hlinksldjump"/>
          </p:cNvPr>
          <p:cNvSpPr/>
          <p:nvPr/>
        </p:nvSpPr>
        <p:spPr>
          <a:xfrm rot="10800000">
            <a:off x="2228850" y="5672138"/>
            <a:ext cx="1042988" cy="885825"/>
          </a:xfrm>
          <a:prstGeom prst="chevr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5">
            <a:hlinkClick r:id="rId5" action="ppaction://hlinksldjump"/>
          </p:cNvPr>
          <p:cNvSpPr/>
          <p:nvPr/>
        </p:nvSpPr>
        <p:spPr>
          <a:xfrm>
            <a:off x="10682288" y="5672138"/>
            <a:ext cx="1042988" cy="885825"/>
          </a:xfrm>
          <a:prstGeom prst="chevr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937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8610" y="0"/>
            <a:ext cx="10018713" cy="1752599"/>
          </a:xfrm>
        </p:spPr>
        <p:txBody>
          <a:bodyPr/>
          <a:lstStyle/>
          <a:p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Video</a:t>
            </a:r>
            <a:endParaRPr lang="en-US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8610" y="485776"/>
            <a:ext cx="4228307" cy="7372349"/>
          </a:xfrm>
        </p:spPr>
        <p:txBody>
          <a:bodyPr>
            <a:normAutofit/>
          </a:bodyPr>
          <a:lstStyle/>
          <a:p>
            <a:r>
              <a:rPr lang="en-US" dirty="0"/>
              <a:t>Visual multimedia source that combines a sequence of images to form a moving picture.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video transmits a signal to a screen and processes the order in which the screen captures should be shown. </a:t>
            </a:r>
            <a:endParaRPr lang="en-US" dirty="0" smtClean="0"/>
          </a:p>
          <a:p>
            <a:r>
              <a:rPr lang="en-US" dirty="0" smtClean="0"/>
              <a:t>Videos </a:t>
            </a:r>
            <a:r>
              <a:rPr lang="en-US" dirty="0"/>
              <a:t>usually have audio components that correspond with the pictures being shown on the screen.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218" y="2043111"/>
            <a:ext cx="6084091" cy="3422301"/>
          </a:xfrm>
          <a:prstGeom prst="rect">
            <a:avLst/>
          </a:prstGeom>
        </p:spPr>
      </p:pic>
      <p:sp>
        <p:nvSpPr>
          <p:cNvPr id="5" name="Right Arrow Callout 4">
            <a:hlinkClick r:id="rId4" action="ppaction://hlinksldjump"/>
          </p:cNvPr>
          <p:cNvSpPr/>
          <p:nvPr/>
        </p:nvSpPr>
        <p:spPr>
          <a:xfrm>
            <a:off x="10701338" y="5872163"/>
            <a:ext cx="1323971" cy="628650"/>
          </a:xfrm>
          <a:prstGeom prst="rightArrowCallou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Callout 5">
            <a:hlinkClick r:id="rId5" action="ppaction://hlinksldjump"/>
          </p:cNvPr>
          <p:cNvSpPr/>
          <p:nvPr/>
        </p:nvSpPr>
        <p:spPr>
          <a:xfrm rot="10800000">
            <a:off x="10701338" y="171451"/>
            <a:ext cx="1323971" cy="628650"/>
          </a:xfrm>
          <a:prstGeom prst="rightArrowCallou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886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097088"/>
            <a:ext cx="10018711" cy="566738"/>
          </a:xfrm>
        </p:spPr>
        <p:txBody>
          <a:bodyPr/>
          <a:lstStyle/>
          <a:p>
            <a:r>
              <a:rPr lang="en-US" dirty="0" smtClean="0"/>
              <a:t>Video is a combination of all four other building blocks.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4663826"/>
            <a:ext cx="10018711" cy="1558397"/>
          </a:xfrm>
        </p:spPr>
        <p:txBody>
          <a:bodyPr>
            <a:noAutofit/>
          </a:bodyPr>
          <a:lstStyle/>
          <a:p>
            <a:pPr marL="285750" indent="-285750" algn="l">
              <a:buFont typeface="Arial" charset="0"/>
              <a:buChar char="•"/>
            </a:pPr>
            <a:r>
              <a:rPr lang="en-US" sz="2000" dirty="0" smtClean="0"/>
              <a:t>It is an animation that has an audio that produces text.</a:t>
            </a:r>
          </a:p>
          <a:p>
            <a:pPr marL="285750" indent="-285750" algn="l">
              <a:buFont typeface="Arial" charset="0"/>
              <a:buChar char="•"/>
            </a:pPr>
            <a:r>
              <a:rPr lang="en-US" sz="2000" dirty="0" smtClean="0"/>
              <a:t>It’s very important to have a video advertisement in our digital generation today.</a:t>
            </a:r>
          </a:p>
          <a:p>
            <a:pPr marL="285750" indent="-285750" algn="l">
              <a:buFont typeface="Arial" charset="0"/>
              <a:buChar char="•"/>
            </a:pPr>
            <a:r>
              <a:rPr lang="en-US" sz="2000" dirty="0" smtClean="0"/>
              <a:t>With all of these building blocks combined, you will have a very successful advertisement for your products that your consumers will surely enjoy.</a:t>
            </a:r>
            <a:endParaRPr lang="en-US" sz="2000" dirty="0"/>
          </a:p>
        </p:txBody>
      </p:sp>
      <p:pic>
        <p:nvPicPr>
          <p:cNvPr id="5" name="Amazing Mr Clean advertisement with catchy vintage music and motion graphic design by Zebralin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71824" y="101946"/>
            <a:ext cx="7102475" cy="3995142"/>
          </a:xfrm>
          <a:prstGeom prst="rect">
            <a:avLst/>
          </a:prstGeom>
        </p:spPr>
      </p:pic>
      <p:sp>
        <p:nvSpPr>
          <p:cNvPr id="6" name="Right Arrow Callout 5">
            <a:hlinkClick r:id="rId6" action="ppaction://hlinksldjump"/>
          </p:cNvPr>
          <p:cNvSpPr/>
          <p:nvPr/>
        </p:nvSpPr>
        <p:spPr>
          <a:xfrm rot="10800000">
            <a:off x="185738" y="5915041"/>
            <a:ext cx="1414463" cy="614363"/>
          </a:xfrm>
          <a:prstGeom prst="rightArrowCallou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100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39490" y="237506"/>
            <a:ext cx="4639085" cy="884932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rial Rounded MT Bold" charset="0"/>
                <a:ea typeface="Arial Rounded MT Bold" charset="0"/>
                <a:cs typeface="Arial Rounded MT Bold" charset="0"/>
              </a:rPr>
              <a:t>Software Needed</a:t>
            </a:r>
            <a:endParaRPr lang="en-US" sz="4000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4474" y="1633076"/>
            <a:ext cx="8403562" cy="4286114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dirty="0" smtClean="0"/>
              <a:t>There are a lot of software available for multimedia use.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One particular software company that most digital creators use is the Adobe Systems.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They have great products for different purposes.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If you intend to make an image advertisement, then the adobe illustrator and adobe </a:t>
            </a:r>
            <a:r>
              <a:rPr lang="en-US" dirty="0" err="1" smtClean="0"/>
              <a:t>photoshop</a:t>
            </a:r>
            <a:r>
              <a:rPr lang="en-US" dirty="0" smtClean="0"/>
              <a:t> is right for you.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If you want to create a video advertisement then you should get the adobe animate and adobe premiere.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 smtClean="0"/>
              <a:t>In order to advertise your products successfully, you should know the right software to use to make your advertisement effective.  </a:t>
            </a:r>
            <a:endParaRPr lang="en-US" dirty="0"/>
          </a:p>
        </p:txBody>
      </p:sp>
      <p:sp>
        <p:nvSpPr>
          <p:cNvPr id="4" name="Striped Right Arrow 3">
            <a:hlinkClick r:id="rId2" action="ppaction://hlinksldjump"/>
          </p:cNvPr>
          <p:cNvSpPr/>
          <p:nvPr/>
        </p:nvSpPr>
        <p:spPr>
          <a:xfrm rot="10800000">
            <a:off x="332509" y="5919190"/>
            <a:ext cx="1128156" cy="7006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triped Right Arrow 4">
            <a:hlinkClick r:id="rId3" action="ppaction://hlinksldjump"/>
          </p:cNvPr>
          <p:cNvSpPr/>
          <p:nvPr/>
        </p:nvSpPr>
        <p:spPr>
          <a:xfrm>
            <a:off x="10849880" y="5919190"/>
            <a:ext cx="1128156" cy="7006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5161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1360" y="249382"/>
            <a:ext cx="5315979" cy="766179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rial Rounded MT Bold" charset="0"/>
                <a:ea typeface="Arial Rounded MT Bold" charset="0"/>
                <a:cs typeface="Arial Rounded MT Bold" charset="0"/>
              </a:rPr>
              <a:t>Content Ownership</a:t>
            </a:r>
            <a:endParaRPr lang="en-US" sz="4000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31325" y="1146188"/>
            <a:ext cx="9270461" cy="5598995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With all of these in mind, you still need to know how to use your multimedia sources without breaking any law.</a:t>
            </a: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Copyright is an </a:t>
            </a:r>
            <a:r>
              <a:rPr lang="en-US" sz="2000" dirty="0"/>
              <a:t>exclusive legal right for a creator to make use of their work</a:t>
            </a:r>
            <a:r>
              <a:rPr lang="en-US" sz="2000" dirty="0" smtClean="0"/>
              <a:t>.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This means that, if you did not make it yourself, it is not yours. If you are the creator, then the copyright belongs to you. 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There are some copyright exceptions you need to know for the sake of your business:</a:t>
            </a: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/>
              <a:t>Content: names, titles, short expressions, lists, commonly known facts, things not in a fixed medium, pretty much anything not creative in a fixed </a:t>
            </a:r>
            <a:r>
              <a:rPr lang="en-US" sz="2000" dirty="0" smtClean="0"/>
              <a:t>medium. These are not copyrighted.</a:t>
            </a: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i="1" dirty="0"/>
              <a:t>Fair use:</a:t>
            </a:r>
            <a:r>
              <a:rPr lang="en-US" sz="2000" dirty="0"/>
              <a:t> once it’s out into the public people have the right to react about it</a:t>
            </a: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i="1" dirty="0"/>
              <a:t>Free-</a:t>
            </a:r>
            <a:r>
              <a:rPr lang="en-US" sz="2000" i="1" dirty="0" err="1"/>
              <a:t>er</a:t>
            </a:r>
            <a:r>
              <a:rPr lang="en-US" sz="2000" i="1" dirty="0"/>
              <a:t> Licensing:</a:t>
            </a:r>
            <a:r>
              <a:rPr lang="en-US" sz="2000" dirty="0"/>
              <a:t> always read the </a:t>
            </a:r>
            <a:r>
              <a:rPr lang="en-US" sz="2000" dirty="0" smtClean="0"/>
              <a:t>licenses, </a:t>
            </a:r>
            <a:r>
              <a:rPr lang="en-US" sz="2000" dirty="0"/>
              <a:t>as they explain what you can and cannot do</a:t>
            </a:r>
            <a:r>
              <a:rPr lang="en-US" sz="2000" dirty="0" smtClean="0"/>
              <a:t>.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The most important thing business owners need to know id the trademark use.</a:t>
            </a: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Trademark</a:t>
            </a:r>
            <a:r>
              <a:rPr lang="en-US" sz="2000" dirty="0"/>
              <a:t>: an exclusive legal right for a business to identify with a symbol. Branding by a business.</a:t>
            </a: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/>
              <a:t>Types: registered (R), common (™), service (</a:t>
            </a:r>
            <a:r>
              <a:rPr lang="en-US" sz="2000" dirty="0" err="1"/>
              <a:t>sm</a:t>
            </a:r>
            <a:r>
              <a:rPr lang="en-US" sz="2000" dirty="0"/>
              <a:t>)</a:t>
            </a: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/>
              <a:t>Restrictions: cannot trademark offensive stuff, generic terms, deceptive </a:t>
            </a:r>
            <a:r>
              <a:rPr lang="en-US" sz="2000" dirty="0" smtClean="0"/>
              <a:t>terms</a:t>
            </a:r>
            <a:endParaRPr lang="en-US" sz="2000" dirty="0"/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178131" y="6127666"/>
            <a:ext cx="1045028" cy="61751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 Arrow 4">
            <a:hlinkClick r:id="rId3" action="ppaction://hlinksldjump"/>
          </p:cNvPr>
          <p:cNvSpPr/>
          <p:nvPr/>
        </p:nvSpPr>
        <p:spPr>
          <a:xfrm rot="10800000">
            <a:off x="1454728" y="6127666"/>
            <a:ext cx="1045028" cy="61751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557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19413" y="0"/>
            <a:ext cx="4972587" cy="1124479"/>
          </a:xfrm>
        </p:spPr>
        <p:txBody>
          <a:bodyPr/>
          <a:lstStyle/>
          <a:p>
            <a:r>
              <a:rPr lang="en-US" smtClean="0"/>
              <a:t>References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14463" y="1124478"/>
            <a:ext cx="10629900" cy="5562071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dirty="0">
                <a:hlinkClick r:id="rId2"/>
              </a:rPr>
              <a:t>http://rvccmccs01.raritanval.edu/~scaruso/courseware/docs/project-1-requirements-cisy114-51x-spring-2018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hlinkClick r:id="rId3"/>
              </a:rPr>
              <a:t>http://rvccmccs01.raritanval.edu/~scaruso/courseware/docs/links-to-lecture-slides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pxhere.com/en/photo/1386558</a:t>
            </a:r>
            <a:endParaRPr lang="en-US" dirty="0" smtClean="0"/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hlinkClick r:id="rId5"/>
              </a:rPr>
              <a:t>https://www.pexels.com/photo/marketing-typography-close-up-view-letters-54257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pPr marL="342900" indent="-342900">
              <a:buFont typeface="Arial" charset="0"/>
              <a:buChar char="•"/>
            </a:pPr>
            <a:r>
              <a:rPr lang="en-US" dirty="0"/>
              <a:t>https://</a:t>
            </a:r>
            <a:r>
              <a:rPr lang="en-US" dirty="0" err="1"/>
              <a:t>pxhere.com</a:t>
            </a:r>
            <a:r>
              <a:rPr lang="en-US" dirty="0"/>
              <a:t>/</a:t>
            </a:r>
            <a:r>
              <a:rPr lang="en-US" dirty="0" err="1"/>
              <a:t>en</a:t>
            </a:r>
            <a:r>
              <a:rPr lang="en-US" dirty="0"/>
              <a:t>/photo/792981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/>
              <a:t>https://</a:t>
            </a:r>
            <a:r>
              <a:rPr lang="en-US" dirty="0" err="1"/>
              <a:t>www.flickr.com</a:t>
            </a:r>
            <a:r>
              <a:rPr lang="en-US" dirty="0"/>
              <a:t>/photos/</a:t>
            </a:r>
            <a:r>
              <a:rPr lang="en-US" dirty="0" err="1"/>
              <a:t>wyliepoon</a:t>
            </a:r>
            <a:r>
              <a:rPr lang="en-US" dirty="0"/>
              <a:t>/30924634995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/>
              <a:t>https://</a:t>
            </a:r>
            <a:r>
              <a:rPr lang="en-US" dirty="0" err="1"/>
              <a:t>pixabay.com</a:t>
            </a:r>
            <a:r>
              <a:rPr lang="en-US" dirty="0"/>
              <a:t>/</a:t>
            </a:r>
            <a:r>
              <a:rPr lang="en-US" dirty="0" err="1"/>
              <a:t>en</a:t>
            </a:r>
            <a:r>
              <a:rPr lang="en-US" dirty="0"/>
              <a:t>/audio-music-sound-musical-media-25126/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www.computerhope.com/jargon/a/audio.htm</a:t>
            </a:r>
            <a:endParaRPr lang="en-US" dirty="0" smtClean="0"/>
          </a:p>
          <a:p>
            <a:pPr marL="342900" indent="-342900">
              <a:buFont typeface="Arial" charset="0"/>
              <a:buChar char="•"/>
            </a:pPr>
            <a:r>
              <a:rPr lang="en-US" dirty="0"/>
              <a:t>https://</a:t>
            </a:r>
            <a:r>
              <a:rPr lang="en-US" dirty="0" err="1"/>
              <a:t>freesound.org</a:t>
            </a:r>
            <a:r>
              <a:rPr lang="en-US" dirty="0"/>
              <a:t>/people/edougla2/sounds/130312/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hlinkClick r:id="rId7"/>
              </a:rPr>
              <a:t>https://pixabay.com/en/photos/advertisement</a:t>
            </a:r>
            <a:r>
              <a:rPr lang="en-US" dirty="0" smtClean="0">
                <a:hlinkClick r:id="rId7"/>
              </a:rPr>
              <a:t>/</a:t>
            </a:r>
            <a:endParaRPr lang="en-US" dirty="0" smtClean="0"/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  <a:p>
            <a:pPr marL="34290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</p:txBody>
      </p:sp>
      <p:sp>
        <p:nvSpPr>
          <p:cNvPr id="4" name="Chevron 3">
            <a:hlinkClick r:id="rId8" action="ppaction://hlinksldjump"/>
          </p:cNvPr>
          <p:cNvSpPr/>
          <p:nvPr/>
        </p:nvSpPr>
        <p:spPr>
          <a:xfrm>
            <a:off x="368135" y="6080166"/>
            <a:ext cx="676894" cy="60638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83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74228" y="6546161"/>
            <a:ext cx="45719" cy="1728080"/>
          </a:xfrm>
        </p:spPr>
        <p:txBody>
          <a:bodyPr>
            <a:normAutofit/>
          </a:bodyPr>
          <a:lstStyle/>
          <a:p>
            <a:endParaRPr lang="en-US" sz="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7549" y="1805048"/>
            <a:ext cx="10161319" cy="6638307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dirty="0"/>
              <a:t>https://</a:t>
            </a:r>
            <a:r>
              <a:rPr lang="en-US" dirty="0" err="1"/>
              <a:t>www.computerhope.com</a:t>
            </a:r>
            <a:r>
              <a:rPr lang="en-US" dirty="0"/>
              <a:t>/jargon/a/</a:t>
            </a:r>
            <a:r>
              <a:rPr lang="en-US" dirty="0" err="1"/>
              <a:t>animatio.htm</a:t>
            </a:r>
            <a:endParaRPr lang="en-US" dirty="0"/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hlinkClick r:id="rId2"/>
              </a:rPr>
              <a:t>https://votofelforcefinland.wordpress.com/2018/02/07/tentigo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marL="342900" indent="-342900">
              <a:buFont typeface="Arial" charset="0"/>
              <a:buChar char="•"/>
            </a:pPr>
            <a:r>
              <a:rPr lang="en-US" dirty="0"/>
              <a:t>https://</a:t>
            </a:r>
            <a:r>
              <a:rPr lang="en-US" dirty="0" err="1"/>
              <a:t>commons.wikimedia.org</a:t>
            </a:r>
            <a:r>
              <a:rPr lang="en-US" dirty="0"/>
              <a:t>/wiki/</a:t>
            </a:r>
            <a:r>
              <a:rPr lang="en-US" dirty="0" err="1"/>
              <a:t>File:Oh-Yes-its-FREE</a:t>
            </a:r>
            <a:r>
              <a:rPr lang="en-US" dirty="0"/>
              <a:t>---</a:t>
            </a:r>
            <a:r>
              <a:rPr lang="en-US" dirty="0" err="1"/>
              <a:t>iStock.gif</a:t>
            </a:r>
            <a:endParaRPr lang="en-US" dirty="0"/>
          </a:p>
          <a:p>
            <a:pPr marL="342900" indent="-342900" defTabSz="914400"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defRPr/>
            </a:pPr>
            <a:r>
              <a:rPr lang="en-US" dirty="0"/>
              <a:t>http://</a:t>
            </a:r>
            <a:r>
              <a:rPr lang="en-US" dirty="0" err="1"/>
              <a:t>www.businessdictionary.com</a:t>
            </a:r>
            <a:r>
              <a:rPr lang="en-US" dirty="0"/>
              <a:t>/definition/</a:t>
            </a:r>
            <a:r>
              <a:rPr lang="en-US" dirty="0" err="1"/>
              <a:t>video.html</a:t>
            </a:r>
            <a:endParaRPr lang="en-US" dirty="0"/>
          </a:p>
          <a:p>
            <a:pPr marL="342900" indent="-342900" defTabSz="914400"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defRPr/>
            </a:pPr>
            <a:r>
              <a:rPr lang="en-US" dirty="0"/>
              <a:t>https://</a:t>
            </a:r>
            <a:r>
              <a:rPr lang="en-US" dirty="0" err="1"/>
              <a:t>marketingland.com</a:t>
            </a:r>
            <a:r>
              <a:rPr lang="en-US" dirty="0"/>
              <a:t>/8-dos-donts-successful-video-advertising-190710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/>
              <a:t>https://</a:t>
            </a:r>
            <a:r>
              <a:rPr lang="en-US" dirty="0" err="1"/>
              <a:t>youtu.be</a:t>
            </a:r>
            <a:r>
              <a:rPr lang="en-US" dirty="0"/>
              <a:t>/NvEr6r256SU</a:t>
            </a:r>
          </a:p>
          <a:p>
            <a:pPr marL="342900" indent="-342900">
              <a:buFont typeface="Arial" charset="0"/>
              <a:buChar char="•"/>
            </a:pPr>
            <a:endParaRPr lang="en-US" dirty="0" smtClean="0"/>
          </a:p>
        </p:txBody>
      </p:sp>
      <p:sp>
        <p:nvSpPr>
          <p:cNvPr id="4" name="Chevron 3">
            <a:hlinkClick r:id="rId3" action="ppaction://hlinksldjump"/>
          </p:cNvPr>
          <p:cNvSpPr/>
          <p:nvPr/>
        </p:nvSpPr>
        <p:spPr>
          <a:xfrm rot="10800000">
            <a:off x="403761" y="5949538"/>
            <a:ext cx="653143" cy="70064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Chevron 4">
            <a:hlinkClick r:id="rId4" action="ppaction://hlinksldjump"/>
          </p:cNvPr>
          <p:cNvSpPr/>
          <p:nvPr/>
        </p:nvSpPr>
        <p:spPr>
          <a:xfrm>
            <a:off x="11265725" y="5949538"/>
            <a:ext cx="653143" cy="70064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4217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138" y="1314450"/>
            <a:ext cx="5629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Arial Rounded MT Bold" charset="0"/>
                <a:ea typeface="Arial Rounded MT Bold" charset="0"/>
                <a:cs typeface="Arial Rounded MT Bold" charset="0"/>
              </a:rPr>
              <a:t>MULTIMEDIA</a:t>
            </a:r>
            <a:endParaRPr lang="en-US" sz="3600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4438" y="2157413"/>
            <a:ext cx="108442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u="sng" dirty="0" smtClean="0">
                <a:latin typeface="Arial Hebrew" charset="-79"/>
                <a:ea typeface="Arial Hebrew" charset="-79"/>
                <a:cs typeface="Arial Hebrew" charset="-79"/>
              </a:rPr>
              <a:t>What is multimedia?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000" dirty="0" smtClean="0"/>
              <a:t>Etymologically it is “multi-” or “many” and “media” the plural of “medium” which is “middle, center,</a:t>
            </a:r>
            <a:r>
              <a:rPr lang="en-US" sz="2000" baseline="0" dirty="0" smtClean="0"/>
              <a:t> midst” – or “community, public.”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000" i="1" dirty="0"/>
              <a:t>Multimedia</a:t>
            </a:r>
            <a:r>
              <a:rPr lang="en-US" sz="2000" dirty="0"/>
              <a:t> means that computer information can be represented through audio, video, and animation in addition to traditional media (i.e., text, graphics drawings, images).</a:t>
            </a:r>
            <a:endParaRPr lang="en-US" sz="2000" baseline="0" dirty="0" smtClean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000" baseline="0" dirty="0" smtClean="0"/>
              <a:t>In English it came to mean a ways of expressing or communicating. Middle ground, common ground. A medium of exchange. Something between us.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000" baseline="0" dirty="0" smtClean="0"/>
              <a:t>When we discuss “multimedia” today, we’re specifically referring to the electronic, interactive kind.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6" name="Left Arrow 5">
            <a:hlinkClick r:id="rId3" action="ppaction://hlinksldjump"/>
          </p:cNvPr>
          <p:cNvSpPr/>
          <p:nvPr/>
        </p:nvSpPr>
        <p:spPr>
          <a:xfrm>
            <a:off x="1714500" y="1217831"/>
            <a:ext cx="1028700" cy="742950"/>
          </a:xfrm>
          <a:prstGeom prst="lef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>
            <a:hlinkClick r:id="rId4" action="ppaction://hlinksldjump"/>
          </p:cNvPr>
          <p:cNvSpPr/>
          <p:nvPr/>
        </p:nvSpPr>
        <p:spPr>
          <a:xfrm rot="10800000">
            <a:off x="9510713" y="1217831"/>
            <a:ext cx="1028700" cy="742950"/>
          </a:xfrm>
          <a:prstGeom prst="lef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557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5 Building Blocks of Multimedia</a:t>
            </a:r>
            <a:endParaRPr lang="en-US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five building blocks of multimedia are text, image, animation, audio and video. Each of these media forms brings something different to your project.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necessary to understand both the emotional impact carried by the form and the technical challenges they present.</a:t>
            </a:r>
          </a:p>
          <a:p>
            <a:r>
              <a:rPr lang="en-US" dirty="0"/>
              <a:t>It is important to deploy these different elements skillfully to create compelling multimedia projects.</a:t>
            </a:r>
          </a:p>
          <a:p>
            <a:r>
              <a:rPr lang="en-US" dirty="0" smtClean="0"/>
              <a:t>Delivering all these different elements together makes a successful advertisement for any business.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2114550" y="5791200"/>
            <a:ext cx="1028700" cy="742950"/>
          </a:xfrm>
          <a:prstGeom prst="lef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 Arrow 4">
            <a:hlinkClick r:id="rId3" action="ppaction://hlinksldjump"/>
          </p:cNvPr>
          <p:cNvSpPr/>
          <p:nvPr/>
        </p:nvSpPr>
        <p:spPr>
          <a:xfrm rot="10800000">
            <a:off x="10644187" y="5791200"/>
            <a:ext cx="1028700" cy="742950"/>
          </a:xfrm>
          <a:prstGeom prst="lef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7611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171576"/>
            <a:ext cx="3549121" cy="757236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 Rounded MT Bold" charset="0"/>
                <a:ea typeface="Arial Rounded MT Bold" charset="0"/>
                <a:cs typeface="Arial Rounded MT Bold" charset="0"/>
              </a:rPr>
              <a:t>Text</a:t>
            </a:r>
            <a:endParaRPr lang="en-US" sz="3600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17079" y="1171576"/>
            <a:ext cx="6401720" cy="4260054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3541" y="1302542"/>
            <a:ext cx="4316413" cy="4386263"/>
          </a:xfrm>
        </p:spPr>
        <p:txBody>
          <a:bodyPr>
            <a:normAutofit/>
          </a:bodyPr>
          <a:lstStyle/>
          <a:p>
            <a:pPr marL="285750" indent="-285750" algn="l">
              <a:buFont typeface="Arial" charset="0"/>
              <a:buChar char="•"/>
            </a:pPr>
            <a:r>
              <a:rPr lang="en-US" sz="2400" dirty="0"/>
              <a:t>This multimedia form surrounds us in computer environments. It’s prevalence prevents us from realizing it’s importance in conveying information and providing easy to use navigation</a:t>
            </a:r>
            <a:r>
              <a:rPr lang="en-US" sz="2400" dirty="0" smtClean="0"/>
              <a:t>.</a:t>
            </a:r>
          </a:p>
        </p:txBody>
      </p:sp>
      <p:sp>
        <p:nvSpPr>
          <p:cNvPr id="6" name="Notched Right Arrow 5">
            <a:hlinkClick r:id="rId4" action="ppaction://hlinksldjump"/>
          </p:cNvPr>
          <p:cNvSpPr/>
          <p:nvPr/>
        </p:nvSpPr>
        <p:spPr>
          <a:xfrm>
            <a:off x="10329863" y="5688805"/>
            <a:ext cx="1488936" cy="883445"/>
          </a:xfrm>
          <a:prstGeom prst="notched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4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Notched Right Arrow 6">
            <a:hlinkClick r:id="rId5" action="ppaction://hlinksldjump"/>
          </p:cNvPr>
          <p:cNvSpPr/>
          <p:nvPr/>
        </p:nvSpPr>
        <p:spPr>
          <a:xfrm rot="10800000">
            <a:off x="2200080" y="5688805"/>
            <a:ext cx="1488936" cy="883445"/>
          </a:xfrm>
          <a:prstGeom prst="notched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4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5143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1624" y="4874680"/>
            <a:ext cx="10018711" cy="566738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dirty="0" smtClean="0"/>
              <a:t>Text is also a very important part of everything you can think of.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4763" y="5441418"/>
            <a:ext cx="8377237" cy="1229785"/>
          </a:xfrm>
        </p:spPr>
        <p:txBody>
          <a:bodyPr>
            <a:normAutofit/>
          </a:bodyPr>
          <a:lstStyle/>
          <a:p>
            <a:pPr marL="285750" indent="-285750" algn="l">
              <a:buFont typeface="Arial" charset="0"/>
              <a:buChar char="•"/>
            </a:pPr>
            <a:r>
              <a:rPr lang="en-US" sz="1800" dirty="0" smtClean="0"/>
              <a:t>W</a:t>
            </a:r>
            <a:r>
              <a:rPr lang="en-US" sz="2400" dirty="0" smtClean="0"/>
              <a:t>ithout text, we cannot communicate with one another. Without text we cannot learn new things and certainly not have anything at all.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762" y="543065"/>
            <a:ext cx="5829807" cy="3871912"/>
          </a:xfrm>
          <a:prstGeom prst="rect">
            <a:avLst/>
          </a:prstGeom>
        </p:spPr>
      </p:pic>
      <p:sp>
        <p:nvSpPr>
          <p:cNvPr id="6" name="Notched Right Arrow 5">
            <a:hlinkClick r:id="rId4" action="ppaction://hlinksldjump"/>
          </p:cNvPr>
          <p:cNvSpPr/>
          <p:nvPr/>
        </p:nvSpPr>
        <p:spPr>
          <a:xfrm rot="10800000">
            <a:off x="2234149" y="5799665"/>
            <a:ext cx="1357312" cy="871538"/>
          </a:xfrm>
          <a:prstGeom prst="notched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4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Notched Right Arrow 7">
            <a:hlinkClick r:id="rId5" action="ppaction://hlinksldjump"/>
          </p:cNvPr>
          <p:cNvSpPr/>
          <p:nvPr/>
        </p:nvSpPr>
        <p:spPr>
          <a:xfrm>
            <a:off x="10401300" y="101342"/>
            <a:ext cx="1488936" cy="883445"/>
          </a:xfrm>
          <a:prstGeom prst="notched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4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1109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599" y="152400"/>
            <a:ext cx="10018713" cy="1752599"/>
          </a:xfrm>
        </p:spPr>
        <p:txBody>
          <a:bodyPr/>
          <a:lstStyle/>
          <a:p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Images</a:t>
            </a:r>
            <a:endParaRPr lang="en-US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5080" y="1028699"/>
            <a:ext cx="6230939" cy="5715000"/>
          </a:xfrm>
        </p:spPr>
        <p:txBody>
          <a:bodyPr>
            <a:normAutofit/>
          </a:bodyPr>
          <a:lstStyle/>
          <a:p>
            <a:r>
              <a:rPr lang="en-US" dirty="0"/>
              <a:t>A common maxim holds that “an image is worth a thousand words.”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properly composed image can convey strong emotion and resonate with your audience. It is important to use images wisely</a:t>
            </a:r>
            <a:r>
              <a:rPr lang="en-US" dirty="0" smtClean="0"/>
              <a:t>.</a:t>
            </a:r>
          </a:p>
          <a:p>
            <a:r>
              <a:rPr lang="en-US" dirty="0" smtClean="0"/>
              <a:t>With just one proper and relevant image, you can sell out any product you want. As long as it’s advertised properly and looks appealing and to your consumer.</a:t>
            </a:r>
          </a:p>
          <a:p>
            <a:r>
              <a:rPr lang="en-US" dirty="0" smtClean="0"/>
              <a:t>You can persuade anyone if you have an image that best suits your product.</a:t>
            </a:r>
            <a:endParaRPr lang="en-US" dirty="0"/>
          </a:p>
        </p:txBody>
      </p:sp>
      <p:sp>
        <p:nvSpPr>
          <p:cNvPr id="4" name="Curved Right Arrow 3">
            <a:hlinkClick r:id="rId3" action="ppaction://hlinksldjump"/>
          </p:cNvPr>
          <p:cNvSpPr/>
          <p:nvPr/>
        </p:nvSpPr>
        <p:spPr>
          <a:xfrm>
            <a:off x="10444163" y="5214938"/>
            <a:ext cx="1414462" cy="1300162"/>
          </a:xfrm>
          <a:prstGeom prst="curved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1887" y="1562099"/>
            <a:ext cx="4572000" cy="3429000"/>
          </a:xfrm>
          <a:prstGeom prst="rect">
            <a:avLst/>
          </a:prstGeom>
        </p:spPr>
      </p:pic>
      <p:sp>
        <p:nvSpPr>
          <p:cNvPr id="6" name="Curved Right Arrow 5">
            <a:hlinkClick r:id="rId5" action="ppaction://hlinksldjump"/>
          </p:cNvPr>
          <p:cNvSpPr/>
          <p:nvPr/>
        </p:nvSpPr>
        <p:spPr>
          <a:xfrm rot="10800000">
            <a:off x="1625599" y="152400"/>
            <a:ext cx="1414462" cy="1300162"/>
          </a:xfrm>
          <a:prstGeom prst="curved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5486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82827" y="220531"/>
            <a:ext cx="4060862" cy="6088322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7038" y="-314326"/>
            <a:ext cx="5414962" cy="7472363"/>
          </a:xfrm>
        </p:spPr>
        <p:txBody>
          <a:bodyPr>
            <a:noAutofit/>
          </a:bodyPr>
          <a:lstStyle/>
          <a:p>
            <a:pPr marL="285750" indent="-285750" algn="l">
              <a:buFont typeface="Arial" charset="0"/>
              <a:buChar char="•"/>
            </a:pPr>
            <a:r>
              <a:rPr lang="en-US" sz="2400" dirty="0" smtClean="0"/>
              <a:t>Just by putting an image advertisement in a subway station can make a lot of difference.</a:t>
            </a:r>
          </a:p>
          <a:p>
            <a:pPr marL="285750" indent="-285750" algn="l">
              <a:buFont typeface="Arial" charset="0"/>
              <a:buChar char="•"/>
            </a:pPr>
            <a:r>
              <a:rPr lang="en-US" sz="2400" dirty="0" smtClean="0"/>
              <a:t>It attracts many people waiting for their subways or even just people passing by.</a:t>
            </a:r>
          </a:p>
          <a:p>
            <a:pPr marL="285750" indent="-285750" algn="l">
              <a:buFont typeface="Arial" charset="0"/>
              <a:buChar char="•"/>
            </a:pPr>
            <a:r>
              <a:rPr lang="en-US" sz="2400" dirty="0" smtClean="0"/>
              <a:t>Image advertisements is a really great way to up up your business.</a:t>
            </a:r>
          </a:p>
        </p:txBody>
      </p:sp>
      <p:sp>
        <p:nvSpPr>
          <p:cNvPr id="6" name="Curved Left Arrow 5">
            <a:hlinkClick r:id="rId4" action="ppaction://hlinksldjump"/>
          </p:cNvPr>
          <p:cNvSpPr/>
          <p:nvPr/>
        </p:nvSpPr>
        <p:spPr>
          <a:xfrm>
            <a:off x="1250880" y="4737227"/>
            <a:ext cx="1114425" cy="1128713"/>
          </a:xfrm>
          <a:prstGeom prst="curvedLef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urved Left Arrow 6">
            <a:hlinkClick r:id="rId5" action="ppaction://hlinksldjump"/>
          </p:cNvPr>
          <p:cNvSpPr/>
          <p:nvPr/>
        </p:nvSpPr>
        <p:spPr>
          <a:xfrm rot="10800000">
            <a:off x="10775880" y="5518277"/>
            <a:ext cx="1114425" cy="1128713"/>
          </a:xfrm>
          <a:prstGeom prst="curvedLef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0950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1486" y="525969"/>
            <a:ext cx="10018713" cy="1752599"/>
          </a:xfrm>
        </p:spPr>
        <p:txBody>
          <a:bodyPr/>
          <a:lstStyle/>
          <a:p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Audio</a:t>
            </a:r>
            <a:endParaRPr lang="en-US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7209" y="2278568"/>
            <a:ext cx="6172990" cy="3352801"/>
          </a:xfrm>
        </p:spPr>
        <p:txBody>
          <a:bodyPr/>
          <a:lstStyle/>
          <a:p>
            <a:r>
              <a:rPr lang="en-US" dirty="0"/>
              <a:t>Audio is a term used to describe any sound or noise that is within a range the human ear is capable of hearing</a:t>
            </a:r>
            <a:r>
              <a:rPr lang="en-US"/>
              <a:t>. </a:t>
            </a:r>
            <a:endParaRPr lang="en-US" smtClean="0"/>
          </a:p>
          <a:p>
            <a:r>
              <a:rPr lang="en-US" dirty="0" smtClean="0"/>
              <a:t>Measured </a:t>
            </a:r>
            <a:r>
              <a:rPr lang="en-US" dirty="0"/>
              <a:t>in hertz, the audio signal on a computer is generated using a sound card and is </a:t>
            </a:r>
            <a:r>
              <a:rPr lang="en-US" dirty="0" smtClean="0"/>
              <a:t>heard </a:t>
            </a:r>
            <a:r>
              <a:rPr lang="en-US" dirty="0"/>
              <a:t>through speakers or </a:t>
            </a:r>
            <a:r>
              <a:rPr lang="en-US" dirty="0" smtClean="0"/>
              <a:t>headphones.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308" y="2024061"/>
            <a:ext cx="3845725" cy="3861816"/>
          </a:xfrm>
          <a:prstGeom prst="rect">
            <a:avLst/>
          </a:prstGeom>
        </p:spPr>
      </p:pic>
      <p:sp>
        <p:nvSpPr>
          <p:cNvPr id="5" name="Bent Arrow 4">
            <a:hlinkClick r:id="rId4" action="ppaction://hlinksldjump"/>
          </p:cNvPr>
          <p:cNvSpPr/>
          <p:nvPr/>
        </p:nvSpPr>
        <p:spPr>
          <a:xfrm>
            <a:off x="10701338" y="5631369"/>
            <a:ext cx="1173161" cy="1014412"/>
          </a:xfrm>
          <a:prstGeom prst="ben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Bent Arrow 5">
            <a:hlinkClick r:id="rId5" action="ppaction://hlinksldjump"/>
          </p:cNvPr>
          <p:cNvSpPr/>
          <p:nvPr/>
        </p:nvSpPr>
        <p:spPr>
          <a:xfrm rot="10800000">
            <a:off x="10701337" y="191258"/>
            <a:ext cx="1173161" cy="1014412"/>
          </a:xfrm>
          <a:prstGeom prst="ben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4735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3287" y="4533901"/>
            <a:ext cx="10018713" cy="1752599"/>
          </a:xfrm>
        </p:spPr>
        <p:txBody>
          <a:bodyPr>
            <a:normAutofit/>
          </a:bodyPr>
          <a:lstStyle/>
          <a:p>
            <a:pPr marL="285750" indent="-285750" algn="l">
              <a:buFont typeface="Arial" charset="0"/>
              <a:buChar char="•"/>
            </a:pPr>
            <a:r>
              <a:rPr lang="en-US" sz="2400" dirty="0" smtClean="0"/>
              <a:t>Audio has a big role in any multimedia you are going to create.</a:t>
            </a:r>
            <a:br>
              <a:rPr lang="en-US" sz="2400" dirty="0" smtClean="0"/>
            </a:br>
            <a:r>
              <a:rPr lang="en-US" sz="2400" dirty="0" smtClean="0"/>
              <a:t>It helps your consumers hear your goal as a manufacturer and it also helps them understand the meaning behind your product because they hear the explanation right through their own ears.</a:t>
            </a:r>
            <a:endParaRPr lang="en-US" sz="2400" dirty="0"/>
          </a:p>
        </p:txBody>
      </p:sp>
      <p:pic>
        <p:nvPicPr>
          <p:cNvPr id="4" name="130312__edougla2__zoo-one-minute-radio-commercial.wav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47412" y="5880100"/>
            <a:ext cx="812800" cy="81280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106" y="276226"/>
            <a:ext cx="7939394" cy="42576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2900" y="276226"/>
            <a:ext cx="4229100" cy="4229100"/>
          </a:xfrm>
          <a:prstGeom prst="rect">
            <a:avLst/>
          </a:prstGeom>
        </p:spPr>
      </p:pic>
      <p:sp>
        <p:nvSpPr>
          <p:cNvPr id="7" name="Bent Arrow 6">
            <a:hlinkClick r:id="rId8" action="ppaction://hlinksldjump"/>
          </p:cNvPr>
          <p:cNvSpPr/>
          <p:nvPr/>
        </p:nvSpPr>
        <p:spPr>
          <a:xfrm rot="10800000">
            <a:off x="9858375" y="5796756"/>
            <a:ext cx="1044574" cy="979487"/>
          </a:xfrm>
          <a:prstGeom prst="bentArrow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327024" y="5990432"/>
            <a:ext cx="1514475" cy="785812"/>
          </a:xfrm>
          <a:prstGeom prst="rightArrow">
            <a:avLst/>
          </a:prstGeom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61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199</TotalTime>
  <Words>934</Words>
  <Application>Microsoft Macintosh PowerPoint</Application>
  <PresentationFormat>Widescreen</PresentationFormat>
  <Paragraphs>112</Paragraphs>
  <Slides>17</Slides>
  <Notes>11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 Hebrew</vt:lpstr>
      <vt:lpstr>Arial Rounded MT Bold</vt:lpstr>
      <vt:lpstr>Calibri</vt:lpstr>
      <vt:lpstr>Corbel</vt:lpstr>
      <vt:lpstr>Arial</vt:lpstr>
      <vt:lpstr>Parallax</vt:lpstr>
      <vt:lpstr>PowerPoint Presentation</vt:lpstr>
      <vt:lpstr>PowerPoint Presentation</vt:lpstr>
      <vt:lpstr>5 Building Blocks of Multimedia</vt:lpstr>
      <vt:lpstr>Text</vt:lpstr>
      <vt:lpstr>Text is also a very important part of everything you can think of.</vt:lpstr>
      <vt:lpstr>Images</vt:lpstr>
      <vt:lpstr>PowerPoint Presentation</vt:lpstr>
      <vt:lpstr>Audio</vt:lpstr>
      <vt:lpstr>Audio has a big role in any multimedia you are going to create. It helps your consumers hear your goal as a manufacturer and it also helps them understand the meaning behind your product because they hear the explanation right through their own ears.</vt:lpstr>
      <vt:lpstr>Animation</vt:lpstr>
      <vt:lpstr>Animations can do a lot for your business.</vt:lpstr>
      <vt:lpstr>Video</vt:lpstr>
      <vt:lpstr>Video is a combination of all four other building blocks.</vt:lpstr>
      <vt:lpstr>Software Needed</vt:lpstr>
      <vt:lpstr>Content Ownership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Manahan, Kristina</dc:creator>
  <cp:lastModifiedBy>Manahan, Kristina</cp:lastModifiedBy>
  <cp:revision>20</cp:revision>
  <dcterms:created xsi:type="dcterms:W3CDTF">2018-04-10T16:23:35Z</dcterms:created>
  <dcterms:modified xsi:type="dcterms:W3CDTF">2018-04-10T19:43:09Z</dcterms:modified>
</cp:coreProperties>
</file>