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79" r:id="rId5"/>
    <p:sldId id="258" r:id="rId6"/>
    <p:sldId id="278" r:id="rId7"/>
    <p:sldId id="260" r:id="rId8"/>
    <p:sldId id="261" r:id="rId9"/>
    <p:sldId id="272" r:id="rId10"/>
    <p:sldId id="273" r:id="rId11"/>
    <p:sldId id="262" r:id="rId12"/>
    <p:sldId id="263" r:id="rId13"/>
    <p:sldId id="276" r:id="rId14"/>
    <p:sldId id="264" r:id="rId15"/>
    <p:sldId id="265" r:id="rId16"/>
    <p:sldId id="277" r:id="rId17"/>
    <p:sldId id="267" r:id="rId18"/>
    <p:sldId id="26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14" d="100"/>
          <a:sy n="114" d="100"/>
        </p:scale>
        <p:origin x="1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3B0199-B5E5-4477-9037-EB3DE00710BE}"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907430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3B0199-B5E5-4477-9037-EB3DE00710BE}"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3196081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3B0199-B5E5-4477-9037-EB3DE00710BE}"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62783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3B0199-B5E5-4477-9037-EB3DE00710BE}"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41569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3B0199-B5E5-4477-9037-EB3DE00710BE}" type="datetimeFigureOut">
              <a:rPr lang="en-US" smtClean="0"/>
              <a:t>4/10/2018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985512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3B0199-B5E5-4477-9037-EB3DE00710BE}"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326192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3B0199-B5E5-4477-9037-EB3DE00710BE}" type="datetimeFigureOut">
              <a:rPr lang="en-US" smtClean="0"/>
              <a:t>4/10/2018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968908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33B0199-B5E5-4477-9037-EB3DE00710BE}" type="datetimeFigureOut">
              <a:rPr lang="en-US" smtClean="0"/>
              <a:t>4/10/2018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1142139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3B0199-B5E5-4477-9037-EB3DE00710BE}" type="datetimeFigureOut">
              <a:rPr lang="en-US" smtClean="0"/>
              <a:t>4/10/2018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2721281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3B0199-B5E5-4477-9037-EB3DE00710BE}"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4035203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3B0199-B5E5-4477-9037-EB3DE00710BE}" type="datetimeFigureOut">
              <a:rPr lang="en-US" smtClean="0"/>
              <a:t>4/10/2018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801A9-B274-4FAC-B9B6-818695E684F7}" type="slidenum">
              <a:rPr lang="en-US" smtClean="0"/>
              <a:t>‹#›</a:t>
            </a:fld>
            <a:endParaRPr lang="en-US"/>
          </a:p>
        </p:txBody>
      </p:sp>
    </p:spTree>
    <p:extLst>
      <p:ext uri="{BB962C8B-B14F-4D97-AF65-F5344CB8AC3E}">
        <p14:creationId xmlns:p14="http://schemas.microsoft.com/office/powerpoint/2010/main" val="4191407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3B0199-B5E5-4477-9037-EB3DE00710BE}" type="datetimeFigureOut">
              <a:rPr lang="en-US" smtClean="0"/>
              <a:t>4/10/2018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7801A9-B274-4FAC-B9B6-818695E684F7}" type="slidenum">
              <a:rPr lang="en-US" smtClean="0"/>
              <a:t>‹#›</a:t>
            </a:fld>
            <a:endParaRPr lang="en-US"/>
          </a:p>
        </p:txBody>
      </p:sp>
    </p:spTree>
    <p:extLst>
      <p:ext uri="{BB962C8B-B14F-4D97-AF65-F5344CB8AC3E}">
        <p14:creationId xmlns:p14="http://schemas.microsoft.com/office/powerpoint/2010/main" val="42772184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mmons.wikimedia.org/wiki/File:Bitmap_VS_SVG.svg"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pixabay.com/en/audio-music-sfa-jazz-sound-wave-1293262/"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3.wav"/><Relationship Id="rId1" Type="http://schemas.openxmlformats.org/officeDocument/2006/relationships/slideLayout" Target="../slideLayouts/slideLayout2.xml"/><Relationship Id="rId5" Type="http://schemas.openxmlformats.org/officeDocument/2006/relationships/audio" Target="../media/audio3.wav"/><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Windows_Embedded" TargetMode="External"/><Relationship Id="rId2" Type="http://schemas.openxmlformats.org/officeDocument/2006/relationships/hyperlink" Target="https://en.wikipedia.org/wiki/Usage_share_of_operating_systems#Desktop_and_laptop_computer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scan2cad.com/tips/bitmap-vs-vector/" TargetMode="External"/><Relationship Id="rId2" Type="http://schemas.openxmlformats.org/officeDocument/2006/relationships/hyperlink" Target="https://www.youtube.com/watch?v=LDK3hqOhdwk" TargetMode="External"/><Relationship Id="rId1" Type="http://schemas.openxmlformats.org/officeDocument/2006/relationships/slideLayout" Target="../slideLayouts/slideLayout2.xml"/><Relationship Id="rId6" Type="http://schemas.openxmlformats.org/officeDocument/2006/relationships/hyperlink" Target="https://en.wikipedia.org/wiki/Microsoft_Windows" TargetMode="External"/><Relationship Id="rId5" Type="http://schemas.openxmlformats.org/officeDocument/2006/relationships/hyperlink" Target="https://en.wikipedia.org/wiki/Macintosh_operating_systems" TargetMode="External"/><Relationship Id="rId4" Type="http://schemas.openxmlformats.org/officeDocument/2006/relationships/hyperlink" Target="https://pixabay.com/en/audio-music-sfa-jazz-sound-wave-1293262/"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7.xml"/><Relationship Id="rId1" Type="http://schemas.openxmlformats.org/officeDocument/2006/relationships/slideLayout" Target="../slideLayouts/slideLayout2.xml"/><Relationship Id="rId5" Type="http://schemas.openxmlformats.org/officeDocument/2006/relationships/slide" Target="slide15.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6.png"/><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slide" Target="slide14.xml"/><Relationship Id="rId4" Type="http://schemas.openxmlformats.org/officeDocument/2006/relationships/slide" Target="slide8.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slide" Target="slide16.xml"/></Relationships>
</file>

<file path=ppt/slides/_rels/slide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h5Cno6vNQqc"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Right Arrow 2">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Title 4"/>
          <p:cNvSpPr>
            <a:spLocks noGrp="1"/>
          </p:cNvSpPr>
          <p:nvPr>
            <p:ph type="ctrTitle"/>
          </p:nvPr>
        </p:nvSpPr>
        <p:spPr>
          <a:xfrm>
            <a:off x="0" y="0"/>
            <a:ext cx="12192000" cy="6858000"/>
          </a:xfrm>
        </p:spPr>
        <p:txBody>
          <a:bodyPr anchor="ctr">
            <a:normAutofit/>
          </a:bodyPr>
          <a:lstStyle/>
          <a:p>
            <a:r>
              <a:rPr lang="en-US" b="1" dirty="0">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t>Interactive Multimedia</a:t>
            </a:r>
            <a:br>
              <a:rPr lang="en-US" b="1" dirty="0">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br>
            <a:r>
              <a:rPr lang="en-US" b="1" dirty="0">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t>By</a:t>
            </a:r>
            <a:br>
              <a:rPr lang="en-US" b="1" dirty="0">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br>
            <a:r>
              <a:rPr lang="en-US" b="1" dirty="0">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t>Aidan </a:t>
            </a:r>
            <a:r>
              <a:rPr lang="en-US" b="1" dirty="0" err="1">
                <a:ln w="6600">
                  <a:solidFill>
                    <a:schemeClr val="tx1">
                      <a:lumMod val="95000"/>
                      <a:lumOff val="5000"/>
                    </a:schemeClr>
                  </a:solidFill>
                  <a:prstDash val="solid"/>
                </a:ln>
                <a:solidFill>
                  <a:schemeClr val="bg1"/>
                </a:solidFill>
                <a:effectLst>
                  <a:outerShdw blurRad="60007" dist="310007" dir="7680000" sy="30000" kx="1300200" algn="ctr" rotWithShape="0">
                    <a:prstClr val="black">
                      <a:alpha val="32000"/>
                    </a:prstClr>
                  </a:outerShdw>
                </a:effectLst>
                <a:latin typeface="Berlin Sans FB Demi" panose="020E0802020502020306" pitchFamily="34" charset="0"/>
              </a:rPr>
              <a:t>Varkoly</a:t>
            </a:r>
            <a:endParaRPr lang="en-US" dirty="0"/>
          </a:p>
        </p:txBody>
      </p:sp>
    </p:spTree>
    <p:extLst>
      <p:ext uri="{BB962C8B-B14F-4D97-AF65-F5344CB8AC3E}">
        <p14:creationId xmlns:p14="http://schemas.microsoft.com/office/powerpoint/2010/main" val="3023663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sndAc>
          <p:stSnd>
            <p:snd r:embed="rId2" name="Light Bulb Breaking-SoundBible.com-53066515.wav"/>
          </p:stSnd>
        </p:sndAc>
      </p:transition>
    </mc:Choice>
    <mc:Fallback xmlns="">
      <p:transition spd="slow">
        <p:fade/>
        <p:sndAc>
          <p:stSnd>
            <p:snd r:embed="rId3" name="Light Bulb Breaking-SoundBible.com-53066515.wav"/>
          </p:stSnd>
        </p:sndAc>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3600" y="0"/>
            <a:ext cx="10515600" cy="1325563"/>
          </a:xfrm>
        </p:spPr>
        <p:txBody>
          <a:bodyPr>
            <a:normAutofit fontScale="90000"/>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b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br>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r>
              <a:rPr lang="en-US" sz="8800" b="1" dirty="0">
                <a:ln w="6600">
                  <a:solidFill>
                    <a:schemeClr val="tx1"/>
                  </a:solidFill>
                  <a:prstDash val="solid"/>
                </a:ln>
                <a:solidFill>
                  <a:srgbClr val="FFFFFF"/>
                </a:solidFill>
                <a:effectLst>
                  <a:outerShdw blurRad="38100" dist="38100" dir="2700000" algn="tl">
                    <a:srgbClr val="000000">
                      <a:alpha val="43137"/>
                    </a:srgbClr>
                  </a:outerShdw>
                </a:effectLst>
                <a:latin typeface="Berlin Sans FB Demi" panose="020E0802020502020306" pitchFamily="34" charset="0"/>
              </a:rPr>
              <a:t>Vector</a:t>
            </a:r>
            <a:br>
              <a:rPr lang="en-US" sz="8800" b="1" dirty="0">
                <a:ln w="6600">
                  <a:solidFill>
                    <a:schemeClr val="tx1"/>
                  </a:solidFill>
                  <a:prstDash val="solid"/>
                </a:ln>
                <a:solidFill>
                  <a:srgbClr val="FFFFFF"/>
                </a:solidFill>
                <a:effectLst>
                  <a:outerShdw blurRad="38100" dist="38100" dir="2700000" algn="tl">
                    <a:srgbClr val="000000">
                      <a:alpha val="43137"/>
                    </a:srgbClr>
                  </a:outerShdw>
                </a:effectLst>
                <a:latin typeface="Berlin Sans FB Demi" panose="020E0802020502020306" pitchFamily="34" charset="0"/>
              </a:rPr>
            </a:br>
            <a:endParaRPr lang="en-US" sz="8800" b="1" dirty="0">
              <a:ln w="6600">
                <a:solidFill>
                  <a:schemeClr val="tx1"/>
                </a:solidFill>
                <a:prstDash val="solid"/>
              </a:ln>
              <a:solidFill>
                <a:srgbClr val="FFFFFF"/>
              </a:solidFill>
              <a:effectLst>
                <a:outerShdw blurRad="38100" dist="38100" dir="2700000" algn="tl">
                  <a:srgbClr val="000000">
                    <a:alpha val="43137"/>
                  </a:srgbClr>
                </a:outerShdw>
              </a:effectLst>
              <a:latin typeface="Berlin Sans FB Demi" panose="020E0802020502020306" pitchFamily="34" charset="0"/>
            </a:endParaRPr>
          </a:p>
        </p:txBody>
      </p:sp>
      <p:sp>
        <p:nvSpPr>
          <p:cNvPr id="3" name="Content Placeholder 2"/>
          <p:cNvSpPr>
            <a:spLocks noGrp="1"/>
          </p:cNvSpPr>
          <p:nvPr>
            <p:ph idx="1"/>
          </p:nvPr>
        </p:nvSpPr>
        <p:spPr>
          <a:xfrm>
            <a:off x="177800" y="1158409"/>
            <a:ext cx="6464300" cy="5099189"/>
          </a:xfrm>
        </p:spPr>
        <p:txBody>
          <a:bodyPr>
            <a:normAutofit fontScale="85000" lnSpcReduction="20000"/>
          </a:bodyPr>
          <a:lstStyle/>
          <a:p>
            <a:r>
              <a:rPr lang="en-US" sz="23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“Vector graphics consist of shapes called objects. They can include lines, curves, shapes and text. Rather than being made up of pixels, vector objects can be thought of as a set of instructions. These ‘instructions’ contain information about the position of an object within the image; line width and length, and any color information. Taken together, these objects contain the information required to correctly display the image on screen” (Scan2cad).</a:t>
            </a:r>
          </a:p>
          <a:p>
            <a:r>
              <a:rPr lang="en-US" sz="23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Vector “graphics” as she calls them in the quote above are very different from bitmaps for a number of reasons, but some of these reasons are much clearer than others. For instance in the image shown, when the S is enlarged when it is a vector the image looks the same just resized where as when the bitmap image is </a:t>
            </a:r>
            <a:r>
              <a:rPr lang="en-US" sz="2300" b="1" dirty="0" err="1">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enlargened</a:t>
            </a:r>
            <a:r>
              <a:rPr lang="en-US" sz="23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you begin to see every pixel it is made up of which makes the image choppy and clear to see that vector is much better to use if you are going to be resizing the image.</a:t>
            </a:r>
          </a:p>
          <a:p>
            <a:r>
              <a:rPr lang="en-US" sz="23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Vectors can be changed in almost every way and still keep the same quality that it started with.</a:t>
            </a:r>
          </a:p>
          <a:p>
            <a:endParaRPr lang="en-US" sz="2000" b="1" dirty="0">
              <a:ln w="6600">
                <a:solidFill>
                  <a:schemeClr val="tx1"/>
                </a:solidFill>
                <a:prstDash val="solid"/>
              </a:ln>
              <a:solidFill>
                <a:srgbClr val="FFFFFF"/>
              </a:solidFill>
              <a:latin typeface="Berlin Sans FB Demi" panose="020E0802020502020306" pitchFamily="34" charset="0"/>
            </a:endParaRPr>
          </a:p>
          <a:p>
            <a:pPr marL="0" indent="0">
              <a:buNone/>
            </a:pPr>
            <a:endParaRPr lang="en-US" sz="16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pic>
        <p:nvPicPr>
          <p:cNvPr id="7" name="Picture 6">
            <a:extLst>
              <a:ext uri="{FF2B5EF4-FFF2-40B4-BE49-F238E27FC236}">
                <a16:creationId xmlns:a16="http://schemas.microsoft.com/office/drawing/2014/main" id="{8EC11DC6-5042-4DAF-9D40-EAEA7FE201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1898253"/>
            <a:ext cx="5105400" cy="3365500"/>
          </a:xfrm>
          <a:prstGeom prst="rect">
            <a:avLst/>
          </a:prstGeom>
        </p:spPr>
      </p:pic>
      <p:sp>
        <p:nvSpPr>
          <p:cNvPr id="4" name="Rectangle 3">
            <a:extLst>
              <a:ext uri="{FF2B5EF4-FFF2-40B4-BE49-F238E27FC236}">
                <a16:creationId xmlns:a16="http://schemas.microsoft.com/office/drawing/2014/main" id="{B666477E-0DDC-4EB5-A27B-F9400E99D3BA}"/>
              </a:ext>
            </a:extLst>
          </p:cNvPr>
          <p:cNvSpPr/>
          <p:nvPr/>
        </p:nvSpPr>
        <p:spPr>
          <a:xfrm>
            <a:off x="7937706" y="1069333"/>
            <a:ext cx="2793588" cy="738664"/>
          </a:xfrm>
          <a:prstGeom prst="rect">
            <a:avLst/>
          </a:prstGeom>
        </p:spPr>
        <p:txBody>
          <a:bodyPr wrap="square">
            <a:spAutoFit/>
          </a:bodyPr>
          <a:lstStyle/>
          <a:p>
            <a:r>
              <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Link to this image</a:t>
            </a:r>
          </a:p>
          <a:p>
            <a:r>
              <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3"/>
              </a:rPr>
              <a:t>https://commons.wikimedia.org/wiki/File:Bitmap_VS_SVG.svg</a:t>
            </a:r>
            <a:endPar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Tree>
    <p:extLst>
      <p:ext uri="{BB962C8B-B14F-4D97-AF65-F5344CB8AC3E}">
        <p14:creationId xmlns:p14="http://schemas.microsoft.com/office/powerpoint/2010/main" val="11806122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Sound</a:t>
            </a:r>
          </a:p>
        </p:txBody>
      </p:sp>
      <p:sp>
        <p:nvSpPr>
          <p:cNvPr id="3" name="Content Placeholder 2"/>
          <p:cNvSpPr>
            <a:spLocks noGrp="1"/>
          </p:cNvSpPr>
          <p:nvPr>
            <p:ph idx="1"/>
          </p:nvPr>
        </p:nvSpPr>
        <p:spPr>
          <a:xfrm>
            <a:off x="292100" y="1739106"/>
            <a:ext cx="7848600" cy="4351338"/>
          </a:xfrm>
        </p:spPr>
        <p:txBody>
          <a:bodyPr>
            <a:normAutofit fontScale="92500" lnSpcReduction="10000"/>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Sound is the vibrations through a medium (</a:t>
            </a:r>
            <a:r>
              <a:rPr lang="en-US" b="1" dirty="0" err="1">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air,water,etc</a:t>
            </a:r>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heard by our ears and interpreted in our brains.</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Sound is measured in, the Magnitude: Decibels(dB) and in Frequency: Hertz(Hz).</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In order to fit sound onto a computer, there are two things that need to be chosen: A sampling rate (In Hz) – How often we measure and a bit depth (in bits) – How accurately we measure.</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Humans can only hear between 20Hz and 20 </a:t>
            </a:r>
            <a:r>
              <a:rPr lang="en-US" b="1" dirty="0" err="1">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Khz</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Our relative hearing range is 0 dB to 130 dB</a:t>
            </a:r>
          </a:p>
          <a:p>
            <a:endParaRPr lang="en-US" dirty="0"/>
          </a:p>
          <a:p>
            <a:endParaRPr lang="en-US" dirty="0"/>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0700" y="1327884"/>
            <a:ext cx="4025900" cy="4130675"/>
          </a:xfrm>
          <a:prstGeom prst="rect">
            <a:avLst/>
          </a:prstGeom>
        </p:spPr>
      </p:pic>
      <p:sp>
        <p:nvSpPr>
          <p:cNvPr id="7" name="TextBox 6"/>
          <p:cNvSpPr txBox="1"/>
          <p:nvPr/>
        </p:nvSpPr>
        <p:spPr>
          <a:xfrm>
            <a:off x="8750300" y="5367555"/>
            <a:ext cx="3149600" cy="1015663"/>
          </a:xfrm>
          <a:prstGeom prst="rect">
            <a:avLst/>
          </a:prstGeom>
          <a:noFill/>
        </p:spPr>
        <p:txBody>
          <a:bodyPr wrap="square" rtlCol="0">
            <a:spAutoFit/>
          </a:bodyPr>
          <a:lstStyle/>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This is what sound looks like when quantized onto a computer</a:t>
            </a:r>
          </a:p>
        </p:txBody>
      </p:sp>
      <p:sp>
        <p:nvSpPr>
          <p:cNvPr id="8" name="TextBox 7"/>
          <p:cNvSpPr txBox="1"/>
          <p:nvPr/>
        </p:nvSpPr>
        <p:spPr>
          <a:xfrm>
            <a:off x="552974" y="5769530"/>
            <a:ext cx="6692900" cy="369332"/>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Information on sound provided by Steve Caruso’s Presentations</a:t>
            </a:r>
          </a:p>
        </p:txBody>
      </p:sp>
      <p:sp>
        <p:nvSpPr>
          <p:cNvPr id="9" name="Rectangle 8">
            <a:extLst>
              <a:ext uri="{FF2B5EF4-FFF2-40B4-BE49-F238E27FC236}">
                <a16:creationId xmlns:a16="http://schemas.microsoft.com/office/drawing/2014/main" id="{AF29C498-9D94-4DC4-9302-3CA7DB4DA5EF}"/>
              </a:ext>
            </a:extLst>
          </p:cNvPr>
          <p:cNvSpPr/>
          <p:nvPr/>
        </p:nvSpPr>
        <p:spPr>
          <a:xfrm>
            <a:off x="8865012" y="540802"/>
            <a:ext cx="2793588" cy="1169551"/>
          </a:xfrm>
          <a:prstGeom prst="rect">
            <a:avLst/>
          </a:prstGeom>
        </p:spPr>
        <p:txBody>
          <a:bodyPr wrap="square">
            <a:spAutoFit/>
          </a:bodyPr>
          <a:lstStyle/>
          <a:p>
            <a:r>
              <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Link to this image</a:t>
            </a:r>
          </a:p>
          <a:p>
            <a:r>
              <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3"/>
              </a:rPr>
              <a:t>https://pixabay.com/en/audio-music-sfa-jazz-sound-wave-1293262/</a:t>
            </a:r>
            <a:endPar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endParaRPr lang="en-US" sz="14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Tree>
    <p:extLst>
      <p:ext uri="{BB962C8B-B14F-4D97-AF65-F5344CB8AC3E}">
        <p14:creationId xmlns:p14="http://schemas.microsoft.com/office/powerpoint/2010/main" val="17571338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3600" y="1857573"/>
            <a:ext cx="10515600" cy="3727847"/>
          </a:xfrm>
        </p:spPr>
        <p:txBody>
          <a:bodyPr>
            <a:normAutofit/>
          </a:bodyPr>
          <a:lstStyle/>
          <a:p>
            <a:r>
              <a:rPr lang="en-US" sz="36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Animation in my opinion is the coolest of all the building blocks.</a:t>
            </a:r>
          </a:p>
          <a:p>
            <a:r>
              <a:rPr lang="en-US" sz="36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So instead of explaining animation I am going to give you a virtual tour that you can go through yourself!</a:t>
            </a:r>
          </a:p>
          <a:p>
            <a:pPr marL="0" indent="0">
              <a:buNone/>
            </a:pP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2" name="TextBox 1">
            <a:extLst>
              <a:ext uri="{FF2B5EF4-FFF2-40B4-BE49-F238E27FC236}">
                <a16:creationId xmlns:a16="http://schemas.microsoft.com/office/drawing/2014/main" id="{E313DD5C-0999-4821-8DE7-42A6D9B4F032}"/>
              </a:ext>
            </a:extLst>
          </p:cNvPr>
          <p:cNvSpPr txBox="1"/>
          <p:nvPr/>
        </p:nvSpPr>
        <p:spPr>
          <a:xfrm>
            <a:off x="3088780" y="177012"/>
            <a:ext cx="5509936" cy="1446550"/>
          </a:xfrm>
          <a:prstGeom prst="rect">
            <a:avLst/>
          </a:prstGeom>
          <a:noFill/>
        </p:spPr>
        <p:txBody>
          <a:bodyPr wrap="square" rtlCol="0">
            <a:spAutoFit/>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Animation</a:t>
            </a:r>
          </a:p>
        </p:txBody>
      </p:sp>
    </p:spTree>
    <p:extLst>
      <p:ext uri="{BB962C8B-B14F-4D97-AF65-F5344CB8AC3E}">
        <p14:creationId xmlns:p14="http://schemas.microsoft.com/office/powerpoint/2010/main" val="1450711445"/>
      </p:ext>
    </p:extLst>
  </p:cSld>
  <p:clrMapOvr>
    <a:masterClrMapping/>
  </p:clrMapOvr>
  <mc:AlternateContent xmlns:mc="http://schemas.openxmlformats.org/markup-compatibility/2006" xmlns:p14="http://schemas.microsoft.com/office/powerpoint/2010/main">
    <mc:Choice Requires="p14">
      <p:transition spd="slow" p14:dur="1200" advClick="0">
        <p:dissolve/>
        <p:sndAc>
          <p:stSnd>
            <p:snd r:embed="rId2" name="drumroll.wav"/>
          </p:stSnd>
        </p:sndAc>
      </p:transition>
    </mc:Choice>
    <mc:Fallback xmlns="">
      <p:transition spd="slow" advClick="0">
        <p:dissolve/>
        <p:sndAc>
          <p:stSnd>
            <p:snd r:embed="rId3" name="drumroll.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a:srcRect l="-104" t="14974"/>
          <a:stretch/>
        </p:blipFill>
        <p:spPr>
          <a:xfrm>
            <a:off x="-12700" y="901700"/>
            <a:ext cx="12204700" cy="5188744"/>
          </a:xfrm>
          <a:prstGeom prst="rect">
            <a:avLst/>
          </a:prstGeom>
        </p:spPr>
      </p:pic>
      <p:pic>
        <p:nvPicPr>
          <p:cNvPr id="19" name="Picture 18"/>
          <p:cNvPicPr>
            <a:picLocks noChangeAspect="1"/>
          </p:cNvPicPr>
          <p:nvPr/>
        </p:nvPicPr>
        <p:blipFill rotWithShape="1">
          <a:blip r:embed="rId4"/>
          <a:srcRect r="112" b="85021"/>
          <a:stretch/>
        </p:blipFill>
        <p:spPr>
          <a:xfrm>
            <a:off x="0" y="0"/>
            <a:ext cx="12192000" cy="901700"/>
          </a:xfrm>
          <a:prstGeom prst="rect">
            <a:avLst/>
          </a:prstGeom>
        </p:spPr>
      </p:pic>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9" name="Right Arrow 8"/>
          <p:cNvSpPr/>
          <p:nvPr/>
        </p:nvSpPr>
        <p:spPr>
          <a:xfrm>
            <a:off x="3556000" y="1617782"/>
            <a:ext cx="1485900" cy="100330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2940050" y="810260"/>
            <a:ext cx="3638550" cy="923330"/>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If you would like to make an animation for say your header, you would first select it.</a:t>
            </a:r>
          </a:p>
        </p:txBody>
      </p:sp>
      <p:sp>
        <p:nvSpPr>
          <p:cNvPr id="12" name="Title 1"/>
          <p:cNvSpPr>
            <a:spLocks noGrp="1"/>
          </p:cNvSpPr>
          <p:nvPr>
            <p:ph type="title"/>
          </p:nvPr>
        </p:nvSpPr>
        <p:spPr>
          <a:xfrm>
            <a:off x="5245100" y="1190586"/>
            <a:ext cx="4298950" cy="1003300"/>
          </a:xfrm>
        </p:spPr>
        <p:txBody>
          <a:bodyPr>
            <a:noAutofit/>
          </a:bodyPr>
          <a:lstStyle/>
          <a:p>
            <a:r>
              <a:rPr lang="en-US" sz="60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r>
              <a:rPr lang="en-US" sz="66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Animation</a:t>
            </a:r>
          </a:p>
        </p:txBody>
      </p:sp>
      <p:sp>
        <p:nvSpPr>
          <p:cNvPr id="13" name="Down Arrow 12"/>
          <p:cNvSpPr/>
          <p:nvPr/>
        </p:nvSpPr>
        <p:spPr>
          <a:xfrm>
            <a:off x="4587777" y="-66381"/>
            <a:ext cx="552450" cy="403622"/>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TextBox 13"/>
          <p:cNvSpPr txBox="1"/>
          <p:nvPr/>
        </p:nvSpPr>
        <p:spPr>
          <a:xfrm>
            <a:off x="2940050" y="810260"/>
            <a:ext cx="4419600" cy="923330"/>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After that you are going to select one of the animations, for this example lets click on swivel.</a:t>
            </a:r>
          </a:p>
        </p:txBody>
      </p:sp>
      <p:sp>
        <p:nvSpPr>
          <p:cNvPr id="15" name="Rectangle 14"/>
          <p:cNvSpPr/>
          <p:nvPr/>
        </p:nvSpPr>
        <p:spPr>
          <a:xfrm>
            <a:off x="4460875" y="356095"/>
            <a:ext cx="787400" cy="406638"/>
          </a:xfrm>
          <a:prstGeom prst="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Title 1"/>
          <p:cNvSpPr txBox="1">
            <a:spLocks/>
          </p:cNvSpPr>
          <p:nvPr/>
        </p:nvSpPr>
        <p:spPr>
          <a:xfrm>
            <a:off x="5257800" y="1181538"/>
            <a:ext cx="4298950" cy="10033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r>
              <a:rPr lang="en-US" sz="66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Animation</a:t>
            </a:r>
          </a:p>
        </p:txBody>
      </p:sp>
      <p:sp>
        <p:nvSpPr>
          <p:cNvPr id="2" name="TextBox 1">
            <a:extLst>
              <a:ext uri="{FF2B5EF4-FFF2-40B4-BE49-F238E27FC236}">
                <a16:creationId xmlns:a16="http://schemas.microsoft.com/office/drawing/2014/main" id="{B5267656-96E8-4583-8EBA-B9539E7416F4}"/>
              </a:ext>
            </a:extLst>
          </p:cNvPr>
          <p:cNvSpPr txBox="1"/>
          <p:nvPr/>
        </p:nvSpPr>
        <p:spPr>
          <a:xfrm>
            <a:off x="4669260" y="2212114"/>
            <a:ext cx="5476030" cy="523220"/>
          </a:xfrm>
          <a:prstGeom prst="rect">
            <a:avLst/>
          </a:prstGeom>
          <a:noFill/>
        </p:spPr>
        <p:txBody>
          <a:bodyPr wrap="square" rtlCol="0">
            <a:spAutoFit/>
          </a:bodyPr>
          <a:lstStyle/>
          <a:p>
            <a:r>
              <a:rPr lang="en-US" sz="28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And that how you animate text!</a:t>
            </a:r>
          </a:p>
        </p:txBody>
      </p:sp>
    </p:spTree>
    <p:extLst>
      <p:ext uri="{BB962C8B-B14F-4D97-AF65-F5344CB8AC3E}">
        <p14:creationId xmlns:p14="http://schemas.microsoft.com/office/powerpoint/2010/main" val="998669013"/>
      </p:ext>
    </p:extLst>
  </p:cSld>
  <p:clrMapOvr>
    <a:masterClrMapping/>
  </p:clrMapOvr>
  <mc:AlternateContent xmlns:mc="http://schemas.openxmlformats.org/markup-compatibility/2006" xmlns:p14="http://schemas.microsoft.com/office/powerpoint/2010/main">
    <mc:Choice Requires="p14">
      <p:transition spd="slow" p14:dur="1200" advClick="0">
        <p:dissolve/>
        <p:sndAc>
          <p:stSnd>
            <p:snd r:embed="rId2" name="drumroll.wav"/>
          </p:stSnd>
        </p:sndAc>
      </p:transition>
    </mc:Choice>
    <mc:Fallback xmlns="">
      <p:transition spd="slow" advClick="0">
        <p:dissolve/>
        <p:sndAc>
          <p:stSnd>
            <p:snd r:embed="rId5" name="drumroll.wav"/>
          </p:stSnd>
        </p:sndAc>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childTnLst>
                          </p:cTn>
                        </p:par>
                        <p:par>
                          <p:cTn id="7" fill="hold">
                            <p:stCondLst>
                              <p:cond delay="0"/>
                            </p:stCondLst>
                            <p:childTnLst>
                              <p:par>
                                <p:cTn id="8" presetID="45" presetClass="entr" presetSubtype="0" fill="hold" grpId="0"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000"/>
                                        <p:tgtEl>
                                          <p:spTgt spid="12"/>
                                        </p:tgtEl>
                                      </p:cBhvr>
                                    </p:animEffect>
                                    <p:anim calcmode="lin" valueType="num">
                                      <p:cBhvr>
                                        <p:cTn id="11" dur="2000" fill="hold"/>
                                        <p:tgtEl>
                                          <p:spTgt spid="12"/>
                                        </p:tgtEl>
                                        <p:attrNameLst>
                                          <p:attrName>ppt_w</p:attrName>
                                        </p:attrNameLst>
                                      </p:cBhvr>
                                      <p:tavLst>
                                        <p:tav tm="0" fmla="#ppt_w*sin(2.5*pi*$)">
                                          <p:val>
                                            <p:fltVal val="0"/>
                                          </p:val>
                                        </p:tav>
                                        <p:tav tm="100000">
                                          <p:val>
                                            <p:fltVal val="1"/>
                                          </p:val>
                                        </p:tav>
                                      </p:tavLst>
                                    </p:anim>
                                    <p:anim calcmode="lin" valueType="num">
                                      <p:cBhvr>
                                        <p:cTn id="12"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17" restart="whenNotActive" fill="hold" evtFilter="cancelBubble" nodeType="interactiveSeq">
                <p:stCondLst>
                  <p:cond evt="onClick" delay="0">
                    <p:tgtEl>
                      <p:spTgt spid="16"/>
                    </p:tgtEl>
                  </p:cond>
                </p:stCondLst>
                <p:endSync evt="end" delay="0">
                  <p:rtn val="all"/>
                </p:endSync>
                <p:childTnLst>
                  <p:par>
                    <p:cTn id="18" fill="hold">
                      <p:stCondLst>
                        <p:cond delay="0"/>
                      </p:stCondLst>
                      <p:childTnLst>
                        <p:par>
                          <p:cTn id="19" fill="hold">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9" grpId="0" animBg="1"/>
      <p:bldP spid="10" grpId="0"/>
      <p:bldP spid="12" grpId="0"/>
      <p:bldP spid="13" grpId="0" animBg="1"/>
      <p:bldP spid="14" grpId="0"/>
      <p:bldP spid="16"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Video</a:t>
            </a:r>
          </a:p>
        </p:txBody>
      </p:sp>
      <p:sp>
        <p:nvSpPr>
          <p:cNvPr id="3" name="Content Placeholder 2"/>
          <p:cNvSpPr>
            <a:spLocks noGrp="1"/>
          </p:cNvSpPr>
          <p:nvPr>
            <p:ph idx="1"/>
          </p:nvPr>
        </p:nvSpPr>
        <p:spPr/>
        <p:txBody>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Video is pretty self explanatory in terms of what it is, but the way that we perceive videos would actually shock you.</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Our eyes use persistence of vision to view motion on a screen, persistence of vision lets our eyes blend images together as they are moving to make them look like they have motion.</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Without persistence of vision we would not have movies or tv, they would just look like slide shows of random pictures with black screens after each image.</a:t>
            </a: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1042423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7825" y="214123"/>
            <a:ext cx="12191999" cy="1325563"/>
          </a:xfrm>
        </p:spPr>
        <p:txBody>
          <a:bodyPr>
            <a:normAutofit fontScale="90000"/>
          </a:bodyPr>
          <a:lstStyle/>
          <a:p>
            <a:r>
              <a:rPr lang="en-US" sz="8800" dirty="0">
                <a:latin typeface="Berlin Sans FB Demi" panose="020E0802020502020306" pitchFamily="34" charset="0"/>
              </a:rPr>
              <a:t> </a:t>
            </a:r>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Hardware And Software</a:t>
            </a:r>
          </a:p>
        </p:txBody>
      </p:sp>
      <p:sp>
        <p:nvSpPr>
          <p:cNvPr id="3" name="Content Placeholder 2"/>
          <p:cNvSpPr>
            <a:spLocks noGrp="1"/>
          </p:cNvSpPr>
          <p:nvPr>
            <p:ph idx="1"/>
          </p:nvPr>
        </p:nvSpPr>
        <p:spPr/>
        <p:txBody>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Mac Vs. Pc</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Mac’s are both software and hardware meaning that they come with both and are not very customizable</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Whereas Pc’s are more software based but the hardware is very customizable</a:t>
            </a:r>
          </a:p>
          <a:p>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
        <p:nvSpPr>
          <p:cNvPr id="4" name="Right Arrow 3">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TextBox 5">
            <a:extLst>
              <a:ext uri="{FF2B5EF4-FFF2-40B4-BE49-F238E27FC236}">
                <a16:creationId xmlns:a16="http://schemas.microsoft.com/office/drawing/2014/main" id="{647ACE14-A90A-44FB-A137-037F775A47B7}"/>
              </a:ext>
            </a:extLst>
          </p:cNvPr>
          <p:cNvSpPr txBox="1"/>
          <p:nvPr/>
        </p:nvSpPr>
        <p:spPr>
          <a:xfrm>
            <a:off x="1871123" y="6274545"/>
            <a:ext cx="8449753" cy="369332"/>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Information on Hardware and Software provided by Steve Caruso’s Presentations</a:t>
            </a:r>
          </a:p>
        </p:txBody>
      </p:sp>
    </p:spTree>
    <p:extLst>
      <p:ext uri="{BB962C8B-B14F-4D97-AF65-F5344CB8AC3E}">
        <p14:creationId xmlns:p14="http://schemas.microsoft.com/office/powerpoint/2010/main" val="31103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7825" y="214123"/>
            <a:ext cx="12191999" cy="1325563"/>
          </a:xfrm>
        </p:spPr>
        <p:txBody>
          <a:bodyPr>
            <a:normAutofit fontScale="90000"/>
          </a:bodyPr>
          <a:lstStyle/>
          <a:p>
            <a:r>
              <a:rPr lang="en-US" sz="8800" dirty="0">
                <a:latin typeface="Berlin Sans FB Demi" panose="020E0802020502020306" pitchFamily="34" charset="0"/>
              </a:rPr>
              <a:t> </a:t>
            </a:r>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Hardware And Software</a:t>
            </a:r>
          </a:p>
        </p:txBody>
      </p:sp>
      <p:sp>
        <p:nvSpPr>
          <p:cNvPr id="3" name="Content Placeholder 2"/>
          <p:cNvSpPr>
            <a:spLocks noGrp="1"/>
          </p:cNvSpPr>
          <p:nvPr>
            <p:ph idx="1"/>
          </p:nvPr>
        </p:nvSpPr>
        <p:spPr/>
        <p:txBody>
          <a:bodyPr>
            <a:normAutofit fontScale="92500" lnSpcReduction="20000"/>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Mac Vs. Pc</a:t>
            </a:r>
          </a:p>
          <a:p>
            <a:r>
              <a:rPr lang="en-US" b="1" dirty="0">
                <a:ln w="6600">
                  <a:solidFill>
                    <a:schemeClr val="tx1"/>
                  </a:solidFill>
                  <a:prstDash val="solid"/>
                </a:ln>
                <a:solidFill>
                  <a:srgbClr val="FFFFFF"/>
                </a:solidFill>
                <a:effectLst>
                  <a:outerShdw dist="38100" dir="2700000" algn="tl" rotWithShape="0">
                    <a:schemeClr val="accent2"/>
                  </a:outerShdw>
                </a:effectLst>
              </a:rPr>
              <a:t>“MacOS is a series of graphical operating systems developed and marketed by Apple Inc. since 2001. It is the primary operating system for Apple's Mac family of computers. Within the market of desktop, laptop and home computers, and by web usage, it is the second</a:t>
            </a:r>
            <a:r>
              <a:rPr lang="en-US" b="1" dirty="0">
                <a:ln w="6600">
                  <a:solidFill>
                    <a:schemeClr val="tx1"/>
                  </a:solidFill>
                  <a:prstDash val="solid"/>
                </a:ln>
                <a:solidFill>
                  <a:srgbClr val="FFFFFF"/>
                </a:solidFill>
                <a:effectLst>
                  <a:outerShdw dist="38100" dir="2700000" algn="tl" rotWithShape="0">
                    <a:schemeClr val="accent2"/>
                  </a:outerShdw>
                </a:effectLst>
                <a:hlinkClick r:id="rId2" tooltip="Usage share of operating systems"/>
              </a:rPr>
              <a:t> </a:t>
            </a:r>
            <a:r>
              <a:rPr lang="en-US" b="1" dirty="0">
                <a:ln w="6600">
                  <a:solidFill>
                    <a:schemeClr val="tx1"/>
                  </a:solidFill>
                  <a:prstDash val="solid"/>
                </a:ln>
                <a:solidFill>
                  <a:srgbClr val="FFFFFF"/>
                </a:solidFill>
                <a:effectLst>
                  <a:outerShdw dist="38100" dir="2700000" algn="tl" rotWithShape="0">
                    <a:schemeClr val="accent2"/>
                  </a:outerShdw>
                </a:effectLst>
              </a:rPr>
              <a:t>most widely used desktop OS, after Microsoft Windows” (Wikipedia).</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t>
            </a:r>
            <a:r>
              <a:rPr lang="en-US" b="1" dirty="0">
                <a:ln w="6600">
                  <a:solidFill>
                    <a:schemeClr val="tx1"/>
                  </a:solidFill>
                  <a:prstDash val="solid"/>
                </a:ln>
                <a:solidFill>
                  <a:srgbClr val="FFFFFF"/>
                </a:solidFill>
                <a:effectLst>
                  <a:outerShdw dist="38100" dir="2700000" algn="tl" rotWithShape="0">
                    <a:schemeClr val="accent2"/>
                  </a:outerShdw>
                </a:effectLst>
              </a:rPr>
              <a:t>Microsoft Windows is a group of several graphical operating system families, all of which are developed, marketed, and sold by Microsoft. Each family caters to a certain sector of the computing industry. Active Windows families include Windows NT and Windows</a:t>
            </a:r>
            <a:r>
              <a:rPr lang="en-US" b="1" dirty="0">
                <a:ln w="6600">
                  <a:solidFill>
                    <a:schemeClr val="tx1"/>
                  </a:solidFill>
                  <a:prstDash val="solid"/>
                </a:ln>
                <a:solidFill>
                  <a:srgbClr val="FFFFFF"/>
                </a:solidFill>
                <a:effectLst>
                  <a:outerShdw dist="38100" dir="2700000" algn="tl" rotWithShape="0">
                    <a:schemeClr val="accent2"/>
                  </a:outerShdw>
                </a:effectLst>
                <a:hlinkClick r:id="rId3" tooltip="Windows Embedded"/>
              </a:rPr>
              <a:t> </a:t>
            </a:r>
            <a:r>
              <a:rPr lang="en-US" b="1" dirty="0">
                <a:ln w="6600">
                  <a:solidFill>
                    <a:schemeClr val="tx1"/>
                  </a:solidFill>
                  <a:prstDash val="solid"/>
                </a:ln>
                <a:solidFill>
                  <a:srgbClr val="FFFFFF"/>
                </a:solidFill>
                <a:effectLst>
                  <a:outerShdw dist="38100" dir="2700000" algn="tl" rotWithShape="0">
                    <a:schemeClr val="accent2"/>
                  </a:outerShdw>
                </a:effectLst>
              </a:rPr>
              <a:t>Embedded; these may encompass subfamilies, e.g. Windows Embedded Compact (Windows CE) or Windows Server. Defunct Windows families include Windows 9x, Windows Mobile and Windows Phone” (Wikipedia).</a:t>
            </a:r>
          </a:p>
          <a:p>
            <a:pPr marL="0" indent="0">
              <a:buNone/>
            </a:pP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p:txBody>
      </p:sp>
      <p:sp>
        <p:nvSpPr>
          <p:cNvPr id="4" name="Right Arrow 3">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25675261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8216" y="-98993"/>
            <a:ext cx="11095567" cy="1560060"/>
          </a:xfrm>
        </p:spPr>
        <p:txBody>
          <a:bodyPr>
            <a:normAutofit fontScale="90000"/>
          </a:bodyPr>
          <a:lstStyle/>
          <a:p>
            <a:r>
              <a:rPr lang="en-US" sz="73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br>
              <a:rPr lang="en-US" sz="73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br>
            <a:r>
              <a:rPr lang="en-US"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r>
              <a:rPr lang="en-US" sz="67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Copyrights/Trademarks/Patents</a:t>
            </a:r>
            <a:b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br>
            <a:endPar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endParaRPr>
          </a:p>
        </p:txBody>
      </p:sp>
      <p:sp>
        <p:nvSpPr>
          <p:cNvPr id="3" name="Content Placeholder 2"/>
          <p:cNvSpPr>
            <a:spLocks noGrp="1"/>
          </p:cNvSpPr>
          <p:nvPr>
            <p:ph idx="1"/>
          </p:nvPr>
        </p:nvSpPr>
        <p:spPr/>
        <p:txBody>
          <a:bodyPr>
            <a:normAutofit fontScale="92500" lnSpcReduction="10000"/>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An exclusive legal right for a creator to make use of their work.</a:t>
            </a:r>
          </a:p>
          <a:p>
            <a:pPr>
              <a:buFont typeface="Wingdings" panose="05000000000000000000" pitchFamily="2" charset="2"/>
              <a:buChar char="Ø"/>
            </a:pPr>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Things such as Names, Titles, short expressions, etc.</a:t>
            </a:r>
          </a:p>
          <a:p>
            <a:pPr>
              <a:buFont typeface="Wingdings" panose="05000000000000000000" pitchFamily="2" charset="2"/>
              <a:buChar char="Ø"/>
            </a:pPr>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Lists</a:t>
            </a:r>
          </a:p>
          <a:p>
            <a:pPr>
              <a:buFont typeface="Wingdings" panose="05000000000000000000" pitchFamily="2" charset="2"/>
              <a:buChar char="Ø"/>
            </a:pPr>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Commonly known facts</a:t>
            </a:r>
          </a:p>
          <a:p>
            <a:pPr>
              <a:buFont typeface="Wingdings" panose="05000000000000000000" pitchFamily="2" charset="2"/>
              <a:buChar char="Ø"/>
            </a:pPr>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Things not in a fixed medium</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Are not copyrightable.</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Trademarks are an exclusive legal right for a business to identify with a symbol.</a:t>
            </a: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Patents are an exclusive legal right for a business to identify with a symbol.</a:t>
            </a:r>
          </a:p>
          <a:p>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endParaRPr lang="en-US" dirty="0"/>
          </a:p>
        </p:txBody>
      </p:sp>
      <p:sp>
        <p:nvSpPr>
          <p:cNvPr id="4" name="Right Arrow 3">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7" name="TextBox 6">
            <a:extLst>
              <a:ext uri="{FF2B5EF4-FFF2-40B4-BE49-F238E27FC236}">
                <a16:creationId xmlns:a16="http://schemas.microsoft.com/office/drawing/2014/main" id="{46E50B78-26E2-4CC8-9971-CA79A1E5F3BA}"/>
              </a:ext>
            </a:extLst>
          </p:cNvPr>
          <p:cNvSpPr txBox="1"/>
          <p:nvPr/>
        </p:nvSpPr>
        <p:spPr>
          <a:xfrm>
            <a:off x="2749550" y="5905778"/>
            <a:ext cx="6692900" cy="646331"/>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Information on Copyrights/Trademarks/ and patents provided by Steve Caruso’s Presentations</a:t>
            </a:r>
          </a:p>
        </p:txBody>
      </p:sp>
    </p:spTree>
    <p:extLst>
      <p:ext uri="{BB962C8B-B14F-4D97-AF65-F5344CB8AC3E}">
        <p14:creationId xmlns:p14="http://schemas.microsoft.com/office/powerpoint/2010/main" val="8281850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a:t>
            </a:r>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Credits</a:t>
            </a:r>
          </a:p>
        </p:txBody>
      </p:sp>
      <p:sp>
        <p:nvSpPr>
          <p:cNvPr id="3" name="Content Placeholder 2"/>
          <p:cNvSpPr>
            <a:spLocks noGrp="1"/>
          </p:cNvSpPr>
          <p:nvPr>
            <p:ph idx="1"/>
          </p:nvPr>
        </p:nvSpPr>
        <p:spPr/>
        <p:txBody>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2"/>
              </a:rPr>
              <a:t>https://www.youtube.com/watch?v=LDK3hqOhdwk</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3"/>
              </a:rPr>
              <a:t>https://www.scan2cad.com/tips/bitmap-vs-vector/</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4"/>
              </a:rPr>
              <a:t>https://pixabay.com/en/audio-music-sfa-jazz-sound-wave-1293262/</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5"/>
              </a:rPr>
              <a:t>https://en.wikipedia.org/wiki/Macintosh_operating_systems</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hlinkClick r:id="rId6"/>
              </a:rPr>
              <a:t>https://en.wikipedia.org/wiki/Microsoft_Windows</a:t>
            </a:r>
            <a:endPar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endParaRPr>
          </a:p>
          <a:p>
            <a:pPr marL="0" indent="0">
              <a:buNone/>
            </a:pPr>
            <a:endParaRPr lang="en-US" b="1" dirty="0">
              <a:ln w="6600">
                <a:solidFill>
                  <a:schemeClr val="tx1"/>
                </a:solidFill>
                <a:prstDash val="solid"/>
              </a:ln>
              <a:solidFill>
                <a:srgbClr val="FFFFFF"/>
              </a:solidFill>
              <a:effectLst>
                <a:outerShdw dist="38100" dir="2700000" algn="tl" rotWithShape="0">
                  <a:schemeClr val="accent2"/>
                </a:outerShdw>
              </a:effectLst>
            </a:endParaRPr>
          </a:p>
          <a:p>
            <a:pPr marL="0" indent="0">
              <a:buNone/>
            </a:pPr>
            <a:endParaRPr lang="en-US" b="1" dirty="0">
              <a:ln w="6600">
                <a:solidFill>
                  <a:schemeClr val="tx1"/>
                </a:solidFill>
                <a:prstDash val="solid"/>
              </a:ln>
              <a:solidFill>
                <a:srgbClr val="FFFFFF"/>
              </a:solidFill>
              <a:effectLst>
                <a:outerShdw dist="38100" dir="2700000" algn="tl" rotWithShape="0">
                  <a:schemeClr val="accent2"/>
                </a:outerShdw>
              </a:effectLst>
            </a:endParaRPr>
          </a:p>
          <a:p>
            <a:pPr marL="0" indent="0">
              <a:buNone/>
            </a:pPr>
            <a:endParaRPr lang="en-US" dirty="0"/>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18442031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1" name="Explosion 2 40">
            <a:hlinkClick r:id="rId2" action="ppaction://hlinksldjump"/>
          </p:cNvPr>
          <p:cNvSpPr/>
          <p:nvPr/>
        </p:nvSpPr>
        <p:spPr>
          <a:xfrm rot="1035989">
            <a:off x="6349487" y="204702"/>
            <a:ext cx="4982537" cy="2464537"/>
          </a:xfrm>
          <a:prstGeom prst="irregularSeal2">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rtlCol="0" anchor="ctr"/>
          <a:lstStyle/>
          <a:p>
            <a:pPr algn="ctr"/>
            <a:r>
              <a:rPr lang="en-US" sz="1600" b="1" dirty="0">
                <a:ln w="6600">
                  <a:solidFill>
                    <a:schemeClr val="accent2"/>
                  </a:solidFill>
                  <a:prstDash val="solid"/>
                </a:ln>
                <a:solidFill>
                  <a:srgbClr val="FFFFFF"/>
                </a:solidFill>
                <a:effectLst>
                  <a:outerShdw dist="38100" dir="2700000" algn="tl" rotWithShape="0">
                    <a:schemeClr val="accent2"/>
                  </a:outerShdw>
                </a:effectLst>
                <a:latin typeface="Berlin Sans FB Demi" panose="020E0802020502020306" pitchFamily="34" charset="0"/>
              </a:rPr>
              <a:t>Copyright/Trademark/Patents</a:t>
            </a:r>
          </a:p>
        </p:txBody>
      </p:sp>
      <p:sp>
        <p:nvSpPr>
          <p:cNvPr id="3" name="Right Arrow 2">
            <a:hlinkClick r:id="rId3" action="ppaction://hlinksldjump"/>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4" name="Right Arrow 3">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5" name="Explosion 2 4">
            <a:hlinkClick r:id="rId4" action="ppaction://hlinksldjump"/>
          </p:cNvPr>
          <p:cNvSpPr/>
          <p:nvPr/>
        </p:nvSpPr>
        <p:spPr>
          <a:xfrm rot="1119546">
            <a:off x="681494" y="223472"/>
            <a:ext cx="4715379" cy="2848597"/>
          </a:xfrm>
          <a:prstGeom prst="irregularSeal2">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rtlCol="0" anchor="ctr"/>
          <a:lstStyle/>
          <a:p>
            <a:pPr algn="ctr"/>
            <a:r>
              <a:rPr lang="en-US" b="1" dirty="0">
                <a:ln w="6600">
                  <a:solidFill>
                    <a:schemeClr val="accent2"/>
                  </a:solidFill>
                  <a:prstDash val="solid"/>
                </a:ln>
                <a:solidFill>
                  <a:srgbClr val="FFFFFF"/>
                </a:solidFill>
                <a:effectLst>
                  <a:outerShdw dist="38100" dir="2700000" algn="tl" rotWithShape="0">
                    <a:schemeClr val="accent2"/>
                  </a:outerShdw>
                </a:effectLst>
                <a:latin typeface="Berlin Sans FB Demi" panose="020E0802020502020306" pitchFamily="34" charset="0"/>
              </a:rPr>
              <a:t>5 Building Blocks</a:t>
            </a:r>
          </a:p>
        </p:txBody>
      </p:sp>
      <p:sp>
        <p:nvSpPr>
          <p:cNvPr id="6" name="Explosion 2 5">
            <a:hlinkClick r:id="rId5" action="ppaction://hlinksldjump"/>
          </p:cNvPr>
          <p:cNvSpPr/>
          <p:nvPr/>
        </p:nvSpPr>
        <p:spPr>
          <a:xfrm>
            <a:off x="3771642" y="2478351"/>
            <a:ext cx="4813587" cy="3059666"/>
          </a:xfrm>
          <a:prstGeom prst="irregularSeal2">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a:ln w="6600">
                  <a:solidFill>
                    <a:schemeClr val="accent2"/>
                  </a:solidFill>
                  <a:prstDash val="solid"/>
                </a:ln>
                <a:solidFill>
                  <a:srgbClr val="FFFFFF"/>
                </a:solidFill>
                <a:effectLst>
                  <a:outerShdw dist="38100" dir="2700000" algn="tl" rotWithShape="0">
                    <a:schemeClr val="accent2"/>
                  </a:outerShdw>
                </a:effectLst>
                <a:latin typeface="Berlin Sans FB Demi" panose="020E0802020502020306" pitchFamily="34" charset="0"/>
              </a:rPr>
              <a:t>Hardware/Software</a:t>
            </a:r>
          </a:p>
        </p:txBody>
      </p:sp>
      <p:sp>
        <p:nvSpPr>
          <p:cNvPr id="2" name="TextBox 1"/>
          <p:cNvSpPr txBox="1"/>
          <p:nvPr/>
        </p:nvSpPr>
        <p:spPr>
          <a:xfrm>
            <a:off x="7591439" y="5628779"/>
            <a:ext cx="4298874" cy="923330"/>
          </a:xfrm>
          <a:prstGeom prst="rect">
            <a:avLst/>
          </a:prstGeom>
          <a:noFill/>
        </p:spPr>
        <p:txBody>
          <a:bodyPr wrap="square" rtlCol="0">
            <a:spAutoFit/>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If you would like just use the arrows to click through the slides instead of going to each section individually</a:t>
            </a:r>
          </a:p>
        </p:txBody>
      </p:sp>
    </p:spTree>
    <p:extLst>
      <p:ext uri="{BB962C8B-B14F-4D97-AF65-F5344CB8AC3E}">
        <p14:creationId xmlns:p14="http://schemas.microsoft.com/office/powerpoint/2010/main" val="49309768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ight Arrow 1">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3" name="Right Arrow 2">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ectangle 5"/>
          <p:cNvSpPr/>
          <p:nvPr/>
        </p:nvSpPr>
        <p:spPr>
          <a:xfrm>
            <a:off x="1186514" y="183634"/>
            <a:ext cx="9956572" cy="923330"/>
          </a:xfrm>
          <a:prstGeom prst="rect">
            <a:avLst/>
          </a:prstGeom>
        </p:spPr>
        <p:txBody>
          <a:bodyPr wrap="none">
            <a:spAutoFit/>
          </a:bodyPr>
          <a:lstStyle/>
          <a:p>
            <a:r>
              <a:rPr lang="en-US" sz="54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5 Building Blocks of Multimedia</a:t>
            </a:r>
          </a:p>
        </p:txBody>
      </p:sp>
      <p:pic>
        <p:nvPicPr>
          <p:cNvPr id="5" name="Picture 4">
            <a:hlinkClick r:id="rId2" action="ppaction://hlinksldjump"/>
          </p:cNvPr>
          <p:cNvPicPr>
            <a:picLocks noChangeAspect="1"/>
          </p:cNvPicPr>
          <p:nvPr/>
        </p:nvPicPr>
        <p:blipFill rotWithShape="1">
          <a:blip r:embed="rId3"/>
          <a:srcRect l="22321" t="28195" r="3021" b="19530"/>
          <a:stretch/>
        </p:blipFill>
        <p:spPr>
          <a:xfrm>
            <a:off x="4050250" y="1346994"/>
            <a:ext cx="3544350" cy="2171700"/>
          </a:xfrm>
          <a:prstGeom prst="rect">
            <a:avLst/>
          </a:prstGeom>
          <a:ln>
            <a:noFill/>
          </a:ln>
          <a:effectLst>
            <a:outerShdw blurRad="190500" algn="tl" rotWithShape="0">
              <a:srgbClr val="000000">
                <a:alpha val="70000"/>
              </a:srgbClr>
            </a:outerShdw>
          </a:effectLst>
        </p:spPr>
      </p:pic>
      <p:pic>
        <p:nvPicPr>
          <p:cNvPr id="7" name="Picture 6">
            <a:hlinkClick r:id="rId4" action="ppaction://hlinksldjump"/>
          </p:cNvPr>
          <p:cNvPicPr>
            <a:picLocks noChangeAspect="1"/>
          </p:cNvPicPr>
          <p:nvPr/>
        </p:nvPicPr>
        <p:blipFill rotWithShape="1">
          <a:blip r:embed="rId5"/>
          <a:srcRect l="22083" t="27734" r="3021" b="19531"/>
          <a:stretch/>
        </p:blipFill>
        <p:spPr>
          <a:xfrm>
            <a:off x="8152350" y="1346994"/>
            <a:ext cx="3544350" cy="2171700"/>
          </a:xfrm>
          <a:prstGeom prst="rect">
            <a:avLst/>
          </a:prstGeom>
          <a:ln>
            <a:noFill/>
          </a:ln>
          <a:effectLst>
            <a:outerShdw blurRad="190500" algn="tl" rotWithShape="0">
              <a:srgbClr val="000000">
                <a:alpha val="70000"/>
              </a:srgbClr>
            </a:outerShdw>
          </a:effectLst>
        </p:spPr>
      </p:pic>
      <p:pic>
        <p:nvPicPr>
          <p:cNvPr id="9" name="Picture 8">
            <a:hlinkClick r:id="rId6" action="ppaction://hlinksldjump"/>
          </p:cNvPr>
          <p:cNvPicPr>
            <a:picLocks noChangeAspect="1"/>
          </p:cNvPicPr>
          <p:nvPr/>
        </p:nvPicPr>
        <p:blipFill rotWithShape="1">
          <a:blip r:embed="rId7"/>
          <a:srcRect l="22187" t="27996" r="2916" b="19400"/>
          <a:stretch/>
        </p:blipFill>
        <p:spPr>
          <a:xfrm>
            <a:off x="165100" y="3758724"/>
            <a:ext cx="3416300" cy="2171700"/>
          </a:xfrm>
          <a:prstGeom prst="rect">
            <a:avLst/>
          </a:prstGeom>
          <a:ln>
            <a:noFill/>
          </a:ln>
          <a:effectLst>
            <a:outerShdw blurRad="190500" algn="tl" rotWithShape="0">
              <a:srgbClr val="000000">
                <a:alpha val="70000"/>
              </a:srgbClr>
            </a:outerShdw>
          </a:effectLst>
        </p:spPr>
      </p:pic>
      <p:pic>
        <p:nvPicPr>
          <p:cNvPr id="4" name="Picture 3">
            <a:hlinkClick r:id="rId8" action="ppaction://hlinksldjump"/>
            <a:extLst>
              <a:ext uri="{FF2B5EF4-FFF2-40B4-BE49-F238E27FC236}">
                <a16:creationId xmlns:a16="http://schemas.microsoft.com/office/drawing/2014/main" id="{5C4664C5-02A7-4ADE-BA6E-C1FE546D46DE}"/>
              </a:ext>
            </a:extLst>
          </p:cNvPr>
          <p:cNvPicPr>
            <a:picLocks noChangeAspect="1"/>
          </p:cNvPicPr>
          <p:nvPr/>
        </p:nvPicPr>
        <p:blipFill rotWithShape="1">
          <a:blip r:embed="rId9"/>
          <a:srcRect l="22023" t="15879" r="2453" b="8875"/>
          <a:stretch/>
        </p:blipFill>
        <p:spPr>
          <a:xfrm>
            <a:off x="4050250" y="3787210"/>
            <a:ext cx="3544350" cy="2171700"/>
          </a:xfrm>
          <a:prstGeom prst="rect">
            <a:avLst/>
          </a:prstGeom>
          <a:ln>
            <a:noFill/>
          </a:ln>
          <a:effectLst>
            <a:outerShdw blurRad="190500" algn="tl" rotWithShape="0">
              <a:srgbClr val="000000">
                <a:alpha val="70000"/>
              </a:srgbClr>
            </a:outerShdw>
          </a:effectLst>
        </p:spPr>
      </p:pic>
      <p:pic>
        <p:nvPicPr>
          <p:cNvPr id="8" name="Picture 7">
            <a:hlinkClick r:id="rId10" action="ppaction://hlinksldjump"/>
            <a:extLst>
              <a:ext uri="{FF2B5EF4-FFF2-40B4-BE49-F238E27FC236}">
                <a16:creationId xmlns:a16="http://schemas.microsoft.com/office/drawing/2014/main" id="{F87C85ED-4989-4DF9-A29D-074AE15F8151}"/>
              </a:ext>
            </a:extLst>
          </p:cNvPr>
          <p:cNvPicPr>
            <a:picLocks noChangeAspect="1"/>
          </p:cNvPicPr>
          <p:nvPr/>
        </p:nvPicPr>
        <p:blipFill rotWithShape="1">
          <a:blip r:embed="rId11"/>
          <a:srcRect l="21881" t="16141" r="2638" b="8379"/>
          <a:stretch/>
        </p:blipFill>
        <p:spPr>
          <a:xfrm>
            <a:off x="8152350" y="3787210"/>
            <a:ext cx="3544350" cy="2171700"/>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id="{6612A203-A24C-40C9-9BE4-6AE8D0DC42F1}"/>
              </a:ext>
            </a:extLst>
          </p:cNvPr>
          <p:cNvPicPr>
            <a:picLocks noChangeAspect="1"/>
          </p:cNvPicPr>
          <p:nvPr/>
        </p:nvPicPr>
        <p:blipFill rotWithShape="1">
          <a:blip r:embed="rId12"/>
          <a:srcRect l="22019" t="16141" r="2500" b="8379"/>
          <a:stretch/>
        </p:blipFill>
        <p:spPr>
          <a:xfrm>
            <a:off x="165100" y="1346994"/>
            <a:ext cx="3416300" cy="21717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248773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57D43-56B6-4CD7-B07F-534A6D64584F}"/>
              </a:ext>
            </a:extLst>
          </p:cNvPr>
          <p:cNvSpPr>
            <a:spLocks noGrp="1"/>
          </p:cNvSpPr>
          <p:nvPr>
            <p:ph type="title"/>
          </p:nvPr>
        </p:nvSpPr>
        <p:spPr>
          <a:xfrm>
            <a:off x="-350378" y="245484"/>
            <a:ext cx="13113481" cy="1325563"/>
          </a:xfrm>
        </p:spPr>
        <p:txBody>
          <a:bodyPr>
            <a:normAutofit fontScale="90000"/>
          </a:bodyPr>
          <a:lstStyle/>
          <a:p>
            <a:r>
              <a:rPr lang="en-US"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   </a:t>
            </a:r>
            <a:r>
              <a:rPr lang="en-US" sz="9800" b="1" dirty="0">
                <a:ln w="6600">
                  <a:solidFill>
                    <a:schemeClr val="tx1"/>
                  </a:solidFill>
                  <a:prstDash val="solid"/>
                </a:ln>
                <a:solidFill>
                  <a:srgbClr val="FFFFFF"/>
                </a:solidFill>
                <a:effectLst>
                  <a:outerShdw blurRad="50800" dist="38100" dir="2700000" algn="tl" rotWithShape="0">
                    <a:prstClr val="black">
                      <a:alpha val="40000"/>
                    </a:prstClr>
                  </a:outerShdw>
                </a:effectLst>
                <a:latin typeface="Berlin Sans FB Demi" panose="020E0802020502020306" pitchFamily="34" charset="0"/>
              </a:rPr>
              <a:t>Hardware and Software</a:t>
            </a:r>
            <a:endParaRPr lang="en-US" b="1" dirty="0">
              <a:ln w="6600">
                <a:solidFill>
                  <a:schemeClr val="tx1"/>
                </a:solidFill>
                <a:prstDash val="solid"/>
              </a:ln>
              <a:solidFill>
                <a:srgbClr val="FFFFFF"/>
              </a:solidFill>
              <a:effectLst>
                <a:outerShdw blurRad="50800" dist="38100" dir="2700000" algn="tl" rotWithShape="0">
                  <a:prstClr val="black">
                    <a:alpha val="40000"/>
                  </a:prstClr>
                </a:outerShdw>
              </a:effectLst>
              <a:latin typeface="Berlin Sans FB Demi" panose="020E0802020502020306" pitchFamily="34" charset="0"/>
            </a:endParaRPr>
          </a:p>
        </p:txBody>
      </p:sp>
      <p:pic>
        <p:nvPicPr>
          <p:cNvPr id="4" name="Picture 3">
            <a:hlinkClick r:id="rId2" action="ppaction://hlinksldjump"/>
            <a:extLst>
              <a:ext uri="{FF2B5EF4-FFF2-40B4-BE49-F238E27FC236}">
                <a16:creationId xmlns:a16="http://schemas.microsoft.com/office/drawing/2014/main" id="{2C4888FF-A05C-4C99-A659-76732F7F474E}"/>
              </a:ext>
            </a:extLst>
          </p:cNvPr>
          <p:cNvPicPr>
            <a:picLocks noChangeAspect="1"/>
          </p:cNvPicPr>
          <p:nvPr/>
        </p:nvPicPr>
        <p:blipFill rotWithShape="1">
          <a:blip r:embed="rId3"/>
          <a:srcRect l="21589" t="15951" r="2780" b="8411"/>
          <a:stretch/>
        </p:blipFill>
        <p:spPr>
          <a:xfrm>
            <a:off x="926761" y="2298816"/>
            <a:ext cx="4358356" cy="3102123"/>
          </a:xfrm>
          <a:prstGeom prst="rect">
            <a:avLst/>
          </a:prstGeom>
          <a:ln>
            <a:noFill/>
          </a:ln>
          <a:effectLst>
            <a:outerShdw blurRad="190500" algn="tl" rotWithShape="0">
              <a:srgbClr val="000000">
                <a:alpha val="70000"/>
              </a:srgbClr>
            </a:outerShdw>
          </a:effectLst>
        </p:spPr>
      </p:pic>
      <p:pic>
        <p:nvPicPr>
          <p:cNvPr id="5" name="Picture 4">
            <a:hlinkClick r:id="rId4" action="ppaction://hlinksldjump"/>
            <a:extLst>
              <a:ext uri="{FF2B5EF4-FFF2-40B4-BE49-F238E27FC236}">
                <a16:creationId xmlns:a16="http://schemas.microsoft.com/office/drawing/2014/main" id="{06C3312D-3C8D-4FB6-8C4B-C98BD317FBD2}"/>
              </a:ext>
            </a:extLst>
          </p:cNvPr>
          <p:cNvPicPr>
            <a:picLocks noChangeAspect="1"/>
          </p:cNvPicPr>
          <p:nvPr/>
        </p:nvPicPr>
        <p:blipFill rotWithShape="1">
          <a:blip r:embed="rId5"/>
          <a:srcRect l="21782" t="16028" r="2819" b="8511"/>
          <a:stretch/>
        </p:blipFill>
        <p:spPr>
          <a:xfrm>
            <a:off x="6308911" y="2298817"/>
            <a:ext cx="4358356" cy="310212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70837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n w="6600">
                  <a:solidFill>
                    <a:schemeClr val="accent2"/>
                  </a:solidFill>
                  <a:prstDash val="solid"/>
                </a:ln>
                <a:solidFill>
                  <a:srgbClr val="FFFFFF"/>
                </a:solidFill>
                <a:effectLst>
                  <a:outerShdw blurRad="50800" dist="38100" dir="2700000" algn="tl" rotWithShape="0">
                    <a:prstClr val="black">
                      <a:alpha val="40000"/>
                    </a:prstClr>
                  </a:outerShdw>
                </a:effectLst>
                <a:latin typeface="Berlin Sans FB Demi" panose="020E0802020502020306" pitchFamily="34" charset="0"/>
              </a:rPr>
              <a:t>                </a:t>
            </a:r>
            <a:r>
              <a:rPr lang="en-US" sz="8800" b="1" dirty="0">
                <a:ln w="6600">
                  <a:solidFill>
                    <a:schemeClr val="tx1"/>
                  </a:solidFill>
                  <a:prstDash val="solid"/>
                </a:ln>
                <a:solidFill>
                  <a:srgbClr val="FFFFFF"/>
                </a:solidFill>
                <a:effectLst>
                  <a:outerShdw blurRad="50800" dist="38100" dir="2700000" algn="tl" rotWithShape="0">
                    <a:prstClr val="black">
                      <a:alpha val="40000"/>
                    </a:prstClr>
                  </a:outerShdw>
                </a:effectLst>
                <a:latin typeface="Berlin Sans FB Demi" panose="020E0802020502020306" pitchFamily="34" charset="0"/>
              </a:rPr>
              <a:t>Multimedia</a:t>
            </a:r>
            <a:endParaRPr lang="en-US" sz="8800" dirty="0">
              <a:ln w="6600">
                <a:solidFill>
                  <a:schemeClr val="tx1"/>
                </a:solidFill>
                <a:prstDash val="solid"/>
              </a:ln>
              <a:effectLst>
                <a:outerShdw blurRad="50800" dist="38100" dir="2700000" algn="tl" rotWithShape="0">
                  <a:prstClr val="black">
                    <a:alpha val="40000"/>
                  </a:prstClr>
                </a:outerShdw>
              </a:effectLst>
              <a:latin typeface="Berlin Sans FB Demi" panose="020E0802020502020306" pitchFamily="34" charset="0"/>
            </a:endParaRPr>
          </a:p>
        </p:txBody>
      </p:sp>
      <p:sp>
        <p:nvSpPr>
          <p:cNvPr id="3" name="Content Placeholder 2"/>
          <p:cNvSpPr>
            <a:spLocks noGrp="1"/>
          </p:cNvSpPr>
          <p:nvPr>
            <p:ph idx="1"/>
          </p:nvPr>
        </p:nvSpPr>
        <p:spPr/>
        <p:txBody>
          <a:bodyPr>
            <a:normAutofit/>
          </a:bodyPr>
          <a:lstStyle/>
          <a:p>
            <a:r>
              <a:rPr lang="en-US" dirty="0">
                <a:ln>
                  <a:solidFill>
                    <a:schemeClr val="tx1"/>
                  </a:solidFill>
                </a:ln>
                <a:solidFill>
                  <a:schemeClr val="bg1"/>
                </a:solidFill>
                <a:latin typeface="Berlin Sans FB Demi" panose="020E0802020502020306" pitchFamily="34" charset="0"/>
              </a:rPr>
              <a:t>According to </a:t>
            </a:r>
            <a:r>
              <a:rPr lang="en-US" dirty="0" err="1">
                <a:ln>
                  <a:solidFill>
                    <a:schemeClr val="tx1"/>
                  </a:solidFill>
                </a:ln>
                <a:solidFill>
                  <a:schemeClr val="bg1"/>
                </a:solidFill>
                <a:latin typeface="Berlin Sans FB Demi" panose="020E0802020502020306" pitchFamily="34" charset="0"/>
              </a:rPr>
              <a:t>Tay</a:t>
            </a:r>
            <a:r>
              <a:rPr lang="en-US" dirty="0">
                <a:ln>
                  <a:solidFill>
                    <a:schemeClr val="tx1"/>
                  </a:solidFill>
                </a:ln>
                <a:solidFill>
                  <a:schemeClr val="bg1"/>
                </a:solidFill>
                <a:latin typeface="Berlin Sans FB Demi" panose="020E0802020502020306" pitchFamily="34" charset="0"/>
              </a:rPr>
              <a:t> Vaughan in his book:  “Multimedia: Making It Work” He says that “Multimedia is any combination of text, art, </a:t>
            </a:r>
            <a:r>
              <a:rPr lang="en-US" b="1" dirty="0">
                <a:ln w="6600">
                  <a:solidFill>
                    <a:schemeClr val="tx1"/>
                  </a:solidFill>
                  <a:prstDash val="solid"/>
                </a:ln>
                <a:solidFill>
                  <a:schemeClr val="bg1"/>
                </a:solidFill>
                <a:effectLst>
                  <a:outerShdw dist="38100" dir="2700000" algn="tl" rotWithShape="0">
                    <a:schemeClr val="accent2"/>
                  </a:outerShdw>
                </a:effectLst>
                <a:latin typeface="Berlin Sans FB Demi" panose="020E0802020502020306" pitchFamily="34" charset="0"/>
                <a:hlinkClick r:id="" action="ppaction://noaction">
                  <a:snd r:embed="rId2" name="bomb.wav"/>
                </a:hlinkClick>
              </a:rPr>
              <a:t>sound</a:t>
            </a:r>
            <a:r>
              <a:rPr lang="en-US" dirty="0">
                <a:ln>
                  <a:solidFill>
                    <a:schemeClr val="tx1"/>
                  </a:solidFill>
                </a:ln>
                <a:solidFill>
                  <a:schemeClr val="bg1"/>
                </a:solidFill>
                <a:latin typeface="Berlin Sans FB Demi" panose="020E0802020502020306" pitchFamily="34" charset="0"/>
              </a:rPr>
              <a:t>, animation, and video delivered to you by computer or other electronic or digitally manipulated means.” </a:t>
            </a:r>
          </a:p>
          <a:p>
            <a:r>
              <a:rPr lang="en-US" dirty="0">
                <a:ln>
                  <a:solidFill>
                    <a:schemeClr val="tx1"/>
                  </a:solidFill>
                </a:ln>
                <a:solidFill>
                  <a:schemeClr val="bg1"/>
                </a:solidFill>
                <a:latin typeface="Berlin Sans FB Demi" panose="020E0802020502020306" pitchFamily="34" charset="0"/>
              </a:rPr>
              <a:t>This slideshow you are seeing now is an example of multimedia, there is text, art, sound, animation, and video all embedded in this PowerPoint.</a:t>
            </a:r>
          </a:p>
          <a:p>
            <a:r>
              <a:rPr lang="en-US" dirty="0">
                <a:ln>
                  <a:solidFill>
                    <a:schemeClr val="tx1"/>
                  </a:solidFill>
                </a:ln>
                <a:solidFill>
                  <a:schemeClr val="bg1"/>
                </a:solidFill>
                <a:latin typeface="Berlin Sans FB Demi" panose="020E0802020502020306" pitchFamily="34" charset="0"/>
              </a:rPr>
              <a:t>These 5 elements are what we call the 5 Building Blocks of Multimedia</a:t>
            </a:r>
          </a:p>
        </p:txBody>
      </p:sp>
      <p:sp>
        <p:nvSpPr>
          <p:cNvPr id="4" name="Right Arrow 3">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TextBox 5"/>
          <p:cNvSpPr txBox="1"/>
          <p:nvPr/>
        </p:nvSpPr>
        <p:spPr>
          <a:xfrm>
            <a:off x="2214880" y="2588260"/>
            <a:ext cx="1861820" cy="523220"/>
          </a:xfrm>
          <a:prstGeom prst="rect">
            <a:avLst/>
          </a:prstGeom>
          <a:noFill/>
        </p:spPr>
        <p:txBody>
          <a:bodyPr wrap="square" rtlCol="0">
            <a:spAutoFit/>
          </a:bodyPr>
          <a:lstStyle/>
          <a:p>
            <a:r>
              <a:rPr lang="en-US" sz="2800" dirty="0">
                <a:ln>
                  <a:solidFill>
                    <a:schemeClr val="tx1"/>
                  </a:solidFill>
                </a:ln>
                <a:solidFill>
                  <a:schemeClr val="bg1"/>
                </a:solidFill>
                <a:latin typeface="Berlin Sans FB Demi" panose="020E0802020502020306" pitchFamily="34" charset="0"/>
              </a:rPr>
              <a:t>animation</a:t>
            </a:r>
            <a:endParaRPr lang="en-US" sz="2000" dirty="0"/>
          </a:p>
        </p:txBody>
      </p:sp>
    </p:spTree>
    <p:extLst>
      <p:ext uri="{BB962C8B-B14F-4D97-AF65-F5344CB8AC3E}">
        <p14:creationId xmlns:p14="http://schemas.microsoft.com/office/powerpoint/2010/main" val="2180044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origami"/>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500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399" y="18255"/>
            <a:ext cx="12191999" cy="1325563"/>
          </a:xfrm>
        </p:spPr>
        <p:txBody>
          <a:bodyPr>
            <a:normAutofit/>
          </a:bodyPr>
          <a:lstStyle/>
          <a:p>
            <a:r>
              <a:rPr lang="en-US" sz="8800" dirty="0">
                <a:latin typeface="Berlin Sans FB Demi" panose="020E0802020502020306" pitchFamily="34" charset="0"/>
              </a:rPr>
              <a:t> </a:t>
            </a:r>
            <a:r>
              <a:rPr lang="en-US" sz="8800" b="1" dirty="0">
                <a:ln w="6600">
                  <a:solidFill>
                    <a:schemeClr val="tx1"/>
                  </a:solidFill>
                  <a:prstDash val="solid"/>
                </a:ln>
                <a:solidFill>
                  <a:srgbClr val="FFFFFF"/>
                </a:solidFill>
                <a:effectLst>
                  <a:outerShdw blurRad="50800" dist="38100" dir="2700000" algn="tl" rotWithShape="0">
                    <a:prstClr val="black">
                      <a:alpha val="40000"/>
                    </a:prstClr>
                  </a:outerShdw>
                </a:effectLst>
                <a:latin typeface="Berlin Sans FB Demi" panose="020E0802020502020306" pitchFamily="34" charset="0"/>
              </a:rPr>
              <a:t>5 Building Blocks Video</a:t>
            </a:r>
          </a:p>
        </p:txBody>
      </p:sp>
      <p:pic>
        <p:nvPicPr>
          <p:cNvPr id="7" name="Online Media 6">
            <a:hlinkClick r:id="" action="ppaction://media"/>
            <a:extLst>
              <a:ext uri="{FF2B5EF4-FFF2-40B4-BE49-F238E27FC236}">
                <a16:creationId xmlns:a16="http://schemas.microsoft.com/office/drawing/2014/main" id="{42EE2728-93D9-4698-8D1C-BE39AF7A96A9}"/>
              </a:ext>
            </a:extLst>
          </p:cNvPr>
          <p:cNvPicPr>
            <a:picLocks noGrp="1" noRot="1" noChangeAspect="1"/>
          </p:cNvPicPr>
          <p:nvPr>
            <p:ph idx="1"/>
            <a:videoFile r:link="rId1"/>
          </p:nvPr>
        </p:nvPicPr>
        <p:blipFill>
          <a:blip r:embed="rId3"/>
          <a:stretch>
            <a:fillRect/>
          </a:stretch>
        </p:blipFill>
        <p:spPr>
          <a:xfrm>
            <a:off x="520117" y="1343818"/>
            <a:ext cx="11165747" cy="4855646"/>
          </a:xfrm>
          <a:prstGeom prst="rect">
            <a:avLst/>
          </a:prstGeom>
        </p:spPr>
      </p:pic>
      <p:sp>
        <p:nvSpPr>
          <p:cNvPr id="4" name="Right Arrow 3">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524682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a:ln w="6600">
                  <a:solidFill>
                    <a:schemeClr val="tx1"/>
                  </a:solidFill>
                  <a:prstDash val="solid"/>
                </a:ln>
                <a:solidFill>
                  <a:srgbClr val="FFFFFF"/>
                </a:solidFill>
                <a:effectLst>
                  <a:outerShdw blurRad="38100" dist="38100" dir="2700000" algn="tl">
                    <a:srgbClr val="000000">
                      <a:alpha val="43137"/>
                    </a:srgbClr>
                  </a:outerShdw>
                </a:effectLst>
                <a:latin typeface="Berlin Sans FB Demi" panose="020E0802020502020306" pitchFamily="34" charset="0"/>
              </a:rPr>
              <a:t>              Text</a:t>
            </a:r>
          </a:p>
        </p:txBody>
      </p:sp>
      <p:sp>
        <p:nvSpPr>
          <p:cNvPr id="3" name="Content Placeholder 2"/>
          <p:cNvSpPr>
            <a:spLocks noGrp="1"/>
          </p:cNvSpPr>
          <p:nvPr>
            <p:ph idx="1"/>
          </p:nvPr>
        </p:nvSpPr>
        <p:spPr/>
        <p:txBody>
          <a:bodyPr>
            <a:normAutofit lnSpcReduction="10000"/>
          </a:bodyPr>
          <a:lstStyle/>
          <a:p>
            <a:r>
              <a:rPr lang="en-US" sz="32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Text is one of the most important elements of Multimedia.</a:t>
            </a:r>
          </a:p>
          <a:p>
            <a:r>
              <a:rPr lang="en-US" sz="3200" dirty="0">
                <a:ln w="6600">
                  <a:solidFill>
                    <a:schemeClr val="tx1"/>
                  </a:solidFill>
                  <a:prstDash val="solid"/>
                </a:ln>
                <a:solidFill>
                  <a:schemeClr val="bg1"/>
                </a:solidFill>
                <a:latin typeface="Berlin Sans FB Demi" panose="020E0802020502020306" pitchFamily="34" charset="0"/>
              </a:rPr>
              <a:t>It allows us to provide simple information  to make a basis for a presentation.</a:t>
            </a:r>
          </a:p>
          <a:p>
            <a:r>
              <a:rPr lang="en-US" sz="3200" dirty="0">
                <a:ln w="6600">
                  <a:solidFill>
                    <a:schemeClr val="tx1"/>
                  </a:solidFill>
                  <a:prstDash val="solid"/>
                </a:ln>
                <a:solidFill>
                  <a:schemeClr val="bg1"/>
                </a:solidFill>
                <a:latin typeface="Berlin Sans FB Demi" panose="020E0802020502020306" pitchFamily="34" charset="0"/>
              </a:rPr>
              <a:t>It also allows us to convey our views or emotions, with things such as fonts.</a:t>
            </a:r>
          </a:p>
          <a:p>
            <a:r>
              <a:rPr lang="en-US" sz="3200" dirty="0">
                <a:ln w="6600">
                  <a:solidFill>
                    <a:schemeClr val="tx1"/>
                  </a:solidFill>
                  <a:prstDash val="solid"/>
                </a:ln>
                <a:solidFill>
                  <a:schemeClr val="bg1"/>
                </a:solidFill>
                <a:latin typeface="Berlin Sans FB Demi" panose="020E0802020502020306" pitchFamily="34" charset="0"/>
              </a:rPr>
              <a:t>Fonts help us to portray a certain atmosphere over the presentation that would not be achievable without text.</a:t>
            </a:r>
          </a:p>
          <a:p>
            <a:endParaRPr lang="en-US" sz="3200" dirty="0">
              <a:ln w="6600">
                <a:solidFill>
                  <a:schemeClr val="tx1"/>
                </a:solidFill>
                <a:prstDash val="solid"/>
              </a:ln>
              <a:solidFill>
                <a:schemeClr val="bg1"/>
              </a:solidFill>
              <a:latin typeface="Berlin Sans FB Demi" panose="020E0802020502020306" pitchFamily="34" charset="0"/>
            </a:endParaRPr>
          </a:p>
        </p:txBody>
      </p:sp>
      <p:sp>
        <p:nvSpPr>
          <p:cNvPr id="6" name="Right Arrow 5">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7" name="Right Arrow 6">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8875287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Images</a:t>
            </a:r>
          </a:p>
        </p:txBody>
      </p:sp>
      <p:sp>
        <p:nvSpPr>
          <p:cNvPr id="3" name="Content Placeholder 2"/>
          <p:cNvSpPr>
            <a:spLocks noGrp="1"/>
          </p:cNvSpPr>
          <p:nvPr>
            <p:ph idx="1"/>
          </p:nvPr>
        </p:nvSpPr>
        <p:spPr/>
        <p:txBody>
          <a:bodyPr/>
          <a:lstStyle/>
          <a:p>
            <a:r>
              <a:rPr lang="en-US" sz="32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One thing to remember when looking at images on the computer, is that the computer does not have an actual image inside of it. </a:t>
            </a:r>
          </a:p>
          <a:p>
            <a:r>
              <a:rPr lang="en-US" sz="32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When bringing images onto a computer it must be quantized, which basically just means it needs to be compressed to fit into a digital space.</a:t>
            </a:r>
          </a:p>
          <a:p>
            <a:r>
              <a:rPr lang="en-US" sz="32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There two main types of images that the image can become after it is quantized. Bitmap and Vector.</a:t>
            </a:r>
          </a:p>
          <a:p>
            <a:endParaRPr lang="en-US" dirty="0"/>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8322409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0400" y="165694"/>
            <a:ext cx="10515600" cy="1325563"/>
          </a:xfrm>
        </p:spPr>
        <p:txBody>
          <a:bodyPr>
            <a:normAutofit fontScale="90000"/>
          </a:bodyPr>
          <a:lstStyle/>
          <a:p>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b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br>
            <a: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             </a:t>
            </a:r>
            <a:r>
              <a:rPr lang="en-US" sz="9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t>Bitmap</a:t>
            </a:r>
            <a:br>
              <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rPr>
            </a:br>
            <a:endParaRPr lang="en-US" sz="8800" b="1" dirty="0">
              <a:ln w="6600">
                <a:solidFill>
                  <a:schemeClr val="tx1"/>
                </a:solidFill>
                <a:prstDash val="solid"/>
              </a:ln>
              <a:solidFill>
                <a:srgbClr val="FFFFFF"/>
              </a:solidFill>
              <a:effectLst>
                <a:outerShdw blurRad="50800" dist="38100" algn="l" rotWithShape="0">
                  <a:prstClr val="black">
                    <a:alpha val="40000"/>
                  </a:prstClr>
                </a:outerShdw>
              </a:effectLst>
              <a:latin typeface="Berlin Sans FB Demi" panose="020E0802020502020306" pitchFamily="34" charset="0"/>
            </a:endParaRPr>
          </a:p>
        </p:txBody>
      </p:sp>
      <p:sp>
        <p:nvSpPr>
          <p:cNvPr id="3" name="Content Placeholder 2"/>
          <p:cNvSpPr>
            <a:spLocks noGrp="1"/>
          </p:cNvSpPr>
          <p:nvPr>
            <p:ph idx="1"/>
          </p:nvPr>
        </p:nvSpPr>
        <p:spPr>
          <a:xfrm>
            <a:off x="698500" y="1656357"/>
            <a:ext cx="10515600" cy="3855443"/>
          </a:xfrm>
        </p:spPr>
        <p:txBody>
          <a:bodyPr>
            <a:noAutofit/>
          </a:bodyPr>
          <a:lstStyle/>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There two main types of images, after the image is quantized. Bitmap and Vector.</a:t>
            </a:r>
          </a:p>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Bitmap images are made up of pixels which each represent a color,</a:t>
            </a:r>
          </a:p>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“The term bitmap quite literally means “map of bits”. A “bit” is essentially a value of either 0 or 1. The “map” therefore refers to how these bits are arranged in a rectangular grid. In the simplest images, which contain only black and white, it is possible to use just 1 bit per pixel. However, most images use more than one bit per pixel—a “true color” image, for example, uses 24 bits per pixel. A very large image with many colors would therefore have a very large file size. To combat this, bitmap images can be slimmed down using lossy or lossless compression methods” (Scan2cad).</a:t>
            </a:r>
          </a:p>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Lossless Compression reduces the exact same image down to the pixel</a:t>
            </a:r>
          </a:p>
          <a:p>
            <a:r>
              <a:rPr lang="en-US" sz="2000" b="1" dirty="0">
                <a:ln w="6600">
                  <a:solidFill>
                    <a:schemeClr val="tx1"/>
                  </a:solidFill>
                  <a:prstDash val="solid"/>
                </a:ln>
                <a:solidFill>
                  <a:srgbClr val="FFFFFF"/>
                </a:solidFill>
                <a:effectLst>
                  <a:outerShdw dist="38100" dir="2700000" algn="tl" rotWithShape="0">
                    <a:schemeClr val="accent2"/>
                  </a:outerShdw>
                </a:effectLst>
                <a:latin typeface="Berlin Sans FB Demi" panose="020E0802020502020306" pitchFamily="34" charset="0"/>
              </a:rPr>
              <a:t>Lossy Compression reduces the image size by removing data from the original file which results in a quality that is much worse than the original file.</a:t>
            </a:r>
          </a:p>
        </p:txBody>
      </p:sp>
      <p:sp>
        <p:nvSpPr>
          <p:cNvPr id="5" name="Right Arrow 4">
            <a:hlinkClick r:id="" action="ppaction://hlinkshowjump?jump=previousslide"/>
          </p:cNvPr>
          <p:cNvSpPr/>
          <p:nvPr/>
        </p:nvSpPr>
        <p:spPr>
          <a:xfrm flipH="1">
            <a:off x="38100" y="6090444"/>
            <a:ext cx="16002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Back</a:t>
            </a:r>
            <a:endParaRPr lang="en-US" sz="2400" dirty="0">
              <a:latin typeface="Berlin Sans FB Demi" panose="020E0802020502020306" pitchFamily="34" charset="0"/>
            </a:endParaRPr>
          </a:p>
        </p:txBody>
      </p:sp>
      <p:sp>
        <p:nvSpPr>
          <p:cNvPr id="6" name="Right Arrow 5">
            <a:hlinkClick r:id="" action="ppaction://hlinkshowjump?jump=nextslide"/>
          </p:cNvPr>
          <p:cNvSpPr/>
          <p:nvPr/>
        </p:nvSpPr>
        <p:spPr>
          <a:xfrm>
            <a:off x="10591800" y="6090444"/>
            <a:ext cx="1574800" cy="767556"/>
          </a:xfrm>
          <a:prstGeom prst="rightArrow">
            <a:avLst/>
          </a:prstGeom>
          <a:solidFill>
            <a:schemeClr val="bg1"/>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n w="22225">
                  <a:solidFill>
                    <a:schemeClr val="accent2"/>
                  </a:solidFill>
                  <a:prstDash val="solid"/>
                </a:ln>
                <a:solidFill>
                  <a:schemeClr val="accent2">
                    <a:lumMod val="40000"/>
                    <a:lumOff val="60000"/>
                  </a:schemeClr>
                </a:solidFill>
                <a:latin typeface="Berlin Sans FB Demi" panose="020E0802020502020306" pitchFamily="34" charset="0"/>
              </a:rPr>
              <a:t>Next</a:t>
            </a:r>
            <a:endParaRPr lang="en-US" sz="2400" dirty="0">
              <a:latin typeface="Berlin Sans FB Demi" panose="020E0802020502020306" pitchFamily="34" charset="0"/>
            </a:endParaRPr>
          </a:p>
        </p:txBody>
      </p:sp>
    </p:spTree>
    <p:extLst>
      <p:ext uri="{BB962C8B-B14F-4D97-AF65-F5344CB8AC3E}">
        <p14:creationId xmlns:p14="http://schemas.microsoft.com/office/powerpoint/2010/main" val="2586136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1708</TotalTime>
  <Words>984</Words>
  <Application>Microsoft Office PowerPoint</Application>
  <PresentationFormat>Widescreen</PresentationFormat>
  <Paragraphs>114</Paragraphs>
  <Slides>18</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Berlin Sans FB Demi</vt:lpstr>
      <vt:lpstr>Calibri</vt:lpstr>
      <vt:lpstr>Calibri Light</vt:lpstr>
      <vt:lpstr>Wingdings</vt:lpstr>
      <vt:lpstr>Office Theme</vt:lpstr>
      <vt:lpstr>Interactive Multimedia By Aidan Varkoly</vt:lpstr>
      <vt:lpstr>PowerPoint Presentation</vt:lpstr>
      <vt:lpstr>PowerPoint Presentation</vt:lpstr>
      <vt:lpstr>   Hardware and Software</vt:lpstr>
      <vt:lpstr>                Multimedia</vt:lpstr>
      <vt:lpstr> 5 Building Blocks Video</vt:lpstr>
      <vt:lpstr>              Text</vt:lpstr>
      <vt:lpstr>            Images</vt:lpstr>
      <vt:lpstr>                       Bitmap </vt:lpstr>
      <vt:lpstr>                        Vector </vt:lpstr>
      <vt:lpstr>             Sound</vt:lpstr>
      <vt:lpstr>PowerPoint Presentation</vt:lpstr>
      <vt:lpstr>         Animation</vt:lpstr>
      <vt:lpstr>             Video</vt:lpstr>
      <vt:lpstr> Hardware And Software</vt:lpstr>
      <vt:lpstr> Hardware And Software</vt:lpstr>
      <vt:lpstr>                     Copyrights/Trademarks/Patents </vt:lpstr>
      <vt:lpstr>            Credits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By Aidan Varkoly</dc:title>
  <dc:creator>Aide, Student</dc:creator>
  <cp:lastModifiedBy>Aidan Varkoly</cp:lastModifiedBy>
  <cp:revision>88</cp:revision>
  <dcterms:created xsi:type="dcterms:W3CDTF">2018-04-03T17:07:47Z</dcterms:created>
  <dcterms:modified xsi:type="dcterms:W3CDTF">2018-04-11T02:18:36Z</dcterms:modified>
</cp:coreProperties>
</file>