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8" r:id="rId2"/>
    <p:sldId id="257" r:id="rId3"/>
    <p:sldId id="260" r:id="rId4"/>
    <p:sldId id="261" r:id="rId5"/>
    <p:sldId id="263" r:id="rId6"/>
    <p:sldId id="264" r:id="rId7"/>
    <p:sldId id="265" r:id="rId8"/>
    <p:sldId id="266" r:id="rId9"/>
    <p:sldId id="267" r:id="rId10"/>
    <p:sldId id="269" r:id="rId11"/>
    <p:sldId id="270" r:id="rId12"/>
    <p:sldId id="271" r:id="rId13"/>
    <p:sldId id="272" r:id="rId14"/>
    <p:sldId id="273" r:id="rId15"/>
    <p:sldId id="274" r:id="rId16"/>
    <p:sldId id="275" r:id="rId17"/>
    <p:sldId id="276" r:id="rId18"/>
    <p:sldId id="2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92"/>
  </p:normalViewPr>
  <p:slideViewPr>
    <p:cSldViewPr snapToGrid="0" snapToObjects="1">
      <p:cViewPr>
        <p:scale>
          <a:sx n="78" d="100"/>
          <a:sy n="78" d="100"/>
        </p:scale>
        <p:origin x="1320" y="6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en-US"/>
              <a:t>Click to edit Master title style</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C473725-4648-B549-8F19-9809D6481FC4}" type="datetimeFigureOut">
              <a:rPr lang="en-US" smtClean="0"/>
              <a:t>4/10/18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rIns="45720"/>
          <a:lstStyle/>
          <a:p>
            <a:fld id="{38C8CE33-2B47-A849-AE70-32C4A4CE857D}" type="slidenum">
              <a:rPr lang="en-US" smtClean="0"/>
              <a:t>‹#›</a:t>
            </a:fld>
            <a:endParaRPr lang="en-US"/>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3730087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473725-4648-B549-8F19-9809D6481FC4}" type="datetimeFigureOut">
              <a:rPr lang="en-US" smtClean="0"/>
              <a:t>4/10/18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3666115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473725-4648-B549-8F19-9809D6481FC4}" type="datetimeFigureOut">
              <a:rPr lang="en-US" smtClean="0"/>
              <a:t>4/10/18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847816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473725-4648-B549-8F19-9809D6481FC4}" type="datetimeFigureOut">
              <a:rPr lang="en-US" smtClean="0"/>
              <a:t>4/10/18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8CE33-2B47-A849-AE70-32C4A4CE857D}" type="slidenum">
              <a:rPr lang="en-US" smtClean="0"/>
              <a:t>‹#›</a:t>
            </a:fld>
            <a:endParaRPr lang="en-US"/>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02895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en-US"/>
              <a:t>Click to edit Master title style</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C473725-4648-B549-8F19-9809D6481FC4}" type="datetimeFigureOut">
              <a:rPr lang="en-US" smtClean="0"/>
              <a:t>4/10/18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4138241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473725-4648-B549-8F19-9809D6481FC4}" type="datetimeFigureOut">
              <a:rPr lang="en-US" smtClean="0"/>
              <a:t>4/10/18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8CE33-2B47-A849-AE70-32C4A4CE857D}" type="slidenum">
              <a:rPr lang="en-US" smtClean="0"/>
              <a:t>‹#›</a:t>
            </a:fld>
            <a:endParaRPr lang="en-US"/>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1744016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en-US"/>
              <a:t>Click to edit Master title style</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609285" y="2851331"/>
            <a:ext cx="3893623" cy="30714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66635" y="2851331"/>
            <a:ext cx="3899798" cy="30714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473725-4648-B549-8F19-9809D6481FC4}" type="datetimeFigureOut">
              <a:rPr lang="en-US" smtClean="0"/>
              <a:t>4/10/18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1741701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C473725-4648-B549-8F19-9809D6481FC4}" type="datetimeFigureOut">
              <a:rPr lang="en-US" smtClean="0"/>
              <a:t>4/10/18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C8CE33-2B47-A849-AE70-32C4A4CE857D}" type="slidenum">
              <a:rPr lang="en-US" smtClean="0"/>
              <a:t>‹#›</a:t>
            </a:fld>
            <a:endParaRPr lang="en-US"/>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444649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C473725-4648-B549-8F19-9809D6481FC4}" type="datetimeFigureOut">
              <a:rPr lang="en-US" smtClean="0"/>
              <a:t>4/10/18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4108626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473725-4648-B549-8F19-9809D6481FC4}" type="datetimeFigureOut">
              <a:rPr lang="en-US" smtClean="0"/>
              <a:t>4/10/18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249519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473725-4648-B549-8F19-9809D6481FC4}" type="datetimeFigureOut">
              <a:rPr lang="en-US" smtClean="0"/>
              <a:t>4/10/18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8CE33-2B47-A849-AE70-32C4A4CE857D}" type="slidenum">
              <a:rPr lang="en-US" smtClean="0"/>
              <a:t>‹#›</a:t>
            </a:fld>
            <a:endParaRPr lang="en-US"/>
          </a:p>
        </p:txBody>
      </p:sp>
    </p:spTree>
    <p:extLst>
      <p:ext uri="{BB962C8B-B14F-4D97-AF65-F5344CB8AC3E}">
        <p14:creationId xmlns:p14="http://schemas.microsoft.com/office/powerpoint/2010/main" val="1189274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Eigth level</a:t>
            </a:r>
          </a:p>
          <a:p>
            <a:pPr lvl="8"/>
            <a:r>
              <a:rPr lang="en-US" dirty="0"/>
              <a:t>Ninth level</a:t>
            </a:r>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473725-4648-B549-8F19-9809D6481FC4}" type="datetimeFigureOut">
              <a:rPr lang="en-US" smtClean="0"/>
              <a:t>4/10/18</a:t>
            </a:fld>
            <a:endParaRPr lang="en-US"/>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38C8CE33-2B47-A849-AE70-32C4A4CE857D}" type="slidenum">
              <a:rPr lang="en-US" smtClean="0"/>
              <a:t>‹#›</a:t>
            </a:fld>
            <a:endParaRPr lang="en-US"/>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5795768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44488" algn="l" defTabSz="914400" rtl="0" eaLnBrk="1" latinLnBrk="0" hangingPunct="1">
        <a:lnSpc>
          <a:spcPct val="120000"/>
        </a:lnSpc>
        <a:spcBef>
          <a:spcPts val="10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15.tif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8.tiff"/><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youtu.be/vG41n5jrgBc"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tiff"/><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0.tiff"/><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0.tiff"/><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hyperlink" Target="http://www.java2s.com/Tutorial/Microsoft-Office-Excel-2007/0060__Format-Style/FormatTextChangefontssizeformat.htm" TargetMode="External"/><Relationship Id="rId3" Type="http://schemas.openxmlformats.org/officeDocument/2006/relationships/hyperlink" Target="https://morganeguia.wordpress.com/2010/10/15/bitmap-vs-vector/" TargetMode="External"/><Relationship Id="rId7" Type="http://schemas.openxmlformats.org/officeDocument/2006/relationships/hyperlink" Target="https://sunrlseportfolio.weebly.com/raster-bitmap-vs-vector.html" TargetMode="External"/><Relationship Id="rId2" Type="http://schemas.openxmlformats.org/officeDocument/2006/relationships/hyperlink" Target="https://www.futurelearn.com/courses/explore-animation/0/steps/12228" TargetMode="External"/><Relationship Id="rId1" Type="http://schemas.openxmlformats.org/officeDocument/2006/relationships/slideLayout" Target="../slideLayouts/slideLayout2.xml"/><Relationship Id="rId6" Type="http://schemas.openxmlformats.org/officeDocument/2006/relationships/hyperlink" Target="https://excelsior.com/2017/04/26/shrek-the-musical/" TargetMode="External"/><Relationship Id="rId11" Type="http://schemas.openxmlformats.org/officeDocument/2006/relationships/hyperlink" Target="http://www.bluesnites.co.uk/gallery/crystal-blues-2017-in-video/" TargetMode="External"/><Relationship Id="rId5" Type="http://schemas.openxmlformats.org/officeDocument/2006/relationships/hyperlink" Target="https://letterboxd.com/film/the-lion-king/" TargetMode="External"/><Relationship Id="rId10" Type="http://schemas.openxmlformats.org/officeDocument/2006/relationships/hyperlink" Target="https://youtu.be/vG41n5jrgBc" TargetMode="External"/><Relationship Id="rId4" Type="http://schemas.openxmlformats.org/officeDocument/2006/relationships/hyperlink" Target="https://byjus.com/physics/difference-between-analog-and-digital/" TargetMode="External"/><Relationship Id="rId9" Type="http://schemas.openxmlformats.org/officeDocument/2006/relationships/hyperlink" Target="https://gifer.com/en/1u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tiff"/><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0" name="Picture 119">
            <a:extLst>
              <a:ext uri="{FF2B5EF4-FFF2-40B4-BE49-F238E27FC236}">
                <a16:creationId xmlns:a16="http://schemas.microsoft.com/office/drawing/2014/main" id="{2FA3880A-8D8F-466C-A4A1-F07BCDD3719C}"/>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22" name="Picture 121">
            <a:extLst>
              <a:ext uri="{FF2B5EF4-FFF2-40B4-BE49-F238E27FC236}">
                <a16:creationId xmlns:a16="http://schemas.microsoft.com/office/drawing/2014/main" id="{3C0A64CB-20A1-4508-B568-284EB04F78E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24" name="Rectangle 123">
            <a:extLst>
              <a:ext uri="{FF2B5EF4-FFF2-40B4-BE49-F238E27FC236}">
                <a16:creationId xmlns:a16="http://schemas.microsoft.com/office/drawing/2014/main" id="{8DA14841-53A4-4935-BE65-C8373B8A6D0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6" name="Rectangle 125">
            <a:extLst>
              <a:ext uri="{FF2B5EF4-FFF2-40B4-BE49-F238E27FC236}">
                <a16:creationId xmlns:a16="http://schemas.microsoft.com/office/drawing/2014/main" id="{9877C2CF-B2DD-41C8-8B5E-152673376B4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8" name="Rectangle 127">
            <a:extLst>
              <a:ext uri="{FF2B5EF4-FFF2-40B4-BE49-F238E27FC236}">
                <a16:creationId xmlns:a16="http://schemas.microsoft.com/office/drawing/2014/main" id="{D377EE36-E59D-4778-8F99-4B470DA4A30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0" name="Rectangle 129">
            <a:extLst>
              <a:ext uri="{FF2B5EF4-FFF2-40B4-BE49-F238E27FC236}">
                <a16:creationId xmlns:a16="http://schemas.microsoft.com/office/drawing/2014/main" id="{2586C6C5-47AF-450A-932D-880EF823E59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2" name="TextBox 131">
            <a:extLst>
              <a:ext uri="{FF2B5EF4-FFF2-40B4-BE49-F238E27FC236}">
                <a16:creationId xmlns:a16="http://schemas.microsoft.com/office/drawing/2014/main" id="{A587901A-AA64-4940-9803-F67677851150}"/>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91282" y="3262852"/>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useBgFill="1">
        <p:nvSpPr>
          <p:cNvPr id="134" name="Rectangle 133">
            <a:extLst>
              <a:ext uri="{FF2B5EF4-FFF2-40B4-BE49-F238E27FC236}">
                <a16:creationId xmlns:a16="http://schemas.microsoft.com/office/drawing/2014/main" id="{147E635D-C3B4-465B-AF24-991B6BF63C4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6" name="Picture 135">
            <a:extLst>
              <a:ext uri="{FF2B5EF4-FFF2-40B4-BE49-F238E27FC236}">
                <a16:creationId xmlns:a16="http://schemas.microsoft.com/office/drawing/2014/main" id="{4A0623D0-396B-499E-BBFB-C17F1BB0F2D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6" name="Content Placeholder 3">
            <a:extLst>
              <a:ext uri="{FF2B5EF4-FFF2-40B4-BE49-F238E27FC236}">
                <a16:creationId xmlns:a16="http://schemas.microsoft.com/office/drawing/2014/main" id="{7947B287-D344-B140-B8B4-2C80B9E7B88F}"/>
              </a:ext>
            </a:extLst>
          </p:cNvPr>
          <p:cNvPicPr>
            <a:picLocks noChangeAspect="1"/>
          </p:cNvPicPr>
          <p:nvPr/>
        </p:nvPicPr>
        <p:blipFill rotWithShape="1">
          <a:blip r:embed="rId4">
            <a:alphaModFix amt="35000"/>
            <a:extLst/>
          </a:blip>
          <a:srcRect t="4246" r="1" b="18409"/>
          <a:stretch/>
        </p:blipFill>
        <p:spPr>
          <a:xfrm>
            <a:off x="19965" y="-2"/>
            <a:ext cx="12191695" cy="6858000"/>
          </a:xfrm>
          <a:prstGeom prst="rect">
            <a:avLst/>
          </a:prstGeom>
        </p:spPr>
      </p:pic>
      <p:pic>
        <p:nvPicPr>
          <p:cNvPr id="138" name="Picture 137">
            <a:extLst>
              <a:ext uri="{FF2B5EF4-FFF2-40B4-BE49-F238E27FC236}">
                <a16:creationId xmlns:a16="http://schemas.microsoft.com/office/drawing/2014/main" id="{21AF192C-698D-4635-9C9F-F9769A56A96C}"/>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extLst>
              <a:ext uri="{28A0092B-C50C-407E-A947-70E740481C1C}">
                <a14:useLocalDpi xmlns:a14="http://schemas.microsoft.com/office/drawing/2010/main" val="0"/>
              </a:ext>
            </a:extLst>
          </a:blip>
          <a:stretch>
            <a:fillRect/>
          </a:stretch>
        </p:blipFill>
        <p:spPr>
          <a:xfrm>
            <a:off x="1067" y="0"/>
            <a:ext cx="12189867" cy="6858000"/>
          </a:xfrm>
          <a:prstGeom prst="rect">
            <a:avLst/>
          </a:prstGeom>
        </p:spPr>
      </p:pic>
      <p:sp>
        <p:nvSpPr>
          <p:cNvPr id="140" name="TextBox 139">
            <a:extLst>
              <a:ext uri="{FF2B5EF4-FFF2-40B4-BE49-F238E27FC236}">
                <a16:creationId xmlns:a16="http://schemas.microsoft.com/office/drawing/2014/main" id="{DDD895F6-ABBE-47EC-9EC6-1C894B5CF34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4189" y="3265639"/>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p:nvSpPr>
          <p:cNvPr id="142" name="Rectangle 141">
            <a:extLst>
              <a:ext uri="{FF2B5EF4-FFF2-40B4-BE49-F238E27FC236}">
                <a16:creationId xmlns:a16="http://schemas.microsoft.com/office/drawing/2014/main" id="{14E56C4B-C9E0-4F01-AF43-E69279A06A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a:extLst>
              <a:ext uri="{FF2B5EF4-FFF2-40B4-BE49-F238E27FC236}">
                <a16:creationId xmlns:a16="http://schemas.microsoft.com/office/drawing/2014/main" id="{8C654A17-56DA-4921-A42B-DE255FA6636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B0AAB6-4755-E44B-AFD5-43DDDBDD165C}"/>
              </a:ext>
            </a:extLst>
          </p:cNvPr>
          <p:cNvSpPr>
            <a:spLocks noGrp="1"/>
          </p:cNvSpPr>
          <p:nvPr>
            <p:ph type="title"/>
          </p:nvPr>
        </p:nvSpPr>
        <p:spPr>
          <a:xfrm>
            <a:off x="2292054" y="3428998"/>
            <a:ext cx="5816024" cy="2623459"/>
          </a:xfrm>
        </p:spPr>
        <p:txBody>
          <a:bodyPr vert="horz" lIns="91440" tIns="45720" rIns="91440" bIns="45720" rtlCol="0" anchor="t">
            <a:normAutofit/>
          </a:bodyPr>
          <a:lstStyle/>
          <a:p>
            <a:r>
              <a:rPr lang="en-US" sz="6100" dirty="0">
                <a:latin typeface="American Typewriter" panose="02090604020004020304" pitchFamily="18" charset="77"/>
              </a:rPr>
              <a:t> MULTIMEDIA </a:t>
            </a:r>
            <a:br>
              <a:rPr lang="en-US" sz="6100" dirty="0">
                <a:latin typeface="American Typewriter" panose="02090604020004020304" pitchFamily="18" charset="77"/>
              </a:rPr>
            </a:br>
            <a:r>
              <a:rPr lang="en-US" sz="6100" dirty="0">
                <a:latin typeface="American Typewriter" panose="02090604020004020304" pitchFamily="18" charset="77"/>
              </a:rPr>
              <a:t>By Emmanuel </a:t>
            </a:r>
            <a:r>
              <a:rPr lang="en-US" sz="6100" dirty="0" err="1">
                <a:latin typeface="American Typewriter" panose="02090604020004020304" pitchFamily="18" charset="77"/>
              </a:rPr>
              <a:t>Ibirongbe</a:t>
            </a:r>
            <a:endParaRPr lang="en-US" sz="6100" dirty="0">
              <a:latin typeface="American Typewriter" panose="02090604020004020304" pitchFamily="18" charset="77"/>
            </a:endParaRPr>
          </a:p>
        </p:txBody>
      </p:sp>
      <p:sp>
        <p:nvSpPr>
          <p:cNvPr id="85" name="Right Arrow 84">
            <a:hlinkClick r:id="" action="ppaction://hlinkshowjump?jump=nextslide"/>
            <a:extLst>
              <a:ext uri="{FF2B5EF4-FFF2-40B4-BE49-F238E27FC236}">
                <a16:creationId xmlns:a16="http://schemas.microsoft.com/office/drawing/2014/main" id="{317E1096-3960-F649-A719-3FDC60C6F223}"/>
              </a:ext>
            </a:extLst>
          </p:cNvPr>
          <p:cNvSpPr/>
          <p:nvPr/>
        </p:nvSpPr>
        <p:spPr>
          <a:xfrm>
            <a:off x="5415632" y="6052457"/>
            <a:ext cx="1458697" cy="768736"/>
          </a:xfrm>
          <a:prstGeom prst="rightArrow">
            <a:avLst/>
          </a:prstGeom>
          <a:blipFill>
            <a:blip r:embed="rId5"/>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2159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97B08B2-0DA5-4B7F-A47D-5C15ECFB0B7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0AA68E5-163B-1145-B53E-9E57DC945327}"/>
              </a:ext>
            </a:extLst>
          </p:cNvPr>
          <p:cNvPicPr>
            <a:picLocks noChangeAspect="1"/>
          </p:cNvPicPr>
          <p:nvPr/>
        </p:nvPicPr>
        <p:blipFill rotWithShape="1">
          <a:blip r:embed="rId3"/>
          <a:srcRect r="3"/>
          <a:stretch/>
        </p:blipFill>
        <p:spPr>
          <a:xfrm>
            <a:off x="20" y="227"/>
            <a:ext cx="12191675" cy="6858000"/>
          </a:xfrm>
          <a:prstGeom prst="rect">
            <a:avLst/>
          </a:prstGeom>
        </p:spPr>
      </p:pic>
      <p:pic>
        <p:nvPicPr>
          <p:cNvPr id="11" name="Picture 10">
            <a:extLst>
              <a:ext uri="{FF2B5EF4-FFF2-40B4-BE49-F238E27FC236}">
                <a16:creationId xmlns:a16="http://schemas.microsoft.com/office/drawing/2014/main" id="{19C770FC-6D2D-4B73-8219-CFEB0B146F7C}"/>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2DD31FDA-BCB5-4B8D-8FB8-8CCF019C9F1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590A298A-601D-412F-9A93-09DCA9DBE01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474A3CD-596C-4FAC-8913-C98848CD231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6A99299-7151-43AF-94CF-2ADA8412BD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5" y="0"/>
            <a:ext cx="4431479"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9BB4655-F250-4A6F-9526-13AFF611861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3755"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15739DB-3328-42F4-B530-BC79F25F25E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50645"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a:extLst>
              <a:ext uri="{FF2B5EF4-FFF2-40B4-BE49-F238E27FC236}">
                <a16:creationId xmlns:a16="http://schemas.microsoft.com/office/drawing/2014/main" id="{1E48FD7C-62A4-2D48-954E-80D079520A73}"/>
              </a:ext>
            </a:extLst>
          </p:cNvPr>
          <p:cNvSpPr>
            <a:spLocks noGrp="1"/>
          </p:cNvSpPr>
          <p:nvPr>
            <p:ph type="title"/>
          </p:nvPr>
        </p:nvSpPr>
        <p:spPr>
          <a:xfrm>
            <a:off x="1974738" y="808056"/>
            <a:ext cx="2659944" cy="1225532"/>
          </a:xfrm>
        </p:spPr>
        <p:txBody>
          <a:bodyPr>
            <a:normAutofit/>
          </a:bodyPr>
          <a:lstStyle/>
          <a:p>
            <a:pPr algn="l"/>
            <a:r>
              <a:rPr lang="en-US" sz="3600" dirty="0">
                <a:latin typeface="American Typewriter" panose="02090604020004020304" pitchFamily="18" charset="77"/>
              </a:rPr>
              <a:t>Audio</a:t>
            </a:r>
          </a:p>
        </p:txBody>
      </p:sp>
      <p:sp>
        <p:nvSpPr>
          <p:cNvPr id="3" name="Content Placeholder 2">
            <a:extLst>
              <a:ext uri="{FF2B5EF4-FFF2-40B4-BE49-F238E27FC236}">
                <a16:creationId xmlns:a16="http://schemas.microsoft.com/office/drawing/2014/main" id="{40431B4E-0821-5B42-B010-BB177D75FE04}"/>
              </a:ext>
            </a:extLst>
          </p:cNvPr>
          <p:cNvSpPr>
            <a:spLocks noGrp="1"/>
          </p:cNvSpPr>
          <p:nvPr>
            <p:ph idx="1"/>
          </p:nvPr>
        </p:nvSpPr>
        <p:spPr>
          <a:xfrm>
            <a:off x="1966281" y="2171700"/>
            <a:ext cx="2668401" cy="3878243"/>
          </a:xfrm>
        </p:spPr>
        <p:txBody>
          <a:bodyPr>
            <a:normAutofit/>
          </a:bodyPr>
          <a:lstStyle/>
          <a:p>
            <a:r>
              <a:rPr lang="en-US" sz="1600"/>
              <a:t>There two types of audio</a:t>
            </a:r>
          </a:p>
          <a:p>
            <a:r>
              <a:rPr lang="en-US" sz="1600"/>
              <a:t>Analog and Digital</a:t>
            </a:r>
          </a:p>
          <a:p>
            <a:r>
              <a:rPr lang="en-US" sz="1600"/>
              <a:t>Analog is the original sound </a:t>
            </a:r>
          </a:p>
          <a:p>
            <a:r>
              <a:rPr lang="en-US" sz="1600"/>
              <a:t>Digital is sampling of the original sound.</a:t>
            </a:r>
          </a:p>
        </p:txBody>
      </p:sp>
      <p:sp>
        <p:nvSpPr>
          <p:cNvPr id="14" name="Right Arrow 13">
            <a:hlinkClick r:id="" action="ppaction://hlinkshowjump?jump=nextslide"/>
            <a:extLst>
              <a:ext uri="{FF2B5EF4-FFF2-40B4-BE49-F238E27FC236}">
                <a16:creationId xmlns:a16="http://schemas.microsoft.com/office/drawing/2014/main" id="{93301924-B488-AB45-AABC-E8D03B799E10}"/>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 action="ppaction://hlinkshowjump?jump=previousslide"/>
            <a:extLst>
              <a:ext uri="{FF2B5EF4-FFF2-40B4-BE49-F238E27FC236}">
                <a16:creationId xmlns:a16="http://schemas.microsoft.com/office/drawing/2014/main" id="{6C5B9D1D-6E9D-EB4F-9BC8-4696A958EAAF}"/>
              </a:ext>
            </a:extLst>
          </p:cNvPr>
          <p:cNvSpPr/>
          <p:nvPr/>
        </p:nvSpPr>
        <p:spPr>
          <a:xfrm rot="10800000">
            <a:off x="1396497" y="6049943"/>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177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pic>
        <p:nvPicPr>
          <p:cNvPr id="163" name="Picture 162">
            <a:extLst>
              <a:ext uri="{FF2B5EF4-FFF2-40B4-BE49-F238E27FC236}">
                <a16:creationId xmlns:a16="http://schemas.microsoft.com/office/drawing/2014/main" id="{01AF5FBB-9FDC-4D75-9DD6-DAF01ED197A0}"/>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65" name="Picture 164">
            <a:extLst>
              <a:ext uri="{FF2B5EF4-FFF2-40B4-BE49-F238E27FC236}">
                <a16:creationId xmlns:a16="http://schemas.microsoft.com/office/drawing/2014/main" id="{933BBBE6-F4CF-483E-BA74-B51421B4D93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67" name="Rectangle 166">
            <a:extLst>
              <a:ext uri="{FF2B5EF4-FFF2-40B4-BE49-F238E27FC236}">
                <a16:creationId xmlns:a16="http://schemas.microsoft.com/office/drawing/2014/main" id="{4C790028-99AE-4AE4-8269-9913E2D5062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9" name="Rectangle 168">
            <a:extLst>
              <a:ext uri="{FF2B5EF4-FFF2-40B4-BE49-F238E27FC236}">
                <a16:creationId xmlns:a16="http://schemas.microsoft.com/office/drawing/2014/main" id="{06936A2A-FE08-4EE0-A409-3EF3FA244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1" name="Rectangle 170">
            <a:extLst>
              <a:ext uri="{FF2B5EF4-FFF2-40B4-BE49-F238E27FC236}">
                <a16:creationId xmlns:a16="http://schemas.microsoft.com/office/drawing/2014/main" id="{BAF0407B-48CB-4C05-B0D7-7A69A0D407F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3" name="Rectangle 172">
            <a:extLst>
              <a:ext uri="{FF2B5EF4-FFF2-40B4-BE49-F238E27FC236}">
                <a16:creationId xmlns:a16="http://schemas.microsoft.com/office/drawing/2014/main" id="{ADC50C3D-0DA0-4914-B5B4-D1819CC6981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5" name="TextBox 174">
            <a:extLst>
              <a:ext uri="{FF2B5EF4-FFF2-40B4-BE49-F238E27FC236}">
                <a16:creationId xmlns:a16="http://schemas.microsoft.com/office/drawing/2014/main" id="{8CF9E583-1A92-4144-B4FA-81D98317FA04}"/>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91282" y="3262852"/>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useBgFill="1">
        <p:nvSpPr>
          <p:cNvPr id="177" name="Rectangle 176">
            <a:extLst>
              <a:ext uri="{FF2B5EF4-FFF2-40B4-BE49-F238E27FC236}">
                <a16:creationId xmlns:a16="http://schemas.microsoft.com/office/drawing/2014/main" id="{55980737-1E33-40A8-819D-C20C41E4F7E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9" name="Picture 178">
            <a:extLst>
              <a:ext uri="{FF2B5EF4-FFF2-40B4-BE49-F238E27FC236}">
                <a16:creationId xmlns:a16="http://schemas.microsoft.com/office/drawing/2014/main" id="{6ABBD51A-FA48-44B8-B184-A40D7F134F1C}"/>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81" name="Picture 180">
            <a:extLst>
              <a:ext uri="{FF2B5EF4-FFF2-40B4-BE49-F238E27FC236}">
                <a16:creationId xmlns:a16="http://schemas.microsoft.com/office/drawing/2014/main" id="{510188A9-F0D9-4FE9-85DC-2179145278CD}"/>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83" name="Rectangle 182">
            <a:extLst>
              <a:ext uri="{FF2B5EF4-FFF2-40B4-BE49-F238E27FC236}">
                <a16:creationId xmlns:a16="http://schemas.microsoft.com/office/drawing/2014/main" id="{791BE6C0-4118-460B-90C2-16004124745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TextBox 184">
            <a:extLst>
              <a:ext uri="{FF2B5EF4-FFF2-40B4-BE49-F238E27FC236}">
                <a16:creationId xmlns:a16="http://schemas.microsoft.com/office/drawing/2014/main" id="{4C4D73A5-F81C-4F29-B8E1-C8108AC5C0DC}"/>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51939" y="3265639"/>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p:nvSpPr>
          <p:cNvPr id="187" name="Rectangle 186">
            <a:extLst>
              <a:ext uri="{FF2B5EF4-FFF2-40B4-BE49-F238E27FC236}">
                <a16:creationId xmlns:a16="http://schemas.microsoft.com/office/drawing/2014/main" id="{32927575-BD84-44B6-BE49-E0C7EDD0E69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Rectangle 188">
            <a:extLst>
              <a:ext uri="{FF2B5EF4-FFF2-40B4-BE49-F238E27FC236}">
                <a16:creationId xmlns:a16="http://schemas.microsoft.com/office/drawing/2014/main" id="{73FDF09A-B960-49F4-BAEB-DA397BDCD4E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89A26F-B8EC-854C-B5DB-31E96FAFC57C}"/>
              </a:ext>
            </a:extLst>
          </p:cNvPr>
          <p:cNvPicPr>
            <a:picLocks noChangeAspect="1"/>
          </p:cNvPicPr>
          <p:nvPr/>
        </p:nvPicPr>
        <p:blipFill>
          <a:blip r:embed="rId5"/>
          <a:stretch>
            <a:fillRect/>
          </a:stretch>
        </p:blipFill>
        <p:spPr>
          <a:xfrm>
            <a:off x="5444747" y="2197790"/>
            <a:ext cx="5297322" cy="2463086"/>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191" name="Rectangle 190">
            <a:extLst>
              <a:ext uri="{FF2B5EF4-FFF2-40B4-BE49-F238E27FC236}">
                <a16:creationId xmlns:a16="http://schemas.microsoft.com/office/drawing/2014/main" id="{15B5C763-A6E8-4D31-B139-30D083B824F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6E1194-870D-EB40-8EF9-CA1D0D58898F}"/>
              </a:ext>
            </a:extLst>
          </p:cNvPr>
          <p:cNvSpPr>
            <a:spLocks noGrp="1"/>
          </p:cNvSpPr>
          <p:nvPr>
            <p:ph type="title"/>
          </p:nvPr>
        </p:nvSpPr>
        <p:spPr>
          <a:xfrm>
            <a:off x="1969804" y="3428998"/>
            <a:ext cx="2668479" cy="2268559"/>
          </a:xfrm>
        </p:spPr>
        <p:txBody>
          <a:bodyPr vert="horz" lIns="91440" tIns="45720" rIns="91440" bIns="45720" rtlCol="0" anchor="t">
            <a:normAutofit/>
          </a:bodyPr>
          <a:lstStyle/>
          <a:p>
            <a:r>
              <a:rPr lang="en-US" sz="4000" dirty="0">
                <a:latin typeface="American Typewriter" panose="02090604020004020304" pitchFamily="18" charset="77"/>
              </a:rPr>
              <a:t>Analog vs Digital</a:t>
            </a:r>
          </a:p>
        </p:txBody>
      </p:sp>
      <p:sp>
        <p:nvSpPr>
          <p:cNvPr id="19" name="Right Arrow 18">
            <a:hlinkClick r:id="" action="ppaction://hlinkshowjump?jump=nextslide"/>
            <a:extLst>
              <a:ext uri="{FF2B5EF4-FFF2-40B4-BE49-F238E27FC236}">
                <a16:creationId xmlns:a16="http://schemas.microsoft.com/office/drawing/2014/main" id="{43DCBF19-CB7E-CF4E-9AB9-0C0FC289C34B}"/>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a:hlinkClick r:id="" action="ppaction://hlinkshowjump?jump=previousslide"/>
            <a:extLst>
              <a:ext uri="{FF2B5EF4-FFF2-40B4-BE49-F238E27FC236}">
                <a16:creationId xmlns:a16="http://schemas.microsoft.com/office/drawing/2014/main" id="{00F3CD20-E184-6843-AD42-F0C93A84BB58}"/>
              </a:ext>
            </a:extLst>
          </p:cNvPr>
          <p:cNvSpPr/>
          <p:nvPr/>
        </p:nvSpPr>
        <p:spPr>
          <a:xfrm rot="10800000">
            <a:off x="1248871"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9820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1C693-5570-2B49-98BE-1DD60F57C9AC}"/>
              </a:ext>
            </a:extLst>
          </p:cNvPr>
          <p:cNvSpPr>
            <a:spLocks noGrp="1"/>
          </p:cNvSpPr>
          <p:nvPr>
            <p:ph type="title"/>
          </p:nvPr>
        </p:nvSpPr>
        <p:spPr/>
        <p:txBody>
          <a:bodyPr>
            <a:normAutofit/>
          </a:bodyPr>
          <a:lstStyle/>
          <a:p>
            <a:pPr algn="ctr"/>
            <a:r>
              <a:rPr lang="en-US" sz="4800" dirty="0">
                <a:latin typeface="American Typewriter" panose="02090604020004020304" pitchFamily="18" charset="77"/>
              </a:rPr>
              <a:t>ANIMATION</a:t>
            </a:r>
          </a:p>
        </p:txBody>
      </p:sp>
      <p:sp>
        <p:nvSpPr>
          <p:cNvPr id="3" name="Content Placeholder 2">
            <a:extLst>
              <a:ext uri="{FF2B5EF4-FFF2-40B4-BE49-F238E27FC236}">
                <a16:creationId xmlns:a16="http://schemas.microsoft.com/office/drawing/2014/main" id="{CD37716F-2798-914A-90B1-2F1EE4818197}"/>
              </a:ext>
            </a:extLst>
          </p:cNvPr>
          <p:cNvSpPr>
            <a:spLocks noGrp="1"/>
          </p:cNvSpPr>
          <p:nvPr>
            <p:ph idx="1"/>
          </p:nvPr>
        </p:nvSpPr>
        <p:spPr/>
        <p:txBody>
          <a:bodyPr/>
          <a:lstStyle/>
          <a:p>
            <a:r>
              <a:rPr lang="en-US" dirty="0"/>
              <a:t>Animation, although it is fun, it’s also the hardest part of multimedia. It is what DreamWorks and Pixar use to make their magic.</a:t>
            </a:r>
          </a:p>
          <a:p>
            <a:r>
              <a:rPr lang="en-US" dirty="0"/>
              <a:t>Movies like Shrek, The Lion King where all done with animation.</a:t>
            </a:r>
          </a:p>
        </p:txBody>
      </p:sp>
      <p:pic>
        <p:nvPicPr>
          <p:cNvPr id="4" name="Picture 3">
            <a:extLst>
              <a:ext uri="{FF2B5EF4-FFF2-40B4-BE49-F238E27FC236}">
                <a16:creationId xmlns:a16="http://schemas.microsoft.com/office/drawing/2014/main" id="{44B87F13-A0A3-014D-A957-7895BDB9AD53}"/>
              </a:ext>
            </a:extLst>
          </p:cNvPr>
          <p:cNvPicPr>
            <a:picLocks noChangeAspect="1"/>
          </p:cNvPicPr>
          <p:nvPr/>
        </p:nvPicPr>
        <p:blipFill>
          <a:blip r:embed="rId2"/>
          <a:stretch>
            <a:fillRect/>
          </a:stretch>
        </p:blipFill>
        <p:spPr>
          <a:xfrm>
            <a:off x="1252908" y="1205835"/>
            <a:ext cx="2717800" cy="1358900"/>
          </a:xfrm>
          <a:prstGeom prst="rect">
            <a:avLst/>
          </a:prstGeom>
        </p:spPr>
      </p:pic>
      <p:pic>
        <p:nvPicPr>
          <p:cNvPr id="5" name="Picture 4">
            <a:extLst>
              <a:ext uri="{FF2B5EF4-FFF2-40B4-BE49-F238E27FC236}">
                <a16:creationId xmlns:a16="http://schemas.microsoft.com/office/drawing/2014/main" id="{AF24185A-8692-8942-9F59-AA15D547B163}"/>
              </a:ext>
            </a:extLst>
          </p:cNvPr>
          <p:cNvPicPr>
            <a:picLocks noChangeAspect="1"/>
          </p:cNvPicPr>
          <p:nvPr/>
        </p:nvPicPr>
        <p:blipFill>
          <a:blip r:embed="rId3"/>
          <a:stretch>
            <a:fillRect/>
          </a:stretch>
        </p:blipFill>
        <p:spPr>
          <a:xfrm>
            <a:off x="4826000" y="4954536"/>
            <a:ext cx="3060700" cy="1719093"/>
          </a:xfrm>
          <a:prstGeom prst="rect">
            <a:avLst/>
          </a:prstGeom>
        </p:spPr>
      </p:pic>
      <p:sp>
        <p:nvSpPr>
          <p:cNvPr id="6" name="Right Arrow 5">
            <a:hlinkClick r:id="" action="ppaction://hlinkshowjump?jump=nextslide"/>
            <a:extLst>
              <a:ext uri="{FF2B5EF4-FFF2-40B4-BE49-F238E27FC236}">
                <a16:creationId xmlns:a16="http://schemas.microsoft.com/office/drawing/2014/main" id="{52D2F1DD-C5E6-0C4E-8C03-9AA844A0B36F}"/>
              </a:ext>
            </a:extLst>
          </p:cNvPr>
          <p:cNvSpPr/>
          <p:nvPr/>
        </p:nvSpPr>
        <p:spPr>
          <a:xfrm>
            <a:off x="10570139" y="6049944"/>
            <a:ext cx="942411" cy="768736"/>
          </a:xfrm>
          <a:prstGeom prst="rightArrow">
            <a:avLst/>
          </a:prstGeom>
          <a:blipFill>
            <a:blip r:embed="rId4"/>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hlinkClick r:id="" action="ppaction://hlinkshowjump?jump=previousslide"/>
            <a:extLst>
              <a:ext uri="{FF2B5EF4-FFF2-40B4-BE49-F238E27FC236}">
                <a16:creationId xmlns:a16="http://schemas.microsoft.com/office/drawing/2014/main" id="{E8F20F68-23AA-FF40-835F-B4A0B259A071}"/>
              </a:ext>
            </a:extLst>
          </p:cNvPr>
          <p:cNvSpPr/>
          <p:nvPr/>
        </p:nvSpPr>
        <p:spPr>
          <a:xfrm rot="10800000">
            <a:off x="1276193" y="6049944"/>
            <a:ext cx="942411" cy="768736"/>
          </a:xfrm>
          <a:prstGeom prst="rightArrow">
            <a:avLst/>
          </a:prstGeom>
          <a:blipFill>
            <a:blip r:embed="rId4"/>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3448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94" name="Rectangle 73">
            <a:extLst>
              <a:ext uri="{FF2B5EF4-FFF2-40B4-BE49-F238E27FC236}">
                <a16:creationId xmlns:a16="http://schemas.microsoft.com/office/drawing/2014/main" id="{26C05E93-9EA7-4035-A9CB-856957F54FC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Picture 75">
            <a:extLst>
              <a:ext uri="{FF2B5EF4-FFF2-40B4-BE49-F238E27FC236}">
                <a16:creationId xmlns:a16="http://schemas.microsoft.com/office/drawing/2014/main" id="{DF8CC278-7FC1-473F-9200-5ECE81A2B6F2}"/>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96" name="Picture 77">
            <a:extLst>
              <a:ext uri="{FF2B5EF4-FFF2-40B4-BE49-F238E27FC236}">
                <a16:creationId xmlns:a16="http://schemas.microsoft.com/office/drawing/2014/main" id="{03CDAA77-E643-4455-8F0D-C3D925B2E1A5}"/>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97" name="Rectangle 79">
            <a:extLst>
              <a:ext uri="{FF2B5EF4-FFF2-40B4-BE49-F238E27FC236}">
                <a16:creationId xmlns:a16="http://schemas.microsoft.com/office/drawing/2014/main" id="{D2B2654F-3E68-44D7-A592-E8D6FCF72CC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81">
            <a:extLst>
              <a:ext uri="{FF2B5EF4-FFF2-40B4-BE49-F238E27FC236}">
                <a16:creationId xmlns:a16="http://schemas.microsoft.com/office/drawing/2014/main" id="{617A8F27-4D42-4E93-9612-A76626E49A9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83">
            <a:extLst>
              <a:ext uri="{FF2B5EF4-FFF2-40B4-BE49-F238E27FC236}">
                <a16:creationId xmlns:a16="http://schemas.microsoft.com/office/drawing/2014/main" id="{174F09F6-99F4-44FC-8E9E-DB0D7210B96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85">
            <a:extLst>
              <a:ext uri="{FF2B5EF4-FFF2-40B4-BE49-F238E27FC236}">
                <a16:creationId xmlns:a16="http://schemas.microsoft.com/office/drawing/2014/main" id="{83DDA0DD-CBE7-4893-827C-CC376A2321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87">
            <a:extLst>
              <a:ext uri="{FF2B5EF4-FFF2-40B4-BE49-F238E27FC236}">
                <a16:creationId xmlns:a16="http://schemas.microsoft.com/office/drawing/2014/main" id="{07EC6488-1B26-4241-805F-E9A6AE38332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206" y="641225"/>
            <a:ext cx="4330179" cy="55702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AA6C310-02CD-8B42-972A-66E11A9F90E4}"/>
              </a:ext>
            </a:extLst>
          </p:cNvPr>
          <p:cNvPicPr>
            <a:picLocks noChangeAspect="1"/>
          </p:cNvPicPr>
          <p:nvPr/>
        </p:nvPicPr>
        <p:blipFill>
          <a:blip r:embed="rId5"/>
          <a:stretch>
            <a:fillRect/>
          </a:stretch>
        </p:blipFill>
        <p:spPr>
          <a:xfrm>
            <a:off x="6734703" y="2887086"/>
            <a:ext cx="3690922" cy="1076518"/>
          </a:xfrm>
          <a:prstGeom prst="rect">
            <a:avLst/>
          </a:prstGeom>
          <a:ln>
            <a:noFill/>
          </a:ln>
        </p:spPr>
      </p:pic>
      <p:sp>
        <p:nvSpPr>
          <p:cNvPr id="102" name="TextBox 89">
            <a:extLst>
              <a:ext uri="{FF2B5EF4-FFF2-40B4-BE49-F238E27FC236}">
                <a16:creationId xmlns:a16="http://schemas.microsoft.com/office/drawing/2014/main" id="{7C0D2803-4731-486B-AC00-95124D161473}"/>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60169"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103" name="Rectangle 91">
            <a:extLst>
              <a:ext uri="{FF2B5EF4-FFF2-40B4-BE49-F238E27FC236}">
                <a16:creationId xmlns:a16="http://schemas.microsoft.com/office/drawing/2014/main" id="{02FB948A-2BB9-4C6C-AF1B-65585E5C3AB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0325" y="887362"/>
            <a:ext cx="3840578" cy="5072946"/>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555BEFA-0FEB-7B43-AEF7-53F4F84183B7}"/>
              </a:ext>
            </a:extLst>
          </p:cNvPr>
          <p:cNvSpPr>
            <a:spLocks noGrp="1"/>
          </p:cNvSpPr>
          <p:nvPr>
            <p:ph idx="1"/>
          </p:nvPr>
        </p:nvSpPr>
        <p:spPr>
          <a:xfrm>
            <a:off x="1969803" y="2052116"/>
            <a:ext cx="3640829" cy="3997828"/>
          </a:xfrm>
        </p:spPr>
        <p:txBody>
          <a:bodyPr>
            <a:normAutofit/>
          </a:bodyPr>
          <a:lstStyle/>
          <a:p>
            <a:r>
              <a:rPr lang="en-US" sz="1800"/>
              <a:t>For a computer. Animation can show that website is loading or ready to be opened. It can be used in different ways.</a:t>
            </a:r>
          </a:p>
          <a:p>
            <a:r>
              <a:rPr lang="en-US" sz="1800"/>
              <a:t>The key in animation is exercise restraint.</a:t>
            </a:r>
          </a:p>
        </p:txBody>
      </p:sp>
      <p:sp>
        <p:nvSpPr>
          <p:cNvPr id="14" name="Right Arrow 13">
            <a:hlinkClick r:id="" action="ppaction://hlinkshowjump?jump=nextslide"/>
            <a:extLst>
              <a:ext uri="{FF2B5EF4-FFF2-40B4-BE49-F238E27FC236}">
                <a16:creationId xmlns:a16="http://schemas.microsoft.com/office/drawing/2014/main" id="{0CEC1785-B116-CC48-9CBE-ED098DCE59F6}"/>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hlinkClick r:id="" action="ppaction://hlinkshowjump?jump=previousslide"/>
            <a:extLst>
              <a:ext uri="{FF2B5EF4-FFF2-40B4-BE49-F238E27FC236}">
                <a16:creationId xmlns:a16="http://schemas.microsoft.com/office/drawing/2014/main" id="{9AA9E531-986E-E942-B404-841E2C613FA5}"/>
              </a:ext>
            </a:extLst>
          </p:cNvPr>
          <p:cNvSpPr/>
          <p:nvPr/>
        </p:nvSpPr>
        <p:spPr>
          <a:xfrm rot="10800000">
            <a:off x="1296781"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0226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B3933-B03D-EE42-AAD3-0BB557326BC0}"/>
              </a:ext>
            </a:extLst>
          </p:cNvPr>
          <p:cNvSpPr>
            <a:spLocks noGrp="1"/>
          </p:cNvSpPr>
          <p:nvPr>
            <p:ph type="title"/>
          </p:nvPr>
        </p:nvSpPr>
        <p:spPr/>
        <p:txBody>
          <a:bodyPr/>
          <a:lstStyle/>
          <a:p>
            <a:pPr algn="l"/>
            <a:r>
              <a:rPr lang="en-US" dirty="0">
                <a:hlinkClick r:id="rId2"/>
              </a:rPr>
              <a:t>https://youtu.be/vG41n5jrgBc</a:t>
            </a:r>
            <a:endParaRPr lang="en-US" dirty="0"/>
          </a:p>
        </p:txBody>
      </p:sp>
      <p:sp>
        <p:nvSpPr>
          <p:cNvPr id="3" name="Text Placeholder 2">
            <a:extLst>
              <a:ext uri="{FF2B5EF4-FFF2-40B4-BE49-F238E27FC236}">
                <a16:creationId xmlns:a16="http://schemas.microsoft.com/office/drawing/2014/main" id="{A4E5108D-F4BF-7E4E-B560-9AF476FC1BFC}"/>
              </a:ext>
            </a:extLst>
          </p:cNvPr>
          <p:cNvSpPr>
            <a:spLocks noGrp="1"/>
          </p:cNvSpPr>
          <p:nvPr>
            <p:ph type="body" idx="1"/>
          </p:nvPr>
        </p:nvSpPr>
        <p:spPr/>
        <p:txBody>
          <a:bodyPr>
            <a:normAutofit/>
          </a:bodyPr>
          <a:lstStyle/>
          <a:p>
            <a:pPr algn="ctr"/>
            <a:r>
              <a:rPr lang="en-US" sz="4800" dirty="0">
                <a:latin typeface="American Typewriter" panose="02090604020004020304" pitchFamily="18" charset="77"/>
              </a:rPr>
              <a:t>HOW TO ANIMATE</a:t>
            </a:r>
          </a:p>
        </p:txBody>
      </p:sp>
      <p:sp>
        <p:nvSpPr>
          <p:cNvPr id="4" name="Right Arrow 3">
            <a:hlinkClick r:id="" action="ppaction://hlinkshowjump?jump=nextslide"/>
            <a:extLst>
              <a:ext uri="{FF2B5EF4-FFF2-40B4-BE49-F238E27FC236}">
                <a16:creationId xmlns:a16="http://schemas.microsoft.com/office/drawing/2014/main" id="{74FA384C-F172-104F-8122-64985A841F9D}"/>
              </a:ext>
            </a:extLst>
          </p:cNvPr>
          <p:cNvSpPr/>
          <p:nvPr/>
        </p:nvSpPr>
        <p:spPr>
          <a:xfrm>
            <a:off x="10570139" y="6049944"/>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 action="ppaction://hlinkshowjump?jump=previousslide"/>
            <a:extLst>
              <a:ext uri="{FF2B5EF4-FFF2-40B4-BE49-F238E27FC236}">
                <a16:creationId xmlns:a16="http://schemas.microsoft.com/office/drawing/2014/main" id="{8856FBF2-7CF0-194B-8091-B93A5E165300}"/>
              </a:ext>
            </a:extLst>
          </p:cNvPr>
          <p:cNvSpPr/>
          <p:nvPr/>
        </p:nvSpPr>
        <p:spPr>
          <a:xfrm rot="10800000">
            <a:off x="1202982" y="6049944"/>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2092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26" name="Rectangle 8">
            <a:extLst>
              <a:ext uri="{FF2B5EF4-FFF2-40B4-BE49-F238E27FC236}">
                <a16:creationId xmlns:a16="http://schemas.microsoft.com/office/drawing/2014/main" id="{04B15793-5D52-4CE3-9456-520488317C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10">
            <a:extLst>
              <a:ext uri="{FF2B5EF4-FFF2-40B4-BE49-F238E27FC236}">
                <a16:creationId xmlns:a16="http://schemas.microsoft.com/office/drawing/2014/main" id="{B92250A6-61AE-4BD3-91E2-FD79FFFB5B7B}"/>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9" name="Picture 12">
            <a:extLst>
              <a:ext uri="{FF2B5EF4-FFF2-40B4-BE49-F238E27FC236}">
                <a16:creationId xmlns:a16="http://schemas.microsoft.com/office/drawing/2014/main" id="{23399881-2EF3-4320-B5E2-260A628D15C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0" name="Rectangle 14">
            <a:extLst>
              <a:ext uri="{FF2B5EF4-FFF2-40B4-BE49-F238E27FC236}">
                <a16:creationId xmlns:a16="http://schemas.microsoft.com/office/drawing/2014/main" id="{B955B52B-4DBA-4DB2-99C3-70E2B0E79D8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16">
            <a:extLst>
              <a:ext uri="{FF2B5EF4-FFF2-40B4-BE49-F238E27FC236}">
                <a16:creationId xmlns:a16="http://schemas.microsoft.com/office/drawing/2014/main" id="{E9076632-5B90-4929-B54C-1CA407D81C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18">
            <a:extLst>
              <a:ext uri="{FF2B5EF4-FFF2-40B4-BE49-F238E27FC236}">
                <a16:creationId xmlns:a16="http://schemas.microsoft.com/office/drawing/2014/main" id="{CC0A16B4-C5FC-49C6-97DE-C29FF4E4B95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0">
            <a:extLst>
              <a:ext uri="{FF2B5EF4-FFF2-40B4-BE49-F238E27FC236}">
                <a16:creationId xmlns:a16="http://schemas.microsoft.com/office/drawing/2014/main" id="{51007033-EB39-46FC-A11A-D75E520C76D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8447" y="0"/>
            <a:ext cx="529647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87C11E4-F9DA-634B-86B4-1A8AC9796735}"/>
              </a:ext>
            </a:extLst>
          </p:cNvPr>
          <p:cNvPicPr>
            <a:picLocks noChangeAspect="1"/>
          </p:cNvPicPr>
          <p:nvPr/>
        </p:nvPicPr>
        <p:blipFill>
          <a:blip r:embed="rId5"/>
          <a:stretch>
            <a:fillRect/>
          </a:stretch>
        </p:blipFill>
        <p:spPr>
          <a:xfrm>
            <a:off x="6421011" y="1231433"/>
            <a:ext cx="4640272" cy="4387166"/>
          </a:xfrm>
          <a:prstGeom prst="rect">
            <a:avLst/>
          </a:prstGeom>
          <a:ln w="12700">
            <a:noFill/>
          </a:ln>
        </p:spPr>
      </p:pic>
      <p:sp>
        <p:nvSpPr>
          <p:cNvPr id="34" name="Rectangle 22">
            <a:extLst>
              <a:ext uri="{FF2B5EF4-FFF2-40B4-BE49-F238E27FC236}">
                <a16:creationId xmlns:a16="http://schemas.microsoft.com/office/drawing/2014/main" id="{549DF2AF-0E3C-4E5E-86E2-C01D08700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9BF5B78-B790-4A4E-AE0B-198E960E46DA}"/>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8808"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7" name="Rectangle 26">
            <a:extLst>
              <a:ext uri="{FF2B5EF4-FFF2-40B4-BE49-F238E27FC236}">
                <a16:creationId xmlns:a16="http://schemas.microsoft.com/office/drawing/2014/main" id="{3E23A6E2-F2D4-4F1D-ABEB-65EFA80BA70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36632" y="236475"/>
            <a:ext cx="4799023" cy="6380571"/>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A8D149-7E0D-C24F-A585-8245ACBD1136}"/>
              </a:ext>
            </a:extLst>
          </p:cNvPr>
          <p:cNvSpPr>
            <a:spLocks noGrp="1"/>
          </p:cNvSpPr>
          <p:nvPr>
            <p:ph type="title"/>
          </p:nvPr>
        </p:nvSpPr>
        <p:spPr>
          <a:xfrm>
            <a:off x="1964444" y="808056"/>
            <a:ext cx="3319381" cy="1077229"/>
          </a:xfrm>
        </p:spPr>
        <p:txBody>
          <a:bodyPr>
            <a:normAutofit/>
          </a:bodyPr>
          <a:lstStyle/>
          <a:p>
            <a:pPr algn="l"/>
            <a:r>
              <a:rPr lang="en-US">
                <a:latin typeface="American Typewriter" panose="02090604020004020304" pitchFamily="18" charset="77"/>
              </a:rPr>
              <a:t>VIDEO</a:t>
            </a:r>
          </a:p>
        </p:txBody>
      </p:sp>
      <p:sp>
        <p:nvSpPr>
          <p:cNvPr id="3" name="Content Placeholder 2">
            <a:extLst>
              <a:ext uri="{FF2B5EF4-FFF2-40B4-BE49-F238E27FC236}">
                <a16:creationId xmlns:a16="http://schemas.microsoft.com/office/drawing/2014/main" id="{102766B1-5D49-1347-8534-B522C5636655}"/>
              </a:ext>
            </a:extLst>
          </p:cNvPr>
          <p:cNvSpPr>
            <a:spLocks noGrp="1"/>
          </p:cNvSpPr>
          <p:nvPr>
            <p:ph idx="1"/>
          </p:nvPr>
        </p:nvSpPr>
        <p:spPr>
          <a:xfrm>
            <a:off x="1964444" y="2052116"/>
            <a:ext cx="3319381" cy="3997828"/>
          </a:xfrm>
        </p:spPr>
        <p:txBody>
          <a:bodyPr>
            <a:normAutofit/>
          </a:bodyPr>
          <a:lstStyle/>
          <a:p>
            <a:r>
              <a:rPr lang="en-US" sz="1600"/>
              <a:t>Video is used in many different ways. The use of video has increased over the years. Computers and smartphone have the capability of recording videos.</a:t>
            </a:r>
          </a:p>
        </p:txBody>
      </p:sp>
      <p:sp>
        <p:nvSpPr>
          <p:cNvPr id="24" name="Right Arrow 23">
            <a:hlinkClick r:id="" action="ppaction://hlinkshowjump?jump=nextslide"/>
            <a:extLst>
              <a:ext uri="{FF2B5EF4-FFF2-40B4-BE49-F238E27FC236}">
                <a16:creationId xmlns:a16="http://schemas.microsoft.com/office/drawing/2014/main" id="{660092C3-F824-974E-ADE7-F67959580F91}"/>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a:hlinkClick r:id="" action="ppaction://hlinkshowjump?jump=previousslide"/>
            <a:extLst>
              <a:ext uri="{FF2B5EF4-FFF2-40B4-BE49-F238E27FC236}">
                <a16:creationId xmlns:a16="http://schemas.microsoft.com/office/drawing/2014/main" id="{A21B894F-6326-2841-B7E9-7B30B328319F}"/>
              </a:ext>
            </a:extLst>
          </p:cNvPr>
          <p:cNvSpPr/>
          <p:nvPr/>
        </p:nvSpPr>
        <p:spPr>
          <a:xfrm rot="10800000">
            <a:off x="1360318"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5241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25" name="Rectangle 8">
            <a:extLst>
              <a:ext uri="{FF2B5EF4-FFF2-40B4-BE49-F238E27FC236}">
                <a16:creationId xmlns:a16="http://schemas.microsoft.com/office/drawing/2014/main" id="{8CD557CE-2AB8-44E1-AABA-A21D2274F34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10">
            <a:extLst>
              <a:ext uri="{FF2B5EF4-FFF2-40B4-BE49-F238E27FC236}">
                <a16:creationId xmlns:a16="http://schemas.microsoft.com/office/drawing/2014/main" id="{58DCB6E5-A344-4A17-A353-EC4D71E6C46B}"/>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7" name="Picture 12">
            <a:extLst>
              <a:ext uri="{FF2B5EF4-FFF2-40B4-BE49-F238E27FC236}">
                <a16:creationId xmlns:a16="http://schemas.microsoft.com/office/drawing/2014/main" id="{4D82F4F2-6117-4CCD-94A7-4AFD603EC3C6}"/>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28" name="Rectangle 14">
            <a:extLst>
              <a:ext uri="{FF2B5EF4-FFF2-40B4-BE49-F238E27FC236}">
                <a16:creationId xmlns:a16="http://schemas.microsoft.com/office/drawing/2014/main" id="{3CCA9FB2-FFC7-4B6D-8E30-9D2CC14E7D2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6">
            <a:extLst>
              <a:ext uri="{FF2B5EF4-FFF2-40B4-BE49-F238E27FC236}">
                <a16:creationId xmlns:a16="http://schemas.microsoft.com/office/drawing/2014/main" id="{3CF6D6F6-E7F9-4521-BD22-74A61D8ED84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8">
            <a:extLst>
              <a:ext uri="{FF2B5EF4-FFF2-40B4-BE49-F238E27FC236}">
                <a16:creationId xmlns:a16="http://schemas.microsoft.com/office/drawing/2014/main" id="{1B566E74-1425-46AC-885D-D2DAEE365F6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0">
            <a:extLst>
              <a:ext uri="{FF2B5EF4-FFF2-40B4-BE49-F238E27FC236}">
                <a16:creationId xmlns:a16="http://schemas.microsoft.com/office/drawing/2014/main" id="{06858379-D070-40E4-8A3D-F29E90C5C7C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22">
            <a:extLst>
              <a:ext uri="{FF2B5EF4-FFF2-40B4-BE49-F238E27FC236}">
                <a16:creationId xmlns:a16="http://schemas.microsoft.com/office/drawing/2014/main" id="{F97C24CE-648A-4D3A-8241-7BCFE9A4835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60169"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pic>
        <p:nvPicPr>
          <p:cNvPr id="4" name="Picture 3">
            <a:extLst>
              <a:ext uri="{FF2B5EF4-FFF2-40B4-BE49-F238E27FC236}">
                <a16:creationId xmlns:a16="http://schemas.microsoft.com/office/drawing/2014/main" id="{49584EEE-7F73-8D4F-B70A-5D1A8B33D658}"/>
              </a:ext>
            </a:extLst>
          </p:cNvPr>
          <p:cNvPicPr>
            <a:picLocks noChangeAspect="1"/>
          </p:cNvPicPr>
          <p:nvPr/>
        </p:nvPicPr>
        <p:blipFill>
          <a:blip r:embed="rId5"/>
          <a:stretch>
            <a:fillRect/>
          </a:stretch>
        </p:blipFill>
        <p:spPr>
          <a:xfrm>
            <a:off x="6094766" y="2042791"/>
            <a:ext cx="4651619" cy="2773080"/>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2" name="Title 1">
            <a:extLst>
              <a:ext uri="{FF2B5EF4-FFF2-40B4-BE49-F238E27FC236}">
                <a16:creationId xmlns:a16="http://schemas.microsoft.com/office/drawing/2014/main" id="{DC5DF840-458D-E745-BA15-9D55C18BC113}"/>
              </a:ext>
            </a:extLst>
          </p:cNvPr>
          <p:cNvSpPr>
            <a:spLocks noGrp="1"/>
          </p:cNvSpPr>
          <p:nvPr>
            <p:ph type="title"/>
          </p:nvPr>
        </p:nvSpPr>
        <p:spPr>
          <a:xfrm>
            <a:off x="1969804" y="808056"/>
            <a:ext cx="3317492" cy="1077229"/>
          </a:xfrm>
        </p:spPr>
        <p:txBody>
          <a:bodyPr>
            <a:normAutofit/>
          </a:bodyPr>
          <a:lstStyle/>
          <a:p>
            <a:pPr algn="l"/>
            <a:endParaRPr lang="en-US"/>
          </a:p>
        </p:txBody>
      </p:sp>
      <p:sp>
        <p:nvSpPr>
          <p:cNvPr id="3" name="Content Placeholder 2">
            <a:extLst>
              <a:ext uri="{FF2B5EF4-FFF2-40B4-BE49-F238E27FC236}">
                <a16:creationId xmlns:a16="http://schemas.microsoft.com/office/drawing/2014/main" id="{3F45D123-EBBD-E647-85A1-26A9E3F5B57E}"/>
              </a:ext>
            </a:extLst>
          </p:cNvPr>
          <p:cNvSpPr>
            <a:spLocks noGrp="1"/>
          </p:cNvSpPr>
          <p:nvPr>
            <p:ph idx="1"/>
          </p:nvPr>
        </p:nvSpPr>
        <p:spPr>
          <a:xfrm>
            <a:off x="1969803" y="2052116"/>
            <a:ext cx="3317493" cy="3997828"/>
          </a:xfrm>
        </p:spPr>
        <p:txBody>
          <a:bodyPr>
            <a:normAutofit/>
          </a:bodyPr>
          <a:lstStyle/>
          <a:p>
            <a:r>
              <a:rPr lang="en-US" sz="1800"/>
              <a:t>The challenge with videos is that they take up a lot of data to make the video good and smooth for the view to enjoy them.</a:t>
            </a:r>
          </a:p>
          <a:p>
            <a:r>
              <a:rPr lang="en-US" sz="1800"/>
              <a:t>Another difficult part is using less information but still maintaining  the smoothness and clarity of the video.</a:t>
            </a:r>
          </a:p>
        </p:txBody>
      </p:sp>
      <p:sp>
        <p:nvSpPr>
          <p:cNvPr id="22" name="Right Arrow 21">
            <a:hlinkClick r:id="" action="ppaction://hlinkshowjump?jump=nextslide"/>
            <a:extLst>
              <a:ext uri="{FF2B5EF4-FFF2-40B4-BE49-F238E27FC236}">
                <a16:creationId xmlns:a16="http://schemas.microsoft.com/office/drawing/2014/main" id="{9EC18271-7782-4C4E-AAEB-A4B8C02946ED}"/>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a:hlinkClick r:id="" action="ppaction://hlinkshowjump?jump=previousslide"/>
            <a:extLst>
              <a:ext uri="{FF2B5EF4-FFF2-40B4-BE49-F238E27FC236}">
                <a16:creationId xmlns:a16="http://schemas.microsoft.com/office/drawing/2014/main" id="{32C95BFD-9B78-B440-A0DA-88D43CB64A1F}"/>
              </a:ext>
            </a:extLst>
          </p:cNvPr>
          <p:cNvSpPr/>
          <p:nvPr/>
        </p:nvSpPr>
        <p:spPr>
          <a:xfrm rot="10800000">
            <a:off x="1209431"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6722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FA3880A-8D8F-466C-A4A1-F07BCDD3719C}"/>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4" name="Picture 13">
            <a:extLst>
              <a:ext uri="{FF2B5EF4-FFF2-40B4-BE49-F238E27FC236}">
                <a16:creationId xmlns:a16="http://schemas.microsoft.com/office/drawing/2014/main" id="{3C0A64CB-20A1-4508-B568-284EB04F78E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6" name="Rectangle 15">
            <a:extLst>
              <a:ext uri="{FF2B5EF4-FFF2-40B4-BE49-F238E27FC236}">
                <a16:creationId xmlns:a16="http://schemas.microsoft.com/office/drawing/2014/main" id="{8DA14841-53A4-4935-BE65-C8373B8A6D0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a:extLst>
              <a:ext uri="{FF2B5EF4-FFF2-40B4-BE49-F238E27FC236}">
                <a16:creationId xmlns:a16="http://schemas.microsoft.com/office/drawing/2014/main" id="{9877C2CF-B2DD-41C8-8B5E-152673376B4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a:extLst>
              <a:ext uri="{FF2B5EF4-FFF2-40B4-BE49-F238E27FC236}">
                <a16:creationId xmlns:a16="http://schemas.microsoft.com/office/drawing/2014/main" id="{D377EE36-E59D-4778-8F99-4B470DA4A30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a:extLst>
              <a:ext uri="{FF2B5EF4-FFF2-40B4-BE49-F238E27FC236}">
                <a16:creationId xmlns:a16="http://schemas.microsoft.com/office/drawing/2014/main" id="{2586C6C5-47AF-450A-932D-880EF823E59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a:extLst>
              <a:ext uri="{FF2B5EF4-FFF2-40B4-BE49-F238E27FC236}">
                <a16:creationId xmlns:a16="http://schemas.microsoft.com/office/drawing/2014/main" id="{A587901A-AA64-4940-9803-F67677851150}"/>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91282" y="3262852"/>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useBgFill="1">
        <p:nvSpPr>
          <p:cNvPr id="26" name="Rectangle 25">
            <a:extLst>
              <a:ext uri="{FF2B5EF4-FFF2-40B4-BE49-F238E27FC236}">
                <a16:creationId xmlns:a16="http://schemas.microsoft.com/office/drawing/2014/main" id="{4DA9E8CC-6C73-43E6-AF09-B4B1083BCDC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C6DFF5FD-BEF9-4B06-B7C2-58C5CFC92B34}"/>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0" name="Picture 29">
            <a:extLst>
              <a:ext uri="{FF2B5EF4-FFF2-40B4-BE49-F238E27FC236}">
                <a16:creationId xmlns:a16="http://schemas.microsoft.com/office/drawing/2014/main" id="{C9A18D1D-88E7-41EF-892F-C99BDEEE5E78}"/>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2" name="Rectangle 31">
            <a:extLst>
              <a:ext uri="{FF2B5EF4-FFF2-40B4-BE49-F238E27FC236}">
                <a16:creationId xmlns:a16="http://schemas.microsoft.com/office/drawing/2014/main" id="{F625649A-4F9D-4D90-8F0A-433D7A1F685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13E1A2F-E5D7-4888-BA8C-1CDDC7CE232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031B167E-8BB3-1248-A7F2-16BFD8C03741}"/>
              </a:ext>
            </a:extLst>
          </p:cNvPr>
          <p:cNvPicPr>
            <a:picLocks noGrp="1" noChangeAspect="1"/>
          </p:cNvPicPr>
          <p:nvPr>
            <p:ph idx="1"/>
          </p:nvPr>
        </p:nvPicPr>
        <p:blipFill rotWithShape="1">
          <a:blip r:embed="rId5"/>
          <a:srcRect t="7227" r="1" b="27638"/>
          <a:stretch/>
        </p:blipFill>
        <p:spPr>
          <a:xfrm>
            <a:off x="1005401" y="-1"/>
            <a:ext cx="10380133" cy="4741334"/>
          </a:xfrm>
          <a:prstGeom prst="rect">
            <a:avLst/>
          </a:prstGeom>
          <a:ln>
            <a:solidFill>
              <a:schemeClr val="accent6"/>
            </a:solidFill>
          </a:ln>
        </p:spPr>
      </p:pic>
      <p:sp>
        <p:nvSpPr>
          <p:cNvPr id="36" name="TextBox 35">
            <a:extLst>
              <a:ext uri="{FF2B5EF4-FFF2-40B4-BE49-F238E27FC236}">
                <a16:creationId xmlns:a16="http://schemas.microsoft.com/office/drawing/2014/main" id="{9593BF26-26FC-4F20-AF97-D90A981A6639}"/>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48589" y="5007362"/>
            <a:ext cx="311727" cy="430887"/>
          </a:xfrm>
          <a:prstGeom prst="rect">
            <a:avLst/>
          </a:prstGeom>
          <a:noFill/>
        </p:spPr>
        <p:txBody>
          <a:bodyPr wrap="square" rtlCol="0">
            <a:spAutoFit/>
          </a:bodyPr>
          <a:lstStyle/>
          <a:p>
            <a:pPr algn="r">
              <a:spcAft>
                <a:spcPts val="600"/>
              </a:spcAft>
            </a:pPr>
            <a:r>
              <a:rPr lang="en-US" sz="2200" dirty="0">
                <a:solidFill>
                  <a:schemeClr val="accent6"/>
                </a:solidFill>
                <a:latin typeface="Wingdings 3" panose="05040102010807070707" pitchFamily="18" charset="2"/>
              </a:rPr>
              <a:t>z</a:t>
            </a:r>
            <a:endParaRPr lang="en-US" sz="2200" dirty="0">
              <a:solidFill>
                <a:schemeClr val="accent6"/>
              </a:solidFill>
              <a:latin typeface="MS Shell Dlg 2" panose="020B0604030504040204" pitchFamily="34" charset="0"/>
            </a:endParaRPr>
          </a:p>
        </p:txBody>
      </p:sp>
      <p:sp>
        <p:nvSpPr>
          <p:cNvPr id="38" name="Rectangle 37">
            <a:extLst>
              <a:ext uri="{FF2B5EF4-FFF2-40B4-BE49-F238E27FC236}">
                <a16:creationId xmlns:a16="http://schemas.microsoft.com/office/drawing/2014/main" id="{B6F31202-25B1-43E6-94C1-CDCAFFE33CE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88507C5-B772-411D-B50E-0C075AD253C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72E483-FCB2-6B43-A7AF-1F7676B1924A}"/>
              </a:ext>
            </a:extLst>
          </p:cNvPr>
          <p:cNvSpPr>
            <a:spLocks noGrp="1"/>
          </p:cNvSpPr>
          <p:nvPr>
            <p:ph type="title"/>
          </p:nvPr>
        </p:nvSpPr>
        <p:spPr>
          <a:xfrm>
            <a:off x="1974254" y="5166421"/>
            <a:ext cx="8445357" cy="883524"/>
          </a:xfrm>
        </p:spPr>
        <p:txBody>
          <a:bodyPr vert="horz" lIns="91440" tIns="45720" rIns="91440" bIns="45720" rtlCol="0" anchor="t">
            <a:normAutofit/>
          </a:bodyPr>
          <a:lstStyle/>
          <a:p>
            <a:r>
              <a:rPr lang="en-US" sz="4800"/>
              <a:t>Video Editing Software</a:t>
            </a:r>
          </a:p>
        </p:txBody>
      </p:sp>
      <p:sp>
        <p:nvSpPr>
          <p:cNvPr id="23" name="Right Arrow 22">
            <a:hlinkClick r:id="" action="ppaction://hlinkshowjump?jump=nextslide"/>
            <a:extLst>
              <a:ext uri="{FF2B5EF4-FFF2-40B4-BE49-F238E27FC236}">
                <a16:creationId xmlns:a16="http://schemas.microsoft.com/office/drawing/2014/main" id="{82716CAE-CCFF-E845-94D4-D38EB6D0459B}"/>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a:hlinkClick r:id="" action="ppaction://hlinkshowjump?jump=previousslide"/>
            <a:extLst>
              <a:ext uri="{FF2B5EF4-FFF2-40B4-BE49-F238E27FC236}">
                <a16:creationId xmlns:a16="http://schemas.microsoft.com/office/drawing/2014/main" id="{0AE0A4A0-3015-6241-8D83-8AEAC05FF84B}"/>
              </a:ext>
            </a:extLst>
          </p:cNvPr>
          <p:cNvSpPr/>
          <p:nvPr/>
        </p:nvSpPr>
        <p:spPr>
          <a:xfrm rot="10800000">
            <a:off x="1247648" y="6065413"/>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0454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53C2-6F4D-0641-9E35-30431266DDF9}"/>
              </a:ext>
            </a:extLst>
          </p:cNvPr>
          <p:cNvSpPr>
            <a:spLocks noGrp="1"/>
          </p:cNvSpPr>
          <p:nvPr>
            <p:ph type="title"/>
          </p:nvPr>
        </p:nvSpPr>
        <p:spPr/>
        <p:txBody>
          <a:bodyPr>
            <a:normAutofit/>
          </a:bodyPr>
          <a:lstStyle/>
          <a:p>
            <a:pPr algn="l"/>
            <a:r>
              <a:rPr lang="en-US" sz="5400" dirty="0">
                <a:latin typeface="American Typewriter" panose="02090604020004020304" pitchFamily="18" charset="77"/>
              </a:rPr>
              <a:t>Sources</a:t>
            </a:r>
          </a:p>
        </p:txBody>
      </p:sp>
      <p:sp>
        <p:nvSpPr>
          <p:cNvPr id="3" name="Content Placeholder 2">
            <a:extLst>
              <a:ext uri="{FF2B5EF4-FFF2-40B4-BE49-F238E27FC236}">
                <a16:creationId xmlns:a16="http://schemas.microsoft.com/office/drawing/2014/main" id="{42133D42-4A5E-7746-959F-572546193A73}"/>
              </a:ext>
            </a:extLst>
          </p:cNvPr>
          <p:cNvSpPr>
            <a:spLocks noGrp="1"/>
          </p:cNvSpPr>
          <p:nvPr>
            <p:ph idx="1"/>
          </p:nvPr>
        </p:nvSpPr>
        <p:spPr>
          <a:xfrm>
            <a:off x="1453243" y="2228185"/>
            <a:ext cx="9274628" cy="4205272"/>
          </a:xfrm>
        </p:spPr>
        <p:txBody>
          <a:bodyPr>
            <a:normAutofit fontScale="25000" lnSpcReduction="20000"/>
          </a:bodyPr>
          <a:lstStyle/>
          <a:p>
            <a:r>
              <a:rPr lang="en-US" sz="6000" u="sng" dirty="0">
                <a:latin typeface="American Typewriter" panose="02090604020004020304" pitchFamily="18" charset="77"/>
                <a:hlinkClick r:id="rId2"/>
              </a:rPr>
              <a:t>https://www.futurelearn.com/courses/explore-animation/0/steps/12228</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3"/>
              </a:rPr>
              <a:t>https://morganeguia.wordpress.com/2010/10/15/bitmap-vs-vector/</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4"/>
              </a:rPr>
              <a:t>https://byjus.com/physics/difference-between-analog-and-digital/</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5"/>
              </a:rPr>
              <a:t>https://letterboxd.com/film/the-lion-king/</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6"/>
              </a:rPr>
              <a:t>https://excelsior.com/2017/04/26/shrek-the-musical/</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7"/>
              </a:rPr>
              <a:t>https://sunrlseportfolio.weebly.com/raster-bitmap-vs-vector.html</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8"/>
              </a:rPr>
              <a:t>http://www.java2s.com/Tutorial/Microsoft-Office-Excel-2007/0060__Format-Style/FormatTextChangefontssizeformat.htm</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9"/>
              </a:rPr>
              <a:t>https://gifer.com/en/1uN</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10"/>
              </a:rPr>
              <a:t>https://youtu.be/vG41n5jrgBc</a:t>
            </a:r>
            <a:endParaRPr lang="en-US" sz="6000" dirty="0">
              <a:latin typeface="American Typewriter" panose="02090604020004020304" pitchFamily="18" charset="77"/>
            </a:endParaRPr>
          </a:p>
          <a:p>
            <a:r>
              <a:rPr lang="en-US" sz="6000" u="sng" dirty="0">
                <a:latin typeface="American Typewriter" panose="02090604020004020304" pitchFamily="18" charset="77"/>
                <a:hlinkClick r:id="rId11"/>
              </a:rPr>
              <a:t>http://www.bluesnites.co.uk/gallery/crystal-blues-2017-in-video/</a:t>
            </a:r>
            <a:endParaRPr lang="en-US" sz="6000" dirty="0">
              <a:latin typeface="American Typewriter" panose="02090604020004020304" pitchFamily="18" charset="77"/>
            </a:endParaRPr>
          </a:p>
          <a:p>
            <a:pPr marL="0" indent="0">
              <a:buNone/>
            </a:pPr>
            <a:r>
              <a:rPr lang="en-US" sz="6000" dirty="0">
                <a:latin typeface="American Typewriter" panose="02090604020004020304" pitchFamily="18" charset="77"/>
              </a:rPr>
              <a:t> </a:t>
            </a:r>
          </a:p>
          <a:p>
            <a:pPr marL="0" indent="0">
              <a:buNone/>
            </a:pPr>
            <a:endParaRPr lang="en-US" dirty="0"/>
          </a:p>
        </p:txBody>
      </p:sp>
    </p:spTree>
    <p:extLst>
      <p:ext uri="{BB962C8B-B14F-4D97-AF65-F5344CB8AC3E}">
        <p14:creationId xmlns:p14="http://schemas.microsoft.com/office/powerpoint/2010/main" val="2432602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9B816-B7A1-CA44-8DFB-A2B055862516}"/>
              </a:ext>
            </a:extLst>
          </p:cNvPr>
          <p:cNvSpPr>
            <a:spLocks noGrp="1"/>
          </p:cNvSpPr>
          <p:nvPr>
            <p:ph type="title"/>
          </p:nvPr>
        </p:nvSpPr>
        <p:spPr/>
        <p:txBody>
          <a:bodyPr/>
          <a:lstStyle/>
          <a:p>
            <a:r>
              <a:rPr lang="en-US" dirty="0"/>
              <a:t>The Five Building Blocks of Multimedia</a:t>
            </a:r>
          </a:p>
        </p:txBody>
      </p:sp>
      <p:sp>
        <p:nvSpPr>
          <p:cNvPr id="5" name="Oval 4">
            <a:extLst>
              <a:ext uri="{FF2B5EF4-FFF2-40B4-BE49-F238E27FC236}">
                <a16:creationId xmlns:a16="http://schemas.microsoft.com/office/drawing/2014/main" id="{C1F01A1A-1467-B047-9649-DB79DB3B1146}"/>
              </a:ext>
            </a:extLst>
          </p:cNvPr>
          <p:cNvSpPr/>
          <p:nvPr/>
        </p:nvSpPr>
        <p:spPr>
          <a:xfrm>
            <a:off x="4635500" y="2882900"/>
            <a:ext cx="1968500" cy="1930400"/>
          </a:xfrm>
          <a:prstGeom prst="ellipse">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hlinkClick r:id="" action="ppaction://hlinkshowjump?jump=nextslide"/>
              </a:rPr>
              <a:t>Multimedia</a:t>
            </a:r>
            <a:endPar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cxnSp>
        <p:nvCxnSpPr>
          <p:cNvPr id="7" name="Straight Arrow Connector 6">
            <a:extLst>
              <a:ext uri="{FF2B5EF4-FFF2-40B4-BE49-F238E27FC236}">
                <a16:creationId xmlns:a16="http://schemas.microsoft.com/office/drawing/2014/main" id="{319B06B5-48C7-714C-82D7-6965BF0E48FB}"/>
              </a:ext>
            </a:extLst>
          </p:cNvPr>
          <p:cNvCxnSpPr/>
          <p:nvPr/>
        </p:nvCxnSpPr>
        <p:spPr>
          <a:xfrm flipH="1" flipV="1">
            <a:off x="3187700" y="3352800"/>
            <a:ext cx="1447800" cy="292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FF49EAE5-9FDE-844D-8ACD-4F33FE260B84}"/>
              </a:ext>
            </a:extLst>
          </p:cNvPr>
          <p:cNvSpPr/>
          <p:nvPr/>
        </p:nvSpPr>
        <p:spPr>
          <a:xfrm>
            <a:off x="1981200" y="2882900"/>
            <a:ext cx="1206500" cy="927100"/>
          </a:xfrm>
          <a:prstGeom prst="ellipse">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rPr>
              <a:t>Audio</a:t>
            </a:r>
          </a:p>
        </p:txBody>
      </p:sp>
      <p:cxnSp>
        <p:nvCxnSpPr>
          <p:cNvPr id="9" name="Straight Arrow Connector 8">
            <a:extLst>
              <a:ext uri="{FF2B5EF4-FFF2-40B4-BE49-F238E27FC236}">
                <a16:creationId xmlns:a16="http://schemas.microsoft.com/office/drawing/2014/main" id="{0F754AE3-F0A5-9343-8B33-B575E02A3A20}"/>
              </a:ext>
            </a:extLst>
          </p:cNvPr>
          <p:cNvCxnSpPr>
            <a:cxnSpLocks/>
          </p:cNvCxnSpPr>
          <p:nvPr/>
        </p:nvCxnSpPr>
        <p:spPr>
          <a:xfrm flipH="1">
            <a:off x="3556000" y="4546600"/>
            <a:ext cx="1358900" cy="736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372CB8B-5704-D249-94DE-E933A607F392}"/>
              </a:ext>
            </a:extLst>
          </p:cNvPr>
          <p:cNvSpPr/>
          <p:nvPr/>
        </p:nvSpPr>
        <p:spPr>
          <a:xfrm>
            <a:off x="1676400" y="4914900"/>
            <a:ext cx="1879600" cy="876300"/>
          </a:xfrm>
          <a:prstGeom prst="ellipse">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rPr>
              <a:t>Animation</a:t>
            </a:r>
          </a:p>
        </p:txBody>
      </p:sp>
      <p:cxnSp>
        <p:nvCxnSpPr>
          <p:cNvPr id="13" name="Straight Arrow Connector 12">
            <a:extLst>
              <a:ext uri="{FF2B5EF4-FFF2-40B4-BE49-F238E27FC236}">
                <a16:creationId xmlns:a16="http://schemas.microsoft.com/office/drawing/2014/main" id="{67A54C76-565F-3B48-A277-423F77B3544B}"/>
              </a:ext>
            </a:extLst>
          </p:cNvPr>
          <p:cNvCxnSpPr>
            <a:cxnSpLocks/>
          </p:cNvCxnSpPr>
          <p:nvPr/>
        </p:nvCxnSpPr>
        <p:spPr>
          <a:xfrm>
            <a:off x="6350000" y="4546600"/>
            <a:ext cx="1244600" cy="6223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911BBDE5-5188-CD47-A061-694A520A93F2}"/>
              </a:ext>
            </a:extLst>
          </p:cNvPr>
          <p:cNvSpPr/>
          <p:nvPr/>
        </p:nvSpPr>
        <p:spPr>
          <a:xfrm>
            <a:off x="7594600" y="4782344"/>
            <a:ext cx="1447800" cy="925512"/>
          </a:xfrm>
          <a:prstGeom prst="ellipse">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rPr>
              <a:t>Text</a:t>
            </a:r>
          </a:p>
        </p:txBody>
      </p:sp>
      <p:cxnSp>
        <p:nvCxnSpPr>
          <p:cNvPr id="17" name="Straight Arrow Connector 16">
            <a:extLst>
              <a:ext uri="{FF2B5EF4-FFF2-40B4-BE49-F238E27FC236}">
                <a16:creationId xmlns:a16="http://schemas.microsoft.com/office/drawing/2014/main" id="{F2B130E8-8AD4-9445-9102-98F7C5FB9B9B}"/>
              </a:ext>
            </a:extLst>
          </p:cNvPr>
          <p:cNvCxnSpPr>
            <a:cxnSpLocks/>
          </p:cNvCxnSpPr>
          <p:nvPr/>
        </p:nvCxnSpPr>
        <p:spPr>
          <a:xfrm flipV="1">
            <a:off x="6604000" y="3498850"/>
            <a:ext cx="1447800" cy="146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2C3F7BDD-DAC5-3244-A8E9-D2C9F2BE6BB3}"/>
              </a:ext>
            </a:extLst>
          </p:cNvPr>
          <p:cNvSpPr/>
          <p:nvPr/>
        </p:nvSpPr>
        <p:spPr>
          <a:xfrm>
            <a:off x="8051800" y="2985691"/>
            <a:ext cx="1257300" cy="824309"/>
          </a:xfrm>
          <a:prstGeom prst="ellipse">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rPr>
              <a:t>Video</a:t>
            </a:r>
          </a:p>
        </p:txBody>
      </p:sp>
      <p:cxnSp>
        <p:nvCxnSpPr>
          <p:cNvPr id="21" name="Straight Arrow Connector 20">
            <a:extLst>
              <a:ext uri="{FF2B5EF4-FFF2-40B4-BE49-F238E27FC236}">
                <a16:creationId xmlns:a16="http://schemas.microsoft.com/office/drawing/2014/main" id="{07F39BFA-619C-D241-906A-53CD276D0FDF}"/>
              </a:ext>
            </a:extLst>
          </p:cNvPr>
          <p:cNvCxnSpPr/>
          <p:nvPr/>
        </p:nvCxnSpPr>
        <p:spPr>
          <a:xfrm flipV="1">
            <a:off x="5619750" y="2425700"/>
            <a:ext cx="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B7822F68-4B37-2C4B-B58B-9D6AD05D4689}"/>
              </a:ext>
            </a:extLst>
          </p:cNvPr>
          <p:cNvSpPr/>
          <p:nvPr/>
        </p:nvSpPr>
        <p:spPr>
          <a:xfrm>
            <a:off x="4838700" y="1703388"/>
            <a:ext cx="1511300" cy="722312"/>
          </a:xfrm>
          <a:prstGeom prst="ellipse">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9525">
                  <a:solidFill>
                    <a:schemeClr val="bg1"/>
                  </a:solidFill>
                  <a:prstDash val="solid"/>
                </a:ln>
                <a:solidFill>
                  <a:schemeClr val="tx1"/>
                </a:solidFill>
                <a:effectLst>
                  <a:outerShdw blurRad="12700" dist="38100" dir="2700000" algn="tl" rotWithShape="0">
                    <a:schemeClr val="bg1">
                      <a:lumMod val="50000"/>
                    </a:schemeClr>
                  </a:outerShdw>
                </a:effectLst>
              </a:rPr>
              <a:t>Images</a:t>
            </a:r>
          </a:p>
        </p:txBody>
      </p:sp>
      <p:sp>
        <p:nvSpPr>
          <p:cNvPr id="14" name="Right Arrow 13">
            <a:hlinkClick r:id="" action="ppaction://hlinkshowjump?jump=nextslide"/>
            <a:extLst>
              <a:ext uri="{FF2B5EF4-FFF2-40B4-BE49-F238E27FC236}">
                <a16:creationId xmlns:a16="http://schemas.microsoft.com/office/drawing/2014/main" id="{7A332D22-2455-964F-A0D5-15E2A2576593}"/>
              </a:ext>
            </a:extLst>
          </p:cNvPr>
          <p:cNvSpPr/>
          <p:nvPr/>
        </p:nvSpPr>
        <p:spPr>
          <a:xfrm>
            <a:off x="9627728" y="5707856"/>
            <a:ext cx="1426715" cy="1029181"/>
          </a:xfrm>
          <a:prstGeom prst="rightArrow">
            <a:avLst/>
          </a:prstGeom>
          <a:blipFill>
            <a:blip r:embed="rId2"/>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50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70BED-52B3-1F4B-8C05-04115C70CED2}"/>
              </a:ext>
            </a:extLst>
          </p:cNvPr>
          <p:cNvSpPr>
            <a:spLocks noGrp="1"/>
          </p:cNvSpPr>
          <p:nvPr>
            <p:ph type="title"/>
          </p:nvPr>
        </p:nvSpPr>
        <p:spPr/>
        <p:txBody>
          <a:bodyPr/>
          <a:lstStyle/>
          <a:p>
            <a:r>
              <a:rPr lang="en-US" dirty="0"/>
              <a:t>What is Multimedia?</a:t>
            </a:r>
          </a:p>
        </p:txBody>
      </p:sp>
      <p:sp>
        <p:nvSpPr>
          <p:cNvPr id="3" name="Content Placeholder 2">
            <a:extLst>
              <a:ext uri="{FF2B5EF4-FFF2-40B4-BE49-F238E27FC236}">
                <a16:creationId xmlns:a16="http://schemas.microsoft.com/office/drawing/2014/main" id="{2C406061-00E1-8940-82E0-479DF36925A2}"/>
              </a:ext>
            </a:extLst>
          </p:cNvPr>
          <p:cNvSpPr>
            <a:spLocks noGrp="1"/>
          </p:cNvSpPr>
          <p:nvPr>
            <p:ph idx="1"/>
          </p:nvPr>
        </p:nvSpPr>
        <p:spPr/>
        <p:txBody>
          <a:bodyPr/>
          <a:lstStyle/>
          <a:p>
            <a:r>
              <a:rPr lang="en-US" dirty="0"/>
              <a:t>Multimedia is using more than more than one medium is communicate with another</a:t>
            </a:r>
          </a:p>
          <a:p>
            <a:r>
              <a:rPr lang="en-US" dirty="0"/>
              <a:t>Examples are Text, Audio, Animation, Image and, Video.</a:t>
            </a:r>
          </a:p>
          <a:p>
            <a:pPr marL="0" indent="0">
              <a:buNone/>
            </a:pPr>
            <a:endParaRPr lang="en-US" dirty="0"/>
          </a:p>
          <a:p>
            <a:endParaRPr lang="en-US" dirty="0"/>
          </a:p>
          <a:p>
            <a:endParaRPr lang="en-US" dirty="0"/>
          </a:p>
        </p:txBody>
      </p:sp>
      <p:pic>
        <p:nvPicPr>
          <p:cNvPr id="4" name="Picture 3">
            <a:extLst>
              <a:ext uri="{FF2B5EF4-FFF2-40B4-BE49-F238E27FC236}">
                <a16:creationId xmlns:a16="http://schemas.microsoft.com/office/drawing/2014/main" id="{DA069CCC-CF77-4545-B3F3-EEE3E13FD08C}"/>
              </a:ext>
            </a:extLst>
          </p:cNvPr>
          <p:cNvPicPr>
            <a:picLocks noChangeAspect="1"/>
          </p:cNvPicPr>
          <p:nvPr/>
        </p:nvPicPr>
        <p:blipFill>
          <a:blip r:embed="rId2"/>
          <a:stretch>
            <a:fillRect/>
          </a:stretch>
        </p:blipFill>
        <p:spPr>
          <a:xfrm>
            <a:off x="8686801" y="4411885"/>
            <a:ext cx="2398677" cy="947515"/>
          </a:xfrm>
          <a:prstGeom prst="rect">
            <a:avLst/>
          </a:prstGeom>
        </p:spPr>
      </p:pic>
      <p:sp>
        <p:nvSpPr>
          <p:cNvPr id="5" name="Right Arrow 4">
            <a:hlinkClick r:id="" action="ppaction://hlinkshowjump?jump=nextslide"/>
            <a:extLst>
              <a:ext uri="{FF2B5EF4-FFF2-40B4-BE49-F238E27FC236}">
                <a16:creationId xmlns:a16="http://schemas.microsoft.com/office/drawing/2014/main" id="{A3F0EBE6-0076-4747-87A5-E457989F4FDB}"/>
              </a:ext>
            </a:extLst>
          </p:cNvPr>
          <p:cNvSpPr/>
          <p:nvPr/>
        </p:nvSpPr>
        <p:spPr>
          <a:xfrm>
            <a:off x="9939867" y="5832407"/>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hlinkClick r:id="" action="ppaction://hlinkshowjump?jump=previousslide"/>
            <a:extLst>
              <a:ext uri="{FF2B5EF4-FFF2-40B4-BE49-F238E27FC236}">
                <a16:creationId xmlns:a16="http://schemas.microsoft.com/office/drawing/2014/main" id="{90F738B5-55A3-E24E-A006-79C5DBAC5DB0}"/>
              </a:ext>
            </a:extLst>
          </p:cNvPr>
          <p:cNvSpPr/>
          <p:nvPr/>
        </p:nvSpPr>
        <p:spPr>
          <a:xfrm rot="10800000">
            <a:off x="1315849" y="5832407"/>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543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62561-E84A-DA47-9815-E70A5ED33408}"/>
              </a:ext>
            </a:extLst>
          </p:cNvPr>
          <p:cNvSpPr>
            <a:spLocks noGrp="1"/>
          </p:cNvSpPr>
          <p:nvPr>
            <p:ph type="title"/>
          </p:nvPr>
        </p:nvSpPr>
        <p:spPr/>
        <p:txBody>
          <a:bodyPr>
            <a:normAutofit/>
          </a:bodyPr>
          <a:lstStyle/>
          <a:p>
            <a:r>
              <a:rPr lang="en-US" sz="6000" dirty="0">
                <a:latin typeface="American Typewriter" panose="02090604020004020304" pitchFamily="18" charset="77"/>
              </a:rPr>
              <a:t>				TEXT</a:t>
            </a:r>
          </a:p>
        </p:txBody>
      </p:sp>
      <p:sp>
        <p:nvSpPr>
          <p:cNvPr id="3" name="Content Placeholder 2">
            <a:extLst>
              <a:ext uri="{FF2B5EF4-FFF2-40B4-BE49-F238E27FC236}">
                <a16:creationId xmlns:a16="http://schemas.microsoft.com/office/drawing/2014/main" id="{8B390674-3A4C-8648-AD18-7D2A1D47324A}"/>
              </a:ext>
            </a:extLst>
          </p:cNvPr>
          <p:cNvSpPr>
            <a:spLocks noGrp="1"/>
          </p:cNvSpPr>
          <p:nvPr>
            <p:ph idx="1"/>
          </p:nvPr>
        </p:nvSpPr>
        <p:spPr/>
        <p:txBody>
          <a:bodyPr/>
          <a:lstStyle/>
          <a:p>
            <a:r>
              <a:rPr lang="en-US" dirty="0"/>
              <a:t>We use text a lot in computers. Its one of the important element in multimedia because that’s the way we can communicate with the computer. </a:t>
            </a:r>
          </a:p>
          <a:p>
            <a:endParaRPr lang="en-US" dirty="0"/>
          </a:p>
          <a:p>
            <a:r>
              <a:rPr lang="en-US" dirty="0"/>
              <a:t>For computer to read text, it has to change it into numbers because it’s the only way it can understand and help us find information and makes it so much easier for us.</a:t>
            </a:r>
          </a:p>
        </p:txBody>
      </p:sp>
      <p:pic>
        <p:nvPicPr>
          <p:cNvPr id="4" name="Picture 3">
            <a:extLst>
              <a:ext uri="{FF2B5EF4-FFF2-40B4-BE49-F238E27FC236}">
                <a16:creationId xmlns:a16="http://schemas.microsoft.com/office/drawing/2014/main" id="{614B7A60-7484-3D4A-B6D8-072ABF0A403C}"/>
              </a:ext>
            </a:extLst>
          </p:cNvPr>
          <p:cNvPicPr>
            <a:picLocks noChangeAspect="1"/>
          </p:cNvPicPr>
          <p:nvPr/>
        </p:nvPicPr>
        <p:blipFill>
          <a:blip r:embed="rId2"/>
          <a:stretch>
            <a:fillRect/>
          </a:stretch>
        </p:blipFill>
        <p:spPr>
          <a:xfrm>
            <a:off x="2773599" y="238595"/>
            <a:ext cx="4335820" cy="2216150"/>
          </a:xfrm>
          <a:prstGeom prst="rect">
            <a:avLst/>
          </a:prstGeom>
        </p:spPr>
      </p:pic>
      <p:sp>
        <p:nvSpPr>
          <p:cNvPr id="5" name="Right Arrow 4">
            <a:hlinkClick r:id="" action="ppaction://hlinkshowjump?jump=nextslide"/>
            <a:extLst>
              <a:ext uri="{FF2B5EF4-FFF2-40B4-BE49-F238E27FC236}">
                <a16:creationId xmlns:a16="http://schemas.microsoft.com/office/drawing/2014/main" id="{C315C96C-E52B-434B-ACE3-70149DBE47AE}"/>
              </a:ext>
            </a:extLst>
          </p:cNvPr>
          <p:cNvSpPr/>
          <p:nvPr/>
        </p:nvSpPr>
        <p:spPr>
          <a:xfrm>
            <a:off x="9939867" y="5832407"/>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 action="ppaction://hlinkshowjump?jump=previousslide"/>
            <a:extLst>
              <a:ext uri="{FF2B5EF4-FFF2-40B4-BE49-F238E27FC236}">
                <a16:creationId xmlns:a16="http://schemas.microsoft.com/office/drawing/2014/main" id="{A74DF750-D427-5F45-A82D-B1FBAC908AD2}"/>
              </a:ext>
            </a:extLst>
          </p:cNvPr>
          <p:cNvSpPr/>
          <p:nvPr/>
        </p:nvSpPr>
        <p:spPr>
          <a:xfrm rot="10800000">
            <a:off x="1278467" y="5832407"/>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0180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F604A17-1CBF-8648-B61E-E4611582A27B}"/>
              </a:ext>
            </a:extLst>
          </p:cNvPr>
          <p:cNvPicPr>
            <a:picLocks noGrp="1" noChangeAspect="1"/>
          </p:cNvPicPr>
          <p:nvPr>
            <p:ph type="pic" idx="1"/>
          </p:nvPr>
        </p:nvPicPr>
        <p:blipFill>
          <a:blip r:embed="rId2"/>
          <a:srcRect t="30319" b="30319"/>
          <a:stretch>
            <a:fillRect/>
          </a:stretch>
        </p:blipFill>
        <p:spPr>
          <a:xfrm>
            <a:off x="7647216" y="585216"/>
            <a:ext cx="4007904" cy="5232399"/>
          </a:xfrm>
          <a:prstGeom prst="rect">
            <a:avLst/>
          </a:prstGeom>
        </p:spPr>
      </p:pic>
      <p:sp>
        <p:nvSpPr>
          <p:cNvPr id="2" name="Title 1">
            <a:extLst>
              <a:ext uri="{FF2B5EF4-FFF2-40B4-BE49-F238E27FC236}">
                <a16:creationId xmlns:a16="http://schemas.microsoft.com/office/drawing/2014/main" id="{6FD37C44-964E-9B4A-8B2F-ABDF181DE3E5}"/>
              </a:ext>
            </a:extLst>
          </p:cNvPr>
          <p:cNvSpPr>
            <a:spLocks noGrp="1"/>
          </p:cNvSpPr>
          <p:nvPr>
            <p:ph type="title"/>
          </p:nvPr>
        </p:nvSpPr>
        <p:spPr>
          <a:xfrm>
            <a:off x="1024129" y="585216"/>
            <a:ext cx="5062511" cy="1499616"/>
          </a:xfrm>
        </p:spPr>
        <p:txBody>
          <a:bodyPr vert="horz" lIns="91440" tIns="45720" rIns="91440" bIns="45720" rtlCol="0" anchor="ctr">
            <a:normAutofit/>
          </a:bodyPr>
          <a:lstStyle/>
          <a:p>
            <a:r>
              <a:rPr lang="en-US" sz="4400" kern="1200" dirty="0">
                <a:solidFill>
                  <a:srgbClr val="FFFFFF"/>
                </a:solidFill>
                <a:latin typeface="+mj-lt"/>
                <a:ea typeface="+mj-ea"/>
                <a:cs typeface="+mj-cs"/>
              </a:rPr>
              <a:t>	</a:t>
            </a:r>
            <a:r>
              <a:rPr lang="en-US" sz="6000" kern="1200" dirty="0">
                <a:solidFill>
                  <a:srgbClr val="FFFFFF"/>
                </a:solidFill>
                <a:latin typeface="American Typewriter" panose="02090604020004020304" pitchFamily="18" charset="77"/>
              </a:rPr>
              <a:t>TEXT</a:t>
            </a:r>
          </a:p>
        </p:txBody>
      </p:sp>
      <p:sp>
        <p:nvSpPr>
          <p:cNvPr id="4" name="Text Placeholder 3">
            <a:extLst>
              <a:ext uri="{FF2B5EF4-FFF2-40B4-BE49-F238E27FC236}">
                <a16:creationId xmlns:a16="http://schemas.microsoft.com/office/drawing/2014/main" id="{13B88B7D-2242-DB4C-B7EB-54B4129CD2D2}"/>
              </a:ext>
            </a:extLst>
          </p:cNvPr>
          <p:cNvSpPr>
            <a:spLocks noGrp="1"/>
          </p:cNvSpPr>
          <p:nvPr>
            <p:ph type="body" sz="half" idx="2"/>
          </p:nvPr>
        </p:nvSpPr>
        <p:spPr>
          <a:xfrm>
            <a:off x="1024129" y="2286000"/>
            <a:ext cx="5081232" cy="3931920"/>
          </a:xfrm>
        </p:spPr>
        <p:txBody>
          <a:bodyPr vert="horz" lIns="91440" tIns="45720" rIns="91440" bIns="45720" rtlCol="0">
            <a:normAutofit fontScale="92500"/>
          </a:bodyPr>
          <a:lstStyle/>
          <a:p>
            <a:pPr indent="-228600">
              <a:buFont typeface="Arial" panose="020B0604020202020204" pitchFamily="34" charset="0"/>
              <a:buChar char="•"/>
            </a:pPr>
            <a:r>
              <a:rPr lang="en-US" sz="1800" dirty="0">
                <a:solidFill>
                  <a:srgbClr val="FFFFFF"/>
                </a:solidFill>
              </a:rPr>
              <a:t>So yes, a computer can only read numbers because it’s the only thing it can understand. </a:t>
            </a:r>
          </a:p>
          <a:p>
            <a:pPr indent="-228600">
              <a:buFont typeface="Arial" panose="020B0604020202020204" pitchFamily="34" charset="0"/>
              <a:buChar char="•"/>
            </a:pPr>
            <a:endParaRPr lang="en-US" sz="1800" dirty="0">
              <a:solidFill>
                <a:srgbClr val="FFFFFF"/>
              </a:solidFill>
            </a:endParaRPr>
          </a:p>
          <a:p>
            <a:pPr indent="-228600">
              <a:buFont typeface="Arial" panose="020B0604020202020204" pitchFamily="34" charset="0"/>
              <a:buChar char="•"/>
            </a:pPr>
            <a:r>
              <a:rPr lang="en-US" sz="1800" dirty="0">
                <a:solidFill>
                  <a:srgbClr val="FFFFFF"/>
                </a:solidFill>
              </a:rPr>
              <a:t>There are two ways a computer and read this, ASCII and UNICODE. ASCII is only used to show writing in English language and some Western languages, was made before UNICODE.</a:t>
            </a:r>
          </a:p>
          <a:p>
            <a:pPr indent="-228600">
              <a:buFont typeface="Arial" panose="020B0604020202020204" pitchFamily="34" charset="0"/>
              <a:buChar char="•"/>
            </a:pPr>
            <a:endParaRPr lang="en-US" sz="1800" dirty="0">
              <a:solidFill>
                <a:srgbClr val="FFFFFF"/>
              </a:solidFill>
            </a:endParaRPr>
          </a:p>
          <a:p>
            <a:pPr indent="-228600">
              <a:buFont typeface="Arial" panose="020B0604020202020204" pitchFamily="34" charset="0"/>
              <a:buChar char="•"/>
            </a:pPr>
            <a:r>
              <a:rPr lang="en-US" sz="1800" dirty="0">
                <a:solidFill>
                  <a:srgbClr val="FFFFFF"/>
                </a:solidFill>
              </a:rPr>
              <a:t>UNICODE for every languages on the planet.</a:t>
            </a:r>
          </a:p>
          <a:p>
            <a:pPr indent="-228600">
              <a:buFont typeface="Arial" panose="020B0604020202020204" pitchFamily="34" charset="0"/>
              <a:buChar char="•"/>
            </a:pPr>
            <a:endParaRPr lang="en-US" sz="1800" dirty="0">
              <a:solidFill>
                <a:srgbClr val="FFFFFF"/>
              </a:solidFill>
            </a:endParaRPr>
          </a:p>
        </p:txBody>
      </p:sp>
      <p:sp>
        <p:nvSpPr>
          <p:cNvPr id="9" name="Right Arrow 8">
            <a:hlinkClick r:id="" action="ppaction://hlinkshowjump?jump=nextslide"/>
            <a:extLst>
              <a:ext uri="{FF2B5EF4-FFF2-40B4-BE49-F238E27FC236}">
                <a16:creationId xmlns:a16="http://schemas.microsoft.com/office/drawing/2014/main" id="{5D90DBF0-B17A-7B45-B0FC-F9C3B56E4D0D}"/>
              </a:ext>
            </a:extLst>
          </p:cNvPr>
          <p:cNvSpPr/>
          <p:nvPr/>
        </p:nvSpPr>
        <p:spPr>
          <a:xfrm>
            <a:off x="10041467" y="5972107"/>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 action="ppaction://hlinkshowjump?jump=previousslide"/>
            <a:extLst>
              <a:ext uri="{FF2B5EF4-FFF2-40B4-BE49-F238E27FC236}">
                <a16:creationId xmlns:a16="http://schemas.microsoft.com/office/drawing/2014/main" id="{58E2E17A-F88F-C642-AFCA-73179E46EAE8}"/>
              </a:ext>
            </a:extLst>
          </p:cNvPr>
          <p:cNvSpPr/>
          <p:nvPr/>
        </p:nvSpPr>
        <p:spPr>
          <a:xfrm rot="10800000">
            <a:off x="1278467" y="5965882"/>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5560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C303A22E-F930-44CD-9A4F-6BF2ABEF41B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4A565C7-1BD6-0D46-8D80-A7223B43B6A0}"/>
              </a:ext>
            </a:extLst>
          </p:cNvPr>
          <p:cNvPicPr>
            <a:picLocks noChangeAspect="1"/>
          </p:cNvPicPr>
          <p:nvPr/>
        </p:nvPicPr>
        <p:blipFill rotWithShape="1">
          <a:blip r:embed="rId3">
            <a:duotone>
              <a:schemeClr val="accent1">
                <a:shade val="45000"/>
                <a:satMod val="135000"/>
              </a:schemeClr>
              <a:prstClr val="white"/>
            </a:duotone>
            <a:alphaModFix amt="35000"/>
            <a:extLst/>
          </a:blip>
          <a:srcRect l="2107" r="414"/>
          <a:stretch/>
        </p:blipFill>
        <p:spPr>
          <a:xfrm>
            <a:off x="20" y="227"/>
            <a:ext cx="12191675" cy="6858000"/>
          </a:xfrm>
          <a:prstGeom prst="rect">
            <a:avLst/>
          </a:prstGeom>
        </p:spPr>
      </p:pic>
      <p:pic>
        <p:nvPicPr>
          <p:cNvPr id="39" name="Picture 38">
            <a:extLst>
              <a:ext uri="{FF2B5EF4-FFF2-40B4-BE49-F238E27FC236}">
                <a16:creationId xmlns:a16="http://schemas.microsoft.com/office/drawing/2014/main" id="{F3561FF1-1A02-4FF3-A197-1463B195BB62}"/>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1" name="Picture 40">
            <a:extLst>
              <a:ext uri="{FF2B5EF4-FFF2-40B4-BE49-F238E27FC236}">
                <a16:creationId xmlns:a16="http://schemas.microsoft.com/office/drawing/2014/main" id="{B72EA451-8822-4463-857F-FBEB27C27E0D}"/>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3" name="Rectangle 42">
            <a:extLst>
              <a:ext uri="{FF2B5EF4-FFF2-40B4-BE49-F238E27FC236}">
                <a16:creationId xmlns:a16="http://schemas.microsoft.com/office/drawing/2014/main" id="{3153B03D-1E46-4D03-8CA2-71D1B589341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4585AC5-0D45-4463-AAF9-0D469B7310B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22815DD-D329-4BFE-9671-180AE80C6F8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5" y="0"/>
            <a:ext cx="4431479" cy="6858000"/>
          </a:xfrm>
          <a:prstGeom prst="rect">
            <a:avLst/>
          </a:prstGeom>
          <a:solidFill>
            <a:schemeClr val="bg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C41B5798-0EBE-4885-9072-BCC9DCCAAB3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3755"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D382E25C-F295-4FC4-85C0-C8BF195C1750}"/>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50645"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a:extLst>
              <a:ext uri="{FF2B5EF4-FFF2-40B4-BE49-F238E27FC236}">
                <a16:creationId xmlns:a16="http://schemas.microsoft.com/office/drawing/2014/main" id="{54CCE519-F385-554F-B23D-ECD74B1256A2}"/>
              </a:ext>
            </a:extLst>
          </p:cNvPr>
          <p:cNvSpPr>
            <a:spLocks noGrp="1"/>
          </p:cNvSpPr>
          <p:nvPr>
            <p:ph type="title"/>
          </p:nvPr>
        </p:nvSpPr>
        <p:spPr>
          <a:xfrm>
            <a:off x="1974738" y="808056"/>
            <a:ext cx="2659944" cy="1294201"/>
          </a:xfrm>
        </p:spPr>
        <p:txBody>
          <a:bodyPr>
            <a:normAutofit/>
          </a:bodyPr>
          <a:lstStyle/>
          <a:p>
            <a:pPr algn="l"/>
            <a:r>
              <a:rPr lang="en-US" sz="2600">
                <a:latin typeface="American Typewriter" panose="02090604020004020304" pitchFamily="18" charset="77"/>
              </a:rPr>
              <a:t>IMAGE</a:t>
            </a:r>
          </a:p>
        </p:txBody>
      </p:sp>
      <p:sp>
        <p:nvSpPr>
          <p:cNvPr id="3" name="Content Placeholder 2">
            <a:extLst>
              <a:ext uri="{FF2B5EF4-FFF2-40B4-BE49-F238E27FC236}">
                <a16:creationId xmlns:a16="http://schemas.microsoft.com/office/drawing/2014/main" id="{C24231DC-DC5F-7A40-8F2F-DCE808429474}"/>
              </a:ext>
            </a:extLst>
          </p:cNvPr>
          <p:cNvSpPr>
            <a:spLocks noGrp="1"/>
          </p:cNvSpPr>
          <p:nvPr>
            <p:ph idx="1"/>
          </p:nvPr>
        </p:nvSpPr>
        <p:spPr>
          <a:xfrm>
            <a:off x="1974739" y="2180492"/>
            <a:ext cx="2659944" cy="4070838"/>
          </a:xfrm>
        </p:spPr>
        <p:txBody>
          <a:bodyPr>
            <a:normAutofit/>
          </a:bodyPr>
          <a:lstStyle/>
          <a:p>
            <a:pPr marL="0" indent="0">
              <a:lnSpc>
                <a:spcPct val="110000"/>
              </a:lnSpc>
              <a:buNone/>
            </a:pPr>
            <a:r>
              <a:rPr lang="en-US" sz="1500"/>
              <a:t>Have you heard the say “a picture is worth a thousand words”. A properly composed image can bring out strong emotions out of people so one has to be very honest with the way they manipulate an image.</a:t>
            </a:r>
          </a:p>
          <a:p>
            <a:pPr marL="0" indent="0">
              <a:lnSpc>
                <a:spcPct val="110000"/>
              </a:lnSpc>
              <a:buNone/>
            </a:pPr>
            <a:r>
              <a:rPr lang="en-US" sz="1500"/>
              <a:t>It is important to discuss the two methods images are processed my computers. Bitmaps and Vector drawings</a:t>
            </a:r>
          </a:p>
        </p:txBody>
      </p:sp>
      <p:sp>
        <p:nvSpPr>
          <p:cNvPr id="38" name="Right Arrow 37">
            <a:hlinkClick r:id="" action="ppaction://hlinkshowjump?jump=previousslide"/>
            <a:extLst>
              <a:ext uri="{FF2B5EF4-FFF2-40B4-BE49-F238E27FC236}">
                <a16:creationId xmlns:a16="http://schemas.microsoft.com/office/drawing/2014/main" id="{C809E0D6-3745-524F-8010-59B11272A7F3}"/>
              </a:ext>
            </a:extLst>
          </p:cNvPr>
          <p:cNvSpPr/>
          <p:nvPr/>
        </p:nvSpPr>
        <p:spPr>
          <a:xfrm rot="10800000">
            <a:off x="1404985" y="6019476"/>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a:hlinkClick r:id="" action="ppaction://hlinkshowjump?jump=nextslide"/>
            <a:extLst>
              <a:ext uri="{FF2B5EF4-FFF2-40B4-BE49-F238E27FC236}">
                <a16:creationId xmlns:a16="http://schemas.microsoft.com/office/drawing/2014/main" id="{7E9D4E11-04E9-C640-9275-42C80F8E915B}"/>
              </a:ext>
            </a:extLst>
          </p:cNvPr>
          <p:cNvSpPr/>
          <p:nvPr/>
        </p:nvSpPr>
        <p:spPr>
          <a:xfrm>
            <a:off x="10936404" y="6019476"/>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8838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1D9A177-EB17-3E45-A746-31A38EA56D75}"/>
              </a:ext>
            </a:extLst>
          </p:cNvPr>
          <p:cNvPicPr>
            <a:picLocks noChangeAspect="1"/>
          </p:cNvPicPr>
          <p:nvPr/>
        </p:nvPicPr>
        <p:blipFill>
          <a:blip r:embed="rId2"/>
          <a:stretch>
            <a:fillRect/>
          </a:stretch>
        </p:blipFill>
        <p:spPr>
          <a:xfrm>
            <a:off x="1024255" y="404302"/>
            <a:ext cx="9464041" cy="6309360"/>
          </a:xfrm>
          <a:prstGeom prst="rect">
            <a:avLst/>
          </a:prstGeom>
        </p:spPr>
        <p:style>
          <a:lnRef idx="2">
            <a:schemeClr val="accent2">
              <a:shade val="50000"/>
            </a:schemeClr>
          </a:lnRef>
          <a:fillRef idx="1">
            <a:schemeClr val="accent2"/>
          </a:fillRef>
          <a:effectRef idx="0">
            <a:schemeClr val="accent2"/>
          </a:effectRef>
          <a:fontRef idx="minor">
            <a:schemeClr val="lt1"/>
          </a:fontRef>
        </p:style>
      </p:pic>
      <p:sp>
        <p:nvSpPr>
          <p:cNvPr id="3" name="Content Placeholder 2">
            <a:extLst>
              <a:ext uri="{FF2B5EF4-FFF2-40B4-BE49-F238E27FC236}">
                <a16:creationId xmlns:a16="http://schemas.microsoft.com/office/drawing/2014/main" id="{1C01D359-6153-3C41-94A8-B022D6A36FA2}"/>
              </a:ext>
            </a:extLst>
          </p:cNvPr>
          <p:cNvSpPr>
            <a:spLocks noGrp="1"/>
          </p:cNvSpPr>
          <p:nvPr>
            <p:ph idx="1"/>
          </p:nvPr>
        </p:nvSpPr>
        <p:spPr/>
        <p:txBody>
          <a:bodyPr/>
          <a:lstStyle/>
          <a:p>
            <a:r>
              <a:rPr lang="en-US" dirty="0"/>
              <a:t>Bitmaps are small squares called pixels, making a big image. They need a lot of memory to store picture information as the size of the image increases.</a:t>
            </a:r>
          </a:p>
          <a:p>
            <a:r>
              <a:rPr lang="en-US" dirty="0"/>
              <a:t>Vectors images are stored using points or instructions. These image can change in size and keep their clarity.</a:t>
            </a:r>
          </a:p>
        </p:txBody>
      </p:sp>
      <p:sp>
        <p:nvSpPr>
          <p:cNvPr id="5" name="Right Arrow 4">
            <a:hlinkClick r:id="" action="ppaction://hlinkshowjump?jump=previousslide"/>
            <a:extLst>
              <a:ext uri="{FF2B5EF4-FFF2-40B4-BE49-F238E27FC236}">
                <a16:creationId xmlns:a16="http://schemas.microsoft.com/office/drawing/2014/main" id="{0C398D15-E0EB-D34D-9A7D-3BEF23E0F49F}"/>
              </a:ext>
            </a:extLst>
          </p:cNvPr>
          <p:cNvSpPr/>
          <p:nvPr/>
        </p:nvSpPr>
        <p:spPr>
          <a:xfrm rot="10800000">
            <a:off x="0" y="6049944"/>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 action="ppaction://hlinkshowjump?jump=nextslide"/>
            <a:extLst>
              <a:ext uri="{FF2B5EF4-FFF2-40B4-BE49-F238E27FC236}">
                <a16:creationId xmlns:a16="http://schemas.microsoft.com/office/drawing/2014/main" id="{29A68FAA-88D6-0D44-ACD4-15EF6E8D2149}"/>
              </a:ext>
            </a:extLst>
          </p:cNvPr>
          <p:cNvSpPr/>
          <p:nvPr/>
        </p:nvSpPr>
        <p:spPr>
          <a:xfrm>
            <a:off x="10570139" y="6049944"/>
            <a:ext cx="942411" cy="768736"/>
          </a:xfrm>
          <a:prstGeom prst="rightArrow">
            <a:avLst/>
          </a:prstGeom>
          <a:blipFill>
            <a:blip r:embed="rId3"/>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6841295"/>
      </p:ext>
    </p:extLst>
  </p:cSld>
  <p:clrMapOvr>
    <a:masterClrMapping/>
  </p:clrMapOvr>
  <p:timing>
    <p:tnLst>
      <p:par>
        <p:cTn id="1" dur="indefinite" restart="never" nodeType="tmRoot">
          <p:childTnLst>
            <p:seq concurrent="1">
              <p:cTn id="2" repeatCount="indefinite" restart="whenNotActive" fill="hold" evtFilter="cancelBubble" nodeType="interactiveSeq">
                <p:stCondLst>
                  <p:cond delay="indefinite"/>
                  <p:cond evt="onBegin" delay="0">
                    <p:tn val="1"/>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4.58333E-6 -1.48148E-6 L 0.24921 0.08843 " pathEditMode="relative" rAng="0" ptsTypes="AA">
                                      <p:cBhvr>
                                        <p:cTn id="6" dur="30000" fill="hold"/>
                                        <p:tgtEl>
                                          <p:spTgt spid="4"/>
                                        </p:tgtEl>
                                        <p:attrNameLst>
                                          <p:attrName>ppt_x</p:attrName>
                                          <p:attrName>ppt_y</p:attrName>
                                        </p:attrNameLst>
                                      </p:cBhvr>
                                      <p:rCtr x="12461" y="4421"/>
                                    </p:animMotion>
                                  </p:childTnLst>
                                </p:cTn>
                              </p:par>
                              <p:par>
                                <p:cTn id="7" presetID="6" presetClass="emph" presetSubtype="0" accel="50000" decel="50000" fill="hold" nodeType="withEffect">
                                  <p:stCondLst>
                                    <p:cond delay="0"/>
                                  </p:stCondLst>
                                  <p:childTnLst>
                                    <p:animScale>
                                      <p:cBhvr>
                                        <p:cTn id="8" dur="30000" fill="hold"/>
                                        <p:tgtEl>
                                          <p:spTgt spid="4"/>
                                        </p:tgtEl>
                                      </p:cBhvr>
                                      <p:by x="150000" y="150000"/>
                                    </p:animScale>
                                  </p:childTnLst>
                                </p:cTn>
                              </p:par>
                            </p:childTnLst>
                          </p:cTn>
                        </p:par>
                        <p:par>
                          <p:cTn id="9" fill="hold">
                            <p:stCondLst>
                              <p:cond delay="30000"/>
                            </p:stCondLst>
                            <p:childTnLst>
                              <p:par>
                                <p:cTn id="10" presetID="0" presetClass="path" presetSubtype="0" accel="50000" decel="50000" fill="hold" nodeType="afterEffect">
                                  <p:stCondLst>
                                    <p:cond delay="5000"/>
                                  </p:stCondLst>
                                  <p:childTnLst>
                                    <p:animMotion origin="layout" path="M 0.24921 0.08843 L -0.24922 -0.07014 " pathEditMode="relative" rAng="0" ptsTypes="AA">
                                      <p:cBhvr>
                                        <p:cTn id="11" dur="30000" fill="hold"/>
                                        <p:tgtEl>
                                          <p:spTgt spid="4"/>
                                        </p:tgtEl>
                                        <p:attrNameLst>
                                          <p:attrName>ppt_x</p:attrName>
                                          <p:attrName>ppt_y</p:attrName>
                                        </p:attrNameLst>
                                      </p:cBhvr>
                                      <p:rCtr x="-24922" y="-7940"/>
                                    </p:animMotion>
                                  </p:childTnLst>
                                </p:cTn>
                              </p:par>
                            </p:childTnLst>
                          </p:cTn>
                        </p:par>
                        <p:par>
                          <p:cTn id="12" fill="hold">
                            <p:stCondLst>
                              <p:cond delay="65000"/>
                            </p:stCondLst>
                            <p:childTnLst>
                              <p:par>
                                <p:cTn id="13" presetID="0" presetClass="path" presetSubtype="0" accel="50000" decel="50000" fill="hold" nodeType="afterEffect">
                                  <p:stCondLst>
                                    <p:cond delay="5000"/>
                                  </p:stCondLst>
                                  <p:childTnLst>
                                    <p:animMotion origin="layout" path="M -0.24922 -0.07014 L 4.58333E-6 -1.48148E-6 " pathEditMode="relative" rAng="0" ptsTypes="AA">
                                      <p:cBhvr>
                                        <p:cTn id="14" dur="30000" fill="hold"/>
                                        <p:tgtEl>
                                          <p:spTgt spid="4"/>
                                        </p:tgtEl>
                                        <p:attrNameLst>
                                          <p:attrName>ppt_x</p:attrName>
                                          <p:attrName>ppt_y</p:attrName>
                                        </p:attrNameLst>
                                      </p:cBhvr>
                                      <p:rCtr x="12461" y="3495"/>
                                    </p:animMotion>
                                  </p:childTnLst>
                                </p:cTn>
                              </p:par>
                              <p:par>
                                <p:cTn id="15" presetID="6" presetClass="emph" presetSubtype="0" accel="50000" decel="50000" fill="hold" nodeType="withEffect">
                                  <p:stCondLst>
                                    <p:cond delay="5000"/>
                                  </p:stCondLst>
                                  <p:childTnLst>
                                    <p:animScale>
                                      <p:cBhvr>
                                        <p:cTn id="16" dur="30000" fill="hold"/>
                                        <p:tgtEl>
                                          <p:spTgt spid="4"/>
                                        </p:tgtEl>
                                      </p:cBhvr>
                                      <p:by x="150000" y="150000"/>
                                      <p:to x="100000" y="100000"/>
                                    </p:animScale>
                                  </p:childTnLst>
                                </p:cTn>
                              </p:par>
                            </p:childTnLst>
                          </p:cTn>
                        </p:par>
                        <p:par>
                          <p:cTn id="17" fill="hold">
                            <p:stCondLst>
                              <p:cond delay="100000"/>
                            </p:stCondLst>
                            <p:childTnLst>
                              <p:par>
                                <p:cTn id="18" presetID="0" presetClass="path" presetSubtype="0" accel="50000" decel="50000" fill="hold" nodeType="afterEffect">
                                  <p:stCondLst>
                                    <p:cond delay="0"/>
                                  </p:stCondLst>
                                  <p:childTnLst>
                                    <p:animMotion origin="layout" path="M 4.58333E-6 -1.48148E-6 L 4.58333E-6 0.00023 " pathEditMode="relative" rAng="0" ptsTypes="AA">
                                      <p:cBhvr>
                                        <p:cTn id="19" dur="5000" fill="hold"/>
                                        <p:tgtEl>
                                          <p:spTgt spid="4"/>
                                        </p:tgtEl>
                                        <p:attrNameLst>
                                          <p:attrName>ppt_x</p:attrName>
                                          <p:attrName>ppt_y</p:attrName>
                                        </p:attrNameLst>
                                      </p:cBhvr>
                                      <p:rCtr x="0" y="0"/>
                                    </p:animMotion>
                                  </p:childTnLst>
                                </p:cTn>
                              </p:par>
                            </p:childTnLst>
                          </p:cTn>
                        </p:par>
                      </p:childTnLst>
                    </p:cTn>
                  </p:par>
                </p:childTnLst>
              </p:cTn>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6AA7C31-76FD-4B44-A1FF-D13D2515AE57}"/>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F5CE85F9-F4EE-4E5D-8235-528527A401D8}"/>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17338BB4-74FF-4836-86B7-F1B0C2B62DA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a16="http://schemas.microsoft.com/office/drawing/2014/main" id="{1ABFA8A3-A231-4BC1-B8A5-C5BE7315CD7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FE35963E-79B2-4A8E-8F24-A94E8DDDD5D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a:extLst>
              <a:ext uri="{FF2B5EF4-FFF2-40B4-BE49-F238E27FC236}">
                <a16:creationId xmlns:a16="http://schemas.microsoft.com/office/drawing/2014/main" id="{308E4331-210E-4E5F-9501-4C830E34005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TextBox 22">
            <a:extLst>
              <a:ext uri="{FF2B5EF4-FFF2-40B4-BE49-F238E27FC236}">
                <a16:creationId xmlns:a16="http://schemas.microsoft.com/office/drawing/2014/main" id="{1A54F778-4E1C-4F6F-9318-9795AA35C246}"/>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91282" y="3262852"/>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useBgFill="1">
        <p:nvSpPr>
          <p:cNvPr id="25" name="Rectangle 24">
            <a:extLst>
              <a:ext uri="{FF2B5EF4-FFF2-40B4-BE49-F238E27FC236}">
                <a16:creationId xmlns:a16="http://schemas.microsoft.com/office/drawing/2014/main" id="{200A9256-A44C-4406-9010-B9D7D870992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C731F266-5507-4462-8427-0BD0B42C8BDB}"/>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9" name="Picture 28">
            <a:extLst>
              <a:ext uri="{FF2B5EF4-FFF2-40B4-BE49-F238E27FC236}">
                <a16:creationId xmlns:a16="http://schemas.microsoft.com/office/drawing/2014/main" id="{126A06D6-90F0-42BA-94C0-AC6E66570F2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1" name="Rectangle 30">
            <a:extLst>
              <a:ext uri="{FF2B5EF4-FFF2-40B4-BE49-F238E27FC236}">
                <a16:creationId xmlns:a16="http://schemas.microsoft.com/office/drawing/2014/main" id="{1488C64B-FA72-4C34-B7D8-ABA7E21469F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49629-70E2-4E72-9E59-209F1F32308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3403E22-A267-491E-9711-05F332BE706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98F5671-E172-46A3-8DC0-54EC6D0E42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50531" y="647188"/>
            <a:ext cx="9091538" cy="32972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E97A8247-B7CE-7347-9F2D-1F08081E9710}"/>
              </a:ext>
            </a:extLst>
          </p:cNvPr>
          <p:cNvPicPr>
            <a:picLocks noGrp="1" noChangeAspect="1"/>
          </p:cNvPicPr>
          <p:nvPr>
            <p:ph sz="half" idx="2"/>
          </p:nvPr>
        </p:nvPicPr>
        <p:blipFill>
          <a:blip r:embed="rId5"/>
          <a:stretch>
            <a:fillRect/>
          </a:stretch>
        </p:blipFill>
        <p:spPr>
          <a:xfrm>
            <a:off x="6821708" y="972646"/>
            <a:ext cx="3137574" cy="2648383"/>
          </a:xfrm>
          <a:prstGeom prst="rect">
            <a:avLst/>
          </a:prstGeom>
          <a:ln>
            <a:noFill/>
          </a:ln>
        </p:spPr>
      </p:pic>
      <p:pic>
        <p:nvPicPr>
          <p:cNvPr id="5" name="Content Placeholder 4">
            <a:extLst>
              <a:ext uri="{FF2B5EF4-FFF2-40B4-BE49-F238E27FC236}">
                <a16:creationId xmlns:a16="http://schemas.microsoft.com/office/drawing/2014/main" id="{5F7BBC2D-F683-A842-888A-9DB3D9E5EF3C}"/>
              </a:ext>
            </a:extLst>
          </p:cNvPr>
          <p:cNvPicPr>
            <a:picLocks noGrp="1" noChangeAspect="1"/>
          </p:cNvPicPr>
          <p:nvPr>
            <p:ph sz="half" idx="1"/>
          </p:nvPr>
        </p:nvPicPr>
        <p:blipFill>
          <a:blip r:embed="rId6"/>
          <a:stretch>
            <a:fillRect/>
          </a:stretch>
        </p:blipFill>
        <p:spPr>
          <a:xfrm>
            <a:off x="2064087" y="972646"/>
            <a:ext cx="3861382" cy="2648383"/>
          </a:xfrm>
          <a:prstGeom prst="rect">
            <a:avLst/>
          </a:prstGeom>
          <a:ln>
            <a:noFill/>
          </a:ln>
        </p:spPr>
      </p:pic>
      <p:sp>
        <p:nvSpPr>
          <p:cNvPr id="39" name="Rectangle 38">
            <a:extLst>
              <a:ext uri="{FF2B5EF4-FFF2-40B4-BE49-F238E27FC236}">
                <a16:creationId xmlns:a16="http://schemas.microsoft.com/office/drawing/2014/main" id="{F304D462-CF3A-48B2-966A-0DA7B7E6143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9744F83-FEC9-4E5B-8530-224C258F1C9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29148" y="319016"/>
            <a:ext cx="9734654" cy="3948816"/>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B81918A1-30EC-48DB-A535-4898EA92700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2966" y="888935"/>
            <a:ext cx="4228687" cy="2818547"/>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35E04AC5-C350-4460-9728-3B499C51086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48589" y="5007362"/>
            <a:ext cx="311727" cy="430887"/>
          </a:xfrm>
          <a:prstGeom prst="rect">
            <a:avLst/>
          </a:prstGeom>
          <a:noFill/>
        </p:spPr>
        <p:txBody>
          <a:bodyPr wrap="square" rtlCol="0">
            <a:spAutoFit/>
          </a:bodyPr>
          <a:lstStyle/>
          <a:p>
            <a:pPr algn="r">
              <a:spcAft>
                <a:spcPts val="600"/>
              </a:spcAft>
            </a:pPr>
            <a:r>
              <a:rPr lang="en-US" sz="2200" dirty="0">
                <a:solidFill>
                  <a:schemeClr val="accent6"/>
                </a:solidFill>
                <a:latin typeface="Wingdings 3" panose="05040102010807070707" pitchFamily="18" charset="2"/>
              </a:rPr>
              <a:t>z</a:t>
            </a:r>
            <a:endParaRPr lang="en-US" sz="2200" dirty="0">
              <a:solidFill>
                <a:schemeClr val="accent6"/>
              </a:solidFill>
              <a:latin typeface="MS Shell Dlg 2" panose="020B0604030504040204" pitchFamily="34" charset="0"/>
            </a:endParaRPr>
          </a:p>
        </p:txBody>
      </p:sp>
      <p:sp>
        <p:nvSpPr>
          <p:cNvPr id="47" name="Rectangle 46">
            <a:extLst>
              <a:ext uri="{FF2B5EF4-FFF2-40B4-BE49-F238E27FC236}">
                <a16:creationId xmlns:a16="http://schemas.microsoft.com/office/drawing/2014/main" id="{9301236F-2DE7-4B56-B413-C201491DFF9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78683" y="888935"/>
            <a:ext cx="4228687" cy="2818547"/>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EC7529-4860-1342-923A-AC7199518313}"/>
              </a:ext>
            </a:extLst>
          </p:cNvPr>
          <p:cNvSpPr>
            <a:spLocks noGrp="1"/>
          </p:cNvSpPr>
          <p:nvPr>
            <p:ph type="title"/>
          </p:nvPr>
        </p:nvSpPr>
        <p:spPr>
          <a:xfrm>
            <a:off x="1976398" y="5166420"/>
            <a:ext cx="8440564" cy="1045052"/>
          </a:xfrm>
        </p:spPr>
        <p:txBody>
          <a:bodyPr vert="horz" lIns="91440" tIns="45720" rIns="91440" bIns="45720" rtlCol="0" anchor="t">
            <a:normAutofit/>
          </a:bodyPr>
          <a:lstStyle/>
          <a:p>
            <a:r>
              <a:rPr lang="en-US" sz="4800" dirty="0"/>
              <a:t> 	</a:t>
            </a:r>
            <a:r>
              <a:rPr lang="en-US" sz="4800" dirty="0">
                <a:latin typeface="American Typewriter" panose="02090604020004020304" pitchFamily="18" charset="77"/>
              </a:rPr>
              <a:t>BITMAP vs VECTOR</a:t>
            </a:r>
          </a:p>
        </p:txBody>
      </p:sp>
      <p:sp>
        <p:nvSpPr>
          <p:cNvPr id="24" name="Right Arrow 23">
            <a:hlinkClick r:id="" action="ppaction://hlinkshowjump?jump=nextslide"/>
            <a:extLst>
              <a:ext uri="{FF2B5EF4-FFF2-40B4-BE49-F238E27FC236}">
                <a16:creationId xmlns:a16="http://schemas.microsoft.com/office/drawing/2014/main" id="{3525EC0D-C851-4641-9C12-57DCC68172A9}"/>
              </a:ext>
            </a:extLst>
          </p:cNvPr>
          <p:cNvSpPr/>
          <p:nvPr/>
        </p:nvSpPr>
        <p:spPr>
          <a:xfrm>
            <a:off x="10570139" y="6049944"/>
            <a:ext cx="942411" cy="768736"/>
          </a:xfrm>
          <a:prstGeom prst="rightArrow">
            <a:avLst/>
          </a:prstGeom>
          <a:blipFill>
            <a:blip r:embed="rId7"/>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a:hlinkClick r:id="" action="ppaction://hlinkshowjump?jump=previousslide"/>
            <a:extLst>
              <a:ext uri="{FF2B5EF4-FFF2-40B4-BE49-F238E27FC236}">
                <a16:creationId xmlns:a16="http://schemas.microsoft.com/office/drawing/2014/main" id="{0E54DAD1-99B4-D949-9FAE-CFDE9C8E13DB}"/>
              </a:ext>
            </a:extLst>
          </p:cNvPr>
          <p:cNvSpPr/>
          <p:nvPr/>
        </p:nvSpPr>
        <p:spPr>
          <a:xfrm rot="10800000">
            <a:off x="1229873" y="6049944"/>
            <a:ext cx="942411" cy="768736"/>
          </a:xfrm>
          <a:prstGeom prst="rightArrow">
            <a:avLst/>
          </a:prstGeom>
          <a:blipFill>
            <a:blip r:embed="rId7"/>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0944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CD557CE-2AB8-44E1-AABA-A21D2274F34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8DCB6E5-A344-4A17-A353-EC4D71E6C46B}"/>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4D82F4F2-6117-4CCD-94A7-4AFD603EC3C6}"/>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CCA9FB2-FFC7-4B6D-8E30-9D2CC14E7D2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CF6D6F6-E7F9-4521-BD22-74A61D8ED84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B566E74-1425-46AC-885D-D2DAEE365F6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6858379-D070-40E4-8A3D-F29E90C5C7C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97C24CE-648A-4D3A-8241-7BCFE9A4835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60169" y="641225"/>
            <a:ext cx="415636" cy="369332"/>
          </a:xfrm>
          <a:prstGeom prst="rect">
            <a:avLst/>
          </a:prstGeom>
          <a:noFill/>
        </p:spPr>
        <p:txBody>
          <a:bodyPr wrap="square" rtlCol="0">
            <a:spAutoFit/>
          </a:bodyPr>
          <a:lstStyle/>
          <a:p>
            <a:pPr algn="r">
              <a:spcAft>
                <a:spcPts val="600"/>
              </a:spcAft>
            </a:pP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pic>
        <p:nvPicPr>
          <p:cNvPr id="4" name="Picture 3">
            <a:extLst>
              <a:ext uri="{FF2B5EF4-FFF2-40B4-BE49-F238E27FC236}">
                <a16:creationId xmlns:a16="http://schemas.microsoft.com/office/drawing/2014/main" id="{6DA52806-C2DE-0F48-9939-A1351F3338CB}"/>
              </a:ext>
            </a:extLst>
          </p:cNvPr>
          <p:cNvPicPr>
            <a:picLocks noChangeAspect="1"/>
          </p:cNvPicPr>
          <p:nvPr/>
        </p:nvPicPr>
        <p:blipFill>
          <a:blip r:embed="rId5"/>
          <a:stretch>
            <a:fillRect/>
          </a:stretch>
        </p:blipFill>
        <p:spPr>
          <a:xfrm>
            <a:off x="6094766" y="2010588"/>
            <a:ext cx="4651619" cy="2837487"/>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2" name="Title 1">
            <a:extLst>
              <a:ext uri="{FF2B5EF4-FFF2-40B4-BE49-F238E27FC236}">
                <a16:creationId xmlns:a16="http://schemas.microsoft.com/office/drawing/2014/main" id="{89F59AB8-84AA-6946-B67C-755D7D438671}"/>
              </a:ext>
            </a:extLst>
          </p:cNvPr>
          <p:cNvSpPr>
            <a:spLocks noGrp="1"/>
          </p:cNvSpPr>
          <p:nvPr>
            <p:ph type="title"/>
          </p:nvPr>
        </p:nvSpPr>
        <p:spPr>
          <a:xfrm>
            <a:off x="1969804" y="808056"/>
            <a:ext cx="3317492" cy="1077229"/>
          </a:xfrm>
        </p:spPr>
        <p:txBody>
          <a:bodyPr>
            <a:normAutofit/>
          </a:bodyPr>
          <a:lstStyle/>
          <a:p>
            <a:pPr algn="l"/>
            <a:r>
              <a:rPr lang="en-US" sz="3600" dirty="0">
                <a:latin typeface="American Typewriter" panose="02090604020004020304" pitchFamily="18" charset="77"/>
              </a:rPr>
              <a:t>AUDIO</a:t>
            </a:r>
          </a:p>
        </p:txBody>
      </p:sp>
      <p:sp>
        <p:nvSpPr>
          <p:cNvPr id="3" name="Content Placeholder 2">
            <a:extLst>
              <a:ext uri="{FF2B5EF4-FFF2-40B4-BE49-F238E27FC236}">
                <a16:creationId xmlns:a16="http://schemas.microsoft.com/office/drawing/2014/main" id="{016667D3-56AA-1A42-8825-2147D95A6081}"/>
              </a:ext>
            </a:extLst>
          </p:cNvPr>
          <p:cNvSpPr>
            <a:spLocks noGrp="1"/>
          </p:cNvSpPr>
          <p:nvPr>
            <p:ph idx="1"/>
          </p:nvPr>
        </p:nvSpPr>
        <p:spPr>
          <a:xfrm>
            <a:off x="1969803" y="2052116"/>
            <a:ext cx="3317493" cy="3997828"/>
          </a:xfrm>
        </p:spPr>
        <p:txBody>
          <a:bodyPr>
            <a:normAutofit/>
          </a:bodyPr>
          <a:lstStyle/>
          <a:p>
            <a:r>
              <a:rPr lang="en-US" sz="1800"/>
              <a:t>Audio is one of two sense we can play with in multimedia, the first is sight. It is very important in media, without it, we can’t see or know what we are supposed to do on a website.</a:t>
            </a:r>
          </a:p>
        </p:txBody>
      </p:sp>
      <p:sp>
        <p:nvSpPr>
          <p:cNvPr id="14" name="Right Arrow 13">
            <a:hlinkClick r:id="" action="ppaction://hlinkshowjump?jump=nextslide"/>
            <a:extLst>
              <a:ext uri="{FF2B5EF4-FFF2-40B4-BE49-F238E27FC236}">
                <a16:creationId xmlns:a16="http://schemas.microsoft.com/office/drawing/2014/main" id="{6A985BF6-49BB-AC48-B556-011A0D5674F8}"/>
              </a:ext>
            </a:extLst>
          </p:cNvPr>
          <p:cNvSpPr/>
          <p:nvPr/>
        </p:nvSpPr>
        <p:spPr>
          <a:xfrm>
            <a:off x="10570139" y="6049944"/>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hlinkClick r:id="" action="ppaction://hlinkshowjump?jump=previousslide"/>
            <a:extLst>
              <a:ext uri="{FF2B5EF4-FFF2-40B4-BE49-F238E27FC236}">
                <a16:creationId xmlns:a16="http://schemas.microsoft.com/office/drawing/2014/main" id="{A547F253-AEB0-7D4F-BBFC-F29C746E1241}"/>
              </a:ext>
            </a:extLst>
          </p:cNvPr>
          <p:cNvSpPr/>
          <p:nvPr/>
        </p:nvSpPr>
        <p:spPr>
          <a:xfrm rot="10800000">
            <a:off x="1513442" y="6034470"/>
            <a:ext cx="942411" cy="768736"/>
          </a:xfrm>
          <a:prstGeom prst="rightArrow">
            <a:avLst/>
          </a:prstGeom>
          <a:blipFill>
            <a:blip r:embed="rId6"/>
            <a:tile tx="0" ty="0" sx="100000" sy="100000" flip="none" algn="tl"/>
          </a:blipFill>
          <a:effectLst>
            <a:glow rad="228600">
              <a:srgbClr val="FF0000">
                <a:alpha val="40000"/>
              </a:srgbClr>
            </a:glow>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43590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docProps/app.xml><?xml version="1.0" encoding="utf-8"?>
<Properties xmlns="http://schemas.openxmlformats.org/officeDocument/2006/extended-properties" xmlns:vt="http://schemas.openxmlformats.org/officeDocument/2006/docPropsVTypes">
  <Template/>
  <TotalTime>443</TotalTime>
  <Words>639</Words>
  <Application>Microsoft Macintosh PowerPoint</Application>
  <PresentationFormat>Widescreen</PresentationFormat>
  <Paragraphs>74</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American Typewriter</vt:lpstr>
      <vt:lpstr>Arial</vt:lpstr>
      <vt:lpstr>MS Shell Dlg 2</vt:lpstr>
      <vt:lpstr>Wingdings</vt:lpstr>
      <vt:lpstr>Wingdings 3</vt:lpstr>
      <vt:lpstr>Madison</vt:lpstr>
      <vt:lpstr> MULTIMEDIA  By Emmanuel Ibirongbe</vt:lpstr>
      <vt:lpstr>The Five Building Blocks of Multimedia</vt:lpstr>
      <vt:lpstr>What is Multimedia?</vt:lpstr>
      <vt:lpstr>    TEXT</vt:lpstr>
      <vt:lpstr> TEXT</vt:lpstr>
      <vt:lpstr>IMAGE</vt:lpstr>
      <vt:lpstr>PowerPoint Presentation</vt:lpstr>
      <vt:lpstr>  BITMAP vs VECTOR</vt:lpstr>
      <vt:lpstr>AUDIO</vt:lpstr>
      <vt:lpstr>Audio</vt:lpstr>
      <vt:lpstr>Analog vs Digital</vt:lpstr>
      <vt:lpstr>ANIMATION</vt:lpstr>
      <vt:lpstr>PowerPoint Presentation</vt:lpstr>
      <vt:lpstr>https://youtu.be/vG41n5jrgBc</vt:lpstr>
      <vt:lpstr>VIDEO</vt:lpstr>
      <vt:lpstr>PowerPoint Presentation</vt:lpstr>
      <vt:lpstr>Video Editing Software</vt:lpstr>
      <vt:lpstr>Sources</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MULTIMEDIA  By Emmanuel Ibirongbe</dc:title>
  <dc:creator>Ibirongbe,Olamide</dc:creator>
  <cp:lastModifiedBy>Ibirongbe,Olamide</cp:lastModifiedBy>
  <cp:revision>29</cp:revision>
  <dcterms:created xsi:type="dcterms:W3CDTF">2018-04-03T21:12:24Z</dcterms:created>
  <dcterms:modified xsi:type="dcterms:W3CDTF">2018-04-10T22:55:32Z</dcterms:modified>
</cp:coreProperties>
</file>