
<file path=[Content_Types].xml><?xml version="1.0" encoding="utf-8"?>
<Types xmlns="http://schemas.openxmlformats.org/package/2006/content-types">
  <Default Extension="mp3" ContentType="audio/mpeg"/>
  <Default Extension="png" ContentType="image/png"/>
  <Default Extension="jpeg" ContentType="image/jpeg"/>
  <Default Extension="rels" ContentType="application/vnd.openxmlformats-package.relationships+xml"/>
  <Default Extension="xml" ContentType="application/xml"/>
  <Default Extension="fntdata" ContentType="application/x-fontdata"/>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77" r:id="rId1"/>
  </p:sldMasterIdLst>
  <p:sldIdLst>
    <p:sldId id="256" r:id="rId2"/>
    <p:sldId id="264" r:id="rId3"/>
    <p:sldId id="262" r:id="rId4"/>
    <p:sldId id="261" r:id="rId5"/>
    <p:sldId id="263" r:id="rId6"/>
    <p:sldId id="258" r:id="rId7"/>
    <p:sldId id="260" r:id="rId8"/>
    <p:sldId id="267" r:id="rId9"/>
    <p:sldId id="265" r:id="rId10"/>
    <p:sldId id="266" r:id="rId11"/>
    <p:sldId id="268" r:id="rId12"/>
    <p:sldId id="259" r:id="rId13"/>
  </p:sldIdLst>
  <p:sldSz cx="12192000" cy="6858000"/>
  <p:notesSz cx="6858000" cy="9144000"/>
  <p:embeddedFontLst>
    <p:embeddedFont>
      <p:font typeface="Personified UX" pitchFamily="2" charset="0"/>
      <p:regular r:id="rId14"/>
    </p:embeddedFont>
    <p:embeddedFont>
      <p:font typeface="Calibri Light" panose="020F0302020204030204" pitchFamily="34" charset="0"/>
      <p:regular r:id="rId15"/>
      <p:italic r:id="rId16"/>
    </p:embeddedFont>
    <p:embeddedFont>
      <p:font typeface="Calibri" panose="020F0502020204030204" pitchFamily="34" charset="0"/>
      <p:regular r:id="rId17"/>
      <p:bold r:id="rId18"/>
      <p:italic r:id="rId19"/>
      <p:boldItalic r:id="rId20"/>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00000"/>
    <a:srgbClr val="4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3548" autoAdjust="0"/>
    <p:restoredTop sz="94660"/>
  </p:normalViewPr>
  <p:slideViewPr>
    <p:cSldViewPr snapToGrid="0">
      <p:cViewPr varScale="1">
        <p:scale>
          <a:sx n="90" d="100"/>
          <a:sy n="90" d="100"/>
        </p:scale>
        <p:origin x="168" y="9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font" Target="fonts/font5.fntdata"/><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font" Target="fonts/font4.fntdata"/><Relationship Id="rId2" Type="http://schemas.openxmlformats.org/officeDocument/2006/relationships/slide" Target="slides/slide1.xml"/><Relationship Id="rId16" Type="http://schemas.openxmlformats.org/officeDocument/2006/relationships/font" Target="fonts/font3.fntdata"/><Relationship Id="rId20" Type="http://schemas.openxmlformats.org/officeDocument/2006/relationships/font" Target="fonts/font7.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font" Target="fonts/font2.fntdata"/><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font" Target="fonts/font6.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font" Target="fonts/font1.fntdata"/><Relationship Id="rId22"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630BCEAB-62FE-4EF9-A7BA-BFABA20E5681}" type="datetimeFigureOut">
              <a:rPr lang="en-US" smtClean="0"/>
              <a:t>5/10/2018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7026983-25F1-46EE-83C9-B16180C9D90D}" type="slidenum">
              <a:rPr lang="en-US" smtClean="0"/>
              <a:t>‹#›</a:t>
            </a:fld>
            <a:endParaRPr lang="en-US" dirty="0"/>
          </a:p>
        </p:txBody>
      </p:sp>
    </p:spTree>
    <p:extLst>
      <p:ext uri="{BB962C8B-B14F-4D97-AF65-F5344CB8AC3E}">
        <p14:creationId xmlns:p14="http://schemas.microsoft.com/office/powerpoint/2010/main" val="298455067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630BCEAB-62FE-4EF9-A7BA-BFABA20E5681}" type="datetimeFigureOut">
              <a:rPr lang="en-US" smtClean="0"/>
              <a:t>5/10/2018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7026983-25F1-46EE-83C9-B16180C9D90D}" type="slidenum">
              <a:rPr lang="en-US" smtClean="0"/>
              <a:t>‹#›</a:t>
            </a:fld>
            <a:endParaRPr lang="en-US" dirty="0"/>
          </a:p>
        </p:txBody>
      </p:sp>
    </p:spTree>
    <p:extLst>
      <p:ext uri="{BB962C8B-B14F-4D97-AF65-F5344CB8AC3E}">
        <p14:creationId xmlns:p14="http://schemas.microsoft.com/office/powerpoint/2010/main" val="100237701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630BCEAB-62FE-4EF9-A7BA-BFABA20E5681}" type="datetimeFigureOut">
              <a:rPr lang="en-US" smtClean="0"/>
              <a:t>5/10/2018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7026983-25F1-46EE-83C9-B16180C9D90D}" type="slidenum">
              <a:rPr lang="en-US" smtClean="0"/>
              <a:t>‹#›</a:t>
            </a:fld>
            <a:endParaRPr lang="en-US" dirty="0"/>
          </a:p>
        </p:txBody>
      </p:sp>
    </p:spTree>
    <p:extLst>
      <p:ext uri="{BB962C8B-B14F-4D97-AF65-F5344CB8AC3E}">
        <p14:creationId xmlns:p14="http://schemas.microsoft.com/office/powerpoint/2010/main" val="103754748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630BCEAB-62FE-4EF9-A7BA-BFABA20E5681}" type="datetimeFigureOut">
              <a:rPr lang="en-US" smtClean="0"/>
              <a:t>5/10/2018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7026983-25F1-46EE-83C9-B16180C9D90D}" type="slidenum">
              <a:rPr lang="en-US" smtClean="0"/>
              <a:t>‹#›</a:t>
            </a:fld>
            <a:endParaRPr lang="en-US" dirty="0"/>
          </a:p>
        </p:txBody>
      </p:sp>
    </p:spTree>
    <p:extLst>
      <p:ext uri="{BB962C8B-B14F-4D97-AF65-F5344CB8AC3E}">
        <p14:creationId xmlns:p14="http://schemas.microsoft.com/office/powerpoint/2010/main" val="429393604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630BCEAB-62FE-4EF9-A7BA-BFABA20E5681}" type="datetimeFigureOut">
              <a:rPr lang="en-US" smtClean="0"/>
              <a:t>5/10/2018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7026983-25F1-46EE-83C9-B16180C9D90D}" type="slidenum">
              <a:rPr lang="en-US" smtClean="0"/>
              <a:t>‹#›</a:t>
            </a:fld>
            <a:endParaRPr lang="en-US" dirty="0"/>
          </a:p>
        </p:txBody>
      </p:sp>
    </p:spTree>
    <p:extLst>
      <p:ext uri="{BB962C8B-B14F-4D97-AF65-F5344CB8AC3E}">
        <p14:creationId xmlns:p14="http://schemas.microsoft.com/office/powerpoint/2010/main" val="407318248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630BCEAB-62FE-4EF9-A7BA-BFABA20E5681}" type="datetimeFigureOut">
              <a:rPr lang="en-US" smtClean="0"/>
              <a:t>5/10/2018</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B7026983-25F1-46EE-83C9-B16180C9D90D}" type="slidenum">
              <a:rPr lang="en-US" smtClean="0"/>
              <a:t>‹#›</a:t>
            </a:fld>
            <a:endParaRPr lang="en-US" dirty="0"/>
          </a:p>
        </p:txBody>
      </p:sp>
    </p:spTree>
    <p:extLst>
      <p:ext uri="{BB962C8B-B14F-4D97-AF65-F5344CB8AC3E}">
        <p14:creationId xmlns:p14="http://schemas.microsoft.com/office/powerpoint/2010/main" val="418173567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630BCEAB-62FE-4EF9-A7BA-BFABA20E5681}" type="datetimeFigureOut">
              <a:rPr lang="en-US" smtClean="0"/>
              <a:t>5/10/2018</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B7026983-25F1-46EE-83C9-B16180C9D90D}" type="slidenum">
              <a:rPr lang="en-US" smtClean="0"/>
              <a:t>‹#›</a:t>
            </a:fld>
            <a:endParaRPr lang="en-US" dirty="0"/>
          </a:p>
        </p:txBody>
      </p:sp>
    </p:spTree>
    <p:extLst>
      <p:ext uri="{BB962C8B-B14F-4D97-AF65-F5344CB8AC3E}">
        <p14:creationId xmlns:p14="http://schemas.microsoft.com/office/powerpoint/2010/main" val="325397130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630BCEAB-62FE-4EF9-A7BA-BFABA20E5681}" type="datetimeFigureOut">
              <a:rPr lang="en-US" smtClean="0"/>
              <a:t>5/10/2018</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B7026983-25F1-46EE-83C9-B16180C9D90D}" type="slidenum">
              <a:rPr lang="en-US" smtClean="0"/>
              <a:t>‹#›</a:t>
            </a:fld>
            <a:endParaRPr lang="en-US" dirty="0"/>
          </a:p>
        </p:txBody>
      </p:sp>
    </p:spTree>
    <p:extLst>
      <p:ext uri="{BB962C8B-B14F-4D97-AF65-F5344CB8AC3E}">
        <p14:creationId xmlns:p14="http://schemas.microsoft.com/office/powerpoint/2010/main" val="234490201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30BCEAB-62FE-4EF9-A7BA-BFABA20E5681}" type="datetimeFigureOut">
              <a:rPr lang="en-US" smtClean="0"/>
              <a:t>5/10/2018</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B7026983-25F1-46EE-83C9-B16180C9D90D}" type="slidenum">
              <a:rPr lang="en-US" smtClean="0"/>
              <a:t>‹#›</a:t>
            </a:fld>
            <a:endParaRPr lang="en-US" dirty="0"/>
          </a:p>
        </p:txBody>
      </p:sp>
    </p:spTree>
    <p:extLst>
      <p:ext uri="{BB962C8B-B14F-4D97-AF65-F5344CB8AC3E}">
        <p14:creationId xmlns:p14="http://schemas.microsoft.com/office/powerpoint/2010/main" val="354149223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630BCEAB-62FE-4EF9-A7BA-BFABA20E5681}" type="datetimeFigureOut">
              <a:rPr lang="en-US" smtClean="0"/>
              <a:t>5/10/2018</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B7026983-25F1-46EE-83C9-B16180C9D90D}" type="slidenum">
              <a:rPr lang="en-US" smtClean="0"/>
              <a:t>‹#›</a:t>
            </a:fld>
            <a:endParaRPr lang="en-US" dirty="0"/>
          </a:p>
        </p:txBody>
      </p:sp>
    </p:spTree>
    <p:extLst>
      <p:ext uri="{BB962C8B-B14F-4D97-AF65-F5344CB8AC3E}">
        <p14:creationId xmlns:p14="http://schemas.microsoft.com/office/powerpoint/2010/main" val="239397898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630BCEAB-62FE-4EF9-A7BA-BFABA20E5681}" type="datetimeFigureOut">
              <a:rPr lang="en-US" smtClean="0"/>
              <a:t>5/10/2018</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B7026983-25F1-46EE-83C9-B16180C9D90D}" type="slidenum">
              <a:rPr lang="en-US" smtClean="0"/>
              <a:t>‹#›</a:t>
            </a:fld>
            <a:endParaRPr lang="en-US" dirty="0"/>
          </a:p>
        </p:txBody>
      </p:sp>
    </p:spTree>
    <p:extLst>
      <p:ext uri="{BB962C8B-B14F-4D97-AF65-F5344CB8AC3E}">
        <p14:creationId xmlns:p14="http://schemas.microsoft.com/office/powerpoint/2010/main" val="344997871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30BCEAB-62FE-4EF9-A7BA-BFABA20E5681}" type="datetimeFigureOut">
              <a:rPr lang="en-US" smtClean="0"/>
              <a:t>5/10/2018</a:t>
            </a:fld>
            <a:endParaRPr lang="en-US" dirty="0"/>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7026983-25F1-46EE-83C9-B16180C9D90D}" type="slidenum">
              <a:rPr lang="en-US" smtClean="0"/>
              <a:t>‹#›</a:t>
            </a:fld>
            <a:endParaRPr lang="en-US" dirty="0"/>
          </a:p>
        </p:txBody>
      </p:sp>
    </p:spTree>
    <p:extLst>
      <p:ext uri="{BB962C8B-B14F-4D97-AF65-F5344CB8AC3E}">
        <p14:creationId xmlns:p14="http://schemas.microsoft.com/office/powerpoint/2010/main" val="405833864"/>
      </p:ext>
    </p:extLst>
  </p:cSld>
  <p:clrMap bg1="lt1" tx1="dk1" bg2="lt2" tx2="dk2" accent1="accent1" accent2="accent2" accent3="accent3" accent4="accent4" accent5="accent5" accent6="accent6" hlink="hlink" folHlink="folHlink"/>
  <p:sldLayoutIdLst>
    <p:sldLayoutId id="2147483678" r:id="rId1"/>
    <p:sldLayoutId id="2147483679" r:id="rId2"/>
    <p:sldLayoutId id="2147483680" r:id="rId3"/>
    <p:sldLayoutId id="2147483681" r:id="rId4"/>
    <p:sldLayoutId id="2147483682" r:id="rId5"/>
    <p:sldLayoutId id="2147483683" r:id="rId6"/>
    <p:sldLayoutId id="2147483684" r:id="rId7"/>
    <p:sldLayoutId id="2147483685" r:id="rId8"/>
    <p:sldLayoutId id="2147483686" r:id="rId9"/>
    <p:sldLayoutId id="2147483687" r:id="rId10"/>
    <p:sldLayoutId id="2147483688"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2.jpeg"/><Relationship Id="rId5" Type="http://schemas.openxmlformats.org/officeDocument/2006/relationships/slide" Target="slide2.xml"/><Relationship Id="rId4" Type="http://schemas.openxmlformats.org/officeDocument/2006/relationships/image" Target="../media/image1.png"/></Relationships>
</file>

<file path=ppt/slides/_rels/slide10.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 Target="slide12.xml"/><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8" Type="http://schemas.openxmlformats.org/officeDocument/2006/relationships/hyperlink" Target="https://www.healthline.com/nutrition/intermittent-fasting-guide" TargetMode="External"/><Relationship Id="rId13" Type="http://schemas.openxmlformats.org/officeDocument/2006/relationships/hyperlink" Target="https://www.mindtomusclefitness.com/intermittent-fasting-results/" TargetMode="External"/><Relationship Id="rId3" Type="http://schemas.openxmlformats.org/officeDocument/2006/relationships/hyperlink" Target="https://www.abbeyskitchen.com/intermittent-fasting-weight-loss-evidence-based-pros-cons/" TargetMode="External"/><Relationship Id="rId7" Type="http://schemas.openxmlformats.org/officeDocument/2006/relationships/hyperlink" Target="https://www.mercola.com/infographics/intermittent-fasting.htm" TargetMode="External"/><Relationship Id="rId12" Type="http://schemas.openxmlformats.org/officeDocument/2006/relationships/hyperlink" Target="https://sites.psu.edu/siowfa12/2012/10/05/are-you-hungry/" TargetMode="External"/><Relationship Id="rId2" Type="http://schemas.openxmlformats.org/officeDocument/2006/relationships/hyperlink" Target="https://www.healthline.com/nutrition/what-is-intermittent-fasting" TargetMode="External"/><Relationship Id="rId1" Type="http://schemas.openxmlformats.org/officeDocument/2006/relationships/slideLayout" Target="../slideLayouts/slideLayout2.xml"/><Relationship Id="rId6" Type="http://schemas.openxmlformats.org/officeDocument/2006/relationships/hyperlink" Target="https://www.healthline.com/nutrition/10-health-benefits-of-intermittent-fasting" TargetMode="External"/><Relationship Id="rId11" Type="http://schemas.openxmlformats.org/officeDocument/2006/relationships/hyperlink" Target="https://commons.wikimedia.org/wiki/File:Icons8_flat_cancel.svg" TargetMode="External"/><Relationship Id="rId5" Type="http://schemas.openxmlformats.org/officeDocument/2006/relationships/hyperlink" Target="https://imgur.com/gallery/RMNkT" TargetMode="External"/><Relationship Id="rId10" Type="http://schemas.openxmlformats.org/officeDocument/2006/relationships/hyperlink" Target="https://commons.wikimedia.org/wiki/File:Baskin_Robbins.svg" TargetMode="External"/><Relationship Id="rId4" Type="http://schemas.openxmlformats.org/officeDocument/2006/relationships/hyperlink" Target="https://www.youtube.com/watch?v=k_fc_AZmaKs" TargetMode="External"/><Relationship Id="rId9" Type="http://schemas.openxmlformats.org/officeDocument/2006/relationships/hyperlink" Target="https://www.kisspng.com/png-fizzy-drinks-carbonated-water-lemonade-bottle-wate-639483/download-png.html"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 Target="slide3.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 Target="slide4.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 Target="slide5.xml"/><Relationship Id="rId1" Type="http://schemas.openxmlformats.org/officeDocument/2006/relationships/slideLayout" Target="../slideLayouts/slideLayout2.xml"/><Relationship Id="rId5" Type="http://schemas.openxmlformats.org/officeDocument/2006/relationships/image" Target="../media/image4.png"/><Relationship Id="rId4" Type="http://schemas.openxmlformats.org/officeDocument/2006/relationships/image" Target="../media/image3.png"/></Relationships>
</file>

<file path=ppt/slides/_rels/slide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 Target="slide6.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 Target="slide7.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 Target="slide8.xml"/><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8.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 Target="slide9.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 Target="slide10.xml"/><Relationship Id="rId1" Type="http://schemas.openxmlformats.org/officeDocument/2006/relationships/slideLayout" Target="../slideLayouts/slideLayout2.xml"/><Relationship Id="rId4" Type="http://schemas.openxmlformats.org/officeDocument/2006/relationships/image" Target="../media/image7.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a:latin typeface="Personified UX" panose="020B0604020202020204" charset="0"/>
              </a:rPr>
              <a:t>I Will Whip You into Shape Through a Monitor.</a:t>
            </a:r>
          </a:p>
        </p:txBody>
      </p:sp>
      <p:sp>
        <p:nvSpPr>
          <p:cNvPr id="3" name="Subtitle 2"/>
          <p:cNvSpPr>
            <a:spLocks noGrp="1"/>
          </p:cNvSpPr>
          <p:nvPr>
            <p:ph type="subTitle" idx="1"/>
          </p:nvPr>
        </p:nvSpPr>
        <p:spPr/>
        <p:txBody>
          <a:bodyPr>
            <a:normAutofit/>
          </a:bodyPr>
          <a:lstStyle/>
          <a:p>
            <a:r>
              <a:rPr lang="en-US" sz="2800" dirty="0">
                <a:latin typeface="Personified UX" panose="020B0604020202020204" charset="0"/>
              </a:rPr>
              <a:t>Authored by Caelan Arroyo</a:t>
            </a:r>
          </a:p>
        </p:txBody>
      </p:sp>
      <p:pic>
        <p:nvPicPr>
          <p:cNvPr id="4" name="Persona 5 - Beneath The Mask_01">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5791200" y="4740275"/>
            <a:ext cx="609600" cy="609600"/>
          </a:xfrm>
          <a:prstGeom prst="rect">
            <a:avLst/>
          </a:prstGeom>
        </p:spPr>
      </p:pic>
      <p:pic>
        <p:nvPicPr>
          <p:cNvPr id="5" name="Picture 4">
            <a:hlinkClick r:id="rId5" action="ppaction://hlinksldjump"/>
            <a:extLst>
              <a:ext uri="{FF2B5EF4-FFF2-40B4-BE49-F238E27FC236}">
                <a16:creationId xmlns:a16="http://schemas.microsoft.com/office/drawing/2014/main" id="{57C94137-6C0A-4DEA-88F2-9405B81B20E8}"/>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1140263" y="5709683"/>
            <a:ext cx="729215" cy="729215"/>
          </a:xfrm>
          <a:prstGeom prst="rect">
            <a:avLst/>
          </a:prstGeom>
        </p:spPr>
      </p:pic>
    </p:spTree>
    <p:extLst>
      <p:ext uri="{BB962C8B-B14F-4D97-AF65-F5344CB8AC3E}">
        <p14:creationId xmlns:p14="http://schemas.microsoft.com/office/powerpoint/2010/main" val="1611732305"/>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16667" numSld="999" showWhenStopped="0">
                <p:cTn id="7" repeatCount="indefinite" fill="hold" display="0">
                  <p:stCondLst>
                    <p:cond delay="indefinite"/>
                  </p:stCondLst>
                  <p:endCondLst>
                    <p:cond evt="onStopAudio" delay="0">
                      <p:tgtEl>
                        <p:sldTgt/>
                      </p:tgtEl>
                    </p:cond>
                  </p:endCondLst>
                </p:cTn>
                <p:tgtEl>
                  <p:spTgt spid="4"/>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Personified UX" panose="020B0604020202020204" charset="0"/>
              </a:rPr>
              <a:t>Cons</a:t>
            </a:r>
          </a:p>
        </p:txBody>
      </p:sp>
      <p:sp>
        <p:nvSpPr>
          <p:cNvPr id="3" name="Content Placeholder 2"/>
          <p:cNvSpPr>
            <a:spLocks noGrp="1"/>
          </p:cNvSpPr>
          <p:nvPr>
            <p:ph idx="1"/>
          </p:nvPr>
        </p:nvSpPr>
        <p:spPr/>
        <p:txBody>
          <a:bodyPr>
            <a:normAutofit/>
          </a:bodyPr>
          <a:lstStyle/>
          <a:p>
            <a:pPr marL="0" indent="0">
              <a:buNone/>
            </a:pPr>
            <a:r>
              <a:rPr lang="en-US" sz="2000" dirty="0">
                <a:latin typeface="Personified UX" panose="020B0604020202020204" charset="0"/>
              </a:rPr>
              <a:t>Obviously, there are some things you should watch out for when it comes to intermittent fasting. The most apparent one is fatigue because you’re not getting the energy your body has grown accustomed to.</a:t>
            </a:r>
          </a:p>
          <a:p>
            <a:pPr marL="0" indent="0">
              <a:buNone/>
            </a:pPr>
            <a:endParaRPr lang="en-US" sz="2000" dirty="0">
              <a:latin typeface="Personified UX" panose="020B0604020202020204" charset="0"/>
            </a:endParaRPr>
          </a:p>
          <a:p>
            <a:pPr marL="0" indent="0">
              <a:buNone/>
            </a:pPr>
            <a:r>
              <a:rPr lang="en-US" sz="2000" dirty="0">
                <a:latin typeface="Personified UX" panose="020B0604020202020204" charset="0"/>
              </a:rPr>
              <a:t>Another is hunger; you’ll get seriously hungry during your fasting period. There is a way to counter that hunger. In order to not get hungry during your fast, the best way to counter it, in my opinion is to drink a lot of water. It may not seem like it, but water is your best friend, so don’t drink anything else, especially soda, because sugar makes you hungry. </a:t>
            </a:r>
          </a:p>
        </p:txBody>
      </p:sp>
      <p:pic>
        <p:nvPicPr>
          <p:cNvPr id="4" name="Picture 3">
            <a:hlinkClick r:id="rId2" action="ppaction://hlinksldjump"/>
            <a:extLst>
              <a:ext uri="{FF2B5EF4-FFF2-40B4-BE49-F238E27FC236}">
                <a16:creationId xmlns:a16="http://schemas.microsoft.com/office/drawing/2014/main" id="{B85A1F60-11C3-4497-9AFD-BC9437EA884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140263" y="5709683"/>
            <a:ext cx="729215" cy="729215"/>
          </a:xfrm>
          <a:prstGeom prst="rect">
            <a:avLst/>
          </a:prstGeom>
        </p:spPr>
      </p:pic>
      <p:pic>
        <p:nvPicPr>
          <p:cNvPr id="5" name="Pictur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38200" y="4662675"/>
            <a:ext cx="1730786" cy="1622612"/>
          </a:xfrm>
          <a:prstGeom prst="rect">
            <a:avLst/>
          </a:prstGeom>
        </p:spPr>
      </p:pic>
    </p:spTree>
    <p:extLst>
      <p:ext uri="{BB962C8B-B14F-4D97-AF65-F5344CB8AC3E}">
        <p14:creationId xmlns:p14="http://schemas.microsoft.com/office/powerpoint/2010/main" val="1855702222"/>
      </p:ext>
    </p:extLst>
  </p:cSld>
  <p:clrMapOvr>
    <a:masterClrMapping/>
  </p:clrMapOvr>
  <p:transition spd="slow">
    <p:push dir="u"/>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Personified UX" panose="020B0604020202020204" charset="0"/>
              </a:rPr>
              <a:t>Cons (cont’d)</a:t>
            </a:r>
          </a:p>
        </p:txBody>
      </p:sp>
      <p:sp>
        <p:nvSpPr>
          <p:cNvPr id="3" name="Content Placeholder 2"/>
          <p:cNvSpPr>
            <a:spLocks noGrp="1"/>
          </p:cNvSpPr>
          <p:nvPr>
            <p:ph idx="1"/>
          </p:nvPr>
        </p:nvSpPr>
        <p:spPr/>
        <p:txBody>
          <a:bodyPr/>
          <a:lstStyle/>
          <a:p>
            <a:pPr marL="0" lvl="0" indent="0">
              <a:buNone/>
            </a:pPr>
            <a:endParaRPr lang="en-US" sz="2000" dirty="0">
              <a:solidFill>
                <a:prstClr val="black"/>
              </a:solidFill>
              <a:latin typeface="Personified UX" panose="020B0604020202020204" charset="0"/>
            </a:endParaRPr>
          </a:p>
          <a:p>
            <a:pPr marL="0" lvl="0" indent="0">
              <a:buNone/>
            </a:pPr>
            <a:endParaRPr lang="en-US" sz="2000" dirty="0">
              <a:solidFill>
                <a:prstClr val="black"/>
              </a:solidFill>
              <a:latin typeface="Personified UX" panose="020B0604020202020204" charset="0"/>
            </a:endParaRPr>
          </a:p>
          <a:p>
            <a:pPr marL="0" lvl="0" indent="0">
              <a:buNone/>
            </a:pPr>
            <a:r>
              <a:rPr lang="en-US" sz="2000" dirty="0">
                <a:solidFill>
                  <a:prstClr val="black"/>
                </a:solidFill>
                <a:latin typeface="Personified UX" panose="020B0604020202020204" charset="0"/>
              </a:rPr>
              <a:t>If you perform intermittent fasting every day, your cortisol levels will increase through the roof (it’s used to reduce inflammation). You want it high, but not super high. Intermittent fasting will also reduce the amount of minerals you consume, meaning you run the risk of having an imbalance of minerals. The one you should watch the most for is having a reduction in stomach acid. This makes it harder for you to digest food when you do start eating again. Point is, don’t fast every single day because it can cause a multitude of problems.</a:t>
            </a:r>
          </a:p>
        </p:txBody>
      </p:sp>
    </p:spTree>
    <p:extLst>
      <p:ext uri="{BB962C8B-B14F-4D97-AF65-F5344CB8AC3E}">
        <p14:creationId xmlns:p14="http://schemas.microsoft.com/office/powerpoint/2010/main" val="374321725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latin typeface="Personified UX" panose="020B0604020202020204" charset="0"/>
              </a:rPr>
              <a:t>I won’t get sued if I do this, right?</a:t>
            </a:r>
          </a:p>
        </p:txBody>
      </p:sp>
      <p:sp>
        <p:nvSpPr>
          <p:cNvPr id="3" name="Content Placeholder 2"/>
          <p:cNvSpPr>
            <a:spLocks noGrp="1"/>
          </p:cNvSpPr>
          <p:nvPr>
            <p:ph idx="1"/>
          </p:nvPr>
        </p:nvSpPr>
        <p:spPr/>
        <p:txBody>
          <a:bodyPr>
            <a:normAutofit lnSpcReduction="10000"/>
          </a:bodyPr>
          <a:lstStyle/>
          <a:p>
            <a:r>
              <a:rPr lang="en-US" sz="1800" dirty="0">
                <a:latin typeface="Personified UX" panose="020B0604020202020204" charset="0"/>
                <a:hlinkClick r:id="rId2"/>
              </a:rPr>
              <a:t>https://www.healthline.com/nutrition/what-is-intermittent-fasting</a:t>
            </a:r>
            <a:endParaRPr lang="en-US" sz="1800" dirty="0">
              <a:latin typeface="Personified UX" panose="020B0604020202020204" charset="0"/>
            </a:endParaRPr>
          </a:p>
          <a:p>
            <a:r>
              <a:rPr lang="en-US" sz="1800" dirty="0">
                <a:latin typeface="Personified UX" panose="020B0604020202020204" charset="0"/>
                <a:hlinkClick r:id="rId3"/>
              </a:rPr>
              <a:t>https://www.abbeyskitchen.com/intermittent-fasting-weight-loss-evidence-based-pros-cons/</a:t>
            </a:r>
            <a:endParaRPr lang="en-US" sz="1800" dirty="0">
              <a:latin typeface="Personified UX" panose="020B0604020202020204" charset="0"/>
            </a:endParaRPr>
          </a:p>
          <a:p>
            <a:r>
              <a:rPr lang="en-US" sz="1800" dirty="0">
                <a:latin typeface="Personified UX" panose="020B0604020202020204" charset="0"/>
                <a:hlinkClick r:id="rId4"/>
              </a:rPr>
              <a:t>https://www.youtube.com/watch?v=k_fc_AZmaKs</a:t>
            </a:r>
            <a:endParaRPr lang="en-US" sz="1800" dirty="0">
              <a:latin typeface="Personified UX" panose="020B0604020202020204" charset="0"/>
            </a:endParaRPr>
          </a:p>
          <a:p>
            <a:r>
              <a:rPr lang="en-US" sz="1800" dirty="0">
                <a:latin typeface="Personified UX" panose="020B0604020202020204" charset="0"/>
                <a:hlinkClick r:id="rId5"/>
              </a:rPr>
              <a:t>https://imgur.com/gallery/RMNkT</a:t>
            </a:r>
            <a:endParaRPr lang="en-US" sz="1800" dirty="0">
              <a:latin typeface="Personified UX" panose="020B0604020202020204" charset="0"/>
            </a:endParaRPr>
          </a:p>
          <a:p>
            <a:r>
              <a:rPr lang="en-US" sz="1800" dirty="0">
                <a:latin typeface="Personified UX" panose="020B0604020202020204" charset="0"/>
                <a:hlinkClick r:id="rId6"/>
              </a:rPr>
              <a:t>https://www.healthline.com/nutrition/10-health-benefits-of-intermittent-fasting</a:t>
            </a:r>
            <a:endParaRPr lang="en-US" sz="1800" dirty="0">
              <a:latin typeface="Personified UX" panose="020B0604020202020204" charset="0"/>
            </a:endParaRPr>
          </a:p>
          <a:p>
            <a:r>
              <a:rPr lang="en-US" sz="1800" dirty="0">
                <a:latin typeface="Personified UX" panose="020B0604020202020204" charset="0"/>
                <a:hlinkClick r:id="rId7"/>
              </a:rPr>
              <a:t>https://www.mercola.com/infographics/intermittent-fasting.htm</a:t>
            </a:r>
            <a:endParaRPr lang="en-US" sz="1800" dirty="0">
              <a:latin typeface="Personified UX" panose="020B0604020202020204" charset="0"/>
            </a:endParaRPr>
          </a:p>
          <a:p>
            <a:r>
              <a:rPr lang="en-US" sz="1800" dirty="0">
                <a:latin typeface="Personified UX" panose="020B0604020202020204" charset="0"/>
                <a:hlinkClick r:id="rId8"/>
              </a:rPr>
              <a:t>https://www.healthline.com/nutrition/intermittent-fasting-guide</a:t>
            </a:r>
            <a:endParaRPr lang="en-US" sz="1800" dirty="0">
              <a:latin typeface="Personified UX" panose="020B0604020202020204" charset="0"/>
            </a:endParaRPr>
          </a:p>
          <a:p>
            <a:r>
              <a:rPr lang="en-US" sz="1800" dirty="0">
                <a:latin typeface="Personified UX" panose="020B0604020202020204" charset="0"/>
                <a:hlinkClick r:id="rId9"/>
              </a:rPr>
              <a:t>https://www.kisspng.com/png-fizzy-drinks-carbonated-water-lemonade-bottle-wate-639483/download-png.html</a:t>
            </a:r>
            <a:endParaRPr lang="en-US" sz="1800" dirty="0">
              <a:latin typeface="Personified UX" panose="020B0604020202020204" charset="0"/>
            </a:endParaRPr>
          </a:p>
          <a:p>
            <a:r>
              <a:rPr lang="en-US" sz="1800" dirty="0">
                <a:latin typeface="Personified UX" panose="020B0604020202020204" charset="0"/>
                <a:hlinkClick r:id="rId10"/>
              </a:rPr>
              <a:t>https://commons.wikimedia.org/wiki/File:Baskin_Robbins.svg</a:t>
            </a:r>
            <a:endParaRPr lang="en-US" sz="1800" dirty="0">
              <a:latin typeface="Personified UX" panose="020B0604020202020204" charset="0"/>
            </a:endParaRPr>
          </a:p>
          <a:p>
            <a:r>
              <a:rPr lang="en-US" sz="1800" dirty="0">
                <a:latin typeface="Personified UX" panose="020B0604020202020204" charset="0"/>
                <a:hlinkClick r:id="rId11"/>
              </a:rPr>
              <a:t>https://commons.wikimedia.org/wiki/File:Icons8_flat_cancel.svg</a:t>
            </a:r>
            <a:endParaRPr lang="en-US" sz="1800" dirty="0">
              <a:latin typeface="Personified UX" panose="020B0604020202020204" charset="0"/>
            </a:endParaRPr>
          </a:p>
          <a:p>
            <a:r>
              <a:rPr lang="en-US" sz="1800" dirty="0">
                <a:latin typeface="Personified UX" panose="020B0604020202020204" charset="0"/>
                <a:hlinkClick r:id="rId12"/>
              </a:rPr>
              <a:t>https://sites.psu.edu/siowfa12/2012/10/05/are-you-hungry/</a:t>
            </a:r>
            <a:endParaRPr lang="en-US" sz="1800" dirty="0">
              <a:latin typeface="Personified UX" panose="020B0604020202020204" charset="0"/>
            </a:endParaRPr>
          </a:p>
          <a:p>
            <a:r>
              <a:rPr lang="en-US" sz="1800" dirty="0">
                <a:latin typeface="Personified UX" panose="020B0604020202020204" charset="0"/>
                <a:hlinkClick r:id="rId13"/>
              </a:rPr>
              <a:t>https://www.mindtomusclefitness.com/intermittent-fasting-results/</a:t>
            </a:r>
            <a:endParaRPr lang="en-US" sz="1800" dirty="0">
              <a:latin typeface="Personified UX" panose="020B0604020202020204" charset="0"/>
            </a:endParaRPr>
          </a:p>
        </p:txBody>
      </p:sp>
    </p:spTree>
    <p:extLst>
      <p:ext uri="{BB962C8B-B14F-4D97-AF65-F5344CB8AC3E}">
        <p14:creationId xmlns:p14="http://schemas.microsoft.com/office/powerpoint/2010/main" val="1028057476"/>
      </p:ext>
    </p:extLst>
  </p:cSld>
  <p:clrMapOvr>
    <a:masterClrMapping/>
  </p:clrMapOvr>
  <p:transition spd="slow" advClick="0">
    <p:push dir="u"/>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035B540-9668-4682-9C41-09D8B8037A42}"/>
              </a:ext>
            </a:extLst>
          </p:cNvPr>
          <p:cNvSpPr>
            <a:spLocks noGrp="1"/>
          </p:cNvSpPr>
          <p:nvPr>
            <p:ph type="title"/>
          </p:nvPr>
        </p:nvSpPr>
        <p:spPr/>
        <p:txBody>
          <a:bodyPr/>
          <a:lstStyle/>
          <a:p>
            <a:r>
              <a:rPr lang="en-US" dirty="0">
                <a:latin typeface="Personified UX" panose="020B0604020202020204" charset="0"/>
              </a:rPr>
              <a:t>Table of Contents</a:t>
            </a:r>
          </a:p>
        </p:txBody>
      </p:sp>
      <p:sp>
        <p:nvSpPr>
          <p:cNvPr id="3" name="Content Placeholder 2">
            <a:extLst>
              <a:ext uri="{FF2B5EF4-FFF2-40B4-BE49-F238E27FC236}">
                <a16:creationId xmlns:a16="http://schemas.microsoft.com/office/drawing/2014/main" id="{F22A199B-AF07-4710-95B9-BBAE7E474073}"/>
              </a:ext>
            </a:extLst>
          </p:cNvPr>
          <p:cNvSpPr>
            <a:spLocks noGrp="1"/>
          </p:cNvSpPr>
          <p:nvPr>
            <p:ph idx="1"/>
          </p:nvPr>
        </p:nvSpPr>
        <p:spPr/>
        <p:txBody>
          <a:bodyPr>
            <a:normAutofit/>
          </a:bodyPr>
          <a:lstStyle/>
          <a:p>
            <a:pPr marL="0" indent="0">
              <a:buNone/>
            </a:pPr>
            <a:r>
              <a:rPr lang="en-US" sz="2400" dirty="0">
                <a:latin typeface="Personified UX" panose="020B0604020202020204" charset="0"/>
              </a:rPr>
              <a:t>Pffff, this is an Internet article. Like there would be a table of contents.</a:t>
            </a:r>
          </a:p>
        </p:txBody>
      </p:sp>
      <p:pic>
        <p:nvPicPr>
          <p:cNvPr id="4" name="Picture 3">
            <a:hlinkClick r:id="rId2" action="ppaction://hlinksldjump"/>
            <a:extLst>
              <a:ext uri="{FF2B5EF4-FFF2-40B4-BE49-F238E27FC236}">
                <a16:creationId xmlns:a16="http://schemas.microsoft.com/office/drawing/2014/main" id="{57C94137-6C0A-4DEA-88F2-9405B81B20E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140263" y="5709683"/>
            <a:ext cx="729215" cy="729215"/>
          </a:xfrm>
          <a:prstGeom prst="rect">
            <a:avLst/>
          </a:prstGeom>
        </p:spPr>
      </p:pic>
    </p:spTree>
    <p:extLst>
      <p:ext uri="{BB962C8B-B14F-4D97-AF65-F5344CB8AC3E}">
        <p14:creationId xmlns:p14="http://schemas.microsoft.com/office/powerpoint/2010/main" val="2289036397"/>
      </p:ext>
    </p:extLst>
  </p:cSld>
  <p:clrMapOvr>
    <a:masterClrMapping/>
  </p:clrMapOvr>
  <p:transition spd="slow" advClick="0">
    <p:push dir="u"/>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Personified UX" panose="020B0604020202020204" charset="0"/>
              </a:rPr>
              <a:t>Anyway, here it is.</a:t>
            </a:r>
          </a:p>
        </p:txBody>
      </p:sp>
      <p:sp>
        <p:nvSpPr>
          <p:cNvPr id="3" name="Content Placeholder 2"/>
          <p:cNvSpPr>
            <a:spLocks noGrp="1"/>
          </p:cNvSpPr>
          <p:nvPr>
            <p:ph idx="1"/>
          </p:nvPr>
        </p:nvSpPr>
        <p:spPr/>
        <p:txBody>
          <a:bodyPr>
            <a:normAutofit/>
          </a:bodyPr>
          <a:lstStyle/>
          <a:p>
            <a:r>
              <a:rPr lang="en-US" sz="2400" dirty="0">
                <a:latin typeface="Personified UX" panose="020B0604020202020204" charset="0"/>
              </a:rPr>
              <a:t>Well Deserved Roasting and Motivation</a:t>
            </a:r>
          </a:p>
          <a:p>
            <a:r>
              <a:rPr lang="en-US" sz="2400" dirty="0">
                <a:latin typeface="Personified UX" panose="020B0604020202020204" charset="0"/>
              </a:rPr>
              <a:t>Big Reveal</a:t>
            </a:r>
          </a:p>
          <a:p>
            <a:r>
              <a:rPr lang="en-US" sz="2400" dirty="0">
                <a:latin typeface="Personified UX" panose="020B0604020202020204" charset="0"/>
              </a:rPr>
              <a:t>What it is?</a:t>
            </a:r>
          </a:p>
          <a:p>
            <a:r>
              <a:rPr lang="en-US" sz="2400" dirty="0">
                <a:latin typeface="Personified UX" panose="020B0604020202020204" charset="0"/>
              </a:rPr>
              <a:t>What it do?</a:t>
            </a:r>
          </a:p>
          <a:p>
            <a:r>
              <a:rPr lang="en-US" sz="2400" dirty="0">
                <a:latin typeface="Personified UX" panose="020B0604020202020204" charset="0"/>
              </a:rPr>
              <a:t>Recommendation</a:t>
            </a:r>
          </a:p>
          <a:p>
            <a:r>
              <a:rPr lang="en-US" sz="2400" dirty="0">
                <a:latin typeface="Personified UX" panose="020B0604020202020204" charset="0"/>
              </a:rPr>
              <a:t>What’s good?</a:t>
            </a:r>
          </a:p>
          <a:p>
            <a:r>
              <a:rPr lang="en-US" sz="2400" dirty="0">
                <a:latin typeface="Personified UX" panose="020B0604020202020204" charset="0"/>
              </a:rPr>
              <a:t>What’s bad?</a:t>
            </a:r>
          </a:p>
          <a:p>
            <a:r>
              <a:rPr lang="en-US" sz="2400" dirty="0">
                <a:latin typeface="Personified UX" panose="020B0604020202020204" charset="0"/>
              </a:rPr>
              <a:t>Credits</a:t>
            </a:r>
          </a:p>
        </p:txBody>
      </p:sp>
      <p:pic>
        <p:nvPicPr>
          <p:cNvPr id="4" name="Picture 3">
            <a:hlinkClick r:id="rId2" action="ppaction://hlinksldjump"/>
            <a:extLst>
              <a:ext uri="{FF2B5EF4-FFF2-40B4-BE49-F238E27FC236}">
                <a16:creationId xmlns:a16="http://schemas.microsoft.com/office/drawing/2014/main" id="{57C94137-6C0A-4DEA-88F2-9405B81B20E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140263" y="5709683"/>
            <a:ext cx="729215" cy="729215"/>
          </a:xfrm>
          <a:prstGeom prst="rect">
            <a:avLst/>
          </a:prstGeom>
        </p:spPr>
      </p:pic>
    </p:spTree>
    <p:extLst>
      <p:ext uri="{BB962C8B-B14F-4D97-AF65-F5344CB8AC3E}">
        <p14:creationId xmlns:p14="http://schemas.microsoft.com/office/powerpoint/2010/main" val="2021348305"/>
      </p:ext>
    </p:extLst>
  </p:cSld>
  <p:clrMapOvr>
    <a:masterClrMapping/>
  </p:clrMapOvr>
  <p:transition spd="slow" advClick="0">
    <p:push dir="u"/>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419101"/>
            <a:ext cx="10515600" cy="5757862"/>
          </a:xfrm>
        </p:spPr>
        <p:txBody>
          <a:bodyPr>
            <a:normAutofit/>
          </a:bodyPr>
          <a:lstStyle/>
          <a:p>
            <a:pPr marL="0" indent="0">
              <a:buNone/>
            </a:pPr>
            <a:endParaRPr lang="en-US" sz="2400" dirty="0">
              <a:latin typeface="Personified UX" panose="020B0604020202020204" charset="0"/>
            </a:endParaRPr>
          </a:p>
          <a:p>
            <a:pPr marL="0" indent="0">
              <a:buNone/>
            </a:pPr>
            <a:endParaRPr lang="en-US" sz="2400" dirty="0">
              <a:latin typeface="Personified UX" panose="020B0604020202020204" charset="0"/>
            </a:endParaRPr>
          </a:p>
          <a:p>
            <a:pPr marL="0" indent="0">
              <a:buNone/>
            </a:pPr>
            <a:endParaRPr lang="en-US" sz="2200" dirty="0">
              <a:latin typeface="Personified UX" panose="020B0604020202020204" charset="0"/>
            </a:endParaRPr>
          </a:p>
          <a:p>
            <a:pPr marL="0" indent="0">
              <a:buNone/>
            </a:pPr>
            <a:r>
              <a:rPr lang="en-US" sz="2200" dirty="0">
                <a:latin typeface="Personified UX" panose="020B0604020202020204" charset="0"/>
              </a:rPr>
              <a:t>Are you tired of being tired all the time? Can’t burn off that annoying belly fat? Binge eating your Baskin Robbins and binge watching the new season of Orange is the New Black? If the answer is yes, stop it. Get some help. Fat shaming for the win. Anywho, if you’re actually making an effort to bulk up and lose weight, kudos to you. But as an aspiring health nut myself, the thing I want to metaphorically force feed you is that you need to have a proper diet plan. Working out and eating 3 meals a day is all fun and dandy, but you can legitimately do better AND eat better than that.</a:t>
            </a:r>
          </a:p>
        </p:txBody>
      </p:sp>
      <p:pic>
        <p:nvPicPr>
          <p:cNvPr id="4" name="Picture 3">
            <a:hlinkClick r:id="rId2" action="ppaction://hlinksldjump"/>
            <a:extLst>
              <a:ext uri="{FF2B5EF4-FFF2-40B4-BE49-F238E27FC236}">
                <a16:creationId xmlns:a16="http://schemas.microsoft.com/office/drawing/2014/main" id="{9AAE1A27-72BE-45E7-872D-94CD4A5A959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140263" y="5709683"/>
            <a:ext cx="729215" cy="729215"/>
          </a:xfrm>
          <a:prstGeom prst="rect">
            <a:avLst/>
          </a:prstGeom>
        </p:spPr>
      </p:pic>
      <p:sp>
        <p:nvSpPr>
          <p:cNvPr id="5" name="Title 1"/>
          <p:cNvSpPr>
            <a:spLocks noGrp="1"/>
          </p:cNvSpPr>
          <p:nvPr>
            <p:ph type="title"/>
          </p:nvPr>
        </p:nvSpPr>
        <p:spPr>
          <a:xfrm>
            <a:off x="838200" y="365125"/>
            <a:ext cx="10515600" cy="1325563"/>
          </a:xfrm>
        </p:spPr>
        <p:txBody>
          <a:bodyPr/>
          <a:lstStyle/>
          <a:p>
            <a:r>
              <a:rPr lang="en-US" dirty="0">
                <a:latin typeface="Personified UX" panose="020B0604020202020204" charset="0"/>
              </a:rPr>
              <a:t>Obligatory Motivation</a:t>
            </a:r>
          </a:p>
        </p:txBody>
      </p:sp>
      <p:pic>
        <p:nvPicPr>
          <p:cNvPr id="6" name="Picture 5">
            <a:extLst>
              <a:ext uri="{FF2B5EF4-FFF2-40B4-BE49-F238E27FC236}">
                <a16:creationId xmlns:a16="http://schemas.microsoft.com/office/drawing/2014/main" id="{D9D46045-4046-447C-B66F-3EA48A02F0CF}"/>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564373" y="5325908"/>
            <a:ext cx="2165498" cy="618250"/>
          </a:xfrm>
          <a:prstGeom prst="rect">
            <a:avLst/>
          </a:prstGeom>
        </p:spPr>
      </p:pic>
      <p:pic>
        <p:nvPicPr>
          <p:cNvPr id="8" name="Picture 7">
            <a:extLst>
              <a:ext uri="{FF2B5EF4-FFF2-40B4-BE49-F238E27FC236}">
                <a16:creationId xmlns:a16="http://schemas.microsoft.com/office/drawing/2014/main" id="{10CC673F-30EB-46D7-9B96-20189D20195B}"/>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185367" y="4831168"/>
            <a:ext cx="1607730" cy="1607730"/>
          </a:xfrm>
          <a:prstGeom prst="rect">
            <a:avLst/>
          </a:prstGeom>
        </p:spPr>
      </p:pic>
    </p:spTree>
    <p:extLst>
      <p:ext uri="{BB962C8B-B14F-4D97-AF65-F5344CB8AC3E}">
        <p14:creationId xmlns:p14="http://schemas.microsoft.com/office/powerpoint/2010/main" val="4066666202"/>
      </p:ext>
    </p:extLst>
  </p:cSld>
  <p:clrMapOvr>
    <a:masterClrMapping/>
  </p:clrMapOvr>
  <p:transition spd="slow" advClick="0">
    <p:push dir="u"/>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368300"/>
            <a:ext cx="10515600" cy="5808663"/>
          </a:xfrm>
        </p:spPr>
        <p:txBody>
          <a:bodyPr/>
          <a:lstStyle/>
          <a:p>
            <a:pPr marL="0" indent="0">
              <a:buNone/>
            </a:pPr>
            <a:r>
              <a:rPr lang="en-US" sz="2200" dirty="0">
                <a:latin typeface="Personified UX" panose="020B0604020202020204" charset="0"/>
              </a:rPr>
              <a:t>Introducing…</a:t>
            </a:r>
          </a:p>
          <a:p>
            <a:pPr marL="0" indent="0">
              <a:buNone/>
            </a:pPr>
            <a:endParaRPr lang="en-US" dirty="0"/>
          </a:p>
          <a:p>
            <a:pPr marL="0" indent="0">
              <a:buNone/>
            </a:pPr>
            <a:endParaRPr lang="en-US" dirty="0"/>
          </a:p>
          <a:p>
            <a:pPr marL="0" indent="0">
              <a:buNone/>
            </a:pPr>
            <a:endParaRPr lang="en-US" dirty="0"/>
          </a:p>
          <a:p>
            <a:pPr marL="0" indent="0" algn="ctr">
              <a:buNone/>
            </a:pPr>
            <a:r>
              <a:rPr lang="en-US" sz="7200" dirty="0">
                <a:latin typeface="Personified UX" panose="020B0604020202020204" charset="0"/>
              </a:rPr>
              <a:t>INTERMITTENT FASTING</a:t>
            </a:r>
          </a:p>
          <a:p>
            <a:pPr marL="0" indent="0" algn="ctr">
              <a:buNone/>
            </a:pPr>
            <a:endParaRPr lang="en-US" sz="1600" dirty="0"/>
          </a:p>
          <a:p>
            <a:pPr marL="0" indent="0" algn="ctr">
              <a:buNone/>
            </a:pPr>
            <a:endParaRPr lang="en-US" sz="1600" dirty="0"/>
          </a:p>
          <a:p>
            <a:pPr marL="0" indent="0">
              <a:buNone/>
            </a:pPr>
            <a:r>
              <a:rPr lang="en-US" sz="1400" dirty="0">
                <a:latin typeface="Personified UX" panose="020B0604020202020204" charset="0"/>
              </a:rPr>
              <a:t>Woohoo.</a:t>
            </a:r>
          </a:p>
        </p:txBody>
      </p:sp>
      <p:pic>
        <p:nvPicPr>
          <p:cNvPr id="5" name="Picture 4">
            <a:hlinkClick r:id="rId2" action="ppaction://hlinksldjump"/>
            <a:extLst>
              <a:ext uri="{FF2B5EF4-FFF2-40B4-BE49-F238E27FC236}">
                <a16:creationId xmlns:a16="http://schemas.microsoft.com/office/drawing/2014/main" id="{B85A1F60-11C3-4497-9AFD-BC9437EA884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140263" y="5709683"/>
            <a:ext cx="729215" cy="729215"/>
          </a:xfrm>
          <a:prstGeom prst="rect">
            <a:avLst/>
          </a:prstGeom>
        </p:spPr>
      </p:pic>
    </p:spTree>
    <p:extLst>
      <p:ext uri="{BB962C8B-B14F-4D97-AF65-F5344CB8AC3E}">
        <p14:creationId xmlns:p14="http://schemas.microsoft.com/office/powerpoint/2010/main" val="3218188215"/>
      </p:ext>
    </p:extLst>
  </p:cSld>
  <p:clrMapOvr>
    <a:masterClrMapping/>
  </p:clrMapOvr>
  <p:transition spd="slow" advClick="0">
    <p:push dir="u"/>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500062"/>
            <a:ext cx="10515600" cy="1325563"/>
          </a:xfrm>
        </p:spPr>
        <p:txBody>
          <a:bodyPr/>
          <a:lstStyle/>
          <a:p>
            <a:r>
              <a:rPr lang="en-US" dirty="0">
                <a:latin typeface="Personified UX" panose="020B0604020202020204" charset="0"/>
              </a:rPr>
              <a:t>Gee willikers, mister. What is it?</a:t>
            </a:r>
          </a:p>
        </p:txBody>
      </p:sp>
      <p:sp>
        <p:nvSpPr>
          <p:cNvPr id="3" name="Content Placeholder 2"/>
          <p:cNvSpPr>
            <a:spLocks noGrp="1"/>
          </p:cNvSpPr>
          <p:nvPr>
            <p:ph idx="1"/>
          </p:nvPr>
        </p:nvSpPr>
        <p:spPr/>
        <p:txBody>
          <a:bodyPr>
            <a:normAutofit/>
          </a:bodyPr>
          <a:lstStyle/>
          <a:p>
            <a:pPr marL="0" indent="0">
              <a:buNone/>
            </a:pPr>
            <a:r>
              <a:rPr lang="en-US" sz="2000" dirty="0">
                <a:latin typeface="Personified UX" panose="020B0604020202020204" charset="0"/>
              </a:rPr>
              <a:t>It’s a diet pattern where you cycle between periods of eating and fasting. If you’re stressing over what you should be eating, fret not, unathletic viewer. It’s not a matter of what you should be eating, but more accurately, WHEN you                                                          should be eating.</a:t>
            </a:r>
          </a:p>
          <a:p>
            <a:pPr marL="0" indent="0">
              <a:buNone/>
            </a:pPr>
            <a:endParaRPr lang="en-US" sz="2000" dirty="0">
              <a:latin typeface="Personified UX" panose="020B0604020202020204" charset="0"/>
            </a:endParaRPr>
          </a:p>
          <a:p>
            <a:pPr marL="0" indent="0">
              <a:buNone/>
            </a:pPr>
            <a:r>
              <a:rPr lang="en-US" sz="2000" dirty="0">
                <a:latin typeface="Personified UX" panose="020B0604020202020204" charset="0"/>
              </a:rPr>
              <a:t>For example. Let’s say you don’t consume anything but water                                                             for 16 hours.  After that time period is over, you eat whatever                                                           the hell you want for an 8 hour period. It’s insanely simple.</a:t>
            </a:r>
          </a:p>
          <a:p>
            <a:pPr marL="0" indent="0">
              <a:buNone/>
            </a:pPr>
            <a:endParaRPr lang="en-US" sz="2000" dirty="0">
              <a:latin typeface="Personified UX" panose="020B0604020202020204" charset="0"/>
            </a:endParaRPr>
          </a:p>
          <a:p>
            <a:pPr marL="0" indent="0">
              <a:buNone/>
            </a:pPr>
            <a:r>
              <a:rPr lang="en-US" sz="2000" dirty="0">
                <a:latin typeface="Personified UX" panose="020B0604020202020204" charset="0"/>
              </a:rPr>
              <a:t>Here is a terribly cropped photo of the recommended                                                                                                                 intermittent fasting route you could take (16:8)</a:t>
            </a:r>
          </a:p>
        </p:txBody>
      </p:sp>
      <p:pic>
        <p:nvPicPr>
          <p:cNvPr id="4" name="Picture 3">
            <a:hlinkClick r:id="rId2" action="ppaction://hlinksldjump"/>
            <a:extLst>
              <a:ext uri="{FF2B5EF4-FFF2-40B4-BE49-F238E27FC236}">
                <a16:creationId xmlns:a16="http://schemas.microsoft.com/office/drawing/2014/main" id="{F8A333EE-A229-4C11-884E-5D10DD3AB11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140263" y="5709683"/>
            <a:ext cx="729215" cy="729215"/>
          </a:xfrm>
          <a:prstGeom prst="rect">
            <a:avLst/>
          </a:prstGeom>
        </p:spPr>
      </p:pic>
      <p:pic>
        <p:nvPicPr>
          <p:cNvPr id="5" name="Picture 4"/>
          <p:cNvPicPr>
            <a:picLocks noChangeAspect="1"/>
          </p:cNvPicPr>
          <p:nvPr/>
        </p:nvPicPr>
        <p:blipFill>
          <a:blip r:embed="rId4"/>
          <a:stretch>
            <a:fillRect/>
          </a:stretch>
        </p:blipFill>
        <p:spPr>
          <a:xfrm>
            <a:off x="8467748" y="2403565"/>
            <a:ext cx="1975208" cy="4336869"/>
          </a:xfrm>
          <a:prstGeom prst="rect">
            <a:avLst/>
          </a:prstGeom>
        </p:spPr>
      </p:pic>
    </p:spTree>
    <p:extLst>
      <p:ext uri="{BB962C8B-B14F-4D97-AF65-F5344CB8AC3E}">
        <p14:creationId xmlns:p14="http://schemas.microsoft.com/office/powerpoint/2010/main" val="372241878"/>
      </p:ext>
    </p:extLst>
  </p:cSld>
  <p:clrMapOvr>
    <a:masterClrMapping/>
  </p:clrMapOvr>
  <p:transition spd="slow" advClick="0">
    <p:push dir="u"/>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381000"/>
            <a:ext cx="10515600" cy="5795963"/>
          </a:xfrm>
        </p:spPr>
        <p:txBody>
          <a:bodyPr>
            <a:normAutofit/>
          </a:bodyPr>
          <a:lstStyle/>
          <a:p>
            <a:pPr marL="0" indent="0">
              <a:buNone/>
            </a:pPr>
            <a:r>
              <a:rPr lang="en-US" sz="2400" dirty="0">
                <a:latin typeface="Personified UX" panose="020B0604020202020204" charset="0"/>
              </a:rPr>
              <a:t>You’re probably wondering, “But mysterious sellout, what does this thing do?”</a:t>
            </a:r>
          </a:p>
          <a:p>
            <a:pPr marL="0" indent="0">
              <a:buNone/>
            </a:pPr>
            <a:endParaRPr lang="en-US" sz="2400" dirty="0">
              <a:latin typeface="Personified UX" panose="020B0604020202020204" charset="0"/>
            </a:endParaRPr>
          </a:p>
          <a:p>
            <a:pPr marL="0" indent="0">
              <a:buNone/>
            </a:pPr>
            <a:r>
              <a:rPr lang="en-US" sz="2400" dirty="0">
                <a:latin typeface="Personified UX" panose="020B0604020202020204" charset="0"/>
              </a:rPr>
              <a:t>WELL. It is borderline miraculous, and I totally didn’t get paid to say that. </a:t>
            </a:r>
          </a:p>
          <a:p>
            <a:pPr marL="0" indent="0">
              <a:buNone/>
            </a:pPr>
            <a:endParaRPr lang="en-US" sz="2400" dirty="0">
              <a:latin typeface="Personified UX" panose="020B0604020202020204" charset="0"/>
            </a:endParaRPr>
          </a:p>
          <a:p>
            <a:pPr marL="0" indent="0">
              <a:buNone/>
            </a:pPr>
            <a:r>
              <a:rPr lang="en-US" sz="2400" dirty="0">
                <a:latin typeface="Personified UX" panose="020B0604020202020204" charset="0"/>
              </a:rPr>
              <a:t>By performing Intermittent Fasting, not only do you get the luxury of bragging to your friends that you’re on a diet plan but it actually helps your body perform the necessary functions to keep you in shape. </a:t>
            </a:r>
          </a:p>
          <a:p>
            <a:pPr marL="0" indent="0">
              <a:buNone/>
            </a:pPr>
            <a:endParaRPr lang="en-US" sz="2400" dirty="0">
              <a:latin typeface="Personified UX" panose="020B0604020202020204" charset="0"/>
            </a:endParaRPr>
          </a:p>
          <a:p>
            <a:pPr marL="0" indent="0">
              <a:buNone/>
            </a:pPr>
            <a:r>
              <a:rPr lang="en-US" sz="2400" dirty="0">
                <a:latin typeface="Personified UX" panose="020B0604020202020204" charset="0"/>
              </a:rPr>
              <a:t>Don’t believe me? I’m getting to that. Just sit down, shut your holes, and get educated.</a:t>
            </a:r>
          </a:p>
          <a:p>
            <a:pPr marL="0" indent="0">
              <a:buNone/>
            </a:pPr>
            <a:endParaRPr lang="en-US" sz="2400" dirty="0">
              <a:latin typeface="Personified UX" panose="020B0604020202020204" charset="0"/>
            </a:endParaRPr>
          </a:p>
          <a:p>
            <a:pPr marL="0" indent="0">
              <a:buNone/>
            </a:pPr>
            <a:r>
              <a:rPr lang="en-US" sz="2400" dirty="0">
                <a:latin typeface="Personified UX" panose="020B0604020202020204" charset="0"/>
              </a:rPr>
              <a:t>Have some water.png as incentive.</a:t>
            </a:r>
          </a:p>
        </p:txBody>
      </p:sp>
      <p:pic>
        <p:nvPicPr>
          <p:cNvPr id="4" name="Picture 3">
            <a:hlinkClick r:id="rId2" action="ppaction://hlinksldjump"/>
            <a:extLst>
              <a:ext uri="{FF2B5EF4-FFF2-40B4-BE49-F238E27FC236}">
                <a16:creationId xmlns:a16="http://schemas.microsoft.com/office/drawing/2014/main" id="{6ACDA8A0-D3D8-4057-8AB3-3D5117A39E9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140263" y="5709683"/>
            <a:ext cx="729215" cy="729215"/>
          </a:xfrm>
          <a:prstGeom prst="rect">
            <a:avLst/>
          </a:prstGeom>
        </p:spPr>
      </p:pic>
      <p:pic>
        <p:nvPicPr>
          <p:cNvPr id="7" name="Picture 6">
            <a:extLst>
              <a:ext uri="{FF2B5EF4-FFF2-40B4-BE49-F238E27FC236}">
                <a16:creationId xmlns:a16="http://schemas.microsoft.com/office/drawing/2014/main" id="{97845EC5-4E42-4B80-8146-A73536B49E1E}"/>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139639" y="4728513"/>
            <a:ext cx="2105891" cy="1579418"/>
          </a:xfrm>
          <a:prstGeom prst="rect">
            <a:avLst/>
          </a:prstGeom>
        </p:spPr>
      </p:pic>
    </p:spTree>
    <p:extLst>
      <p:ext uri="{BB962C8B-B14F-4D97-AF65-F5344CB8AC3E}">
        <p14:creationId xmlns:p14="http://schemas.microsoft.com/office/powerpoint/2010/main" val="2391886112"/>
      </p:ext>
    </p:extLst>
  </p:cSld>
  <p:clrMapOvr>
    <a:masterClrMapping/>
  </p:clrMapOvr>
  <p:transition spd="slow" advClick="0">
    <p:push dir="u"/>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391886"/>
            <a:ext cx="10515600" cy="5785077"/>
          </a:xfrm>
        </p:spPr>
        <p:txBody>
          <a:bodyPr>
            <a:normAutofit/>
          </a:bodyPr>
          <a:lstStyle/>
          <a:p>
            <a:pPr marL="0" indent="0">
              <a:buNone/>
            </a:pPr>
            <a:endParaRPr lang="en-US" sz="2000" dirty="0">
              <a:latin typeface="Personified UX" panose="020B0604020202020204" charset="0"/>
            </a:endParaRPr>
          </a:p>
          <a:p>
            <a:pPr marL="0" indent="0">
              <a:buNone/>
            </a:pPr>
            <a:endParaRPr lang="en-US" sz="2000" dirty="0">
              <a:latin typeface="Personified UX" panose="020B0604020202020204" charset="0"/>
            </a:endParaRPr>
          </a:p>
          <a:p>
            <a:pPr marL="0" indent="0">
              <a:buNone/>
            </a:pPr>
            <a:r>
              <a:rPr lang="en-US" sz="2000" dirty="0">
                <a:latin typeface="Personified UX" panose="020B0604020202020204" charset="0"/>
              </a:rPr>
              <a:t>If you’re considering getting into intermittent fasting, you need to know that most of what other dieticians are telling you doesn’t work, mainly the 3 meals a day thing. For starters, don’t eat 3 meals a day; the maximum should be 2, maybe even 1 if you’re ballsy. The problem with 3 meals is that it reduces your ability to burn off fat, because you’re constantly consuming food every few hours to stay energized. Because of that, you will also be constantly tacking on mass, meaning you’ll keep getting fat.</a:t>
            </a:r>
          </a:p>
          <a:p>
            <a:pPr marL="0" indent="0">
              <a:buNone/>
            </a:pPr>
            <a:endParaRPr lang="en-US" sz="2000" dirty="0">
              <a:latin typeface="Personified UX" panose="020B0604020202020204" charset="0"/>
            </a:endParaRPr>
          </a:p>
          <a:p>
            <a:pPr marL="0" indent="0">
              <a:buNone/>
            </a:pPr>
            <a:r>
              <a:rPr lang="en-US" sz="2000" dirty="0">
                <a:latin typeface="Personified UX" panose="020B0604020202020204" charset="0"/>
              </a:rPr>
              <a:t>Something else you should do is NOT eat before a workout. What happens is your body starts focusing on your muscles during your workout while you’re currently digesting food, which will lead to nausea. Trust me on that.  One more thing for you to know is the recommended way to follow this diet. The 16:8 plan, as stated earlier, is where you go 16 hours without eating. After that period finishes, you should enter an 8 hour period of eating so you can get the energy you need. Working out an hour before eating is a good thing to do, too.</a:t>
            </a:r>
          </a:p>
        </p:txBody>
      </p:sp>
      <p:pic>
        <p:nvPicPr>
          <p:cNvPr id="4" name="Picture 3">
            <a:hlinkClick r:id="rId2" action="ppaction://hlinksldjump"/>
            <a:extLst>
              <a:ext uri="{FF2B5EF4-FFF2-40B4-BE49-F238E27FC236}">
                <a16:creationId xmlns:a16="http://schemas.microsoft.com/office/drawing/2014/main" id="{B85A1F60-11C3-4497-9AFD-BC9437EA884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140263" y="5709683"/>
            <a:ext cx="729215" cy="729215"/>
          </a:xfrm>
          <a:prstGeom prst="rect">
            <a:avLst/>
          </a:prstGeom>
        </p:spPr>
      </p:pic>
    </p:spTree>
    <p:extLst>
      <p:ext uri="{BB962C8B-B14F-4D97-AF65-F5344CB8AC3E}">
        <p14:creationId xmlns:p14="http://schemas.microsoft.com/office/powerpoint/2010/main" val="189058265"/>
      </p:ext>
    </p:extLst>
  </p:cSld>
  <p:clrMapOvr>
    <a:masterClrMapping/>
  </p:clrMapOvr>
  <p:transition spd="slow">
    <p:push dir="u"/>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617DBD-6C36-4431-A729-B4919A36EFC1}"/>
              </a:ext>
            </a:extLst>
          </p:cNvPr>
          <p:cNvSpPr>
            <a:spLocks noGrp="1"/>
          </p:cNvSpPr>
          <p:nvPr>
            <p:ph type="title"/>
          </p:nvPr>
        </p:nvSpPr>
        <p:spPr/>
        <p:txBody>
          <a:bodyPr/>
          <a:lstStyle/>
          <a:p>
            <a:r>
              <a:rPr lang="en-US" dirty="0">
                <a:latin typeface="Personified UX" panose="020B0604020202020204" charset="0"/>
              </a:rPr>
              <a:t>Pros</a:t>
            </a:r>
          </a:p>
        </p:txBody>
      </p:sp>
      <p:sp>
        <p:nvSpPr>
          <p:cNvPr id="3" name="Content Placeholder 2">
            <a:extLst>
              <a:ext uri="{FF2B5EF4-FFF2-40B4-BE49-F238E27FC236}">
                <a16:creationId xmlns:a16="http://schemas.microsoft.com/office/drawing/2014/main" id="{C2B6F302-DC17-4E8B-ADE3-354E000A60FE}"/>
              </a:ext>
            </a:extLst>
          </p:cNvPr>
          <p:cNvSpPr>
            <a:spLocks noGrp="1"/>
          </p:cNvSpPr>
          <p:nvPr>
            <p:ph idx="1"/>
          </p:nvPr>
        </p:nvSpPr>
        <p:spPr>
          <a:xfrm>
            <a:off x="838200" y="1825625"/>
            <a:ext cx="10515600" cy="4351338"/>
          </a:xfrm>
        </p:spPr>
        <p:txBody>
          <a:bodyPr>
            <a:normAutofit/>
          </a:bodyPr>
          <a:lstStyle/>
          <a:p>
            <a:pPr marL="0" indent="0">
              <a:buNone/>
            </a:pPr>
            <a:r>
              <a:rPr lang="en-US" sz="2000" dirty="0">
                <a:latin typeface="Personified UX" panose="020B0604020202020204" charset="0"/>
              </a:rPr>
              <a:t>By not eating, your body starts undergoing cellular repair and adjusting your hormone levels to make fat accessibility easier. It reduces your insulin levels to facilitate fat burning, increases your human growth hormone which aids muscle gain and also aids fat burning, and starts cellular repair like removing waste from your cells or getting rid of dead ones. It reduces your resistance to insulin which means it decreases your risk of Type 2 Diabetes. It reduces oxidative stress and inflammation in the body. It’s beneficial for heart health, it’s good for your brain, and best of all, it can extend your lifespan, reduce your risk of Alzheimer’s and even cancer. You can also perform intermittent fasting with whatever diet/health plan you’re currently undergoing, so you’re not totally skimping on the vitamins and minerals your body needs.</a:t>
            </a:r>
          </a:p>
        </p:txBody>
      </p:sp>
      <p:pic>
        <p:nvPicPr>
          <p:cNvPr id="4" name="Picture 3">
            <a:hlinkClick r:id="rId2" action="ppaction://hlinksldjump"/>
            <a:extLst>
              <a:ext uri="{FF2B5EF4-FFF2-40B4-BE49-F238E27FC236}">
                <a16:creationId xmlns:a16="http://schemas.microsoft.com/office/drawing/2014/main" id="{A47C46EA-7C5A-4BD5-846E-3FB0AC2B333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140263" y="5709683"/>
            <a:ext cx="729215" cy="729215"/>
          </a:xfrm>
          <a:prstGeom prst="rect">
            <a:avLst/>
          </a:prstGeom>
        </p:spPr>
      </p:pic>
      <p:pic>
        <p:nvPicPr>
          <p:cNvPr id="5" name="Picture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785463" y="4326192"/>
            <a:ext cx="2338955" cy="2531808"/>
          </a:xfrm>
          <a:prstGeom prst="rect">
            <a:avLst/>
          </a:prstGeom>
        </p:spPr>
      </p:pic>
    </p:spTree>
    <p:extLst>
      <p:ext uri="{BB962C8B-B14F-4D97-AF65-F5344CB8AC3E}">
        <p14:creationId xmlns:p14="http://schemas.microsoft.com/office/powerpoint/2010/main" val="3559892401"/>
      </p:ext>
    </p:extLst>
  </p:cSld>
  <p:clrMapOvr>
    <a:masterClrMapping/>
  </p:clrMapOvr>
  <p:transition spd="slow" advClick="0">
    <p:push dir="u"/>
  </p:transition>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722</TotalTime>
  <Words>1175</Words>
  <Application>Microsoft Office PowerPoint</Application>
  <PresentationFormat>Widescreen</PresentationFormat>
  <Paragraphs>69</Paragraphs>
  <Slides>12</Slides>
  <Notes>0</Notes>
  <HiddenSlides>0</HiddenSlides>
  <MMClips>1</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12</vt:i4>
      </vt:variant>
    </vt:vector>
  </HeadingPairs>
  <TitlesOfParts>
    <vt:vector size="17" baseType="lpstr">
      <vt:lpstr>Personified UX</vt:lpstr>
      <vt:lpstr>Arial</vt:lpstr>
      <vt:lpstr>Calibri Light</vt:lpstr>
      <vt:lpstr>Calibri</vt:lpstr>
      <vt:lpstr>Office Theme</vt:lpstr>
      <vt:lpstr>I Will Whip You into Shape Through a Monitor.</vt:lpstr>
      <vt:lpstr>Table of Contents</vt:lpstr>
      <vt:lpstr>Anyway, here it is.</vt:lpstr>
      <vt:lpstr>Obligatory Motivation</vt:lpstr>
      <vt:lpstr>PowerPoint Presentation</vt:lpstr>
      <vt:lpstr>Gee willikers, mister. What is it?</vt:lpstr>
      <vt:lpstr>PowerPoint Presentation</vt:lpstr>
      <vt:lpstr>PowerPoint Presentation</vt:lpstr>
      <vt:lpstr>Pros</vt:lpstr>
      <vt:lpstr>Cons</vt:lpstr>
      <vt:lpstr>Cons (cont’d)</vt:lpstr>
      <vt:lpstr>I won’t get sued if I do this, right?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What is Intermittent Fasting?</dc:title>
  <dc:creator>Arroyo,Caelan</dc:creator>
  <cp:lastModifiedBy>Natasha Walas</cp:lastModifiedBy>
  <cp:revision>88</cp:revision>
  <dcterms:created xsi:type="dcterms:W3CDTF">2018-04-24T19:09:55Z</dcterms:created>
  <dcterms:modified xsi:type="dcterms:W3CDTF">2018-05-11T02:21:36Z</dcterms:modified>
</cp:coreProperties>
</file>