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66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474"/>
    <p:restoredTop sz="94618"/>
  </p:normalViewPr>
  <p:slideViewPr>
    <p:cSldViewPr snapToGrid="0" snapToObjects="1">
      <p:cViewPr varScale="1">
        <p:scale>
          <a:sx n="59" d="100"/>
          <a:sy n="59" d="100"/>
        </p:scale>
        <p:origin x="102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E2EF7-0BC3-3943-BA50-56192A87DF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6D9D2-6734-E645-B9DE-BB6C090221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E9ACE6-F53D-7B49-9476-3A064C83A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C0DD5-BA09-474A-9EC7-66646D45E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18CA7-8680-0D49-A594-B9B75D3D5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14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B708C-7FE5-FF46-B7A9-AC2CF07FA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69F501-F698-9B40-8A92-05C16D940E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71FE4-2FF4-7A48-8105-62E19490A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466F0-FD99-AA48-8F80-A5252CE9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4C9E5-E814-D24D-BDB4-FEFA00D8E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415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427A13-24F3-934F-B180-98DF46564B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47D57F-D36D-0940-B50E-7310D3B9B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14215-39AD-1D4D-B874-46FF897F8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66C64-9CE1-9145-805F-66F677140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21314-2060-DE42-938C-912F0EDCE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84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6858C-E1EA-4C4A-BEFF-3CC079582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2419C-FBC5-B04B-8193-D4143F42F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C9277-8E25-344C-B68F-9BDB04E61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98E44D-57D0-C54D-8D06-143A9FB43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EE0F1-0558-974B-954C-0D34C9AB0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89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DB1A5-F870-BB45-949E-B00CDD229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0183C-0E34-1740-9977-60D1E16492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D0BDE-E246-C147-9465-A6904E883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71974-F6DF-A748-B786-916E01451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D9166-BD50-FD4E-AA97-7EF787BD9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64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F40FD-ECF6-CB44-AFED-4C3C8617B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382F-D093-654C-9C8A-3CAE5EAD4F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E149BA-640B-FC41-A8F2-F24421D107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21A49-6F4D-0B4D-B330-CA220338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7F3B62-3B9F-404E-833B-8DF399514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689365-0138-934C-9B81-3E7342D5A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5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E7F1B-ED63-A045-BDF3-EFC3FF75D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4EB4D1-D72C-A041-8FA2-AA8B5A988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A5B4FF-B3CA-A341-BA92-21CE77889C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9F1530-26A3-E042-8DC7-D7AC41B0D8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741D67-4958-154C-8CCE-451929AD3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2AF424-E4A0-294C-9AF7-EB44884F5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5520813-F987-CA46-A981-8015232E0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2CD31D-C8C6-284E-936B-04EB79C2A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72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F266F-847A-DD4D-8736-34CC2C640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FD6307-B674-AF4D-BD85-5CD10B47B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9C6899-B871-3945-99F2-AECA1ED3A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CCA0AC-7870-1845-9B9E-4C986E542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D03A1B-C1F8-3943-AC06-F517E83B1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E0A9D6-7951-7B40-9607-3E7070C1A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1D3F4D-81F8-F74F-84B3-C56E7CCC1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479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7F462-74F4-7141-B268-61110F843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C3CA3-83D5-364C-8703-905D92E9E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18624A-4905-AC44-80AF-E2A663A2D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5CE60C-D2E4-FD42-AAA7-1E989761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F1993F-1A66-494D-9C67-BF562D3FE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1B29C2-A4C8-D447-98BE-83525DA5B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76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A3EE3-C32B-A744-B66A-67C70ECDB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B8C502-1FDB-4049-AC7D-09D210191E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3041B1-A93F-5D49-9E8F-04BE5A8C7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550FE5-E0AF-434F-B0F0-CE10FB5E2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D0E2-9E5F-0449-B965-616ADCD64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656FA-5B75-9242-85BA-D06B87FDD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5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85000">
              <a:schemeClr val="bg1">
                <a:lumMod val="74000"/>
              </a:schemeClr>
            </a:gs>
            <a:gs pos="100000">
              <a:schemeClr val="accent3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048757-0732-AF4B-96D6-D1AEACE9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64BA28-5235-BD49-9D33-ED4AE294A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A789C-0C02-394C-88A0-A29A238430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3EE27-18D1-5B4B-A7D5-F94698D5E935}" type="datetimeFigureOut">
              <a:rPr lang="en-US" smtClean="0"/>
              <a:t>5/10/2018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3123A-D6B8-8E4A-B89E-8DD02D30E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812A7-06DF-5742-8128-A12BFF8E50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EC962-CDD6-4A48-A1F5-6FDBCDD7FC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92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hyperlink" Target="https://www.youtube.com/watch?v=cxcegktcxSM&amp;t=2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itunes.apple.com/us/movie/in-bruges/id281077778" TargetMode="External"/><Relationship Id="rId13" Type="http://schemas.openxmlformats.org/officeDocument/2006/relationships/hyperlink" Target="https://www.royalalberthall.com/tickets/events/2018/jurassic-park-in-concert/" TargetMode="External"/><Relationship Id="rId3" Type="http://schemas.openxmlformats.org/officeDocument/2006/relationships/hyperlink" Target="http://tvtropes.org/pmwiki/pmwiki.php/Film/Harakiri" TargetMode="External"/><Relationship Id="rId7" Type="http://schemas.openxmlformats.org/officeDocument/2006/relationships/hyperlink" Target="https://bbook.com/news/fairytale-christmas-revisiting-bloodshed-beneficence-bruges/" TargetMode="External"/><Relationship Id="rId12" Type="http://schemas.openxmlformats.org/officeDocument/2006/relationships/hyperlink" Target="http://www.denofgeek.com/us/tv/the-twilight-zone/268924/8-ways-the-twilight-zone-influenced-modern-tv-and-film" TargetMode="External"/><Relationship Id="rId2" Type="http://schemas.openxmlformats.org/officeDocument/2006/relationships/hyperlink" Target="https://www.scifinow.co.uk/tag/the-exorcis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6OtrZoqN-xo" TargetMode="External"/><Relationship Id="rId11" Type="http://schemas.openxmlformats.org/officeDocument/2006/relationships/hyperlink" Target="https://www.rogerebert.com/reviews/great-movie-magnolia-1999" TargetMode="External"/><Relationship Id="rId5" Type="http://schemas.openxmlformats.org/officeDocument/2006/relationships/hyperlink" Target="https://www.youtube.com/watch?v=iyPCQfpdh5k" TargetMode="External"/><Relationship Id="rId10" Type="http://schemas.openxmlformats.org/officeDocument/2006/relationships/hyperlink" Target="https://www.youtube.com/watch?v=cxcegktcxSM" TargetMode="External"/><Relationship Id="rId4" Type="http://schemas.openxmlformats.org/officeDocument/2006/relationships/hyperlink" Target="https://nwfilm.org/films/harakiri/" TargetMode="External"/><Relationship Id="rId9" Type="http://schemas.openxmlformats.org/officeDocument/2006/relationships/hyperlink" Target="https://www.justwatch.com/se/movie/in-bruges" TargetMode="External"/><Relationship Id="rId14" Type="http://schemas.openxmlformats.org/officeDocument/2006/relationships/hyperlink" Target="https://www.tubefilter.com/2013/04/05/nostalgia-critic-roger-eber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9.xml"/><Relationship Id="rId10" Type="http://schemas.openxmlformats.org/officeDocument/2006/relationships/audio" Target="../media/audio1.wav"/><Relationship Id="rId4" Type="http://schemas.openxmlformats.org/officeDocument/2006/relationships/slide" Target="slide11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OtrZoqN-xo" TargetMode="External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hyperlink" Target="https://www.youtube.com/watch?v=iyPCQfpdh5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D08AAC-198C-4646-9A65-514B068C86EE}"/>
              </a:ext>
            </a:extLst>
          </p:cNvPr>
          <p:cNvSpPr txBox="1"/>
          <p:nvPr/>
        </p:nvSpPr>
        <p:spPr>
          <a:xfrm>
            <a:off x="1078427" y="1163782"/>
            <a:ext cx="966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u="sng" dirty="0">
                <a:latin typeface="Broadway" panose="04040905080B02020502" pitchFamily="82" charset="0"/>
              </a:rPr>
              <a:t>My Favorite Movies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810A59-FF31-BE48-9383-27916A3D3DFA}"/>
              </a:ext>
            </a:extLst>
          </p:cNvPr>
          <p:cNvSpPr txBox="1"/>
          <p:nvPr/>
        </p:nvSpPr>
        <p:spPr>
          <a:xfrm>
            <a:off x="2342803" y="3552378"/>
            <a:ext cx="7132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Poor Richard" panose="02080502050505020702" pitchFamily="18" charset="0"/>
              </a:rPr>
              <a:t>(well…some of my favorites)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C26BBD-707D-FA44-9E7B-758CC7D6288F}"/>
              </a:ext>
            </a:extLst>
          </p:cNvPr>
          <p:cNvSpPr txBox="1"/>
          <p:nvPr/>
        </p:nvSpPr>
        <p:spPr>
          <a:xfrm>
            <a:off x="2470818" y="5406244"/>
            <a:ext cx="6876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Forte" panose="03060902040502070203" pitchFamily="66" charset="0"/>
              </a:rPr>
              <a:t>By: Tommy Kouten</a:t>
            </a:r>
          </a:p>
        </p:txBody>
      </p:sp>
      <p:sp>
        <p:nvSpPr>
          <p:cNvPr id="6" name="Pentagon 5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2AE7A47F-EF4C-2545-ABF8-801745EEECE0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101457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>
                <a:ln w="9525" cmpd="thickThin">
                  <a:solidFill>
                    <a:srgbClr val="00B0F0"/>
                  </a:solidFill>
                </a:ln>
                <a:solidFill>
                  <a:schemeClr val="bg1"/>
                </a:solidFill>
                <a:latin typeface="Cooper Black" panose="0208090404030B020404" pitchFamily="18" charset="77"/>
              </a:rPr>
              <a:t>In Bruges </a:t>
            </a:r>
            <a:r>
              <a:rPr lang="en-US" sz="4000" dirty="0">
                <a:ln w="9525" cmpd="thickThin">
                  <a:noFill/>
                </a:ln>
                <a:latin typeface="Bangla MN" panose="02000500020000000000" pitchFamily="2" charset="0"/>
                <a:cs typeface="Bangla MN" panose="02000500020000000000" pitchFamily="2" charset="0"/>
              </a:rPr>
              <a:t>(2008)</a:t>
            </a:r>
            <a:endParaRPr lang="en-US" sz="4000" dirty="0">
              <a:ln w="9525" cmpd="thickThin">
                <a:solidFill>
                  <a:srgbClr val="00B0F0"/>
                </a:solidFill>
              </a:ln>
              <a:solidFill>
                <a:schemeClr val="bg1"/>
              </a:solidFill>
              <a:latin typeface="Cooper Black" panose="0208090404030B020404" pitchFamily="18" charset="77"/>
            </a:endParaRPr>
          </a:p>
        </p:txBody>
      </p:sp>
      <p:sp>
        <p:nvSpPr>
          <p:cNvPr id="5" name="Action Button: Custom 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88A68F95-0093-A54F-99C4-D8F0E6BD0E11}"/>
              </a:ext>
            </a:extLst>
          </p:cNvPr>
          <p:cNvSpPr/>
          <p:nvPr/>
        </p:nvSpPr>
        <p:spPr>
          <a:xfrm>
            <a:off x="5400675" y="6000750"/>
            <a:ext cx="1390650" cy="608584"/>
          </a:xfrm>
          <a:prstGeom prst="actionButtonBlank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53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venir Black" panose="02000503020000020003" pitchFamily="2" charset="0"/>
              </a:rPr>
              <a:t>RETURN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E5FA4B-60C1-D24F-804A-7632E856B331}"/>
              </a:ext>
            </a:extLst>
          </p:cNvPr>
          <p:cNvSpPr txBox="1"/>
          <p:nvPr/>
        </p:nvSpPr>
        <p:spPr>
          <a:xfrm>
            <a:off x="838200" y="1594157"/>
            <a:ext cx="8743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Bangla MN" panose="02000500020000000000" pitchFamily="2" charset="0"/>
                <a:cs typeface="Bangla MN" panose="02000500020000000000" pitchFamily="2" charset="0"/>
              </a:rPr>
              <a:t>Director: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Martin </a:t>
            </a:r>
            <a:r>
              <a:rPr lang="en-US" sz="3200" dirty="0" err="1">
                <a:latin typeface="Bangla MN" panose="02000500020000000000" pitchFamily="2" charset="0"/>
                <a:cs typeface="Bangla MN" panose="02000500020000000000" pitchFamily="2" charset="0"/>
              </a:rPr>
              <a:t>McDonagh</a:t>
            </a:r>
            <a:endParaRPr lang="en-US" sz="3200" u="sng" dirty="0">
              <a:latin typeface="Bangla MN" panose="02000500020000000000" pitchFamily="2" charset="0"/>
              <a:cs typeface="Bangla MN" panose="0200050002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256E49-890B-B445-AC07-8A59451E3586}"/>
              </a:ext>
            </a:extLst>
          </p:cNvPr>
          <p:cNvSpPr txBox="1"/>
          <p:nvPr/>
        </p:nvSpPr>
        <p:spPr>
          <a:xfrm>
            <a:off x="838200" y="2284807"/>
            <a:ext cx="828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A hitman movie with some depth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260537-38FB-DB4F-9630-E432A532604A}"/>
              </a:ext>
            </a:extLst>
          </p:cNvPr>
          <p:cNvSpPr txBox="1"/>
          <p:nvPr/>
        </p:nvSpPr>
        <p:spPr>
          <a:xfrm>
            <a:off x="835025" y="2806729"/>
            <a:ext cx="6305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Black comedy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E7DD1C-C8F5-AE4B-89BC-5B8D6650FBF7}"/>
              </a:ext>
            </a:extLst>
          </p:cNvPr>
          <p:cNvSpPr txBox="1"/>
          <p:nvPr/>
        </p:nvSpPr>
        <p:spPr>
          <a:xfrm>
            <a:off x="756990" y="3420645"/>
            <a:ext cx="537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Deals with depression, suicide, and finding happiness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ECA062-A851-3842-9048-E2D24D952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541" y="3093779"/>
            <a:ext cx="5252200" cy="273552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0BAB23-995A-7F40-90EF-0331BA4EA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237610"/>
            <a:ext cx="1581150" cy="23717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CC42C5-B334-A444-9FB5-2014E9C151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7121" y="371474"/>
            <a:ext cx="4006679" cy="22515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B02B61-0B0C-3E4F-AAED-F706CD66D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77" y="4237610"/>
            <a:ext cx="1638793" cy="241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9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Hoefler Text Black" panose="02030602050506020203" pitchFamily="18" charset="77"/>
              </a:rPr>
              <a:t>magnolia</a:t>
            </a:r>
            <a:r>
              <a:rPr lang="en-US" sz="7000" b="1" dirty="0">
                <a:solidFill>
                  <a:schemeClr val="bg1"/>
                </a:solidFill>
                <a:latin typeface="Hoefler Text Black" panose="02030602050506020203" pitchFamily="18" charset="77"/>
              </a:rPr>
              <a:t> </a:t>
            </a:r>
            <a:r>
              <a:rPr lang="en-US" b="1" dirty="0">
                <a:latin typeface="Bangla MN" panose="02000500020000000000" pitchFamily="2" charset="0"/>
                <a:cs typeface="Bangla MN" panose="02000500020000000000" pitchFamily="2" charset="0"/>
              </a:rPr>
              <a:t>(1999)</a:t>
            </a:r>
            <a:endParaRPr lang="en-US" b="1" dirty="0">
              <a:solidFill>
                <a:schemeClr val="bg1"/>
              </a:solidFill>
              <a:latin typeface="Hoefler Text Black" panose="02030602050506020203" pitchFamily="18" charset="77"/>
            </a:endParaRPr>
          </a:p>
        </p:txBody>
      </p:sp>
      <p:sp>
        <p:nvSpPr>
          <p:cNvPr id="5" name="Action Button: Custom 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2900AA56-BBDE-8D49-8BF4-8169DB801DA8}"/>
              </a:ext>
            </a:extLst>
          </p:cNvPr>
          <p:cNvSpPr/>
          <p:nvPr/>
        </p:nvSpPr>
        <p:spPr>
          <a:xfrm>
            <a:off x="5400675" y="6000750"/>
            <a:ext cx="1390650" cy="608584"/>
          </a:xfrm>
          <a:prstGeom prst="actionButtonBlank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53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venir Black" panose="02000503020000020003" pitchFamily="2" charset="0"/>
              </a:rPr>
              <a:t>RETURN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5501DD-B582-6946-A716-E0B70CACE658}"/>
              </a:ext>
            </a:extLst>
          </p:cNvPr>
          <p:cNvSpPr txBox="1"/>
          <p:nvPr/>
        </p:nvSpPr>
        <p:spPr>
          <a:xfrm>
            <a:off x="838200" y="1572636"/>
            <a:ext cx="765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Bangla MN" panose="02000500020000000000" pitchFamily="2" charset="0"/>
                <a:cs typeface="Bangla MN" panose="02000500020000000000" pitchFamily="2" charset="0"/>
              </a:rPr>
              <a:t>Director: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Paul Thomas Anderson</a:t>
            </a:r>
            <a:endParaRPr lang="en-US" sz="3200" u="sng" dirty="0">
              <a:latin typeface="Bangla MN" panose="02000500020000000000" pitchFamily="2" charset="0"/>
              <a:cs typeface="Bangla MN" panose="0200050002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B8E200-0E9B-2348-A9CF-81596F37C0C2}"/>
              </a:ext>
            </a:extLst>
          </p:cNvPr>
          <p:cNvSpPr txBox="1"/>
          <p:nvPr/>
        </p:nvSpPr>
        <p:spPr>
          <a:xfrm>
            <a:off x="1000125" y="2314575"/>
            <a:ext cx="7043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Ensemble cast (Multiple Protagonists)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ACA109-2BBA-9343-8A57-D932CDDB5C57}"/>
              </a:ext>
            </a:extLst>
          </p:cNvPr>
          <p:cNvSpPr txBox="1"/>
          <p:nvPr/>
        </p:nvSpPr>
        <p:spPr>
          <a:xfrm>
            <a:off x="1000125" y="2851538"/>
            <a:ext cx="5929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Multiple different storylines connected by themes of: forgiveness &amp; your past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87B8C8-D55F-4D4B-B5A9-BAA1E700FF78}"/>
              </a:ext>
            </a:extLst>
          </p:cNvPr>
          <p:cNvSpPr txBox="1"/>
          <p:nvPr/>
        </p:nvSpPr>
        <p:spPr>
          <a:xfrm>
            <a:off x="993662" y="3784851"/>
            <a:ext cx="6157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Tom Cruise, Phillip Seymour Hoffman, Julianne Moore, William H. Macy, John C. Reilly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0EFA0E-6968-E142-809E-8C9A2EE22C62}"/>
              </a:ext>
            </a:extLst>
          </p:cNvPr>
          <p:cNvSpPr txBox="1"/>
          <p:nvPr/>
        </p:nvSpPr>
        <p:spPr>
          <a:xfrm>
            <a:off x="993662" y="4718164"/>
            <a:ext cx="7186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Some of the best acting I’ve ever seen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6CA3D5-8D11-4E45-BF6D-6522110831AE}"/>
              </a:ext>
            </a:extLst>
          </p:cNvPr>
          <p:cNvSpPr txBox="1"/>
          <p:nvPr/>
        </p:nvSpPr>
        <p:spPr>
          <a:xfrm>
            <a:off x="993662" y="5287803"/>
            <a:ext cx="6457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3 hour epic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0EECE2-A108-004A-9277-372D164E33A9}"/>
              </a:ext>
            </a:extLst>
          </p:cNvPr>
          <p:cNvSpPr txBox="1"/>
          <p:nvPr/>
        </p:nvSpPr>
        <p:spPr>
          <a:xfrm>
            <a:off x="1082381" y="5943775"/>
            <a:ext cx="3614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  <a:hlinkClick r:id="rId2"/>
              </a:rPr>
              <a:t>Trailer</a:t>
            </a:r>
            <a:endParaRPr lang="en-US" sz="3200" dirty="0">
              <a:latin typeface="Poor Richard" panose="02080502050505020702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FEB01-AE41-3B4B-B21E-82C612973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802" y="3528301"/>
            <a:ext cx="4703198" cy="21186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2591EE-3C2E-8C47-BC8B-5FED829340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6099" y="600513"/>
            <a:ext cx="40259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6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60577-ABE2-A64C-A328-58B3A1736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915" y="394765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Broadway" panose="04040905080B02020502" pitchFamily="82" charset="0"/>
              </a:rPr>
              <a:t>Now Go Watch Them!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108BF9-90ED-9241-A1C8-413C8105069E}"/>
              </a:ext>
            </a:extLst>
          </p:cNvPr>
          <p:cNvSpPr txBox="1"/>
          <p:nvPr/>
        </p:nvSpPr>
        <p:spPr>
          <a:xfrm>
            <a:off x="526915" y="1770971"/>
            <a:ext cx="85976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If there is a movie I presented that you haven’t seen, go see it!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C47AC2-A0AA-0E45-ACC6-79073E46D688}"/>
              </a:ext>
            </a:extLst>
          </p:cNvPr>
          <p:cNvSpPr txBox="1"/>
          <p:nvPr/>
        </p:nvSpPr>
        <p:spPr>
          <a:xfrm>
            <a:off x="526915" y="2974798"/>
            <a:ext cx="10199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roadway" panose="04040905080B02020502" pitchFamily="82" charset="0"/>
              </a:rPr>
              <a:t>Honorable </a:t>
            </a:r>
            <a:r>
              <a:rPr lang="en-US" sz="4800" dirty="0">
                <a:latin typeface="Broadway" panose="04040905080B02020502" pitchFamily="82" charset="0"/>
              </a:rPr>
              <a:t>Mentions</a:t>
            </a:r>
            <a:endParaRPr lang="en-US" sz="4400" dirty="0">
              <a:latin typeface="Broadway" panose="04040905080B02020502" pitchFamily="8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75A1F6-6B2F-424F-A887-CCB131D4F2E2}"/>
              </a:ext>
            </a:extLst>
          </p:cNvPr>
          <p:cNvSpPr txBox="1"/>
          <p:nvPr/>
        </p:nvSpPr>
        <p:spPr>
          <a:xfrm>
            <a:off x="838200" y="3940629"/>
            <a:ext cx="108095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True Romance (1993)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Boogie Nights (1997)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Close Encounters of the Third Kind (1977)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Birdman or (The Unexpected Virtue of Ignorance) (2014)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Prisoners (2013)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Thelma and Louise (1991)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oor Richard" panose="02080502050505020702" pitchFamily="18" charset="0"/>
              </a:rPr>
              <a:t>Rope (1948)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latin typeface="Poor Richard" panose="02080502050505020702" pitchFamily="18" charset="0"/>
              </a:rPr>
              <a:t>Onibaba</a:t>
            </a:r>
            <a:r>
              <a:rPr lang="en-US" sz="2000" dirty="0">
                <a:latin typeface="Poor Richard" panose="02080502050505020702" pitchFamily="18" charset="0"/>
              </a:rPr>
              <a:t> (1964)</a:t>
            </a:r>
          </a:p>
        </p:txBody>
      </p:sp>
      <p:sp>
        <p:nvSpPr>
          <p:cNvPr id="9" name="Oval 8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D542A4CD-B17F-6444-806E-0CA73AB7CF96}"/>
              </a:ext>
            </a:extLst>
          </p:cNvPr>
          <p:cNvSpPr/>
          <p:nvPr/>
        </p:nvSpPr>
        <p:spPr>
          <a:xfrm>
            <a:off x="9321800" y="365808"/>
            <a:ext cx="2220686" cy="203886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60000">
                <a:schemeClr val="accent5">
                  <a:lumMod val="60000"/>
                  <a:lumOff val="4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venir Black" panose="02000503020000020003" pitchFamily="2" charset="0"/>
              </a:rPr>
              <a:t>Sources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067C890-B562-3D4B-8A18-C5D1791F7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800" y="4817623"/>
            <a:ext cx="4064000" cy="1727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97D737-A285-3440-9C98-A8152720F1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07578"/>
            <a:ext cx="4446814" cy="186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BD7C8-ACC2-834E-93BA-F0D07C40C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>
                <a:latin typeface="Broadway" panose="04040905080B02020502" pitchFamily="82" charset="0"/>
              </a:rPr>
              <a:t>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24E8EA-1927-674E-BF8E-95BA47F3F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40000" lnSpcReduction="20000"/>
          </a:bodyPr>
          <a:lstStyle/>
          <a:p>
            <a:r>
              <a:rPr lang="en-US" sz="4000" u="sng" dirty="0">
                <a:hlinkClick r:id="rId2"/>
              </a:rPr>
              <a:t>https://www.scifinow.co.uk/tag/the-exorcist/</a:t>
            </a:r>
            <a:endParaRPr lang="en-US" sz="4000" dirty="0"/>
          </a:p>
          <a:p>
            <a:r>
              <a:rPr lang="en-US" sz="4000" u="sng" dirty="0">
                <a:hlinkClick r:id="rId3"/>
              </a:rPr>
              <a:t>http://tvtropes.org/pmwiki/pmwiki.php/Film/Harakiri</a:t>
            </a:r>
            <a:endParaRPr lang="en-US" sz="4000" dirty="0"/>
          </a:p>
          <a:p>
            <a:r>
              <a:rPr lang="en-US" sz="4000" u="sng" dirty="0">
                <a:hlinkClick r:id="rId3"/>
              </a:rPr>
              <a:t>http://tvtropes.org/pmwiki/pmwiki.php/Film/Harakiri</a:t>
            </a:r>
            <a:endParaRPr lang="en-US" sz="4000" dirty="0"/>
          </a:p>
          <a:p>
            <a:r>
              <a:rPr lang="en-US" sz="4000" u="sng" dirty="0">
                <a:hlinkClick r:id="rId4"/>
              </a:rPr>
              <a:t>https://nwfilm.org/films/harakiri/</a:t>
            </a:r>
            <a:endParaRPr lang="en-US" sz="4000" dirty="0"/>
          </a:p>
          <a:p>
            <a:r>
              <a:rPr lang="en-US" sz="4000" u="sng" dirty="0">
                <a:hlinkClick r:id="rId5"/>
              </a:rPr>
              <a:t>https://www.youtube.com/watch?v=iyPCQfpdh5k</a:t>
            </a:r>
            <a:endParaRPr lang="en-US" sz="4000" dirty="0"/>
          </a:p>
          <a:p>
            <a:r>
              <a:rPr lang="en-US" sz="4000" u="sng" dirty="0">
                <a:hlinkClick r:id="rId6"/>
              </a:rPr>
              <a:t>https://www.youtube.com/watch?v=6OtrZoqN-xo</a:t>
            </a:r>
            <a:endParaRPr lang="en-US" sz="4000" dirty="0"/>
          </a:p>
          <a:p>
            <a:r>
              <a:rPr lang="en-US" sz="4000" u="sng" dirty="0">
                <a:hlinkClick r:id="rId7"/>
              </a:rPr>
              <a:t>https://bbook.com/news/fairytale-christmas-revisiting-bloodshed-beneficence-bruges/</a:t>
            </a:r>
            <a:endParaRPr lang="en-US" sz="4000" dirty="0"/>
          </a:p>
          <a:p>
            <a:r>
              <a:rPr lang="en-US" sz="4000" u="sng" dirty="0">
                <a:hlinkClick r:id="rId8"/>
              </a:rPr>
              <a:t>https://itunes.apple.com/us/movie/in-bruges/id281077778</a:t>
            </a:r>
            <a:endParaRPr lang="en-US" sz="4000" dirty="0"/>
          </a:p>
          <a:p>
            <a:r>
              <a:rPr lang="en-US" sz="4000" u="sng" dirty="0">
                <a:hlinkClick r:id="rId9"/>
              </a:rPr>
              <a:t>https://www.justwatch.com/se/movie/in-bruges</a:t>
            </a:r>
            <a:endParaRPr lang="en-US" sz="4000" dirty="0"/>
          </a:p>
          <a:p>
            <a:r>
              <a:rPr lang="en-US" sz="4000" u="sng" dirty="0">
                <a:hlinkClick r:id="rId10"/>
              </a:rPr>
              <a:t>https://www.youtube.com/watch?v=cxcegktcxSM</a:t>
            </a:r>
            <a:endParaRPr lang="en-US" sz="4000" dirty="0"/>
          </a:p>
          <a:p>
            <a:r>
              <a:rPr lang="en-US" sz="4000" u="sng" dirty="0">
                <a:hlinkClick r:id="rId11"/>
              </a:rPr>
              <a:t>https://www.rogerebert.com/reviews/great-movie-magnolia-1999</a:t>
            </a:r>
            <a:endParaRPr lang="en-US" sz="4000" u="sng" dirty="0"/>
          </a:p>
          <a:p>
            <a:r>
              <a:rPr lang="en-US" sz="4000" dirty="0">
                <a:hlinkClick r:id="rId12"/>
              </a:rPr>
              <a:t>http://www.denofgeek.com/us/tv/the-twilight-zone/268924/8-ways-the-twilight-zone-influenced-modern-tv-and-film</a:t>
            </a:r>
            <a:endParaRPr lang="en-US" sz="4000" dirty="0"/>
          </a:p>
          <a:p>
            <a:r>
              <a:rPr lang="en-US" sz="4000" dirty="0">
                <a:hlinkClick r:id="rId13"/>
              </a:rPr>
              <a:t>https://www.royalalberthall.com/tickets/events/2018/jurassic-park-in-concert</a:t>
            </a:r>
            <a:r>
              <a:rPr lang="en-US" sz="4000" dirty="0" smtClean="0">
                <a:hlinkClick r:id="rId13"/>
              </a:rPr>
              <a:t>/</a:t>
            </a:r>
            <a:endParaRPr lang="en-US" sz="4000" dirty="0" smtClean="0"/>
          </a:p>
          <a:p>
            <a:r>
              <a:rPr lang="en-US" sz="4000" dirty="0">
                <a:hlinkClick r:id="rId14"/>
              </a:rPr>
              <a:t>https://www.tubefilter.com/2013/04/05/nostalgia-critic-roger-ebert</a:t>
            </a:r>
            <a:r>
              <a:rPr lang="en-US" sz="4000" dirty="0" smtClean="0">
                <a:hlinkClick r:id="rId14"/>
              </a:rPr>
              <a:t>/</a:t>
            </a:r>
            <a:endParaRPr lang="en-US" sz="4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2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A34C1-0A19-FE43-94DF-FA3A312B6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u="sng" dirty="0">
                <a:latin typeface="Broadway" panose="04040905080B02020502" pitchFamily="82" charset="0"/>
              </a:rPr>
              <a:t>Why Do I Love Movies?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F4458-ACE0-924F-94AF-192FDDCA4878}"/>
              </a:ext>
            </a:extLst>
          </p:cNvPr>
          <p:cNvSpPr txBox="1"/>
          <p:nvPr/>
        </p:nvSpPr>
        <p:spPr>
          <a:xfrm>
            <a:off x="838200" y="1423417"/>
            <a:ext cx="9695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My parents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CE300A-84DC-2B4B-8A61-D3900758B74A}"/>
              </a:ext>
            </a:extLst>
          </p:cNvPr>
          <p:cNvSpPr txBox="1"/>
          <p:nvPr/>
        </p:nvSpPr>
        <p:spPr>
          <a:xfrm>
            <a:off x="838200" y="2060175"/>
            <a:ext cx="9933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I’ve been acting since 9 years 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6B2767-58AC-0D45-821F-D31F0AA5FF57}"/>
              </a:ext>
            </a:extLst>
          </p:cNvPr>
          <p:cNvSpPr txBox="1"/>
          <p:nvPr/>
        </p:nvSpPr>
        <p:spPr>
          <a:xfrm>
            <a:off x="838200" y="2748980"/>
            <a:ext cx="56890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Used to make dumb, home movies with my buddies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232D9C-54BD-7A4E-B48E-AA94497B3A3F}"/>
              </a:ext>
            </a:extLst>
          </p:cNvPr>
          <p:cNvSpPr txBox="1"/>
          <p:nvPr/>
        </p:nvSpPr>
        <p:spPr>
          <a:xfrm>
            <a:off x="838200" y="3790318"/>
            <a:ext cx="37688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I usually </a:t>
            </a:r>
            <a:r>
              <a:rPr lang="en-US" sz="3200" dirty="0" smtClean="0">
                <a:latin typeface="Poor Richard" panose="02080502050505020702" pitchFamily="18" charset="0"/>
              </a:rPr>
              <a:t>learn some kind of lesson</a:t>
            </a:r>
            <a:endParaRPr lang="en-US" sz="3200" dirty="0">
              <a:latin typeface="Poor Richard" panose="02080502050505020702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B1C276-EF41-C24E-BC4B-9269561615F5}"/>
              </a:ext>
            </a:extLst>
          </p:cNvPr>
          <p:cNvSpPr txBox="1"/>
          <p:nvPr/>
        </p:nvSpPr>
        <p:spPr>
          <a:xfrm>
            <a:off x="838200" y="4934744"/>
            <a:ext cx="36347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Poor Richard" panose="02080502050505020702" pitchFamily="18" charset="0"/>
              </a:rPr>
              <a:t>Not </a:t>
            </a:r>
            <a:r>
              <a:rPr lang="en-US" sz="3200" dirty="0" smtClean="0">
                <a:latin typeface="Poor Richard" panose="02080502050505020702" pitchFamily="18" charset="0"/>
              </a:rPr>
              <a:t>quite </a:t>
            </a:r>
            <a:r>
              <a:rPr lang="en-US" sz="3200" dirty="0">
                <a:latin typeface="Poor Richard" panose="02080502050505020702" pitchFamily="18" charset="0"/>
              </a:rPr>
              <a:t>sure.  I just love them.</a:t>
            </a:r>
          </a:p>
        </p:txBody>
      </p:sp>
      <p:sp>
        <p:nvSpPr>
          <p:cNvPr id="3" name="Action Button: Custom 2">
            <a:hlinkClick r:id="" action="ppaction://hlinkshowjump?jump=previousslide" highlightClick="1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5A9523FB-BD24-D64E-8C95-99C92CAB4CAC}"/>
              </a:ext>
            </a:extLst>
          </p:cNvPr>
          <p:cNvSpPr/>
          <p:nvPr/>
        </p:nvSpPr>
        <p:spPr>
          <a:xfrm>
            <a:off x="263869" y="6115050"/>
            <a:ext cx="1532056" cy="575072"/>
          </a:xfrm>
          <a:prstGeom prst="actionButtonBlank">
            <a:avLst/>
          </a:prstGeom>
          <a:gradFill flip="none" rotWithShape="1">
            <a:gsLst>
              <a:gs pos="46000">
                <a:srgbClr val="C00000"/>
              </a:gs>
              <a:gs pos="94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Previous</a:t>
            </a:r>
          </a:p>
        </p:txBody>
      </p:sp>
      <p:sp>
        <p:nvSpPr>
          <p:cNvPr id="14" name="Pentagon 13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65B8EB00-1162-004E-ABFF-EDE8D399B1E2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FB966-9F29-7247-8562-FBB463A6A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844" y="1690688"/>
            <a:ext cx="4600956" cy="25908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36017A-F727-0148-B630-36F753B47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492" y="3917204"/>
            <a:ext cx="1828777" cy="26929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7869DD-E191-7D48-BD83-07ECCABA20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5703" y="4711980"/>
            <a:ext cx="2524133" cy="189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60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75165-0045-2842-A7E5-C0373C3C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92" y="365125"/>
            <a:ext cx="11149652" cy="1325563"/>
          </a:xfrm>
        </p:spPr>
        <p:txBody>
          <a:bodyPr>
            <a:noAutofit/>
          </a:bodyPr>
          <a:lstStyle/>
          <a:p>
            <a:r>
              <a:rPr lang="en-US" sz="6000" u="sng" dirty="0">
                <a:latin typeface="Broadway" panose="04040905080B02020502" pitchFamily="82" charset="0"/>
              </a:rPr>
              <a:t>Subjectivity vs. Objectivity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B5FCE-EBD0-2345-842E-EBAA6D88F630}"/>
              </a:ext>
            </a:extLst>
          </p:cNvPr>
          <p:cNvSpPr txBox="1"/>
          <p:nvPr/>
        </p:nvSpPr>
        <p:spPr>
          <a:xfrm>
            <a:off x="838200" y="1834999"/>
            <a:ext cx="9070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Poor Richard" panose="02080502050505020702" pitchFamily="18" charset="0"/>
              </a:rPr>
              <a:t>Everyone is different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17007-9402-5B42-A097-7EAF926D032A}"/>
              </a:ext>
            </a:extLst>
          </p:cNvPr>
          <p:cNvSpPr txBox="1"/>
          <p:nvPr/>
        </p:nvSpPr>
        <p:spPr>
          <a:xfrm>
            <a:off x="838200" y="2677471"/>
            <a:ext cx="7002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Poor Richard" panose="02080502050505020702" pitchFamily="18" charset="0"/>
              </a:rPr>
              <a:t>There is such a thing as an objectively bad movie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B2E2D3-CF64-A045-A4E1-D33FF860FB79}"/>
              </a:ext>
            </a:extLst>
          </p:cNvPr>
          <p:cNvSpPr txBox="1"/>
          <p:nvPr/>
        </p:nvSpPr>
        <p:spPr>
          <a:xfrm>
            <a:off x="838200" y="4008948"/>
            <a:ext cx="6565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dirty="0">
                <a:latin typeface="Poor Richard" panose="02080502050505020702" pitchFamily="18" charset="0"/>
              </a:rPr>
              <a:t>The more I talk about things being ”objectively bad”, I realize it’s sort of just my opinion </a:t>
            </a:r>
          </a:p>
        </p:txBody>
      </p:sp>
      <p:sp>
        <p:nvSpPr>
          <p:cNvPr id="10" name="Pentagon 9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D5279B57-E9BB-6B4B-8B8D-F7DC14E4489E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  <p:sp>
        <p:nvSpPr>
          <p:cNvPr id="9" name="Action Button: Custom 8">
            <a:hlinkClick r:id="" action="ppaction://hlinkshowjump?jump=previousslide" highlightClick="1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5E7F8C2E-E37F-974B-8928-136B1D19A6CF}"/>
              </a:ext>
            </a:extLst>
          </p:cNvPr>
          <p:cNvSpPr/>
          <p:nvPr/>
        </p:nvSpPr>
        <p:spPr>
          <a:xfrm>
            <a:off x="263869" y="6115050"/>
            <a:ext cx="1532056" cy="575072"/>
          </a:xfrm>
          <a:prstGeom prst="actionButtonBlank">
            <a:avLst/>
          </a:prstGeom>
          <a:gradFill flip="none" rotWithShape="1">
            <a:gsLst>
              <a:gs pos="46000">
                <a:srgbClr val="C00000"/>
              </a:gs>
              <a:gs pos="94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Previous</a:t>
            </a:r>
          </a:p>
        </p:txBody>
      </p:sp>
      <p:pic>
        <p:nvPicPr>
          <p:cNvPr id="1026" name="Picture 2" descr="Image result for roger ebe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874" y="2481330"/>
            <a:ext cx="4167978" cy="256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84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7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7" grpId="0"/>
          <p:bldP spid="1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6E5A3-F115-C64E-B3D3-FFDC4AB7A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u="sng" dirty="0">
                <a:latin typeface="Broadway" panose="04040905080B02020502" pitchFamily="82" charset="0"/>
              </a:rPr>
              <a:t>Some Things I Look 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C77753-2714-CC4A-BDC3-D2A731C424D5}"/>
              </a:ext>
            </a:extLst>
          </p:cNvPr>
          <p:cNvSpPr txBox="1"/>
          <p:nvPr/>
        </p:nvSpPr>
        <p:spPr>
          <a:xfrm>
            <a:off x="838200" y="1629132"/>
            <a:ext cx="1964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>
                <a:latin typeface="Bangla MN" panose="02000500020000000000" pitchFamily="2" charset="0"/>
                <a:ea typeface="Apple Color Emoji" pitchFamily="2" charset="0"/>
                <a:cs typeface="Bangla MN" panose="02000500020000000000" pitchFamily="2" charset="0"/>
              </a:rPr>
              <a:t>Writing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CD5334-2F37-084F-A080-4980CFE60555}"/>
              </a:ext>
            </a:extLst>
          </p:cNvPr>
          <p:cNvSpPr txBox="1"/>
          <p:nvPr/>
        </p:nvSpPr>
        <p:spPr>
          <a:xfrm>
            <a:off x="7036202" y="1629132"/>
            <a:ext cx="17232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>
                <a:latin typeface="Bangla MN" panose="02000500020000000000" pitchFamily="2" charset="0"/>
                <a:cs typeface="Bangla MN" panose="02000500020000000000" pitchFamily="2" charset="0"/>
              </a:rPr>
              <a:t>Acting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E6FC47-3548-6641-A6FC-3D56A59B1FF6}"/>
              </a:ext>
            </a:extLst>
          </p:cNvPr>
          <p:cNvSpPr txBox="1"/>
          <p:nvPr/>
        </p:nvSpPr>
        <p:spPr>
          <a:xfrm>
            <a:off x="838200" y="2419231"/>
            <a:ext cx="4784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The Core Idea/Story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AB91A6-EEA7-9948-AD98-B79C8925E9C4}"/>
              </a:ext>
            </a:extLst>
          </p:cNvPr>
          <p:cNvSpPr txBox="1"/>
          <p:nvPr/>
        </p:nvSpPr>
        <p:spPr>
          <a:xfrm>
            <a:off x="838200" y="3379649"/>
            <a:ext cx="4657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The Dialogue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C0D1EB-8634-F643-8B72-D49F62ACE9EC}"/>
              </a:ext>
            </a:extLst>
          </p:cNvPr>
          <p:cNvSpPr txBox="1"/>
          <p:nvPr/>
        </p:nvSpPr>
        <p:spPr>
          <a:xfrm>
            <a:off x="838200" y="4340067"/>
            <a:ext cx="517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How the Story Unfolds (Structure)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34F274-2D13-3E42-99E0-DA5BCF1DEFF3}"/>
              </a:ext>
            </a:extLst>
          </p:cNvPr>
          <p:cNvSpPr txBox="1"/>
          <p:nvPr/>
        </p:nvSpPr>
        <p:spPr>
          <a:xfrm>
            <a:off x="7036202" y="2419231"/>
            <a:ext cx="4317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Natural</a:t>
            </a:r>
            <a:endParaRPr lang="en-US" sz="2600" dirty="0">
              <a:latin typeface="Poor Richard" panose="02080502050505020702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CCF789-E7E7-D240-8848-975E53468AEE}"/>
              </a:ext>
            </a:extLst>
          </p:cNvPr>
          <p:cNvSpPr txBox="1"/>
          <p:nvPr/>
        </p:nvSpPr>
        <p:spPr>
          <a:xfrm>
            <a:off x="7036202" y="3179675"/>
            <a:ext cx="476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Believable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5A6503-032D-6A4E-AABE-D1396901E07F}"/>
              </a:ext>
            </a:extLst>
          </p:cNvPr>
          <p:cNvSpPr txBox="1"/>
          <p:nvPr/>
        </p:nvSpPr>
        <p:spPr>
          <a:xfrm>
            <a:off x="7036202" y="4078457"/>
            <a:ext cx="4680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Likeable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C15C9B-3D92-A04D-99A5-024657F62A7B}"/>
              </a:ext>
            </a:extLst>
          </p:cNvPr>
          <p:cNvSpPr txBox="1"/>
          <p:nvPr/>
        </p:nvSpPr>
        <p:spPr>
          <a:xfrm>
            <a:off x="7036202" y="4863287"/>
            <a:ext cx="4532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Not Over-Acting</a:t>
            </a:r>
          </a:p>
        </p:txBody>
      </p:sp>
      <p:sp>
        <p:nvSpPr>
          <p:cNvPr id="19" name="Pentagon 18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10FC0F72-0DBF-E64A-B2DB-1C7E27B18A2B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  <p:sp>
        <p:nvSpPr>
          <p:cNvPr id="17" name="Action Button: Custom 16">
            <a:hlinkClick r:id="" action="ppaction://hlinkshowjump?jump=previousslide" highlightClick="1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44C43EFB-0B68-5240-9CCE-D9243B217740}"/>
              </a:ext>
            </a:extLst>
          </p:cNvPr>
          <p:cNvSpPr/>
          <p:nvPr/>
        </p:nvSpPr>
        <p:spPr>
          <a:xfrm>
            <a:off x="263869" y="6115050"/>
            <a:ext cx="1532056" cy="575072"/>
          </a:xfrm>
          <a:prstGeom prst="actionButtonBlank">
            <a:avLst/>
          </a:prstGeom>
          <a:gradFill flip="none" rotWithShape="1">
            <a:gsLst>
              <a:gs pos="46000">
                <a:srgbClr val="C00000"/>
              </a:gs>
              <a:gs pos="94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Previous</a:t>
            </a:r>
          </a:p>
        </p:txBody>
      </p:sp>
    </p:spTree>
    <p:extLst>
      <p:ext uri="{BB962C8B-B14F-4D97-AF65-F5344CB8AC3E}">
        <p14:creationId xmlns:p14="http://schemas.microsoft.com/office/powerpoint/2010/main" val="75085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" presetID="3" presetClass="entr" presetSubtype="10" fill="hold" grpId="0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3" grpId="0"/>
          <p:bldP spid="11" grpId="0"/>
          <p:bldP spid="12" grpId="0"/>
          <p:bldP spid="13" grpId="0"/>
          <p:bldP spid="14" grpId="0"/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11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" presetID="2" presetClass="entr" presetSubtype="2" fill="hold" grpId="0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8" presetID="3" presetClass="entr" presetSubtype="10" fill="hold" grpId="0" nodeType="after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0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3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3" grpId="0"/>
          <p:bldP spid="11" grpId="0"/>
          <p:bldP spid="12" grpId="0"/>
          <p:bldP spid="13" grpId="0"/>
          <p:bldP spid="14" grpId="0"/>
          <p:bldP spid="15" grpId="0"/>
          <p:bldP spid="1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8BD07-DF3F-D84F-8808-77EEF52BC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280" y="347336"/>
            <a:ext cx="11110533" cy="1325563"/>
          </a:xfrm>
        </p:spPr>
        <p:txBody>
          <a:bodyPr>
            <a:noAutofit/>
          </a:bodyPr>
          <a:lstStyle/>
          <a:p>
            <a:r>
              <a:rPr lang="en-US" sz="5400" u="sng" dirty="0">
                <a:latin typeface="Broadway" panose="04040905080B02020502" pitchFamily="82" charset="0"/>
              </a:rPr>
              <a:t>Some Things I Look At (cont.)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A284EC-A15D-7143-9214-2DD51F7796D2}"/>
              </a:ext>
            </a:extLst>
          </p:cNvPr>
          <p:cNvSpPr txBox="1"/>
          <p:nvPr/>
        </p:nvSpPr>
        <p:spPr>
          <a:xfrm>
            <a:off x="838200" y="1635122"/>
            <a:ext cx="4031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>
                <a:latin typeface="Bangla MN" panose="02000500020000000000" pitchFamily="2" charset="0"/>
                <a:cs typeface="Bangla MN" panose="02000500020000000000" pitchFamily="2" charset="0"/>
              </a:rPr>
              <a:t>Cinematography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2AD0A2-7502-8C40-B2E5-FAB3C188C6D1}"/>
              </a:ext>
            </a:extLst>
          </p:cNvPr>
          <p:cNvSpPr txBox="1"/>
          <p:nvPr/>
        </p:nvSpPr>
        <p:spPr>
          <a:xfrm>
            <a:off x="6868633" y="1633196"/>
            <a:ext cx="2232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u="sng" dirty="0">
                <a:latin typeface="Bangla MN" panose="02000500020000000000" pitchFamily="2" charset="0"/>
                <a:cs typeface="Bangla MN" panose="02000500020000000000" pitchFamily="2" charset="0"/>
              </a:rPr>
              <a:t>Editing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942DAE-E64A-D042-AFAE-31615C2E092C}"/>
              </a:ext>
            </a:extLst>
          </p:cNvPr>
          <p:cNvSpPr txBox="1"/>
          <p:nvPr/>
        </p:nvSpPr>
        <p:spPr>
          <a:xfrm>
            <a:off x="1063256" y="2503311"/>
            <a:ext cx="529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Visual Storytelling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54F769-6C27-9148-9A2E-2A2ABE64F1A0}"/>
              </a:ext>
            </a:extLst>
          </p:cNvPr>
          <p:cNvSpPr txBox="1"/>
          <p:nvPr/>
        </p:nvSpPr>
        <p:spPr>
          <a:xfrm>
            <a:off x="1063256" y="3296624"/>
            <a:ext cx="5890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Lighting</a:t>
            </a:r>
            <a:endParaRPr lang="en-US" sz="2600" dirty="0">
              <a:latin typeface="Poor Richard" panose="02080502050505020702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8D4AB-A6A4-7D47-A227-C931ACB65F49}"/>
              </a:ext>
            </a:extLst>
          </p:cNvPr>
          <p:cNvSpPr txBox="1"/>
          <p:nvPr/>
        </p:nvSpPr>
        <p:spPr>
          <a:xfrm>
            <a:off x="1084521" y="4008002"/>
            <a:ext cx="5805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Color</a:t>
            </a:r>
            <a:endParaRPr lang="en-US" sz="2600" dirty="0">
              <a:latin typeface="Poor Richard" panose="02080502050505020702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30871-B28C-4042-BFE8-DAB0BFECB084}"/>
              </a:ext>
            </a:extLst>
          </p:cNvPr>
          <p:cNvSpPr txBox="1"/>
          <p:nvPr/>
        </p:nvSpPr>
        <p:spPr>
          <a:xfrm>
            <a:off x="1063256" y="4798517"/>
            <a:ext cx="529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Use of Camera Techniques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1077DA-F018-BB42-A1B9-C2AFB78B5C7F}"/>
              </a:ext>
            </a:extLst>
          </p:cNvPr>
          <p:cNvSpPr txBox="1"/>
          <p:nvPr/>
        </p:nvSpPr>
        <p:spPr>
          <a:xfrm>
            <a:off x="6889898" y="2547229"/>
            <a:ext cx="5782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Pacing</a:t>
            </a:r>
            <a:endParaRPr lang="en-US" sz="2600" dirty="0">
              <a:latin typeface="Poor Richard" panose="02080502050505020702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9CD3BB-8936-3D4E-8217-B2A7892BAE86}"/>
              </a:ext>
            </a:extLst>
          </p:cNvPr>
          <p:cNvSpPr txBox="1"/>
          <p:nvPr/>
        </p:nvSpPr>
        <p:spPr>
          <a:xfrm>
            <a:off x="6889898" y="3518170"/>
            <a:ext cx="4997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Motivated Cuts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28F67E-4039-2A4B-B6AD-96073179A0F8}"/>
              </a:ext>
            </a:extLst>
          </p:cNvPr>
          <p:cNvSpPr txBox="1"/>
          <p:nvPr/>
        </p:nvSpPr>
        <p:spPr>
          <a:xfrm>
            <a:off x="6889898" y="4671342"/>
            <a:ext cx="4805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Visual Style</a:t>
            </a:r>
          </a:p>
        </p:txBody>
      </p:sp>
      <p:sp>
        <p:nvSpPr>
          <p:cNvPr id="17" name="Pentagon 16">
            <a:hlinkClick r:id="" action="ppaction://hlinkshowjump?jump=nextslide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23DE77D7-34D8-DA4F-B959-249DD26648BE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  <p:sp>
        <p:nvSpPr>
          <p:cNvPr id="14" name="Action Button: Custom 13">
            <a:hlinkClick r:id="" action="ppaction://hlinkshowjump?jump=previousslide" highlightClick="1">
              <a:snd r:embed="rId2" name="whoosh.wav"/>
            </a:hlinkClick>
            <a:extLst>
              <a:ext uri="{FF2B5EF4-FFF2-40B4-BE49-F238E27FC236}">
                <a16:creationId xmlns:a16="http://schemas.microsoft.com/office/drawing/2014/main" id="{6FF24150-4F35-CC4A-A59D-9E2B1763A6D7}"/>
              </a:ext>
            </a:extLst>
          </p:cNvPr>
          <p:cNvSpPr/>
          <p:nvPr/>
        </p:nvSpPr>
        <p:spPr>
          <a:xfrm>
            <a:off x="263869" y="6115050"/>
            <a:ext cx="1532056" cy="575072"/>
          </a:xfrm>
          <a:prstGeom prst="actionButtonBlank">
            <a:avLst/>
          </a:prstGeom>
          <a:gradFill flip="none" rotWithShape="1">
            <a:gsLst>
              <a:gs pos="46000">
                <a:srgbClr val="C00000"/>
              </a:gs>
              <a:gs pos="94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Previous</a:t>
            </a:r>
          </a:p>
        </p:txBody>
      </p:sp>
    </p:spTree>
    <p:extLst>
      <p:ext uri="{BB962C8B-B14F-4D97-AF65-F5344CB8AC3E}">
        <p14:creationId xmlns:p14="http://schemas.microsoft.com/office/powerpoint/2010/main" val="141931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9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9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29" presetID="3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horizontal)">
                                          <p:cBhvr>
                                            <p:cTn id="3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9" grpId="0"/>
          <p:bldP spid="11" grpId="0"/>
          <p:bldP spid="12" grpId="0"/>
          <p:bldP spid="13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C8DC8-06ED-0E44-9D7A-1C0A7A28D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u="sng" dirty="0">
                <a:latin typeface="Broadway" panose="04040905080B02020502" pitchFamily="82" charset="0"/>
              </a:rPr>
              <a:t>Some Of My Favorites</a:t>
            </a:r>
          </a:p>
        </p:txBody>
      </p:sp>
      <p:sp>
        <p:nvSpPr>
          <p:cNvPr id="4" name="TextBox 3">
            <a:hlinkClick r:id="rId2" action="ppaction://hlinksldjump"/>
            <a:extLst>
              <a:ext uri="{FF2B5EF4-FFF2-40B4-BE49-F238E27FC236}">
                <a16:creationId xmlns:a16="http://schemas.microsoft.com/office/drawing/2014/main" id="{B73B7F0F-A30C-5B47-9DA4-EEB85073FB5B}"/>
              </a:ext>
            </a:extLst>
          </p:cNvPr>
          <p:cNvSpPr txBox="1"/>
          <p:nvPr/>
        </p:nvSpPr>
        <p:spPr>
          <a:xfrm>
            <a:off x="838200" y="1690688"/>
            <a:ext cx="5250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>
                <a:latin typeface="Playbill" pitchFamily="82" charset="77"/>
                <a:hlinkClick r:id="rId3" action="ppaction://hlinksldjump"/>
              </a:rPr>
              <a:t>The </a:t>
            </a:r>
            <a:r>
              <a:rPr lang="en-US" sz="5400" dirty="0">
                <a:latin typeface="Playbill" pitchFamily="82" charset="77"/>
                <a:hlinkClick r:id="rId2" action="ppaction://hlinksldjump"/>
              </a:rPr>
              <a:t>Exorcist (1973)</a:t>
            </a:r>
            <a:endParaRPr lang="en-US" sz="5400" dirty="0">
              <a:latin typeface="Playbill" pitchFamily="8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A0DDC0-28DE-F344-A65E-4F49B766188B}"/>
              </a:ext>
            </a:extLst>
          </p:cNvPr>
          <p:cNvSpPr txBox="1"/>
          <p:nvPr/>
        </p:nvSpPr>
        <p:spPr>
          <a:xfrm>
            <a:off x="7841034" y="2936490"/>
            <a:ext cx="35127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>
                <a:latin typeface="Playbill" pitchFamily="82" charset="77"/>
                <a:hlinkClick r:id="rId4" action="ppaction://hlinksldjump"/>
              </a:rPr>
              <a:t>Magnolia</a:t>
            </a:r>
            <a:r>
              <a:rPr lang="en-US" sz="5400" dirty="0">
                <a:latin typeface="Playbill" pitchFamily="82" charset="77"/>
                <a:hlinkClick r:id="rId5" action="ppaction://hlinksldjump"/>
              </a:rPr>
              <a:t> (1999)</a:t>
            </a:r>
            <a:endParaRPr lang="en-US" sz="5400" dirty="0">
              <a:latin typeface="Playbill" pitchFamily="8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8CFFD5-8245-A24C-824E-2CF56556109C}"/>
              </a:ext>
            </a:extLst>
          </p:cNvPr>
          <p:cNvSpPr txBox="1"/>
          <p:nvPr/>
        </p:nvSpPr>
        <p:spPr>
          <a:xfrm>
            <a:off x="7868093" y="1690688"/>
            <a:ext cx="398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>
                <a:latin typeface="Playbill" pitchFamily="82" charset="77"/>
                <a:hlinkClick r:id="rId6" action="ppaction://hlinksldjump"/>
              </a:rPr>
              <a:t>In </a:t>
            </a:r>
            <a:r>
              <a:rPr lang="en-US" sz="5400" dirty="0">
                <a:latin typeface="Playbill" pitchFamily="82" charset="77"/>
                <a:hlinkClick r:id="rId7" action="ppaction://hlinksldjump"/>
              </a:rPr>
              <a:t>Bruges (2008)</a:t>
            </a:r>
            <a:endParaRPr lang="en-US" sz="5400" dirty="0">
              <a:latin typeface="Playbill" pitchFamily="8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5F778E-5F38-9647-99D8-6555298D3226}"/>
              </a:ext>
            </a:extLst>
          </p:cNvPr>
          <p:cNvSpPr txBox="1"/>
          <p:nvPr/>
        </p:nvSpPr>
        <p:spPr>
          <a:xfrm>
            <a:off x="7841034" y="4182292"/>
            <a:ext cx="4010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>
                <a:latin typeface="Playbill" pitchFamily="82" charset="77"/>
                <a:hlinkClick r:id="rId8" action="ppaction://hlinksldjump"/>
              </a:rPr>
              <a:t>Harakiri (1962</a:t>
            </a:r>
            <a:r>
              <a:rPr lang="en-US" sz="5400" dirty="0">
                <a:latin typeface="Playbill" pitchFamily="82" charset="77"/>
                <a:hlinkClick r:id="rId7" action="ppaction://hlinksldjump"/>
              </a:rPr>
              <a:t>)</a:t>
            </a:r>
            <a:endParaRPr lang="en-US" sz="5400" dirty="0">
              <a:latin typeface="Playbill" pitchFamily="8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19EE82-78BE-E94A-BDA0-BDF4333ABE7D}"/>
              </a:ext>
            </a:extLst>
          </p:cNvPr>
          <p:cNvSpPr txBox="1"/>
          <p:nvPr/>
        </p:nvSpPr>
        <p:spPr>
          <a:xfrm>
            <a:off x="838199" y="3212967"/>
            <a:ext cx="52508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5400" dirty="0">
                <a:latin typeface="Playbill" pitchFamily="82" charset="77"/>
                <a:hlinkClick r:id="rId5" action="ppaction://hlinksldjump"/>
              </a:rPr>
              <a:t>Harold and Kumar Go to White Castle (2004)</a:t>
            </a:r>
            <a:endParaRPr lang="en-US" sz="5400" dirty="0">
              <a:latin typeface="Playbill" pitchFamily="82" charset="77"/>
            </a:endParaRPr>
          </a:p>
        </p:txBody>
      </p:sp>
      <p:sp>
        <p:nvSpPr>
          <p:cNvPr id="11" name="Pentagon 10">
            <a:hlinkClick r:id="rId9" action="ppaction://hlinksldjump">
              <a:snd r:embed="rId10" name="whoosh.wav"/>
            </a:hlinkClick>
            <a:extLst>
              <a:ext uri="{FF2B5EF4-FFF2-40B4-BE49-F238E27FC236}">
                <a16:creationId xmlns:a16="http://schemas.microsoft.com/office/drawing/2014/main" id="{B120AFFD-4D51-014F-9CBF-7321441F5116}"/>
              </a:ext>
            </a:extLst>
          </p:cNvPr>
          <p:cNvSpPr/>
          <p:nvPr/>
        </p:nvSpPr>
        <p:spPr>
          <a:xfrm>
            <a:off x="10534649" y="6115050"/>
            <a:ext cx="1453203" cy="575072"/>
          </a:xfrm>
          <a:prstGeom prst="homePlate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Next</a:t>
            </a:r>
          </a:p>
        </p:txBody>
      </p:sp>
      <p:sp>
        <p:nvSpPr>
          <p:cNvPr id="12" name="Action Button: Custom 11">
            <a:hlinkClick r:id="" action="ppaction://hlinkshowjump?jump=previousslide" highlightClick="1">
              <a:snd r:embed="rId10" name="whoosh.wav"/>
            </a:hlinkClick>
            <a:extLst>
              <a:ext uri="{FF2B5EF4-FFF2-40B4-BE49-F238E27FC236}">
                <a16:creationId xmlns:a16="http://schemas.microsoft.com/office/drawing/2014/main" id="{5BE38158-9B51-B847-AF5A-BF4ABD514CD5}"/>
              </a:ext>
            </a:extLst>
          </p:cNvPr>
          <p:cNvSpPr/>
          <p:nvPr/>
        </p:nvSpPr>
        <p:spPr>
          <a:xfrm>
            <a:off x="263869" y="6115050"/>
            <a:ext cx="1532056" cy="575072"/>
          </a:xfrm>
          <a:prstGeom prst="actionButtonBlank">
            <a:avLst/>
          </a:prstGeom>
          <a:gradFill flip="none" rotWithShape="1">
            <a:gsLst>
              <a:gs pos="46000">
                <a:srgbClr val="C00000"/>
              </a:gs>
              <a:gs pos="94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venir Black" panose="02000503020000020003" pitchFamily="2" charset="0"/>
              </a:rPr>
              <a:t>Previous</a:t>
            </a:r>
          </a:p>
        </p:txBody>
      </p:sp>
    </p:spTree>
    <p:extLst>
      <p:ext uri="{BB962C8B-B14F-4D97-AF65-F5344CB8AC3E}">
        <p14:creationId xmlns:p14="http://schemas.microsoft.com/office/powerpoint/2010/main" val="371861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2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783B8-075A-8F45-B461-1DCAE4F43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372350" cy="1325563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FF0000"/>
                </a:solidFill>
                <a:latin typeface="Chiller" panose="04020404031007020602" pitchFamily="82" charset="0"/>
              </a:rPr>
              <a:t>The Exorcist </a:t>
            </a:r>
            <a:r>
              <a:rPr lang="en-US" sz="5400" dirty="0">
                <a:latin typeface="Baskerville Old Face" panose="02020602080505020303" pitchFamily="18" charset="0"/>
              </a:rPr>
              <a:t>(1973)</a:t>
            </a:r>
            <a:endParaRPr lang="en-US" sz="4800" dirty="0">
              <a:latin typeface="Baskerville Old Face" panose="02020602080505020303" pitchFamily="18" charset="0"/>
            </a:endParaRPr>
          </a:p>
        </p:txBody>
      </p:sp>
      <p:sp>
        <p:nvSpPr>
          <p:cNvPr id="4" name="Action Button: Custom 3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F4A2E166-CF1E-324B-B92E-BBBCA825B129}"/>
              </a:ext>
            </a:extLst>
          </p:cNvPr>
          <p:cNvSpPr/>
          <p:nvPr/>
        </p:nvSpPr>
        <p:spPr>
          <a:xfrm>
            <a:off x="5400675" y="6000750"/>
            <a:ext cx="1390650" cy="608584"/>
          </a:xfrm>
          <a:prstGeom prst="actionButtonBlank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53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venir Black" panose="02000503020000020003" pitchFamily="2" charset="0"/>
              </a:rPr>
              <a:t>RETURN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FDA9A8-D39D-114A-9B35-94DD12319615}"/>
              </a:ext>
            </a:extLst>
          </p:cNvPr>
          <p:cNvSpPr txBox="1"/>
          <p:nvPr/>
        </p:nvSpPr>
        <p:spPr>
          <a:xfrm>
            <a:off x="838200" y="1671233"/>
            <a:ext cx="8439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Bangla MN" panose="02000500020000000000" pitchFamily="2" charset="0"/>
                <a:cs typeface="Bangla MN" panose="02000500020000000000" pitchFamily="2" charset="0"/>
              </a:rPr>
              <a:t>Director: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William </a:t>
            </a:r>
            <a:r>
              <a:rPr lang="en-US" sz="3200" dirty="0" err="1">
                <a:latin typeface="Bangla MN" panose="02000500020000000000" pitchFamily="2" charset="0"/>
                <a:cs typeface="Bangla MN" panose="02000500020000000000" pitchFamily="2" charset="0"/>
              </a:rPr>
              <a:t>Friedkin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</a:t>
            </a:r>
            <a:endParaRPr lang="en-US" sz="3200" u="sng" dirty="0">
              <a:latin typeface="Bangla MN" panose="02000500020000000000" pitchFamily="2" charset="0"/>
              <a:cs typeface="Bangla MN" panose="0200050002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F7485-7EEB-D047-9167-1CD369BDB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324" y="367784"/>
            <a:ext cx="3859675" cy="2171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0EF7B5-86EE-BB47-BB11-19FC311A0DF5}"/>
              </a:ext>
            </a:extLst>
          </p:cNvPr>
          <p:cNvSpPr txBox="1"/>
          <p:nvPr/>
        </p:nvSpPr>
        <p:spPr>
          <a:xfrm>
            <a:off x="838200" y="2364193"/>
            <a:ext cx="6591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  <a:hlinkClick r:id="rId3"/>
              </a:rPr>
              <a:t>Tremendous cultural impact</a:t>
            </a:r>
            <a:r>
              <a:rPr lang="en-US" sz="2800" dirty="0">
                <a:latin typeface="Poor Richard" panose="02080502050505020702" pitchFamily="18" charset="0"/>
              </a:rPr>
              <a:t> (6:24/9:36)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3F920D-9CF6-1C4A-A02A-2C8CF5CB70CD}"/>
              </a:ext>
            </a:extLst>
          </p:cNvPr>
          <p:cNvSpPr txBox="1"/>
          <p:nvPr/>
        </p:nvSpPr>
        <p:spPr>
          <a:xfrm>
            <a:off x="838200" y="3056691"/>
            <a:ext cx="579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No movie has ever made me feel this way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CC36C-8BE3-324F-9975-10F4CD7C35C6}"/>
              </a:ext>
            </a:extLst>
          </p:cNvPr>
          <p:cNvSpPr txBox="1"/>
          <p:nvPr/>
        </p:nvSpPr>
        <p:spPr>
          <a:xfrm>
            <a:off x="838200" y="4089599"/>
            <a:ext cx="6115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Hidden images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39A2C2-B940-2A40-B136-37F1A82FD214}"/>
              </a:ext>
            </a:extLst>
          </p:cNvPr>
          <p:cNvSpPr txBox="1"/>
          <p:nvPr/>
        </p:nvSpPr>
        <p:spPr>
          <a:xfrm>
            <a:off x="838200" y="4688071"/>
            <a:ext cx="666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Detailed and complex depiction of pure evil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AC91B2-2A56-CB45-85DD-5D415689A6B2}"/>
              </a:ext>
            </a:extLst>
          </p:cNvPr>
          <p:cNvSpPr txBox="1"/>
          <p:nvPr/>
        </p:nvSpPr>
        <p:spPr>
          <a:xfrm>
            <a:off x="838200" y="5275618"/>
            <a:ext cx="3947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This movie really broke through new ground in filmmaking (2 Oscar Wins, 8 Nominations)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F95E8A-0B07-FF4E-A56A-838E677AAD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2777645"/>
            <a:ext cx="5181598" cy="300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dirty="0" err="1" smtClean="0">
                <a:latin typeface="Mistral" panose="03090702030407020403" pitchFamily="66" charset="0"/>
              </a:rPr>
              <a:t>Harakiri</a:t>
            </a:r>
            <a:r>
              <a:rPr lang="en-US" sz="7000" dirty="0" smtClean="0">
                <a:latin typeface="Mistral" panose="03090702030407020403" pitchFamily="66" charset="0"/>
              </a:rPr>
              <a:t> </a:t>
            </a:r>
            <a:r>
              <a:rPr lang="en-US" sz="5400" dirty="0" smtClean="0">
                <a:latin typeface="Baskerville Old Face" panose="02020602080505020303" pitchFamily="18" charset="0"/>
              </a:rPr>
              <a:t>(</a:t>
            </a:r>
            <a:r>
              <a:rPr lang="en-US" sz="5400" dirty="0">
                <a:latin typeface="Baskerville Old Face" panose="02020602080505020303" pitchFamily="18" charset="0"/>
              </a:rPr>
              <a:t>1962)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3613" y="1603310"/>
            <a:ext cx="821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Bangla MN" panose="02000500020000000000" pitchFamily="2" charset="0"/>
                <a:cs typeface="Bangla MN" panose="02000500020000000000" pitchFamily="2" charset="0"/>
              </a:rPr>
              <a:t>Director: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Masaki Kobayashi</a:t>
            </a:r>
            <a:endParaRPr lang="en-US" sz="3200" u="sng" dirty="0">
              <a:latin typeface="Bangla MN" panose="02000500020000000000" pitchFamily="2" charset="0"/>
              <a:cs typeface="Bangla MN" panose="02000500020000000000" pitchFamily="2" charset="0"/>
            </a:endParaRPr>
          </a:p>
        </p:txBody>
      </p:sp>
      <p:sp>
        <p:nvSpPr>
          <p:cNvPr id="6" name="Action Button: Custom 5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1E2C91C9-E1B0-8C4B-B1DE-90B6F6E45810}"/>
              </a:ext>
            </a:extLst>
          </p:cNvPr>
          <p:cNvSpPr/>
          <p:nvPr/>
        </p:nvSpPr>
        <p:spPr>
          <a:xfrm>
            <a:off x="5400675" y="6000750"/>
            <a:ext cx="1390650" cy="608584"/>
          </a:xfrm>
          <a:prstGeom prst="actionButtonBlank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53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venir Black" panose="02000503020000020003" pitchFamily="2" charset="0"/>
              </a:rPr>
              <a:t>RETURN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DEE2D7-F28E-3C42-9E14-9191665516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241" y="2567900"/>
            <a:ext cx="2209800" cy="31787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52DACF-6603-754B-A53A-74C6FA0B0446}"/>
              </a:ext>
            </a:extLst>
          </p:cNvPr>
          <p:cNvSpPr txBox="1"/>
          <p:nvPr/>
        </p:nvSpPr>
        <p:spPr>
          <a:xfrm>
            <a:off x="838200" y="2441965"/>
            <a:ext cx="6191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Incredible story and dialogue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34DDF7-4C1A-1144-BECA-D78370821F91}"/>
              </a:ext>
            </a:extLst>
          </p:cNvPr>
          <p:cNvSpPr txBox="1"/>
          <p:nvPr/>
        </p:nvSpPr>
        <p:spPr>
          <a:xfrm>
            <a:off x="802602" y="3016515"/>
            <a:ext cx="36546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Every time you think you know what will happen next, another pleasant twist occurs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A3CFC5-3154-8146-A78A-D9EF6A9D1A3F}"/>
              </a:ext>
            </a:extLst>
          </p:cNvPr>
          <p:cNvSpPr txBox="1"/>
          <p:nvPr/>
        </p:nvSpPr>
        <p:spPr>
          <a:xfrm>
            <a:off x="802602" y="5026745"/>
            <a:ext cx="4629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Honor and Hypocrisy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29968A-4DC2-1143-8A48-785D4B3B7F20}"/>
              </a:ext>
            </a:extLst>
          </p:cNvPr>
          <p:cNvSpPr txBox="1"/>
          <p:nvPr/>
        </p:nvSpPr>
        <p:spPr>
          <a:xfrm>
            <a:off x="802602" y="5794425"/>
            <a:ext cx="4686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Flashback story structure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D3E102-D7F8-7D4F-9D29-2FA2C22C1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905" y="2894461"/>
            <a:ext cx="4517072" cy="28521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8237F1-6FD1-F84F-85CA-12A46C824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7946" y="239261"/>
            <a:ext cx="3094990" cy="247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38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7" grpId="0"/>
          <p:bldP spid="8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7" grpId="0"/>
          <p:bldP spid="8" grpId="0"/>
          <p:bldP spid="9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53750" cy="1325563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enir Black" panose="02000503020000020003" pitchFamily="2" charset="0"/>
                <a:ea typeface="Krungthep" panose="02000400000000000000" pitchFamily="2" charset="-34"/>
                <a:cs typeface="Krungthep" panose="02000400000000000000" pitchFamily="2" charset="-34"/>
              </a:rPr>
              <a:t>Harold &amp; Kumar </a:t>
            </a:r>
            <a:r>
              <a:rPr lang="en-US" sz="2700" dirty="0">
                <a:solidFill>
                  <a:srgbClr val="FF0000"/>
                </a:solidFill>
                <a:latin typeface="Bangla MN" panose="02000500020000000000" pitchFamily="2" charset="0"/>
                <a:cs typeface="Bangla MN" panose="02000500020000000000" pitchFamily="2" charset="0"/>
              </a:rPr>
              <a:t>go to </a:t>
            </a:r>
            <a:r>
              <a:rPr lang="en-US" sz="6700" dirty="0">
                <a:solidFill>
                  <a:schemeClr val="bg1"/>
                </a:solidFill>
                <a:latin typeface="Old English Text MT" panose="03040902040508030806" pitchFamily="66" charset="0"/>
              </a:rPr>
              <a:t>White Castle </a:t>
            </a:r>
            <a:r>
              <a:rPr lang="en-US" sz="4000" dirty="0">
                <a:latin typeface="Bangla MN" panose="02000500020000000000" pitchFamily="2" charset="0"/>
                <a:cs typeface="Bangla MN" panose="02000500020000000000" pitchFamily="2" charset="0"/>
              </a:rPr>
              <a:t>(2004)</a:t>
            </a:r>
          </a:p>
        </p:txBody>
      </p:sp>
      <p:sp>
        <p:nvSpPr>
          <p:cNvPr id="5" name="Action Button: Custom 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8BC35016-D129-F449-A16D-2A6ED625424A}"/>
              </a:ext>
            </a:extLst>
          </p:cNvPr>
          <p:cNvSpPr/>
          <p:nvPr/>
        </p:nvSpPr>
        <p:spPr>
          <a:xfrm>
            <a:off x="5400675" y="6000750"/>
            <a:ext cx="1390650" cy="608584"/>
          </a:xfrm>
          <a:prstGeom prst="actionButtonBlank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53000">
                <a:schemeClr val="accent5">
                  <a:lumMod val="95000"/>
                  <a:lumOff val="5000"/>
                </a:schemeClr>
              </a:gs>
              <a:gs pos="100000">
                <a:schemeClr val="accent5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Avenir Black" panose="02000503020000020003" pitchFamily="2" charset="0"/>
              </a:rPr>
              <a:t>RETURN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AE6CAF-AE1F-4847-838B-DB5BAFC17DB4}"/>
              </a:ext>
            </a:extLst>
          </p:cNvPr>
          <p:cNvSpPr txBox="1"/>
          <p:nvPr/>
        </p:nvSpPr>
        <p:spPr>
          <a:xfrm>
            <a:off x="838200" y="1532161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>
                <a:latin typeface="Bangla MN" panose="02000500020000000000" pitchFamily="2" charset="0"/>
                <a:cs typeface="Bangla MN" panose="02000500020000000000" pitchFamily="2" charset="0"/>
              </a:rPr>
              <a:t>Director:</a:t>
            </a:r>
            <a:r>
              <a:rPr lang="en-US" sz="3200" dirty="0">
                <a:latin typeface="Bangla MN" panose="02000500020000000000" pitchFamily="2" charset="0"/>
                <a:cs typeface="Bangla MN" panose="02000500020000000000" pitchFamily="2" charset="0"/>
              </a:rPr>
              <a:t> Danny </a:t>
            </a:r>
            <a:r>
              <a:rPr lang="en-US" sz="3200" dirty="0" err="1">
                <a:latin typeface="Bangla MN" panose="02000500020000000000" pitchFamily="2" charset="0"/>
                <a:cs typeface="Bangla MN" panose="02000500020000000000" pitchFamily="2" charset="0"/>
              </a:rPr>
              <a:t>Leiner</a:t>
            </a:r>
            <a:endParaRPr lang="en-US" sz="3200" u="sng" dirty="0">
              <a:latin typeface="Bangla MN" panose="02000500020000000000" pitchFamily="2" charset="0"/>
              <a:cs typeface="Bangla MN" panose="0200050002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331F36-66E8-5F49-AA1A-C22C9070FB61}"/>
              </a:ext>
            </a:extLst>
          </p:cNvPr>
          <p:cNvSpPr txBox="1"/>
          <p:nvPr/>
        </p:nvSpPr>
        <p:spPr>
          <a:xfrm>
            <a:off x="819149" y="2192580"/>
            <a:ext cx="5972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There is a joke or gag in almost every single line- and they’re all funny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98CEA1-C5DD-264C-88A0-4D7DED89353E}"/>
              </a:ext>
            </a:extLst>
          </p:cNvPr>
          <p:cNvSpPr txBox="1"/>
          <p:nvPr/>
        </p:nvSpPr>
        <p:spPr>
          <a:xfrm>
            <a:off x="838199" y="3123992"/>
            <a:ext cx="5718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Message of self-acceptance and anti-racism/ anti-stereotyping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7FE77-9CC7-504A-AEB6-DF39F469D572}"/>
              </a:ext>
            </a:extLst>
          </p:cNvPr>
          <p:cNvSpPr txBox="1"/>
          <p:nvPr/>
        </p:nvSpPr>
        <p:spPr>
          <a:xfrm>
            <a:off x="838200" y="4183784"/>
            <a:ext cx="834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oor Richard" panose="02080502050505020702" pitchFamily="18" charset="0"/>
              </a:rPr>
              <a:t>Get’s away with being stupid because it fits the tone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5FED1D-E9E2-244F-B215-0512C1C27644}"/>
              </a:ext>
            </a:extLst>
          </p:cNvPr>
          <p:cNvSpPr txBox="1"/>
          <p:nvPr/>
        </p:nvSpPr>
        <p:spPr>
          <a:xfrm>
            <a:off x="857250" y="4794698"/>
            <a:ext cx="6743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Takes place in </a:t>
            </a:r>
            <a:r>
              <a:rPr lang="en-US" sz="2800" dirty="0">
                <a:latin typeface="Poor Richard" panose="02080502050505020702" pitchFamily="18" charset="0"/>
                <a:hlinkClick r:id="rId2"/>
              </a:rPr>
              <a:t>New Jersey </a:t>
            </a:r>
            <a:r>
              <a:rPr lang="en-US" sz="2800" dirty="0">
                <a:latin typeface="Poor Richard" panose="02080502050505020702" pitchFamily="18" charset="0"/>
              </a:rPr>
              <a:t>(:30- 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87FBD1-60AD-E64C-A7C7-09FC77BC5EE2}"/>
              </a:ext>
            </a:extLst>
          </p:cNvPr>
          <p:cNvSpPr txBox="1"/>
          <p:nvPr/>
        </p:nvSpPr>
        <p:spPr>
          <a:xfrm>
            <a:off x="857250" y="5667107"/>
            <a:ext cx="670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or Richard" panose="02080502050505020702" pitchFamily="18" charset="0"/>
              </a:rPr>
              <a:t>Neil Patrick Harris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4918C35-C068-E942-B1B1-4DA17593C8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306" y="1395076"/>
            <a:ext cx="3779044" cy="22051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74F19B-3C85-3241-A53A-EFDBA3C0E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6378" y="3904117"/>
            <a:ext cx="33909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9" grpId="0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6" grpId="0"/>
          <p:bldP spid="7" grpId="0"/>
          <p:bldP spid="9" grpId="0"/>
          <p:bldP spid="10" grpId="0"/>
          <p:bldP spid="11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530</Words>
  <Application>Microsoft Office PowerPoint</Application>
  <PresentationFormat>Widescreen</PresentationFormat>
  <Paragraphs>115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31" baseType="lpstr">
      <vt:lpstr>Apple Color Emoji</vt:lpstr>
      <vt:lpstr>Arial</vt:lpstr>
      <vt:lpstr>Avenir Black</vt:lpstr>
      <vt:lpstr>Bangla MN</vt:lpstr>
      <vt:lpstr>Baskerville Old Face</vt:lpstr>
      <vt:lpstr>Broadway</vt:lpstr>
      <vt:lpstr>Calibri</vt:lpstr>
      <vt:lpstr>Calibri Light</vt:lpstr>
      <vt:lpstr>Chiller</vt:lpstr>
      <vt:lpstr>Cooper Black</vt:lpstr>
      <vt:lpstr>Forte</vt:lpstr>
      <vt:lpstr>Hoefler Text Black</vt:lpstr>
      <vt:lpstr>Krungthep</vt:lpstr>
      <vt:lpstr>Mistral</vt:lpstr>
      <vt:lpstr>Old English Text MT</vt:lpstr>
      <vt:lpstr>Playbill</vt:lpstr>
      <vt:lpstr>Poor Richard</vt:lpstr>
      <vt:lpstr>Office Theme</vt:lpstr>
      <vt:lpstr>PowerPoint Presentation</vt:lpstr>
      <vt:lpstr>Why Do I Love Movies?</vt:lpstr>
      <vt:lpstr>Subjectivity vs. Objectivity</vt:lpstr>
      <vt:lpstr>Some Things I Look At</vt:lpstr>
      <vt:lpstr>Some Things I Look At (cont.)</vt:lpstr>
      <vt:lpstr>Some Of My Favorites</vt:lpstr>
      <vt:lpstr>The Exorcist (1973)</vt:lpstr>
      <vt:lpstr>Harakiri (1962)</vt:lpstr>
      <vt:lpstr>Harold &amp; Kumar go to White Castle (2004)</vt:lpstr>
      <vt:lpstr>In Bruges (2008)</vt:lpstr>
      <vt:lpstr>magnolia (1999)</vt:lpstr>
      <vt:lpstr>Now Go Watch Them!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Kouten, Thomas</cp:lastModifiedBy>
  <cp:revision>48</cp:revision>
  <dcterms:created xsi:type="dcterms:W3CDTF">2018-04-26T19:20:12Z</dcterms:created>
  <dcterms:modified xsi:type="dcterms:W3CDTF">2018-05-10T21:44:48Z</dcterms:modified>
</cp:coreProperties>
</file>