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74" r:id="rId7"/>
    <p:sldId id="261" r:id="rId8"/>
    <p:sldId id="275" r:id="rId9"/>
    <p:sldId id="262" r:id="rId10"/>
    <p:sldId id="276" r:id="rId11"/>
    <p:sldId id="273" r:id="rId12"/>
    <p:sldId id="277" r:id="rId13"/>
    <p:sldId id="263" r:id="rId14"/>
    <p:sldId id="278" r:id="rId15"/>
    <p:sldId id="266"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p:scale>
          <a:sx n="80" d="100"/>
          <a:sy n="80" d="100"/>
        </p:scale>
        <p:origin x="120" y="7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B61BEF0D-F0BB-DE4B-95CE-6DB70DBA9567}" type="datetimeFigureOut">
              <a:rPr lang="en-US" dirty="0"/>
              <a:pPr/>
              <a:t>4/10/2018</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D57F1E4F-1CFF-5643-939E-217C01CDF565}"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latin typeface="Agency FB" panose="020B0503020202020204" pitchFamily="34" charset="0"/>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latin typeface="Agency FB" panose="020B0503020202020204" pitchFamily="34" charset="0"/>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latin typeface="Agency FB" panose="020B0503020202020204" pitchFamily="34" charset="0"/>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latin typeface="Agency FB" panose="020B0503020202020204" pitchFamily="34" charset="0"/>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8" name="Title 1"/>
          <p:cNvSpPr>
            <a:spLocks noGrp="1"/>
          </p:cNvSpPr>
          <p:nvPr>
            <p:ph type="title"/>
          </p:nvPr>
        </p:nvSpPr>
        <p:spPr>
          <a:xfrm>
            <a:off x="685801" y="609600"/>
            <a:ext cx="10131425" cy="1456267"/>
          </a:xfrm>
        </p:spPr>
        <p:txBody>
          <a:bodyPr/>
          <a:lstStyle/>
          <a:p>
            <a:r>
              <a:rPr lang="en-US" smtClean="0"/>
              <a:t>Click to edit Master title style</a:t>
            </a:r>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4/10/2018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4/10/2018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4/10/2018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4/10/2018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4/10/2018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B61BEF0D-F0BB-DE4B-95CE-6DB70DBA9567}" type="datetimeFigureOut">
              <a:rPr lang="en-US" dirty="0"/>
              <a:pPr/>
              <a:t>4/10/2018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4/10/2018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Agency FB" panose="020B0503020202020204" pitchFamily="34" charset="0"/>
              </a:defRPr>
            </a:lvl1pPr>
          </a:lstStyle>
          <a:p>
            <a:fld id="{B61BEF0D-F0BB-DE4B-95CE-6DB70DBA9567}" type="datetimeFigureOut">
              <a:rPr lang="en-US" smtClean="0"/>
              <a:pPr/>
              <a:t>4/10/2018</a:t>
            </a:fld>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Agency FB" panose="020B0503020202020204" pitchFamily="34" charset="0"/>
              </a:defRPr>
            </a:lvl1pPr>
          </a:lstStyle>
          <a:p>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Agency FB" panose="020B0503020202020204" pitchFamily="34" charset="0"/>
              </a:defRPr>
            </a:lvl1pPr>
          </a:lstStyle>
          <a:p>
            <a:fld id="{D57F1E4F-1CFF-5643-939E-217C01CDF565}"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63" r:id="rId11"/>
    <p:sldLayoutId id="2147483664" r:id="rId12"/>
    <p:sldLayoutId id="2147483665" r:id="rId13"/>
    <p:sldLayoutId id="2147483668"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Agency FB" panose="020B0503020202020204" pitchFamily="34" charset="0"/>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Agency FB" panose="020B0503020202020204" pitchFamily="34" charset="0"/>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Agency FB" panose="020B0503020202020204" pitchFamily="34" charset="0"/>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Agency FB" panose="020B0503020202020204" pitchFamily="34" charset="0"/>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Agency FB" panose="020B0503020202020204" pitchFamily="34" charset="0"/>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Agency FB" panose="020B0503020202020204" pitchFamily="34" charset="0"/>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11.xml"/><Relationship Id="rId1" Type="http://schemas.openxmlformats.org/officeDocument/2006/relationships/slideLayout" Target="../slideLayouts/slideLayout2.xml"/><Relationship Id="rId4" Type="http://schemas.openxmlformats.org/officeDocument/2006/relationships/hyperlink" Target="https://www.ntchosting.com/multimedia/mpeg-compression-format.html" TargetMode="External"/></Relationships>
</file>

<file path=ppt/slides/_rels/slide11.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slide" Target="slide12.xml"/><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slide" Target="slide1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slide" Target="slide14.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slide" Target="slide15.xml"/><Relationship Id="rId1" Type="http://schemas.openxmlformats.org/officeDocument/2006/relationships/slideLayout" Target="../slideLayouts/slideLayout2.xml"/><Relationship Id="rId4" Type="http://schemas.openxmlformats.org/officeDocument/2006/relationships/hyperlink" Target="https://www.ntchosting.com/encyclopedia/internet/website/" TargetMode="External"/></Relationships>
</file>

<file path=ppt/slides/_rels/slide15.xml.rels><?xml version="1.0" encoding="UTF-8" standalone="yes"?>
<Relationships xmlns="http://schemas.openxmlformats.org/package/2006/relationships"><Relationship Id="rId8" Type="http://schemas.openxmlformats.org/officeDocument/2006/relationships/hyperlink" Target="https://www.rescue1studios.com/2015/10/20/20151019utah-video-production-blog-183-how-facebook-is-stealing-vast-chunks-of-youtubes-business/" TargetMode="External"/><Relationship Id="rId3" Type="http://schemas.openxmlformats.org/officeDocument/2006/relationships/hyperlink" Target="https://www.iconfinder.com/icons/274364/audio_multimedia_music_mute_player_sound_speaker_volume_icon#size=128" TargetMode="External"/><Relationship Id="rId7" Type="http://schemas.openxmlformats.org/officeDocument/2006/relationships/hyperlink" Target="https://www.primuseducation.com/pg_animation.htm" TargetMode="External"/><Relationship Id="rId2" Type="http://schemas.openxmlformats.org/officeDocument/2006/relationships/hyperlink" Target="https://www.ntchosting.com/encyclopedia/multimedia/" TargetMode="External"/><Relationship Id="rId1" Type="http://schemas.openxmlformats.org/officeDocument/2006/relationships/slideLayout" Target="../slideLayouts/slideLayout2.xml"/><Relationship Id="rId6" Type="http://schemas.openxmlformats.org/officeDocument/2006/relationships/hyperlink" Target="http://www.cleansky.eu/multimedia" TargetMode="External"/><Relationship Id="rId5" Type="http://schemas.openxmlformats.org/officeDocument/2006/relationships/hyperlink" Target="https://www.veda-edu.com/2014/03/27/bachelors-masters-degree-courses-animation-multimedia/" TargetMode="External"/><Relationship Id="rId4" Type="http://schemas.openxmlformats.org/officeDocument/2006/relationships/hyperlink" Target="http://fr.fontriver.com/font/agency_fb/" TargetMode="External"/><Relationship Id="rId9" Type="http://schemas.openxmlformats.org/officeDocument/2006/relationships/slide" Target="slide2.xml"/></Relationships>
</file>

<file path=ppt/slides/_rels/slide2.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4.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8" Type="http://schemas.openxmlformats.org/officeDocument/2006/relationships/slide" Target="slide13.xml"/><Relationship Id="rId3" Type="http://schemas.openxmlformats.org/officeDocument/2006/relationships/slide" Target="slide5.xml"/><Relationship Id="rId7" Type="http://schemas.openxmlformats.org/officeDocument/2006/relationships/slide" Target="slide11.xml"/><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slide" Target="slide9.xml"/><Relationship Id="rId5" Type="http://schemas.openxmlformats.org/officeDocument/2006/relationships/slide" Target="slide7.xml"/><Relationship Id="rId4" Type="http://schemas.openxmlformats.org/officeDocument/2006/relationships/slide" Target="slide3.xml"/></Relationships>
</file>

<file path=ppt/slides/_rels/slide5.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6.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7.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slide" Target="slide8.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hyperlink" Target="https://www.ntchosting.com/multimedia/png-portable-network-graphics.html" TargetMode="External"/><Relationship Id="rId2" Type="http://schemas.openxmlformats.org/officeDocument/2006/relationships/hyperlink" Target="https://www.ntchosting.com/multimedia/jpg-image-file-format.html" TargetMode="External"/><Relationship Id="rId1" Type="http://schemas.openxmlformats.org/officeDocument/2006/relationships/slideLayout" Target="../slideLayouts/slideLayout2.xml"/><Relationship Id="rId6" Type="http://schemas.openxmlformats.org/officeDocument/2006/relationships/slide" Target="slide7.xml"/><Relationship Id="rId5" Type="http://schemas.openxmlformats.org/officeDocument/2006/relationships/slide" Target="slide9.xml"/><Relationship Id="rId4" Type="http://schemas.openxmlformats.org/officeDocument/2006/relationships/hyperlink" Target="https://www.ntchosting.com/multimedia/animation.html" TargetMode="External"/></Relationships>
</file>

<file path=ppt/slides/_rels/slide9.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slide" Target="slide10.xml"/><Relationship Id="rId1" Type="http://schemas.openxmlformats.org/officeDocument/2006/relationships/slideLayout" Target="../slideLayouts/slideLayout2.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690947" y="1964268"/>
            <a:ext cx="7197726" cy="2421464"/>
          </a:xfrm>
        </p:spPr>
        <p:txBody>
          <a:bodyPr>
            <a:normAutofit/>
          </a:bodyPr>
          <a:lstStyle/>
          <a:p>
            <a:pPr algn="ctr"/>
            <a:r>
              <a:rPr lang="en-US" sz="6000" dirty="0" smtClean="0">
                <a:latin typeface="Agency FB" panose="020B0503020202020204" pitchFamily="34" charset="0"/>
              </a:rPr>
              <a:t>The world of interactive multimedia</a:t>
            </a:r>
            <a:endParaRPr lang="en-US" sz="6000" dirty="0">
              <a:latin typeface="Agency FB" panose="020B0503020202020204" pitchFamily="34" charset="0"/>
            </a:endParaRPr>
          </a:p>
        </p:txBody>
      </p:sp>
      <p:sp>
        <p:nvSpPr>
          <p:cNvPr id="3" name="Subtitle 2"/>
          <p:cNvSpPr>
            <a:spLocks noGrp="1"/>
          </p:cNvSpPr>
          <p:nvPr>
            <p:ph type="subTitle" idx="1"/>
          </p:nvPr>
        </p:nvSpPr>
        <p:spPr>
          <a:xfrm>
            <a:off x="2690947" y="4382344"/>
            <a:ext cx="7197726" cy="1405467"/>
          </a:xfrm>
        </p:spPr>
        <p:txBody>
          <a:bodyPr/>
          <a:lstStyle/>
          <a:p>
            <a:pPr algn="ctr"/>
            <a:r>
              <a:rPr lang="en-US" dirty="0" smtClean="0">
                <a:latin typeface="Agency FB" panose="020B0503020202020204" pitchFamily="34" charset="0"/>
              </a:rPr>
              <a:t>By Karl conrad</a:t>
            </a:r>
            <a:endParaRPr lang="en-US" dirty="0">
              <a:latin typeface="Agency FB" panose="020B0503020202020204" pitchFamily="34" charset="0"/>
            </a:endParaRPr>
          </a:p>
        </p:txBody>
      </p:sp>
      <p:sp>
        <p:nvSpPr>
          <p:cNvPr id="5" name="Rounded Rectangle 4">
            <a:hlinkClick r:id="rId2" action="ppaction://hlinksldjump"/>
          </p:cNvPr>
          <p:cNvSpPr/>
          <p:nvPr/>
        </p:nvSpPr>
        <p:spPr>
          <a:xfrm>
            <a:off x="4959530" y="5085077"/>
            <a:ext cx="2660559" cy="1207832"/>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ln w="0"/>
                <a:solidFill>
                  <a:schemeClr val="tx1"/>
                </a:solidFill>
                <a:effectLst>
                  <a:outerShdw blurRad="38100" dist="19050" dir="2700000" algn="tl" rotWithShape="0">
                    <a:schemeClr val="dk1">
                      <a:alpha val="40000"/>
                    </a:schemeClr>
                  </a:outerShdw>
                </a:effectLst>
                <a:latin typeface="Agency FB" panose="020B0503020202020204" pitchFamily="34" charset="0"/>
              </a:rPr>
              <a:t>Start</a:t>
            </a:r>
            <a:endParaRPr lang="en-US" sz="4800" dirty="0">
              <a:ln w="0"/>
              <a:solidFill>
                <a:schemeClr val="tx1"/>
              </a:solidFill>
              <a:effectLst>
                <a:outerShdw blurRad="38100" dist="19050" dir="2700000" algn="tl" rotWithShape="0">
                  <a:schemeClr val="dk1">
                    <a:alpha val="40000"/>
                  </a:schemeClr>
                </a:outerShdw>
              </a:effectLst>
              <a:latin typeface="Agency FB" panose="020B0503020202020204" pitchFamily="34" charset="0"/>
            </a:endParaRPr>
          </a:p>
        </p:txBody>
      </p:sp>
    </p:spTree>
    <p:extLst>
      <p:ext uri="{BB962C8B-B14F-4D97-AF65-F5344CB8AC3E}">
        <p14:creationId xmlns:p14="http://schemas.microsoft.com/office/powerpoint/2010/main" val="42678835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Audio</a:t>
            </a:r>
            <a:endParaRPr lang="en-US" dirty="0"/>
          </a:p>
        </p:txBody>
      </p:sp>
      <p:sp>
        <p:nvSpPr>
          <p:cNvPr id="4" name="Rounded Rectangle 3">
            <a:hlinkClick r:id="rId2" action="ppaction://hlinksldjump"/>
          </p:cNvPr>
          <p:cNvSpPr/>
          <p:nvPr/>
        </p:nvSpPr>
        <p:spPr>
          <a:xfrm>
            <a:off x="8878387" y="5263484"/>
            <a:ext cx="2660559" cy="1207832"/>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ln w="0"/>
                <a:solidFill>
                  <a:schemeClr val="tx1"/>
                </a:solidFill>
                <a:effectLst>
                  <a:outerShdw blurRad="38100" dist="19050" dir="2700000" algn="tl" rotWithShape="0">
                    <a:schemeClr val="dk1">
                      <a:alpha val="40000"/>
                    </a:schemeClr>
                  </a:outerShdw>
                </a:effectLst>
                <a:latin typeface="Agency FB" panose="020B0503020202020204" pitchFamily="34" charset="0"/>
              </a:rPr>
              <a:t>Next</a:t>
            </a:r>
            <a:endParaRPr lang="en-US" sz="4800" dirty="0">
              <a:ln w="0"/>
              <a:solidFill>
                <a:schemeClr val="tx1"/>
              </a:solidFill>
              <a:effectLst>
                <a:outerShdw blurRad="38100" dist="19050" dir="2700000" algn="tl" rotWithShape="0">
                  <a:schemeClr val="dk1">
                    <a:alpha val="40000"/>
                  </a:schemeClr>
                </a:outerShdw>
              </a:effectLst>
              <a:latin typeface="Agency FB" panose="020B0503020202020204" pitchFamily="34" charset="0"/>
            </a:endParaRPr>
          </a:p>
        </p:txBody>
      </p:sp>
      <p:sp>
        <p:nvSpPr>
          <p:cNvPr id="5" name="Rounded Rectangle 4">
            <a:hlinkClick r:id="rId3" action="ppaction://hlinksldjump"/>
          </p:cNvPr>
          <p:cNvSpPr/>
          <p:nvPr/>
        </p:nvSpPr>
        <p:spPr>
          <a:xfrm>
            <a:off x="685801" y="5263484"/>
            <a:ext cx="2660559" cy="1207832"/>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ln w="0"/>
                <a:solidFill>
                  <a:schemeClr val="tx1"/>
                </a:solidFill>
                <a:effectLst>
                  <a:outerShdw blurRad="38100" dist="19050" dir="2700000" algn="tl" rotWithShape="0">
                    <a:schemeClr val="dk1">
                      <a:alpha val="40000"/>
                    </a:schemeClr>
                  </a:outerShdw>
                </a:effectLst>
                <a:latin typeface="Agency FB" panose="020B0503020202020204" pitchFamily="34" charset="0"/>
              </a:rPr>
              <a:t>Back</a:t>
            </a:r>
            <a:endParaRPr lang="en-US" sz="4800" dirty="0">
              <a:ln w="0"/>
              <a:solidFill>
                <a:schemeClr val="tx1"/>
              </a:solidFill>
              <a:effectLst>
                <a:outerShdw blurRad="38100" dist="19050" dir="2700000" algn="tl" rotWithShape="0">
                  <a:schemeClr val="dk1">
                    <a:alpha val="40000"/>
                  </a:schemeClr>
                </a:outerShdw>
              </a:effectLst>
              <a:latin typeface="Agency FB" panose="020B0503020202020204" pitchFamily="34" charset="0"/>
            </a:endParaRPr>
          </a:p>
        </p:txBody>
      </p:sp>
      <p:sp>
        <p:nvSpPr>
          <p:cNvPr id="7" name="Rectangle 6"/>
          <p:cNvSpPr/>
          <p:nvPr/>
        </p:nvSpPr>
        <p:spPr>
          <a:xfrm>
            <a:off x="8290604" y="609600"/>
            <a:ext cx="2780761" cy="923330"/>
          </a:xfrm>
          <a:prstGeom prst="rect">
            <a:avLst/>
          </a:prstGeom>
        </p:spPr>
        <p:txBody>
          <a:bodyPr wrap="none">
            <a:spAutoFit/>
          </a:bodyPr>
          <a:lstStyle/>
          <a:p>
            <a:pPr lvl="0" algn="ctr"/>
            <a:r>
              <a:rPr lang="en-US" sz="5400" b="1" dirty="0">
                <a:ln w="22225">
                  <a:solidFill>
                    <a:srgbClr val="477BD1"/>
                  </a:solidFill>
                  <a:prstDash val="solid"/>
                </a:ln>
                <a:solidFill>
                  <a:srgbClr val="477BD1">
                    <a:lumMod val="40000"/>
                    <a:lumOff val="60000"/>
                  </a:srgbClr>
                </a:solidFill>
              </a:rPr>
              <a:t>Software</a:t>
            </a:r>
            <a:endParaRPr lang="en-US" sz="5400" b="1" dirty="0">
              <a:ln w="22225">
                <a:solidFill>
                  <a:srgbClr val="477BD1"/>
                </a:solidFill>
                <a:prstDash val="solid"/>
              </a:ln>
              <a:solidFill>
                <a:srgbClr val="477BD1">
                  <a:lumMod val="40000"/>
                  <a:lumOff val="60000"/>
                </a:srgbClr>
              </a:solidFill>
            </a:endParaRPr>
          </a:p>
        </p:txBody>
      </p:sp>
      <p:sp>
        <p:nvSpPr>
          <p:cNvPr id="8" name="Content Placeholder 7"/>
          <p:cNvSpPr>
            <a:spLocks noGrp="1"/>
          </p:cNvSpPr>
          <p:nvPr>
            <p:ph idx="1"/>
          </p:nvPr>
        </p:nvSpPr>
        <p:spPr>
          <a:xfrm>
            <a:off x="685802" y="2142067"/>
            <a:ext cx="4752472" cy="3649133"/>
          </a:xfrm>
        </p:spPr>
        <p:txBody>
          <a:bodyPr anchor="t">
            <a:normAutofit/>
          </a:bodyPr>
          <a:lstStyle/>
          <a:p>
            <a:r>
              <a:rPr lang="en-US" sz="2000" dirty="0"/>
              <a:t>The MP3 format was first introduced in 1992 at the</a:t>
            </a:r>
            <a:r>
              <a:rPr lang="en-US" sz="2000" dirty="0">
                <a:hlinkClick r:id="rId4" tooltip=" MPEG"/>
              </a:rPr>
              <a:t> </a:t>
            </a:r>
            <a:r>
              <a:rPr lang="en-US" sz="2000" dirty="0" err="1">
                <a:hlinkClick r:id="rId4" tooltip=" MPEG"/>
              </a:rPr>
              <a:t>MPEG</a:t>
            </a:r>
            <a:r>
              <a:rPr lang="en-US" sz="2000" dirty="0" err="1"/>
              <a:t>conference</a:t>
            </a:r>
            <a:r>
              <a:rPr lang="en-US" sz="2000" dirty="0"/>
              <a:t> in London. It represented an easy-to-encode-and-decode digital music format. Files encoded in MP3 have a quality very similar to that of the CD audio tracks but are much smaller in size. And with the average disk space on a home computer at the time being about 500 MB, file size was important. In the years to follow, several MP3 encoders and decoders were produced, making the MP3 file format available to a much wider audience.</a:t>
            </a:r>
            <a:endParaRPr lang="en-US" sz="2000" dirty="0"/>
          </a:p>
        </p:txBody>
      </p:sp>
      <p:sp>
        <p:nvSpPr>
          <p:cNvPr id="9" name="Rectangle 8"/>
          <p:cNvSpPr/>
          <p:nvPr/>
        </p:nvSpPr>
        <p:spPr>
          <a:xfrm>
            <a:off x="8175412" y="2889252"/>
            <a:ext cx="3011144" cy="923330"/>
          </a:xfrm>
          <a:prstGeom prst="rect">
            <a:avLst/>
          </a:prstGeom>
        </p:spPr>
        <p:txBody>
          <a:bodyPr wrap="none">
            <a:spAutoFit/>
          </a:bodyPr>
          <a:lstStyle/>
          <a:p>
            <a:pPr lvl="0" algn="ctr"/>
            <a:r>
              <a:rPr lang="en-US" sz="5400" b="1" dirty="0">
                <a:ln w="22225">
                  <a:solidFill>
                    <a:srgbClr val="477BD1"/>
                  </a:solidFill>
                  <a:prstDash val="solid"/>
                </a:ln>
                <a:solidFill>
                  <a:srgbClr val="477BD1">
                    <a:lumMod val="40000"/>
                    <a:lumOff val="60000"/>
                  </a:srgbClr>
                </a:solidFill>
              </a:rPr>
              <a:t>Hardware</a:t>
            </a:r>
            <a:endParaRPr lang="en-US" sz="5400" b="1" dirty="0">
              <a:ln w="22225">
                <a:solidFill>
                  <a:srgbClr val="477BD1"/>
                </a:solidFill>
                <a:prstDash val="solid"/>
              </a:ln>
              <a:solidFill>
                <a:srgbClr val="477BD1">
                  <a:lumMod val="40000"/>
                  <a:lumOff val="60000"/>
                </a:srgbClr>
              </a:solidFill>
            </a:endParaRPr>
          </a:p>
        </p:txBody>
      </p:sp>
    </p:spTree>
    <p:extLst>
      <p:ext uri="{BB962C8B-B14F-4D97-AF65-F5344CB8AC3E}">
        <p14:creationId xmlns:p14="http://schemas.microsoft.com/office/powerpoint/2010/main" val="2368490972"/>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Animation</a:t>
            </a:r>
            <a:endParaRPr lang="en-US" dirty="0"/>
          </a:p>
        </p:txBody>
      </p:sp>
      <p:sp>
        <p:nvSpPr>
          <p:cNvPr id="3" name="Content Placeholder 2"/>
          <p:cNvSpPr>
            <a:spLocks noGrp="1"/>
          </p:cNvSpPr>
          <p:nvPr>
            <p:ph idx="1"/>
          </p:nvPr>
        </p:nvSpPr>
        <p:spPr>
          <a:xfrm>
            <a:off x="685801" y="2142067"/>
            <a:ext cx="6448925" cy="3649133"/>
          </a:xfrm>
        </p:spPr>
        <p:txBody>
          <a:bodyPr anchor="t">
            <a:normAutofit/>
          </a:bodyPr>
          <a:lstStyle/>
          <a:p>
            <a:r>
              <a:rPr lang="en-US" sz="2000" dirty="0"/>
              <a:t>Animation can be challenging to consider when developing multimedia. Yes, it is the medium in which Pixar and </a:t>
            </a:r>
            <a:r>
              <a:rPr lang="en-US" sz="2000" dirty="0" err="1"/>
              <a:t>Dreamworks</a:t>
            </a:r>
            <a:r>
              <a:rPr lang="en-US" sz="2000" dirty="0"/>
              <a:t> perform their magic, but animation is more than rendered characters.</a:t>
            </a:r>
          </a:p>
          <a:p>
            <a:r>
              <a:rPr lang="en-US" sz="2000" dirty="0"/>
              <a:t>For a computer interface, animation can show that the system is loading or ready for input. It can provide a visual cue between screen changes. It can provide a hint by casting a glow on a navigation element.</a:t>
            </a:r>
          </a:p>
          <a:p>
            <a:r>
              <a:rPr lang="en-US" sz="2000" dirty="0"/>
              <a:t>The key with animation is to exercise restraint. Subtle is almost always better than flamboyant.</a:t>
            </a:r>
          </a:p>
          <a:p>
            <a:endParaRPr lang="en-US" dirty="0"/>
          </a:p>
        </p:txBody>
      </p:sp>
      <p:sp>
        <p:nvSpPr>
          <p:cNvPr id="4" name="Rounded Rectangle 3">
            <a:hlinkClick r:id="rId2" action="ppaction://hlinksldjump"/>
          </p:cNvPr>
          <p:cNvSpPr/>
          <p:nvPr/>
        </p:nvSpPr>
        <p:spPr>
          <a:xfrm>
            <a:off x="8878387" y="5263484"/>
            <a:ext cx="2660559" cy="1207832"/>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ln w="0"/>
                <a:solidFill>
                  <a:schemeClr val="tx1"/>
                </a:solidFill>
                <a:effectLst>
                  <a:outerShdw blurRad="38100" dist="19050" dir="2700000" algn="tl" rotWithShape="0">
                    <a:schemeClr val="dk1">
                      <a:alpha val="40000"/>
                    </a:schemeClr>
                  </a:outerShdw>
                </a:effectLst>
                <a:latin typeface="Agency FB" panose="020B0503020202020204" pitchFamily="34" charset="0"/>
              </a:rPr>
              <a:t>Next</a:t>
            </a:r>
            <a:endParaRPr lang="en-US" sz="4800" dirty="0">
              <a:ln w="0"/>
              <a:solidFill>
                <a:schemeClr val="tx1"/>
              </a:solidFill>
              <a:effectLst>
                <a:outerShdw blurRad="38100" dist="19050" dir="2700000" algn="tl" rotWithShape="0">
                  <a:schemeClr val="dk1">
                    <a:alpha val="40000"/>
                  </a:schemeClr>
                </a:outerShdw>
              </a:effectLst>
              <a:latin typeface="Agency FB" panose="020B0503020202020204" pitchFamily="34" charset="0"/>
            </a:endParaRPr>
          </a:p>
        </p:txBody>
      </p:sp>
      <p:sp>
        <p:nvSpPr>
          <p:cNvPr id="5" name="Rounded Rectangle 4">
            <a:hlinkClick r:id="rId3" action="ppaction://hlinksldjump"/>
          </p:cNvPr>
          <p:cNvSpPr/>
          <p:nvPr/>
        </p:nvSpPr>
        <p:spPr>
          <a:xfrm>
            <a:off x="685801" y="5263484"/>
            <a:ext cx="2660559" cy="1207832"/>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ln w="0"/>
                <a:solidFill>
                  <a:schemeClr val="tx1"/>
                </a:solidFill>
                <a:effectLst>
                  <a:outerShdw blurRad="38100" dist="19050" dir="2700000" algn="tl" rotWithShape="0">
                    <a:schemeClr val="dk1">
                      <a:alpha val="40000"/>
                    </a:schemeClr>
                  </a:outerShdw>
                </a:effectLst>
                <a:latin typeface="Agency FB" panose="020B0503020202020204" pitchFamily="34" charset="0"/>
              </a:rPr>
              <a:t>Back</a:t>
            </a:r>
            <a:endParaRPr lang="en-US" sz="4800" dirty="0">
              <a:ln w="0"/>
              <a:solidFill>
                <a:schemeClr val="tx1"/>
              </a:solidFill>
              <a:effectLst>
                <a:outerShdw blurRad="38100" dist="19050" dir="2700000" algn="tl" rotWithShape="0">
                  <a:schemeClr val="dk1">
                    <a:alpha val="40000"/>
                  </a:schemeClr>
                </a:outerShdw>
              </a:effectLst>
              <a:latin typeface="Agency FB" panose="020B0503020202020204" pitchFamily="34" charset="0"/>
            </a:endParaRPr>
          </a:p>
        </p:txBody>
      </p:sp>
      <p:pic>
        <p:nvPicPr>
          <p:cNvPr id="4098" name="Picture 2" descr="Image result for animation multimedi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06152" y="3452513"/>
            <a:ext cx="3032794" cy="1273774"/>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Related imag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06152" y="2132552"/>
            <a:ext cx="3032794" cy="133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3738314"/>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Animation</a:t>
            </a:r>
            <a:endParaRPr lang="en-US" dirty="0"/>
          </a:p>
        </p:txBody>
      </p:sp>
      <p:sp>
        <p:nvSpPr>
          <p:cNvPr id="3" name="Content Placeholder 2"/>
          <p:cNvSpPr>
            <a:spLocks noGrp="1"/>
          </p:cNvSpPr>
          <p:nvPr>
            <p:ph idx="1"/>
          </p:nvPr>
        </p:nvSpPr>
        <p:spPr>
          <a:xfrm>
            <a:off x="685802" y="2142067"/>
            <a:ext cx="4704346" cy="3649133"/>
          </a:xfrm>
        </p:spPr>
        <p:txBody>
          <a:bodyPr anchor="t">
            <a:normAutofit/>
          </a:bodyPr>
          <a:lstStyle/>
          <a:p>
            <a:r>
              <a:rPr lang="en-US" dirty="0"/>
              <a:t>The computer animation is a technique of creating moving images with the use of computers. In order to create the illusion of movement, the computer animation software shows an image on the computer screen and repeatedly replaces it with a new image that is similar to the previous one, but slightly advanced in the time domain (usually at a rate of 24 or 30 frames/second). This technique is identical to how the illusion of movement is achieved with television and motion pictures. Also, there are other computer animation techniques like </a:t>
            </a:r>
            <a:r>
              <a:rPr lang="en-US" dirty="0" err="1"/>
              <a:t>tweening</a:t>
            </a:r>
            <a:r>
              <a:rPr lang="en-US" dirty="0"/>
              <a:t>, morphing, etc.</a:t>
            </a:r>
            <a:endParaRPr lang="en-US" sz="2000" dirty="0"/>
          </a:p>
        </p:txBody>
      </p:sp>
      <p:sp>
        <p:nvSpPr>
          <p:cNvPr id="4" name="Rounded Rectangle 3">
            <a:hlinkClick r:id="rId2" action="ppaction://hlinksldjump"/>
          </p:cNvPr>
          <p:cNvSpPr/>
          <p:nvPr/>
        </p:nvSpPr>
        <p:spPr>
          <a:xfrm>
            <a:off x="8878387" y="5263484"/>
            <a:ext cx="2660559" cy="1207832"/>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ln w="0"/>
                <a:solidFill>
                  <a:schemeClr val="tx1"/>
                </a:solidFill>
                <a:effectLst>
                  <a:outerShdw blurRad="38100" dist="19050" dir="2700000" algn="tl" rotWithShape="0">
                    <a:schemeClr val="dk1">
                      <a:alpha val="40000"/>
                    </a:schemeClr>
                  </a:outerShdw>
                </a:effectLst>
                <a:latin typeface="Agency FB" panose="020B0503020202020204" pitchFamily="34" charset="0"/>
              </a:rPr>
              <a:t>Next</a:t>
            </a:r>
            <a:endParaRPr lang="en-US" sz="4800" dirty="0">
              <a:ln w="0"/>
              <a:solidFill>
                <a:schemeClr val="tx1"/>
              </a:solidFill>
              <a:effectLst>
                <a:outerShdw blurRad="38100" dist="19050" dir="2700000" algn="tl" rotWithShape="0">
                  <a:schemeClr val="dk1">
                    <a:alpha val="40000"/>
                  </a:schemeClr>
                </a:outerShdw>
              </a:effectLst>
              <a:latin typeface="Agency FB" panose="020B0503020202020204" pitchFamily="34" charset="0"/>
            </a:endParaRPr>
          </a:p>
        </p:txBody>
      </p:sp>
      <p:sp>
        <p:nvSpPr>
          <p:cNvPr id="5" name="Rounded Rectangle 4">
            <a:hlinkClick r:id="rId3" action="ppaction://hlinksldjump"/>
          </p:cNvPr>
          <p:cNvSpPr/>
          <p:nvPr/>
        </p:nvSpPr>
        <p:spPr>
          <a:xfrm>
            <a:off x="685801" y="5263484"/>
            <a:ext cx="2660559" cy="1207832"/>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ln w="0"/>
                <a:solidFill>
                  <a:schemeClr val="tx1"/>
                </a:solidFill>
                <a:effectLst>
                  <a:outerShdw blurRad="38100" dist="19050" dir="2700000" algn="tl" rotWithShape="0">
                    <a:schemeClr val="dk1">
                      <a:alpha val="40000"/>
                    </a:schemeClr>
                  </a:outerShdw>
                </a:effectLst>
                <a:latin typeface="Agency FB" panose="020B0503020202020204" pitchFamily="34" charset="0"/>
              </a:rPr>
              <a:t>Back</a:t>
            </a:r>
            <a:endParaRPr lang="en-US" sz="4800" dirty="0">
              <a:ln w="0"/>
              <a:solidFill>
                <a:schemeClr val="tx1"/>
              </a:solidFill>
              <a:effectLst>
                <a:outerShdw blurRad="38100" dist="19050" dir="2700000" algn="tl" rotWithShape="0">
                  <a:schemeClr val="dk1">
                    <a:alpha val="40000"/>
                  </a:schemeClr>
                </a:outerShdw>
              </a:effectLst>
              <a:latin typeface="Agency FB" panose="020B0503020202020204" pitchFamily="34" charset="0"/>
            </a:endParaRPr>
          </a:p>
        </p:txBody>
      </p:sp>
      <p:sp>
        <p:nvSpPr>
          <p:cNvPr id="6" name="Rectangle 5"/>
          <p:cNvSpPr/>
          <p:nvPr/>
        </p:nvSpPr>
        <p:spPr>
          <a:xfrm>
            <a:off x="8397324" y="609600"/>
            <a:ext cx="2780761" cy="923330"/>
          </a:xfrm>
          <a:prstGeom prst="rect">
            <a:avLst/>
          </a:prstGeom>
        </p:spPr>
        <p:txBody>
          <a:bodyPr wrap="none">
            <a:spAutoFit/>
          </a:bodyPr>
          <a:lstStyle/>
          <a:p>
            <a:pPr lvl="0" algn="ctr"/>
            <a:r>
              <a:rPr lang="en-US" sz="5400" b="1" dirty="0">
                <a:ln w="22225">
                  <a:solidFill>
                    <a:srgbClr val="477BD1"/>
                  </a:solidFill>
                  <a:prstDash val="solid"/>
                </a:ln>
                <a:solidFill>
                  <a:srgbClr val="477BD1">
                    <a:lumMod val="40000"/>
                    <a:lumOff val="60000"/>
                  </a:srgbClr>
                </a:solidFill>
              </a:rPr>
              <a:t>Software</a:t>
            </a:r>
            <a:endParaRPr lang="en-US" sz="5400" b="1" dirty="0">
              <a:ln w="22225">
                <a:solidFill>
                  <a:srgbClr val="477BD1"/>
                </a:solidFill>
                <a:prstDash val="solid"/>
              </a:ln>
              <a:solidFill>
                <a:srgbClr val="477BD1">
                  <a:lumMod val="40000"/>
                  <a:lumOff val="60000"/>
                </a:srgbClr>
              </a:solidFill>
            </a:endParaRPr>
          </a:p>
        </p:txBody>
      </p:sp>
      <p:sp>
        <p:nvSpPr>
          <p:cNvPr id="7" name="Rectangle 6"/>
          <p:cNvSpPr/>
          <p:nvPr/>
        </p:nvSpPr>
        <p:spPr>
          <a:xfrm>
            <a:off x="8282132" y="2741345"/>
            <a:ext cx="3011144" cy="923330"/>
          </a:xfrm>
          <a:prstGeom prst="rect">
            <a:avLst/>
          </a:prstGeom>
        </p:spPr>
        <p:txBody>
          <a:bodyPr wrap="none">
            <a:spAutoFit/>
          </a:bodyPr>
          <a:lstStyle/>
          <a:p>
            <a:pPr lvl="0" algn="ctr"/>
            <a:r>
              <a:rPr lang="en-US" sz="5400" b="1" dirty="0">
                <a:ln w="22225">
                  <a:solidFill>
                    <a:srgbClr val="477BD1"/>
                  </a:solidFill>
                  <a:prstDash val="solid"/>
                </a:ln>
                <a:solidFill>
                  <a:srgbClr val="477BD1">
                    <a:lumMod val="40000"/>
                    <a:lumOff val="60000"/>
                  </a:srgbClr>
                </a:solidFill>
              </a:rPr>
              <a:t>Hardware</a:t>
            </a:r>
            <a:endParaRPr lang="en-US" sz="5400" b="1" dirty="0">
              <a:ln w="22225">
                <a:solidFill>
                  <a:srgbClr val="477BD1"/>
                </a:solidFill>
                <a:prstDash val="solid"/>
              </a:ln>
              <a:solidFill>
                <a:srgbClr val="477BD1">
                  <a:lumMod val="40000"/>
                  <a:lumOff val="60000"/>
                </a:srgbClr>
              </a:solidFill>
            </a:endParaRPr>
          </a:p>
        </p:txBody>
      </p:sp>
    </p:spTree>
    <p:extLst>
      <p:ext uri="{BB962C8B-B14F-4D97-AF65-F5344CB8AC3E}">
        <p14:creationId xmlns:p14="http://schemas.microsoft.com/office/powerpoint/2010/main" val="3240122031"/>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Video</a:t>
            </a:r>
            <a:endParaRPr lang="en-US" dirty="0"/>
          </a:p>
        </p:txBody>
      </p:sp>
      <p:sp>
        <p:nvSpPr>
          <p:cNvPr id="3" name="Content Placeholder 2"/>
          <p:cNvSpPr>
            <a:spLocks noGrp="1"/>
          </p:cNvSpPr>
          <p:nvPr>
            <p:ph idx="1"/>
          </p:nvPr>
        </p:nvSpPr>
        <p:spPr>
          <a:xfrm>
            <a:off x="685802" y="2142067"/>
            <a:ext cx="8192586" cy="3649133"/>
          </a:xfrm>
        </p:spPr>
        <p:txBody>
          <a:bodyPr anchor="t"/>
          <a:lstStyle/>
          <a:p>
            <a:r>
              <a:rPr lang="en-US" dirty="0"/>
              <a:t>Video production is a field unto itself. Its use in professional and personal communication has exploded in recent years. Most computer systems ship with video cameras built in to the monitor bezels and all modern smartphones include video recording capability. Popular websites like YouTube and Vimeo have democratized the video distribution process, allowing </a:t>
            </a:r>
            <a:r>
              <a:rPr lang="en-US" dirty="0" err="1"/>
              <a:t>amateurvideo</a:t>
            </a:r>
            <a:r>
              <a:rPr lang="en-US" dirty="0"/>
              <a:t> producers to share their efforts with the world.</a:t>
            </a:r>
          </a:p>
          <a:p>
            <a:r>
              <a:rPr lang="en-US" dirty="0"/>
              <a:t>The technical challenge with video is the sheer amount of data that is necessary to render video smoothly. The challenge of the technical multimedia producer is to maintain the highest clarity with the lowest data rate possible for the delivery system.</a:t>
            </a:r>
          </a:p>
          <a:p>
            <a:r>
              <a:rPr lang="en-US" dirty="0"/>
              <a:t>To accomplish this it is necessary to render the video in different compressed formats and to test which give the best throughput while maintaining a smooth framerate</a:t>
            </a:r>
            <a:r>
              <a:rPr lang="en-US" dirty="0" smtClean="0"/>
              <a:t>.</a:t>
            </a:r>
            <a:endParaRPr lang="en-US" dirty="0"/>
          </a:p>
          <a:p>
            <a:endParaRPr lang="en-US" dirty="0"/>
          </a:p>
        </p:txBody>
      </p:sp>
      <p:sp>
        <p:nvSpPr>
          <p:cNvPr id="4" name="Rounded Rectangle 3">
            <a:hlinkClick r:id="rId2" action="ppaction://hlinksldjump"/>
          </p:cNvPr>
          <p:cNvSpPr/>
          <p:nvPr/>
        </p:nvSpPr>
        <p:spPr>
          <a:xfrm>
            <a:off x="8878387" y="5263484"/>
            <a:ext cx="2660559" cy="1207832"/>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ln w="0"/>
                <a:solidFill>
                  <a:schemeClr val="tx1"/>
                </a:solidFill>
                <a:effectLst>
                  <a:outerShdw blurRad="38100" dist="19050" dir="2700000" algn="tl" rotWithShape="0">
                    <a:schemeClr val="dk1">
                      <a:alpha val="40000"/>
                    </a:schemeClr>
                  </a:outerShdw>
                </a:effectLst>
                <a:latin typeface="Agency FB" panose="020B0503020202020204" pitchFamily="34" charset="0"/>
              </a:rPr>
              <a:t>Next</a:t>
            </a:r>
            <a:endParaRPr lang="en-US" sz="4800" dirty="0">
              <a:ln w="0"/>
              <a:solidFill>
                <a:schemeClr val="tx1"/>
              </a:solidFill>
              <a:effectLst>
                <a:outerShdw blurRad="38100" dist="19050" dir="2700000" algn="tl" rotWithShape="0">
                  <a:schemeClr val="dk1">
                    <a:alpha val="40000"/>
                  </a:schemeClr>
                </a:outerShdw>
              </a:effectLst>
              <a:latin typeface="Agency FB" panose="020B0503020202020204" pitchFamily="34" charset="0"/>
            </a:endParaRPr>
          </a:p>
        </p:txBody>
      </p:sp>
      <p:sp>
        <p:nvSpPr>
          <p:cNvPr id="5" name="Rounded Rectangle 4">
            <a:hlinkClick r:id="rId3" action="ppaction://hlinksldjump"/>
          </p:cNvPr>
          <p:cNvSpPr/>
          <p:nvPr/>
        </p:nvSpPr>
        <p:spPr>
          <a:xfrm>
            <a:off x="685801" y="5263484"/>
            <a:ext cx="2660559" cy="1207832"/>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ln w="0"/>
                <a:solidFill>
                  <a:schemeClr val="tx1"/>
                </a:solidFill>
                <a:effectLst>
                  <a:outerShdw blurRad="38100" dist="19050" dir="2700000" algn="tl" rotWithShape="0">
                    <a:schemeClr val="dk1">
                      <a:alpha val="40000"/>
                    </a:schemeClr>
                  </a:outerShdw>
                </a:effectLst>
                <a:latin typeface="Agency FB" panose="020B0503020202020204" pitchFamily="34" charset="0"/>
              </a:rPr>
              <a:t>Back</a:t>
            </a:r>
            <a:endParaRPr lang="en-US" sz="4800" dirty="0">
              <a:ln w="0"/>
              <a:solidFill>
                <a:schemeClr val="tx1"/>
              </a:solidFill>
              <a:effectLst>
                <a:outerShdw blurRad="38100" dist="19050" dir="2700000" algn="tl" rotWithShape="0">
                  <a:schemeClr val="dk1">
                    <a:alpha val="40000"/>
                  </a:schemeClr>
                </a:outerShdw>
              </a:effectLst>
              <a:latin typeface="Agency FB" panose="020B0503020202020204" pitchFamily="34" charset="0"/>
            </a:endParaRPr>
          </a:p>
        </p:txBody>
      </p:sp>
      <p:pic>
        <p:nvPicPr>
          <p:cNvPr id="5122" name="Picture 2" descr="Image result for video multimedi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371765" y="3120887"/>
            <a:ext cx="2527467" cy="10875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732682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Video</a:t>
            </a:r>
            <a:endParaRPr lang="en-US" dirty="0"/>
          </a:p>
        </p:txBody>
      </p:sp>
      <p:sp>
        <p:nvSpPr>
          <p:cNvPr id="4" name="Rounded Rectangle 3">
            <a:hlinkClick r:id="rId2" action="ppaction://hlinksldjump"/>
          </p:cNvPr>
          <p:cNvSpPr/>
          <p:nvPr/>
        </p:nvSpPr>
        <p:spPr>
          <a:xfrm>
            <a:off x="8878387" y="5263484"/>
            <a:ext cx="2660559" cy="1207832"/>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ln w="0"/>
                <a:solidFill>
                  <a:schemeClr val="tx1"/>
                </a:solidFill>
                <a:effectLst>
                  <a:outerShdw blurRad="38100" dist="19050" dir="2700000" algn="tl" rotWithShape="0">
                    <a:schemeClr val="dk1">
                      <a:alpha val="40000"/>
                    </a:schemeClr>
                  </a:outerShdw>
                </a:effectLst>
                <a:latin typeface="Agency FB" panose="020B0503020202020204" pitchFamily="34" charset="0"/>
              </a:rPr>
              <a:t>Next</a:t>
            </a:r>
            <a:endParaRPr lang="en-US" sz="4800" dirty="0">
              <a:ln w="0"/>
              <a:solidFill>
                <a:schemeClr val="tx1"/>
              </a:solidFill>
              <a:effectLst>
                <a:outerShdw blurRad="38100" dist="19050" dir="2700000" algn="tl" rotWithShape="0">
                  <a:schemeClr val="dk1">
                    <a:alpha val="40000"/>
                  </a:schemeClr>
                </a:outerShdw>
              </a:effectLst>
              <a:latin typeface="Agency FB" panose="020B0503020202020204" pitchFamily="34" charset="0"/>
            </a:endParaRPr>
          </a:p>
        </p:txBody>
      </p:sp>
      <p:sp>
        <p:nvSpPr>
          <p:cNvPr id="5" name="Rounded Rectangle 4">
            <a:hlinkClick r:id="rId3" action="ppaction://hlinksldjump"/>
          </p:cNvPr>
          <p:cNvSpPr/>
          <p:nvPr/>
        </p:nvSpPr>
        <p:spPr>
          <a:xfrm>
            <a:off x="685801" y="5263484"/>
            <a:ext cx="2660559" cy="1207832"/>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ln w="0"/>
                <a:solidFill>
                  <a:schemeClr val="tx1"/>
                </a:solidFill>
                <a:effectLst>
                  <a:outerShdw blurRad="38100" dist="19050" dir="2700000" algn="tl" rotWithShape="0">
                    <a:schemeClr val="dk1">
                      <a:alpha val="40000"/>
                    </a:schemeClr>
                  </a:outerShdw>
                </a:effectLst>
                <a:latin typeface="Agency FB" panose="020B0503020202020204" pitchFamily="34" charset="0"/>
              </a:rPr>
              <a:t>Back</a:t>
            </a:r>
            <a:endParaRPr lang="en-US" sz="4800" dirty="0">
              <a:ln w="0"/>
              <a:solidFill>
                <a:schemeClr val="tx1"/>
              </a:solidFill>
              <a:effectLst>
                <a:outerShdw blurRad="38100" dist="19050" dir="2700000" algn="tl" rotWithShape="0">
                  <a:schemeClr val="dk1">
                    <a:alpha val="40000"/>
                  </a:schemeClr>
                </a:outerShdw>
              </a:effectLst>
              <a:latin typeface="Agency FB" panose="020B0503020202020204" pitchFamily="34" charset="0"/>
            </a:endParaRPr>
          </a:p>
        </p:txBody>
      </p:sp>
      <p:sp>
        <p:nvSpPr>
          <p:cNvPr id="3" name="Rectangle 2"/>
          <p:cNvSpPr/>
          <p:nvPr/>
        </p:nvSpPr>
        <p:spPr>
          <a:xfrm>
            <a:off x="8147766" y="609600"/>
            <a:ext cx="2780761" cy="923330"/>
          </a:xfrm>
          <a:prstGeom prst="rect">
            <a:avLst/>
          </a:prstGeom>
        </p:spPr>
        <p:txBody>
          <a:bodyPr wrap="none">
            <a:spAutoFit/>
          </a:bodyPr>
          <a:lstStyle/>
          <a:p>
            <a:pPr lvl="0" algn="ctr"/>
            <a:r>
              <a:rPr lang="en-US" sz="5400" b="1" dirty="0">
                <a:ln w="22225">
                  <a:solidFill>
                    <a:srgbClr val="477BD1"/>
                  </a:solidFill>
                  <a:prstDash val="solid"/>
                </a:ln>
                <a:solidFill>
                  <a:srgbClr val="477BD1">
                    <a:lumMod val="40000"/>
                    <a:lumOff val="60000"/>
                  </a:srgbClr>
                </a:solidFill>
              </a:rPr>
              <a:t>Software</a:t>
            </a:r>
            <a:endParaRPr lang="en-US" sz="5400" b="1" dirty="0">
              <a:ln w="22225">
                <a:solidFill>
                  <a:srgbClr val="477BD1"/>
                </a:solidFill>
                <a:prstDash val="solid"/>
              </a:ln>
              <a:solidFill>
                <a:srgbClr val="477BD1">
                  <a:lumMod val="40000"/>
                  <a:lumOff val="60000"/>
                </a:srgbClr>
              </a:solidFill>
            </a:endParaRPr>
          </a:p>
        </p:txBody>
      </p:sp>
      <p:sp>
        <p:nvSpPr>
          <p:cNvPr id="7" name="Content Placeholder 6"/>
          <p:cNvSpPr>
            <a:spLocks noGrp="1"/>
          </p:cNvSpPr>
          <p:nvPr>
            <p:ph idx="1"/>
          </p:nvPr>
        </p:nvSpPr>
        <p:spPr>
          <a:xfrm>
            <a:off x="685801" y="2065867"/>
            <a:ext cx="6545178" cy="3649133"/>
          </a:xfrm>
        </p:spPr>
        <p:txBody>
          <a:bodyPr anchor="t"/>
          <a:lstStyle/>
          <a:p>
            <a:r>
              <a:rPr lang="en-US" dirty="0"/>
              <a:t>The video and movie recording industry has existed for a very long time, starting in the 1890s with the first movies ever recorded. With the technology advances, in the last years video recorders became widely available and almost everybody was able to record a short video. However, even when digital cameras were first introduced, movie sharing was not that popular, since it had to be done in a physical manner, i.e. you had to give someone your VHS tape or your CD in order for them to watch the video. When the Internet became popular, movie sharing got a bit easier, since you could upload your </a:t>
            </a:r>
            <a:r>
              <a:rPr lang="en-US" dirty="0">
                <a:hlinkClick r:id="rId4" tooltip="Video online"/>
              </a:rPr>
              <a:t>video online</a:t>
            </a:r>
            <a:r>
              <a:rPr lang="en-US" dirty="0"/>
              <a:t> and then download it later.</a:t>
            </a:r>
          </a:p>
          <a:p>
            <a:r>
              <a:rPr lang="en-US" dirty="0"/>
              <a:t>However, the true progress in this matter was the ability to stream videos directly online. This way, you could upload a video clip online and everybody could watch it straight from your </a:t>
            </a:r>
            <a:r>
              <a:rPr lang="en-US" dirty="0">
                <a:hlinkClick r:id="rId4" tooltip="Website"/>
              </a:rPr>
              <a:t>website</a:t>
            </a:r>
            <a:endParaRPr lang="en-US" dirty="0"/>
          </a:p>
          <a:p>
            <a:endParaRPr lang="en-US" dirty="0"/>
          </a:p>
        </p:txBody>
      </p:sp>
      <p:sp>
        <p:nvSpPr>
          <p:cNvPr id="8" name="Rectangle 7"/>
          <p:cNvSpPr/>
          <p:nvPr/>
        </p:nvSpPr>
        <p:spPr>
          <a:xfrm>
            <a:off x="8032574" y="2741345"/>
            <a:ext cx="3011144" cy="923330"/>
          </a:xfrm>
          <a:prstGeom prst="rect">
            <a:avLst/>
          </a:prstGeom>
        </p:spPr>
        <p:txBody>
          <a:bodyPr wrap="none">
            <a:spAutoFit/>
          </a:bodyPr>
          <a:lstStyle/>
          <a:p>
            <a:pPr lvl="0" algn="ctr"/>
            <a:r>
              <a:rPr lang="en-US" sz="5400" b="1" dirty="0">
                <a:ln w="22225">
                  <a:solidFill>
                    <a:srgbClr val="477BD1"/>
                  </a:solidFill>
                  <a:prstDash val="solid"/>
                </a:ln>
                <a:solidFill>
                  <a:srgbClr val="477BD1">
                    <a:lumMod val="40000"/>
                    <a:lumOff val="60000"/>
                  </a:srgbClr>
                </a:solidFill>
              </a:rPr>
              <a:t>Hardware</a:t>
            </a:r>
            <a:endParaRPr lang="en-US" sz="5400" b="1" dirty="0">
              <a:ln w="22225">
                <a:solidFill>
                  <a:srgbClr val="477BD1"/>
                </a:solidFill>
                <a:prstDash val="solid"/>
              </a:ln>
              <a:solidFill>
                <a:srgbClr val="477BD1">
                  <a:lumMod val="40000"/>
                  <a:lumOff val="60000"/>
                </a:srgbClr>
              </a:solidFill>
            </a:endParaRPr>
          </a:p>
        </p:txBody>
      </p:sp>
    </p:spTree>
    <p:extLst>
      <p:ext uri="{BB962C8B-B14F-4D97-AF65-F5344CB8AC3E}">
        <p14:creationId xmlns:p14="http://schemas.microsoft.com/office/powerpoint/2010/main" val="3124516729"/>
      </p:ext>
    </p:extLst>
  </p:cSld>
  <p:clrMapOvr>
    <a:masterClrMapping/>
  </p:clrMapOvr>
  <mc:AlternateContent xmlns:mc="http://schemas.openxmlformats.org/markup-compatibility/2006" xmlns:p14="http://schemas.microsoft.com/office/powerpoint/2010/main">
    <mc:Choice Requires="p14">
      <p:transition spd="slow" p14:dur="1600">
        <p14:conveyor dir="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Copyright</a:t>
            </a:r>
            <a:endParaRPr lang="en-US" dirty="0"/>
          </a:p>
        </p:txBody>
      </p:sp>
      <p:sp>
        <p:nvSpPr>
          <p:cNvPr id="3" name="Content Placeholder 2"/>
          <p:cNvSpPr>
            <a:spLocks noGrp="1"/>
          </p:cNvSpPr>
          <p:nvPr>
            <p:ph idx="1"/>
          </p:nvPr>
        </p:nvSpPr>
        <p:spPr>
          <a:xfrm>
            <a:off x="685801" y="1614351"/>
            <a:ext cx="10131425" cy="3649133"/>
          </a:xfrm>
        </p:spPr>
        <p:txBody>
          <a:bodyPr anchor="t"/>
          <a:lstStyle/>
          <a:p>
            <a:r>
              <a:rPr lang="en-US" dirty="0">
                <a:hlinkClick r:id="rId2"/>
              </a:rPr>
              <a:t>https://www.ntchosting.com/encyclopedia/multimedia</a:t>
            </a:r>
            <a:r>
              <a:rPr lang="en-US" dirty="0" smtClean="0">
                <a:hlinkClick r:id="rId2"/>
              </a:rPr>
              <a:t>/</a:t>
            </a:r>
            <a:endParaRPr lang="en-US" dirty="0" smtClean="0"/>
          </a:p>
          <a:p>
            <a:r>
              <a:rPr lang="en-US" dirty="0">
                <a:hlinkClick r:id="rId3"/>
              </a:rPr>
              <a:t>https://</a:t>
            </a:r>
            <a:r>
              <a:rPr lang="en-US" dirty="0" smtClean="0">
                <a:hlinkClick r:id="rId3"/>
              </a:rPr>
              <a:t>www.iconfinder.com/icons/274364/audio_multimedia_music_mute_player_sound_speaker_volume_icon#size=128</a:t>
            </a:r>
            <a:endParaRPr lang="en-US" dirty="0" smtClean="0"/>
          </a:p>
          <a:p>
            <a:r>
              <a:rPr lang="en-US" dirty="0">
                <a:hlinkClick r:id="rId4"/>
              </a:rPr>
              <a:t>http://fr.fontriver.com/font/agency_fb</a:t>
            </a:r>
            <a:r>
              <a:rPr lang="en-US" dirty="0" smtClean="0">
                <a:hlinkClick r:id="rId4"/>
              </a:rPr>
              <a:t>/</a:t>
            </a:r>
            <a:endParaRPr lang="en-US" dirty="0" smtClean="0"/>
          </a:p>
          <a:p>
            <a:r>
              <a:rPr lang="en-US" dirty="0">
                <a:hlinkClick r:id="rId5"/>
              </a:rPr>
              <a:t>https://www.veda-edu.com/2014/03/27/bachelors-masters-degree-courses-animation-multimedia</a:t>
            </a:r>
            <a:r>
              <a:rPr lang="en-US" dirty="0" smtClean="0">
                <a:hlinkClick r:id="rId5"/>
              </a:rPr>
              <a:t>/</a:t>
            </a:r>
            <a:endParaRPr lang="en-US" dirty="0" smtClean="0"/>
          </a:p>
          <a:p>
            <a:r>
              <a:rPr lang="en-US" dirty="0">
                <a:hlinkClick r:id="rId6"/>
              </a:rPr>
              <a:t>http://</a:t>
            </a:r>
            <a:r>
              <a:rPr lang="en-US" dirty="0" smtClean="0">
                <a:hlinkClick r:id="rId6"/>
              </a:rPr>
              <a:t>www.cleansky.eu/multimedia</a:t>
            </a:r>
            <a:endParaRPr lang="en-US" dirty="0" smtClean="0"/>
          </a:p>
          <a:p>
            <a:r>
              <a:rPr lang="en-US" dirty="0">
                <a:hlinkClick r:id="rId7"/>
              </a:rPr>
              <a:t>https://</a:t>
            </a:r>
            <a:r>
              <a:rPr lang="en-US" dirty="0" smtClean="0">
                <a:hlinkClick r:id="rId7"/>
              </a:rPr>
              <a:t>www.primuseducation.com/pg_animation.htm</a:t>
            </a:r>
            <a:endParaRPr lang="en-US" dirty="0" smtClean="0"/>
          </a:p>
          <a:p>
            <a:r>
              <a:rPr lang="en-US" dirty="0">
                <a:hlinkClick r:id="rId8"/>
              </a:rPr>
              <a:t>https://www.rescue1studios.com/2015/10/20/20151019utah-video-production-blog-183-how-facebook-is-stealing-vast-chunks-of-youtubes-business</a:t>
            </a:r>
            <a:r>
              <a:rPr lang="en-US" dirty="0" smtClean="0">
                <a:hlinkClick r:id="rId8"/>
              </a:rPr>
              <a:t>/</a:t>
            </a:r>
            <a:endParaRPr lang="en-US" dirty="0" smtClean="0"/>
          </a:p>
          <a:p>
            <a:endParaRPr lang="en-US" dirty="0" smtClean="0"/>
          </a:p>
          <a:p>
            <a:endParaRPr lang="en-US" dirty="0"/>
          </a:p>
        </p:txBody>
      </p:sp>
      <p:sp>
        <p:nvSpPr>
          <p:cNvPr id="5" name="Rounded Rectangle 4">
            <a:hlinkClick r:id="rId9" action="ppaction://hlinksldjump"/>
          </p:cNvPr>
          <p:cNvSpPr/>
          <p:nvPr/>
        </p:nvSpPr>
        <p:spPr>
          <a:xfrm>
            <a:off x="685801" y="5263484"/>
            <a:ext cx="2660559" cy="1207832"/>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ln w="0"/>
                <a:solidFill>
                  <a:schemeClr val="tx1"/>
                </a:solidFill>
                <a:effectLst>
                  <a:outerShdw blurRad="38100" dist="19050" dir="2700000" algn="tl" rotWithShape="0">
                    <a:schemeClr val="dk1">
                      <a:alpha val="40000"/>
                    </a:schemeClr>
                  </a:outerShdw>
                </a:effectLst>
                <a:latin typeface="Agency FB" panose="020B0503020202020204" pitchFamily="34" charset="0"/>
              </a:rPr>
              <a:t>Back</a:t>
            </a:r>
            <a:endParaRPr lang="en-US" sz="4800" dirty="0">
              <a:ln w="0"/>
              <a:solidFill>
                <a:schemeClr val="tx1"/>
              </a:solidFill>
              <a:effectLst>
                <a:outerShdw blurRad="38100" dist="19050" dir="2700000" algn="tl" rotWithShape="0">
                  <a:schemeClr val="dk1">
                    <a:alpha val="40000"/>
                  </a:schemeClr>
                </a:outerShdw>
              </a:effectLst>
              <a:latin typeface="Agency FB" panose="020B0503020202020204" pitchFamily="34" charset="0"/>
            </a:endParaRPr>
          </a:p>
        </p:txBody>
      </p:sp>
    </p:spTree>
    <p:extLst>
      <p:ext uri="{BB962C8B-B14F-4D97-AF65-F5344CB8AC3E}">
        <p14:creationId xmlns:p14="http://schemas.microsoft.com/office/powerpoint/2010/main" val="185869550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Agency FB" panose="020B0503020202020204" pitchFamily="34" charset="0"/>
              </a:rPr>
              <a:t>What is multimedia?</a:t>
            </a:r>
            <a:endParaRPr lang="en-US" dirty="0">
              <a:latin typeface="Agency FB" panose="020B0503020202020204" pitchFamily="34" charset="0"/>
            </a:endParaRPr>
          </a:p>
        </p:txBody>
      </p:sp>
      <p:sp>
        <p:nvSpPr>
          <p:cNvPr id="3" name="Content Placeholder 2"/>
          <p:cNvSpPr>
            <a:spLocks noGrp="1"/>
          </p:cNvSpPr>
          <p:nvPr>
            <p:ph idx="1"/>
          </p:nvPr>
        </p:nvSpPr>
        <p:spPr/>
        <p:txBody>
          <a:bodyPr anchor="t">
            <a:normAutofit/>
          </a:bodyPr>
          <a:lstStyle/>
          <a:p>
            <a:r>
              <a:rPr lang="en-US" sz="2400" dirty="0">
                <a:latin typeface="Agency FB" panose="020B0503020202020204" pitchFamily="34" charset="0"/>
              </a:rPr>
              <a:t>According to longtime multimedia creator, </a:t>
            </a:r>
            <a:r>
              <a:rPr lang="en-US" sz="2400" dirty="0" err="1">
                <a:latin typeface="Agency FB" panose="020B0503020202020204" pitchFamily="34" charset="0"/>
              </a:rPr>
              <a:t>Tay</a:t>
            </a:r>
            <a:r>
              <a:rPr lang="en-US" sz="2400" dirty="0">
                <a:latin typeface="Agency FB" panose="020B0503020202020204" pitchFamily="34" charset="0"/>
              </a:rPr>
              <a:t> Vaughan, the five building blocks of multimedia are text, image, animation, audio and video. Each of these media forms brings something different to your project. </a:t>
            </a:r>
          </a:p>
        </p:txBody>
      </p:sp>
      <p:sp>
        <p:nvSpPr>
          <p:cNvPr id="5" name="Rounded Rectangle 4">
            <a:hlinkClick r:id="rId2" action="ppaction://hlinksldjump"/>
          </p:cNvPr>
          <p:cNvSpPr/>
          <p:nvPr/>
        </p:nvSpPr>
        <p:spPr>
          <a:xfrm>
            <a:off x="685801" y="5263484"/>
            <a:ext cx="2660559" cy="1207832"/>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ln w="0"/>
                <a:solidFill>
                  <a:schemeClr val="tx1"/>
                </a:solidFill>
                <a:effectLst>
                  <a:outerShdw blurRad="38100" dist="19050" dir="2700000" algn="tl" rotWithShape="0">
                    <a:schemeClr val="dk1">
                      <a:alpha val="40000"/>
                    </a:schemeClr>
                  </a:outerShdw>
                </a:effectLst>
                <a:latin typeface="Agency FB" panose="020B0503020202020204" pitchFamily="34" charset="0"/>
              </a:rPr>
              <a:t>Back</a:t>
            </a:r>
            <a:endParaRPr lang="en-US" sz="4800" dirty="0">
              <a:ln w="0"/>
              <a:solidFill>
                <a:schemeClr val="tx1"/>
              </a:solidFill>
              <a:effectLst>
                <a:outerShdw blurRad="38100" dist="19050" dir="2700000" algn="tl" rotWithShape="0">
                  <a:schemeClr val="dk1">
                    <a:alpha val="40000"/>
                  </a:schemeClr>
                </a:outerShdw>
              </a:effectLst>
              <a:latin typeface="Agency FB" panose="020B0503020202020204" pitchFamily="34" charset="0"/>
            </a:endParaRPr>
          </a:p>
        </p:txBody>
      </p:sp>
      <p:sp>
        <p:nvSpPr>
          <p:cNvPr id="6" name="Rounded Rectangle 5">
            <a:hlinkClick r:id="rId3" action="ppaction://hlinksldjump"/>
          </p:cNvPr>
          <p:cNvSpPr/>
          <p:nvPr/>
        </p:nvSpPr>
        <p:spPr>
          <a:xfrm>
            <a:off x="8878387" y="5263484"/>
            <a:ext cx="2660559" cy="1207832"/>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ln w="0"/>
                <a:solidFill>
                  <a:schemeClr val="tx1"/>
                </a:solidFill>
                <a:effectLst>
                  <a:outerShdw blurRad="38100" dist="19050" dir="2700000" algn="tl" rotWithShape="0">
                    <a:schemeClr val="dk1">
                      <a:alpha val="40000"/>
                    </a:schemeClr>
                  </a:outerShdw>
                </a:effectLst>
                <a:latin typeface="Agency FB" panose="020B0503020202020204" pitchFamily="34" charset="0"/>
              </a:rPr>
              <a:t>Next</a:t>
            </a:r>
            <a:endParaRPr lang="en-US" sz="4800" dirty="0">
              <a:ln w="0"/>
              <a:solidFill>
                <a:schemeClr val="tx1"/>
              </a:solidFill>
              <a:effectLst>
                <a:outerShdw blurRad="38100" dist="19050" dir="2700000" algn="tl" rotWithShape="0">
                  <a:schemeClr val="dk1">
                    <a:alpha val="40000"/>
                  </a:schemeClr>
                </a:outerShdw>
              </a:effectLst>
              <a:latin typeface="Agency FB" panose="020B0503020202020204" pitchFamily="34" charset="0"/>
            </a:endParaRPr>
          </a:p>
        </p:txBody>
      </p:sp>
      <p:pic>
        <p:nvPicPr>
          <p:cNvPr id="4" name="Picture 3" descr="itgsopedia - 3.6 &lt;strong&gt;Multimedia&lt;/strong&gt; and digital media"/>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66674" y="3381507"/>
            <a:ext cx="4089993" cy="3476494"/>
          </a:xfrm>
          <a:prstGeom prst="rect">
            <a:avLst/>
          </a:prstGeom>
        </p:spPr>
      </p:pic>
    </p:spTree>
    <p:extLst>
      <p:ext uri="{BB962C8B-B14F-4D97-AF65-F5344CB8AC3E}">
        <p14:creationId xmlns:p14="http://schemas.microsoft.com/office/powerpoint/2010/main" val="303392118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latin typeface="Agency FB" panose="020B0503020202020204" pitchFamily="34" charset="0"/>
              </a:rPr>
              <a:t>What is multimedia?</a:t>
            </a:r>
            <a:endParaRPr lang="en-US" dirty="0">
              <a:latin typeface="Agency FB" panose="020B0503020202020204" pitchFamily="34" charset="0"/>
            </a:endParaRPr>
          </a:p>
        </p:txBody>
      </p:sp>
      <p:sp>
        <p:nvSpPr>
          <p:cNvPr id="3" name="Content Placeholder 2"/>
          <p:cNvSpPr>
            <a:spLocks noGrp="1"/>
          </p:cNvSpPr>
          <p:nvPr>
            <p:ph idx="1"/>
          </p:nvPr>
        </p:nvSpPr>
        <p:spPr/>
        <p:txBody>
          <a:bodyPr anchor="t"/>
          <a:lstStyle/>
          <a:p>
            <a:r>
              <a:rPr lang="en-US" sz="2400" dirty="0">
                <a:latin typeface="Agency FB" panose="020B0503020202020204" pitchFamily="34" charset="0"/>
              </a:rPr>
              <a:t>It is necessary to </a:t>
            </a:r>
            <a:r>
              <a:rPr lang="en-US" sz="2400" dirty="0" smtClean="0">
                <a:latin typeface="Agency FB" panose="020B0503020202020204" pitchFamily="34" charset="0"/>
              </a:rPr>
              <a:t>understand </a:t>
            </a:r>
            <a:r>
              <a:rPr lang="en-US" sz="2400" dirty="0">
                <a:latin typeface="Agency FB" panose="020B0503020202020204" pitchFamily="34" charset="0"/>
              </a:rPr>
              <a:t>both the emotional impact carried by the form and the technical challenges they </a:t>
            </a:r>
            <a:r>
              <a:rPr lang="en-US" sz="2400" dirty="0" smtClean="0">
                <a:latin typeface="Agency FB" panose="020B0503020202020204" pitchFamily="34" charset="0"/>
              </a:rPr>
              <a:t>present.  It is important to deploy these different elements skillfully to create compelling multimedia projects.</a:t>
            </a:r>
          </a:p>
          <a:p>
            <a:endParaRPr lang="en-US" dirty="0"/>
          </a:p>
        </p:txBody>
      </p:sp>
      <p:sp>
        <p:nvSpPr>
          <p:cNvPr id="4" name="Rounded Rectangle 3">
            <a:hlinkClick r:id="rId2" action="ppaction://hlinksldjump"/>
          </p:cNvPr>
          <p:cNvSpPr/>
          <p:nvPr/>
        </p:nvSpPr>
        <p:spPr>
          <a:xfrm>
            <a:off x="8878387" y="5263484"/>
            <a:ext cx="2660559" cy="1207832"/>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ln w="0"/>
                <a:solidFill>
                  <a:schemeClr val="tx1"/>
                </a:solidFill>
                <a:effectLst>
                  <a:outerShdw blurRad="38100" dist="19050" dir="2700000" algn="tl" rotWithShape="0">
                    <a:schemeClr val="dk1">
                      <a:alpha val="40000"/>
                    </a:schemeClr>
                  </a:outerShdw>
                </a:effectLst>
                <a:latin typeface="Agency FB" panose="020B0503020202020204" pitchFamily="34" charset="0"/>
              </a:rPr>
              <a:t>Next</a:t>
            </a:r>
            <a:endParaRPr lang="en-US" sz="4800" dirty="0">
              <a:ln w="0"/>
              <a:solidFill>
                <a:schemeClr val="tx1"/>
              </a:solidFill>
              <a:effectLst>
                <a:outerShdw blurRad="38100" dist="19050" dir="2700000" algn="tl" rotWithShape="0">
                  <a:schemeClr val="dk1">
                    <a:alpha val="40000"/>
                  </a:schemeClr>
                </a:outerShdw>
              </a:effectLst>
              <a:latin typeface="Agency FB" panose="020B0503020202020204" pitchFamily="34" charset="0"/>
            </a:endParaRPr>
          </a:p>
        </p:txBody>
      </p:sp>
      <p:sp>
        <p:nvSpPr>
          <p:cNvPr id="5" name="Rounded Rectangle 4">
            <a:hlinkClick r:id="rId3" action="ppaction://hlinksldjump"/>
          </p:cNvPr>
          <p:cNvSpPr/>
          <p:nvPr/>
        </p:nvSpPr>
        <p:spPr>
          <a:xfrm>
            <a:off x="685801" y="5263484"/>
            <a:ext cx="2660559" cy="1207832"/>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ln w="0"/>
                <a:solidFill>
                  <a:schemeClr val="tx1"/>
                </a:solidFill>
                <a:effectLst>
                  <a:outerShdw blurRad="38100" dist="19050" dir="2700000" algn="tl" rotWithShape="0">
                    <a:schemeClr val="dk1">
                      <a:alpha val="40000"/>
                    </a:schemeClr>
                  </a:outerShdw>
                </a:effectLst>
                <a:latin typeface="Agency FB" panose="020B0503020202020204" pitchFamily="34" charset="0"/>
              </a:rPr>
              <a:t>Back</a:t>
            </a:r>
            <a:endParaRPr lang="en-US" sz="4800" dirty="0">
              <a:ln w="0"/>
              <a:solidFill>
                <a:schemeClr val="tx1"/>
              </a:solidFill>
              <a:effectLst>
                <a:outerShdw blurRad="38100" dist="19050" dir="2700000" algn="tl" rotWithShape="0">
                  <a:schemeClr val="dk1">
                    <a:alpha val="40000"/>
                  </a:schemeClr>
                </a:outerShdw>
              </a:effectLst>
              <a:latin typeface="Agency FB" panose="020B0503020202020204" pitchFamily="34" charset="0"/>
            </a:endParaRPr>
          </a:p>
        </p:txBody>
      </p:sp>
      <p:pic>
        <p:nvPicPr>
          <p:cNvPr id="6" name="Picture 5" descr="07. L'information multimédia évolutive - 24h dans une ..."/>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57841" y="3584577"/>
            <a:ext cx="4509065" cy="1678907"/>
          </a:xfrm>
          <a:prstGeom prst="rect">
            <a:avLst/>
          </a:prstGeom>
        </p:spPr>
      </p:pic>
    </p:spTree>
    <p:extLst>
      <p:ext uri="{BB962C8B-B14F-4D97-AF65-F5344CB8AC3E}">
        <p14:creationId xmlns:p14="http://schemas.microsoft.com/office/powerpoint/2010/main" val="1512519123"/>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3374495" y="4147278"/>
            <a:ext cx="2737878" cy="1129653"/>
          </a:xfrm>
          <a:effectLst>
            <a:glow rad="101600">
              <a:schemeClr val="bg1">
                <a:alpha val="60000"/>
              </a:schemeClr>
            </a:glow>
          </a:effectLst>
        </p:spPr>
      </p:pic>
      <p:sp>
        <p:nvSpPr>
          <p:cNvPr id="2" name="Title 1"/>
          <p:cNvSpPr>
            <a:spLocks noGrp="1"/>
          </p:cNvSpPr>
          <p:nvPr>
            <p:ph type="title"/>
          </p:nvPr>
        </p:nvSpPr>
        <p:spPr/>
        <p:txBody>
          <a:bodyPr/>
          <a:lstStyle/>
          <a:p>
            <a:pPr algn="ctr"/>
            <a:r>
              <a:rPr lang="en-US" dirty="0" smtClean="0"/>
              <a:t>The Five building blocks of Multimedia</a:t>
            </a:r>
            <a:endParaRPr lang="en-US" dirty="0"/>
          </a:p>
        </p:txBody>
      </p:sp>
      <p:sp>
        <p:nvSpPr>
          <p:cNvPr id="4" name="Rounded Rectangle 3">
            <a:hlinkClick r:id="rId3" action="ppaction://hlinksldjump"/>
          </p:cNvPr>
          <p:cNvSpPr/>
          <p:nvPr/>
        </p:nvSpPr>
        <p:spPr>
          <a:xfrm>
            <a:off x="8878387" y="5263484"/>
            <a:ext cx="2660559" cy="1207832"/>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ln w="0"/>
                <a:solidFill>
                  <a:schemeClr val="tx1"/>
                </a:solidFill>
                <a:effectLst>
                  <a:outerShdw blurRad="38100" dist="19050" dir="2700000" algn="tl" rotWithShape="0">
                    <a:schemeClr val="dk1">
                      <a:alpha val="40000"/>
                    </a:schemeClr>
                  </a:outerShdw>
                </a:effectLst>
                <a:latin typeface="Agency FB" panose="020B0503020202020204" pitchFamily="34" charset="0"/>
              </a:rPr>
              <a:t>Next</a:t>
            </a:r>
            <a:endParaRPr lang="en-US" sz="4800" dirty="0">
              <a:ln w="0"/>
              <a:solidFill>
                <a:schemeClr val="tx1"/>
              </a:solidFill>
              <a:effectLst>
                <a:outerShdw blurRad="38100" dist="19050" dir="2700000" algn="tl" rotWithShape="0">
                  <a:schemeClr val="dk1">
                    <a:alpha val="40000"/>
                  </a:schemeClr>
                </a:outerShdw>
              </a:effectLst>
              <a:latin typeface="Agency FB" panose="020B0503020202020204" pitchFamily="34" charset="0"/>
            </a:endParaRPr>
          </a:p>
        </p:txBody>
      </p:sp>
      <p:sp>
        <p:nvSpPr>
          <p:cNvPr id="5" name="Rounded Rectangle 4">
            <a:hlinkClick r:id="rId4" action="ppaction://hlinksldjump"/>
          </p:cNvPr>
          <p:cNvSpPr/>
          <p:nvPr/>
        </p:nvSpPr>
        <p:spPr>
          <a:xfrm>
            <a:off x="685801" y="5263484"/>
            <a:ext cx="2660559" cy="1207832"/>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ln w="0"/>
                <a:solidFill>
                  <a:schemeClr val="tx1"/>
                </a:solidFill>
                <a:effectLst>
                  <a:outerShdw blurRad="38100" dist="19050" dir="2700000" algn="tl" rotWithShape="0">
                    <a:schemeClr val="dk1">
                      <a:alpha val="40000"/>
                    </a:schemeClr>
                  </a:outerShdw>
                </a:effectLst>
                <a:latin typeface="Agency FB" panose="020B0503020202020204" pitchFamily="34" charset="0"/>
              </a:rPr>
              <a:t>Back</a:t>
            </a:r>
            <a:endParaRPr lang="en-US" sz="4800" dirty="0">
              <a:ln w="0"/>
              <a:solidFill>
                <a:schemeClr val="tx1"/>
              </a:solidFill>
              <a:effectLst>
                <a:outerShdw blurRad="38100" dist="19050" dir="2700000" algn="tl" rotWithShape="0">
                  <a:schemeClr val="dk1">
                    <a:alpha val="40000"/>
                  </a:schemeClr>
                </a:outerShdw>
              </a:effectLst>
              <a:latin typeface="Agency FB" panose="020B0503020202020204" pitchFamily="34" charset="0"/>
            </a:endParaRPr>
          </a:p>
        </p:txBody>
      </p:sp>
      <p:pic>
        <p:nvPicPr>
          <p:cNvPr id="7" name="Content Placeholder 5">
            <a:hlinkClick r:id="rId5" action="ppaction://hlinksldjump"/>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12371" y="4133830"/>
            <a:ext cx="2737882" cy="1129654"/>
          </a:xfrm>
          <a:prstGeom prst="rect">
            <a:avLst/>
          </a:prstGeom>
          <a:effectLst>
            <a:glow rad="101600">
              <a:schemeClr val="bg1">
                <a:alpha val="60000"/>
              </a:schemeClr>
            </a:glow>
          </a:effectLst>
        </p:spPr>
      </p:pic>
      <p:pic>
        <p:nvPicPr>
          <p:cNvPr id="14" name="Content Placeholder 5">
            <a:hlinkClick r:id="rId6" action="ppaction://hlinksldjump"/>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72636" y="3359150"/>
            <a:ext cx="2737878" cy="1129653"/>
          </a:xfrm>
          <a:prstGeom prst="rect">
            <a:avLst/>
          </a:prstGeom>
          <a:effectLst>
            <a:glow rad="101600">
              <a:schemeClr val="bg1">
                <a:alpha val="60000"/>
              </a:schemeClr>
            </a:glow>
          </a:effectLst>
        </p:spPr>
      </p:pic>
      <p:pic>
        <p:nvPicPr>
          <p:cNvPr id="15" name="Content Placeholder 5">
            <a:hlinkClick r:id="rId7" action="ppaction://hlinksldjump"/>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14232" y="3359151"/>
            <a:ext cx="2737878" cy="1129653"/>
          </a:xfrm>
          <a:prstGeom prst="rect">
            <a:avLst/>
          </a:prstGeom>
          <a:effectLst>
            <a:glow rad="101600">
              <a:schemeClr val="bg1">
                <a:alpha val="60000"/>
              </a:schemeClr>
            </a:glow>
          </a:effectLst>
        </p:spPr>
      </p:pic>
      <p:pic>
        <p:nvPicPr>
          <p:cNvPr id="16" name="Content Placeholder 5">
            <a:hlinkClick r:id="rId8" action="ppaction://hlinksldjump"/>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43432" y="2528298"/>
            <a:ext cx="2737878" cy="1129653"/>
          </a:xfrm>
          <a:prstGeom prst="rect">
            <a:avLst/>
          </a:prstGeom>
          <a:effectLst>
            <a:glow rad="101600">
              <a:schemeClr val="bg1">
                <a:alpha val="60000"/>
              </a:schemeClr>
            </a:glow>
          </a:effectLst>
        </p:spPr>
      </p:pic>
      <p:sp>
        <p:nvSpPr>
          <p:cNvPr id="18" name="Rectangle 17"/>
          <p:cNvSpPr/>
          <p:nvPr/>
        </p:nvSpPr>
        <p:spPr>
          <a:xfrm>
            <a:off x="4156357" y="4302084"/>
            <a:ext cx="1186542" cy="923330"/>
          </a:xfrm>
          <a:prstGeom prst="rect">
            <a:avLst/>
          </a:prstGeom>
          <a:noFill/>
        </p:spPr>
        <p:txBody>
          <a:bodyPr wrap="none" lIns="91440" tIns="45720" rIns="91440" bIns="45720">
            <a:spAutoFit/>
          </a:bodyPr>
          <a:lstStyle/>
          <a:p>
            <a:pPr algn="ctr"/>
            <a:r>
              <a:rPr lang="en-US" sz="5400" b="1" dirty="0" smtClean="0">
                <a:ln w="22225">
                  <a:solidFill>
                    <a:schemeClr val="accent2"/>
                  </a:solidFill>
                  <a:prstDash val="solid"/>
                </a:ln>
                <a:solidFill>
                  <a:schemeClr val="accent2">
                    <a:lumMod val="40000"/>
                    <a:lumOff val="60000"/>
                  </a:schemeClr>
                </a:solidFill>
                <a:latin typeface="Agency FB" panose="020B0503020202020204" pitchFamily="34" charset="0"/>
              </a:rPr>
              <a:t>Text</a:t>
            </a:r>
            <a:endParaRPr lang="en-US" sz="5400" b="1" cap="none" spc="0" dirty="0">
              <a:ln w="22225">
                <a:solidFill>
                  <a:schemeClr val="accent2"/>
                </a:solidFill>
                <a:prstDash val="solid"/>
              </a:ln>
              <a:solidFill>
                <a:schemeClr val="accent2">
                  <a:lumMod val="40000"/>
                  <a:lumOff val="60000"/>
                </a:schemeClr>
              </a:solidFill>
              <a:effectLst/>
              <a:latin typeface="Agency FB" panose="020B0503020202020204" pitchFamily="34" charset="0"/>
            </a:endParaRPr>
          </a:p>
        </p:txBody>
      </p:sp>
      <p:sp>
        <p:nvSpPr>
          <p:cNvPr id="19" name="Rectangle 18"/>
          <p:cNvSpPr/>
          <p:nvPr/>
        </p:nvSpPr>
        <p:spPr>
          <a:xfrm>
            <a:off x="6561470" y="4236992"/>
            <a:ext cx="1867819" cy="923330"/>
          </a:xfrm>
          <a:prstGeom prst="rect">
            <a:avLst/>
          </a:prstGeom>
          <a:noFill/>
        </p:spPr>
        <p:txBody>
          <a:bodyPr wrap="none" lIns="91440" tIns="45720" rIns="91440" bIns="45720">
            <a:spAutoFit/>
          </a:bodyPr>
          <a:lstStyle/>
          <a:p>
            <a:pPr algn="ctr"/>
            <a:r>
              <a:rPr lang="en-US" sz="5400" b="1" cap="none" spc="0" dirty="0" smtClean="0">
                <a:ln w="22225">
                  <a:solidFill>
                    <a:schemeClr val="accent2"/>
                  </a:solidFill>
                  <a:prstDash val="solid"/>
                </a:ln>
                <a:solidFill>
                  <a:schemeClr val="accent2">
                    <a:lumMod val="40000"/>
                    <a:lumOff val="60000"/>
                  </a:schemeClr>
                </a:solidFill>
                <a:effectLst/>
                <a:latin typeface="Agency FB" panose="020B0503020202020204" pitchFamily="34" charset="0"/>
              </a:rPr>
              <a:t>Images</a:t>
            </a:r>
            <a:endParaRPr lang="en-US" sz="5400" b="1" cap="none" spc="0" dirty="0">
              <a:ln w="22225">
                <a:solidFill>
                  <a:schemeClr val="accent2"/>
                </a:solidFill>
                <a:prstDash val="solid"/>
              </a:ln>
              <a:solidFill>
                <a:schemeClr val="accent2">
                  <a:lumMod val="40000"/>
                  <a:lumOff val="60000"/>
                </a:schemeClr>
              </a:solidFill>
              <a:effectLst/>
              <a:latin typeface="Agency FB" panose="020B0503020202020204" pitchFamily="34" charset="0"/>
            </a:endParaRPr>
          </a:p>
        </p:txBody>
      </p:sp>
      <p:sp>
        <p:nvSpPr>
          <p:cNvPr id="20" name="Rectangle 19"/>
          <p:cNvSpPr/>
          <p:nvPr/>
        </p:nvSpPr>
        <p:spPr>
          <a:xfrm>
            <a:off x="3402652" y="3497872"/>
            <a:ext cx="1479892" cy="923330"/>
          </a:xfrm>
          <a:prstGeom prst="rect">
            <a:avLst/>
          </a:prstGeom>
          <a:noFill/>
        </p:spPr>
        <p:txBody>
          <a:bodyPr wrap="none" lIns="91440" tIns="45720" rIns="91440" bIns="45720">
            <a:spAutoFit/>
          </a:bodyPr>
          <a:lstStyle/>
          <a:p>
            <a:pPr algn="ctr"/>
            <a:r>
              <a:rPr lang="en-US" sz="5400" b="1" cap="none" spc="0" dirty="0" smtClean="0">
                <a:ln w="22225">
                  <a:solidFill>
                    <a:schemeClr val="accent2"/>
                  </a:solidFill>
                  <a:prstDash val="solid"/>
                </a:ln>
                <a:solidFill>
                  <a:schemeClr val="accent2">
                    <a:lumMod val="40000"/>
                    <a:lumOff val="60000"/>
                  </a:schemeClr>
                </a:solidFill>
                <a:effectLst/>
                <a:latin typeface="Agency FB" panose="020B0503020202020204" pitchFamily="34" charset="0"/>
              </a:rPr>
              <a:t>Audio</a:t>
            </a:r>
            <a:endParaRPr lang="en-US" sz="5400" b="1" cap="none" spc="0" dirty="0">
              <a:ln w="22225">
                <a:solidFill>
                  <a:schemeClr val="accent2"/>
                </a:solidFill>
                <a:prstDash val="solid"/>
              </a:ln>
              <a:solidFill>
                <a:schemeClr val="accent2">
                  <a:lumMod val="40000"/>
                  <a:lumOff val="60000"/>
                </a:schemeClr>
              </a:solidFill>
              <a:effectLst/>
              <a:latin typeface="Agency FB" panose="020B0503020202020204" pitchFamily="34" charset="0"/>
            </a:endParaRPr>
          </a:p>
        </p:txBody>
      </p:sp>
      <p:sp>
        <p:nvSpPr>
          <p:cNvPr id="21" name="Rectangle 20"/>
          <p:cNvSpPr/>
          <p:nvPr/>
        </p:nvSpPr>
        <p:spPr>
          <a:xfrm>
            <a:off x="7044672" y="3667149"/>
            <a:ext cx="2256082" cy="646331"/>
          </a:xfrm>
          <a:prstGeom prst="rect">
            <a:avLst/>
          </a:prstGeom>
          <a:noFill/>
        </p:spPr>
        <p:txBody>
          <a:bodyPr wrap="square" lIns="91440" tIns="45720" rIns="91440" bIns="45720">
            <a:spAutoFit/>
          </a:bodyPr>
          <a:lstStyle/>
          <a:p>
            <a:pPr algn="ctr"/>
            <a:r>
              <a:rPr lang="en-US" sz="3600" b="1" cap="none" spc="0" dirty="0" smtClean="0">
                <a:ln w="22225">
                  <a:solidFill>
                    <a:schemeClr val="accent2"/>
                  </a:solidFill>
                  <a:prstDash val="solid"/>
                </a:ln>
                <a:solidFill>
                  <a:schemeClr val="accent2">
                    <a:lumMod val="40000"/>
                    <a:lumOff val="60000"/>
                  </a:schemeClr>
                </a:solidFill>
                <a:effectLst/>
                <a:latin typeface="Agency FB" panose="020B0503020202020204" pitchFamily="34" charset="0"/>
              </a:rPr>
              <a:t>Animation</a:t>
            </a:r>
            <a:endParaRPr lang="en-US" sz="3600" b="1" cap="none" spc="0" dirty="0">
              <a:ln w="22225">
                <a:solidFill>
                  <a:schemeClr val="accent2"/>
                </a:solidFill>
                <a:prstDash val="solid"/>
              </a:ln>
              <a:solidFill>
                <a:schemeClr val="accent2">
                  <a:lumMod val="40000"/>
                  <a:lumOff val="60000"/>
                </a:schemeClr>
              </a:solidFill>
              <a:effectLst/>
              <a:latin typeface="Agency FB" panose="020B0503020202020204" pitchFamily="34" charset="0"/>
            </a:endParaRPr>
          </a:p>
        </p:txBody>
      </p:sp>
      <p:sp>
        <p:nvSpPr>
          <p:cNvPr id="22" name="Rectangle 21"/>
          <p:cNvSpPr/>
          <p:nvPr/>
        </p:nvSpPr>
        <p:spPr>
          <a:xfrm>
            <a:off x="5394645" y="2684880"/>
            <a:ext cx="1468672" cy="923330"/>
          </a:xfrm>
          <a:prstGeom prst="rect">
            <a:avLst/>
          </a:prstGeom>
          <a:noFill/>
        </p:spPr>
        <p:txBody>
          <a:bodyPr wrap="none" lIns="91440" tIns="45720" rIns="91440" bIns="45720">
            <a:spAutoFit/>
          </a:bodyPr>
          <a:lstStyle/>
          <a:p>
            <a:pPr algn="ctr"/>
            <a:r>
              <a:rPr lang="en-US" sz="5400" b="1" cap="none" spc="0" dirty="0" smtClean="0">
                <a:ln w="22225">
                  <a:solidFill>
                    <a:schemeClr val="accent2"/>
                  </a:solidFill>
                  <a:prstDash val="solid"/>
                </a:ln>
                <a:solidFill>
                  <a:schemeClr val="accent2">
                    <a:lumMod val="40000"/>
                    <a:lumOff val="60000"/>
                  </a:schemeClr>
                </a:solidFill>
                <a:effectLst/>
                <a:latin typeface="Agency FB" panose="020B0503020202020204" pitchFamily="34" charset="0"/>
              </a:rPr>
              <a:t>Video</a:t>
            </a:r>
            <a:endParaRPr lang="en-US" sz="5400" b="1" cap="none" spc="0" dirty="0">
              <a:ln w="22225">
                <a:solidFill>
                  <a:schemeClr val="accent2"/>
                </a:solidFill>
                <a:prstDash val="solid"/>
              </a:ln>
              <a:solidFill>
                <a:schemeClr val="accent2">
                  <a:lumMod val="40000"/>
                  <a:lumOff val="60000"/>
                </a:schemeClr>
              </a:solidFill>
              <a:effectLst/>
              <a:latin typeface="Agency FB" panose="020B0503020202020204" pitchFamily="34" charset="0"/>
            </a:endParaRPr>
          </a:p>
        </p:txBody>
      </p:sp>
    </p:spTree>
    <p:extLst>
      <p:ext uri="{BB962C8B-B14F-4D97-AF65-F5344CB8AC3E}">
        <p14:creationId xmlns:p14="http://schemas.microsoft.com/office/powerpoint/2010/main" val="1409094176"/>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ppt_x"/>
                                          </p:val>
                                        </p:tav>
                                        <p:tav tm="100000">
                                          <p:val>
                                            <p:strVal val="#ppt_x"/>
                                          </p:val>
                                        </p:tav>
                                      </p:tavLst>
                                    </p:anim>
                                    <p:anim calcmode="lin" valueType="num">
                                      <p:cBhvr additive="base">
                                        <p:cTn id="20" dur="500" fill="hold"/>
                                        <p:tgtEl>
                                          <p:spTgt spid="15"/>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6"/>
                                        </p:tgtEl>
                                        <p:attrNameLst>
                                          <p:attrName>style.visibility</p:attrName>
                                        </p:attrNameLst>
                                      </p:cBhvr>
                                      <p:to>
                                        <p:strVal val="visible"/>
                                      </p:to>
                                    </p:set>
                                    <p:anim calcmode="lin" valueType="num">
                                      <p:cBhvr additive="base">
                                        <p:cTn id="23" dur="500" fill="hold"/>
                                        <p:tgtEl>
                                          <p:spTgt spid="16"/>
                                        </p:tgtEl>
                                        <p:attrNameLst>
                                          <p:attrName>ppt_x</p:attrName>
                                        </p:attrNameLst>
                                      </p:cBhvr>
                                      <p:tavLst>
                                        <p:tav tm="0">
                                          <p:val>
                                            <p:strVal val="#ppt_x"/>
                                          </p:val>
                                        </p:tav>
                                        <p:tav tm="100000">
                                          <p:val>
                                            <p:strVal val="#ppt_x"/>
                                          </p:val>
                                        </p:tav>
                                      </p:tavLst>
                                    </p:anim>
                                    <p:anim calcmode="lin" valueType="num">
                                      <p:cBhvr additive="base">
                                        <p:cTn id="24" dur="500" fill="hold"/>
                                        <p:tgtEl>
                                          <p:spTgt spid="16"/>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22">
                                            <p:txEl>
                                              <p:pRg st="0" end="0"/>
                                            </p:txEl>
                                          </p:spTgt>
                                        </p:tgtEl>
                                        <p:attrNameLst>
                                          <p:attrName>style.visibility</p:attrName>
                                        </p:attrNameLst>
                                      </p:cBhvr>
                                      <p:to>
                                        <p:strVal val="visible"/>
                                      </p:to>
                                    </p:set>
                                    <p:anim calcmode="lin" valueType="num">
                                      <p:cBhvr additive="base">
                                        <p:cTn id="27"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22">
                                            <p:txEl>
                                              <p:pRg st="0" end="0"/>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21">
                                            <p:txEl>
                                              <p:pRg st="0" end="0"/>
                                            </p:txEl>
                                          </p:spTgt>
                                        </p:tgtEl>
                                        <p:attrNameLst>
                                          <p:attrName>style.visibility</p:attrName>
                                        </p:attrNameLst>
                                      </p:cBhvr>
                                      <p:to>
                                        <p:strVal val="visible"/>
                                      </p:to>
                                    </p:set>
                                    <p:anim calcmode="lin" valueType="num">
                                      <p:cBhvr additive="base">
                                        <p:cTn id="31"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1">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9">
                                            <p:txEl>
                                              <p:pRg st="0" end="0"/>
                                            </p:txEl>
                                          </p:spTgt>
                                        </p:tgtEl>
                                        <p:attrNameLst>
                                          <p:attrName>style.visibility</p:attrName>
                                        </p:attrNameLst>
                                      </p:cBhvr>
                                      <p:to>
                                        <p:strVal val="visible"/>
                                      </p:to>
                                    </p:set>
                                    <p:anim calcmode="lin" valueType="num">
                                      <p:cBhvr additive="base">
                                        <p:cTn id="35"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19">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8">
                                            <p:txEl>
                                              <p:pRg st="0" end="0"/>
                                            </p:txEl>
                                          </p:spTgt>
                                        </p:tgtEl>
                                        <p:attrNameLst>
                                          <p:attrName>style.visibility</p:attrName>
                                        </p:attrNameLst>
                                      </p:cBhvr>
                                      <p:to>
                                        <p:strVal val="visible"/>
                                      </p:to>
                                    </p:set>
                                    <p:anim calcmode="lin" valueType="num">
                                      <p:cBhvr additive="base">
                                        <p:cTn id="39"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18">
                                            <p:txEl>
                                              <p:pRg st="0" end="0"/>
                                            </p:txEl>
                                          </p:spTgt>
                                        </p:tgtEl>
                                        <p:attrNameLst>
                                          <p:attrName>ppt_y</p:attrName>
                                        </p:attrNameLst>
                                      </p:cBhvr>
                                      <p:tavLst>
                                        <p:tav tm="0">
                                          <p:val>
                                            <p:strVal val="1+#ppt_h/2"/>
                                          </p:val>
                                        </p:tav>
                                        <p:tav tm="100000">
                                          <p:val>
                                            <p:strVal val="#ppt_y"/>
                                          </p:val>
                                        </p:tav>
                                      </p:tavLst>
                                    </p:anim>
                                  </p:childTnLst>
                                </p:cTn>
                              </p:par>
                              <p:par>
                                <p:cTn id="41" presetID="2" presetClass="entr" presetSubtype="4" fill="hold" nodeType="withEffect">
                                  <p:stCondLst>
                                    <p:cond delay="0"/>
                                  </p:stCondLst>
                                  <p:childTnLst>
                                    <p:set>
                                      <p:cBhvr>
                                        <p:cTn id="42" dur="1" fill="hold">
                                          <p:stCondLst>
                                            <p:cond delay="0"/>
                                          </p:stCondLst>
                                        </p:cTn>
                                        <p:tgtEl>
                                          <p:spTgt spid="20">
                                            <p:txEl>
                                              <p:pRg st="0" end="0"/>
                                            </p:txEl>
                                          </p:spTgt>
                                        </p:tgtEl>
                                        <p:attrNameLst>
                                          <p:attrName>style.visibility</p:attrName>
                                        </p:attrNameLst>
                                      </p:cBhvr>
                                      <p:to>
                                        <p:strVal val="visible"/>
                                      </p:to>
                                    </p:set>
                                    <p:anim calcmode="lin" valueType="num">
                                      <p:cBhvr additive="base">
                                        <p:cTn id="43"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2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Text</a:t>
            </a:r>
            <a:endParaRPr lang="en-US" dirty="0"/>
          </a:p>
        </p:txBody>
      </p:sp>
      <p:sp>
        <p:nvSpPr>
          <p:cNvPr id="3" name="Content Placeholder 2"/>
          <p:cNvSpPr>
            <a:spLocks noGrp="1"/>
          </p:cNvSpPr>
          <p:nvPr>
            <p:ph idx="1"/>
          </p:nvPr>
        </p:nvSpPr>
        <p:spPr>
          <a:xfrm>
            <a:off x="685801" y="2142067"/>
            <a:ext cx="5053262" cy="3649133"/>
          </a:xfrm>
        </p:spPr>
        <p:txBody>
          <a:bodyPr anchor="t">
            <a:normAutofit/>
          </a:bodyPr>
          <a:lstStyle/>
          <a:p>
            <a:r>
              <a:rPr lang="en-US" sz="2000" dirty="0"/>
              <a:t>This multimedia form surrounds us in computer environments. It’s prevalence prevents us from realizing it’s importance in conveying information and providing easy to use navigation. Also, it is important to remember that text has technical concerns as well.</a:t>
            </a:r>
          </a:p>
          <a:p>
            <a:r>
              <a:rPr lang="en-US" sz="2000" dirty="0"/>
              <a:t>When using text as navigation, it is important to consider your audience. Choose words that will clearly indicate where links lead and use those same terms as the headings for the screens they lead to.</a:t>
            </a:r>
          </a:p>
          <a:p>
            <a:endParaRPr lang="en-US" dirty="0"/>
          </a:p>
        </p:txBody>
      </p:sp>
      <p:sp>
        <p:nvSpPr>
          <p:cNvPr id="4" name="Rounded Rectangle 3">
            <a:hlinkClick r:id="rId2" action="ppaction://hlinksldjump"/>
          </p:cNvPr>
          <p:cNvSpPr/>
          <p:nvPr/>
        </p:nvSpPr>
        <p:spPr>
          <a:xfrm>
            <a:off x="8878387" y="5263484"/>
            <a:ext cx="2660559" cy="1207832"/>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ln w="0"/>
                <a:solidFill>
                  <a:schemeClr val="tx1"/>
                </a:solidFill>
                <a:effectLst>
                  <a:outerShdw blurRad="38100" dist="19050" dir="2700000" algn="tl" rotWithShape="0">
                    <a:schemeClr val="dk1">
                      <a:alpha val="40000"/>
                    </a:schemeClr>
                  </a:outerShdw>
                </a:effectLst>
                <a:latin typeface="Agency FB" panose="020B0503020202020204" pitchFamily="34" charset="0"/>
              </a:rPr>
              <a:t>Next</a:t>
            </a:r>
            <a:endParaRPr lang="en-US" sz="4800" dirty="0">
              <a:ln w="0"/>
              <a:solidFill>
                <a:schemeClr val="tx1"/>
              </a:solidFill>
              <a:effectLst>
                <a:outerShdw blurRad="38100" dist="19050" dir="2700000" algn="tl" rotWithShape="0">
                  <a:schemeClr val="dk1">
                    <a:alpha val="40000"/>
                  </a:schemeClr>
                </a:outerShdw>
              </a:effectLst>
              <a:latin typeface="Agency FB" panose="020B0503020202020204" pitchFamily="34" charset="0"/>
            </a:endParaRPr>
          </a:p>
        </p:txBody>
      </p:sp>
      <p:sp>
        <p:nvSpPr>
          <p:cNvPr id="5" name="Rounded Rectangle 4">
            <a:hlinkClick r:id="rId3" action="ppaction://hlinksldjump"/>
          </p:cNvPr>
          <p:cNvSpPr/>
          <p:nvPr/>
        </p:nvSpPr>
        <p:spPr>
          <a:xfrm>
            <a:off x="685801" y="5263484"/>
            <a:ext cx="2660559" cy="1207832"/>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ln w="0"/>
                <a:solidFill>
                  <a:schemeClr val="tx1"/>
                </a:solidFill>
                <a:effectLst>
                  <a:outerShdw blurRad="38100" dist="19050" dir="2700000" algn="tl" rotWithShape="0">
                    <a:schemeClr val="dk1">
                      <a:alpha val="40000"/>
                    </a:schemeClr>
                  </a:outerShdw>
                </a:effectLst>
                <a:latin typeface="Agency FB" panose="020B0503020202020204" pitchFamily="34" charset="0"/>
              </a:rPr>
              <a:t>Back</a:t>
            </a:r>
            <a:endParaRPr lang="en-US" sz="4800" dirty="0">
              <a:ln w="0"/>
              <a:solidFill>
                <a:schemeClr val="tx1"/>
              </a:solidFill>
              <a:effectLst>
                <a:outerShdw blurRad="38100" dist="19050" dir="2700000" algn="tl" rotWithShape="0">
                  <a:schemeClr val="dk1">
                    <a:alpha val="40000"/>
                  </a:schemeClr>
                </a:outerShdw>
              </a:effectLst>
              <a:latin typeface="Agency FB" panose="020B0503020202020204" pitchFamily="34" charset="0"/>
            </a:endParaRPr>
          </a:p>
        </p:txBody>
      </p:sp>
      <p:pic>
        <p:nvPicPr>
          <p:cNvPr id="1026" name="Picture 2" descr="Image result for agency fb fon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29356" y="2142066"/>
            <a:ext cx="4909590" cy="30566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4066026"/>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Text</a:t>
            </a:r>
            <a:endParaRPr lang="en-US" dirty="0"/>
          </a:p>
        </p:txBody>
      </p:sp>
      <p:sp>
        <p:nvSpPr>
          <p:cNvPr id="4" name="Rounded Rectangle 3">
            <a:hlinkClick r:id="rId2" action="ppaction://hlinksldjump"/>
          </p:cNvPr>
          <p:cNvSpPr/>
          <p:nvPr/>
        </p:nvSpPr>
        <p:spPr>
          <a:xfrm>
            <a:off x="8878387" y="5263484"/>
            <a:ext cx="2660559" cy="1207832"/>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ln w="0"/>
                <a:solidFill>
                  <a:schemeClr val="tx1"/>
                </a:solidFill>
                <a:effectLst>
                  <a:outerShdw blurRad="38100" dist="19050" dir="2700000" algn="tl" rotWithShape="0">
                    <a:schemeClr val="dk1">
                      <a:alpha val="40000"/>
                    </a:schemeClr>
                  </a:outerShdw>
                </a:effectLst>
                <a:latin typeface="Agency FB" panose="020B0503020202020204" pitchFamily="34" charset="0"/>
              </a:rPr>
              <a:t>Next</a:t>
            </a:r>
            <a:endParaRPr lang="en-US" sz="4800" dirty="0">
              <a:ln w="0"/>
              <a:solidFill>
                <a:schemeClr val="tx1"/>
              </a:solidFill>
              <a:effectLst>
                <a:outerShdw blurRad="38100" dist="19050" dir="2700000" algn="tl" rotWithShape="0">
                  <a:schemeClr val="dk1">
                    <a:alpha val="40000"/>
                  </a:schemeClr>
                </a:outerShdw>
              </a:effectLst>
              <a:latin typeface="Agency FB" panose="020B0503020202020204" pitchFamily="34" charset="0"/>
            </a:endParaRPr>
          </a:p>
        </p:txBody>
      </p:sp>
      <p:sp>
        <p:nvSpPr>
          <p:cNvPr id="5" name="Rounded Rectangle 4">
            <a:hlinkClick r:id="rId3" action="ppaction://hlinksldjump"/>
          </p:cNvPr>
          <p:cNvSpPr/>
          <p:nvPr/>
        </p:nvSpPr>
        <p:spPr>
          <a:xfrm>
            <a:off x="685801" y="5263484"/>
            <a:ext cx="2660559" cy="1207832"/>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ln w="0"/>
                <a:solidFill>
                  <a:schemeClr val="tx1"/>
                </a:solidFill>
                <a:effectLst>
                  <a:outerShdw blurRad="38100" dist="19050" dir="2700000" algn="tl" rotWithShape="0">
                    <a:schemeClr val="dk1">
                      <a:alpha val="40000"/>
                    </a:schemeClr>
                  </a:outerShdw>
                </a:effectLst>
                <a:latin typeface="Agency FB" panose="020B0503020202020204" pitchFamily="34" charset="0"/>
              </a:rPr>
              <a:t>Back</a:t>
            </a:r>
            <a:endParaRPr lang="en-US" sz="4800" dirty="0">
              <a:ln w="0"/>
              <a:solidFill>
                <a:schemeClr val="tx1"/>
              </a:solidFill>
              <a:effectLst>
                <a:outerShdw blurRad="38100" dist="19050" dir="2700000" algn="tl" rotWithShape="0">
                  <a:schemeClr val="dk1">
                    <a:alpha val="40000"/>
                  </a:schemeClr>
                </a:outerShdw>
              </a:effectLst>
              <a:latin typeface="Agency FB" panose="020B0503020202020204" pitchFamily="34" charset="0"/>
            </a:endParaRPr>
          </a:p>
        </p:txBody>
      </p:sp>
      <p:sp>
        <p:nvSpPr>
          <p:cNvPr id="3" name="Content Placeholder 2"/>
          <p:cNvSpPr>
            <a:spLocks noGrp="1"/>
          </p:cNvSpPr>
          <p:nvPr>
            <p:ph idx="1"/>
          </p:nvPr>
        </p:nvSpPr>
        <p:spPr>
          <a:xfrm>
            <a:off x="685802" y="2142067"/>
            <a:ext cx="4379494" cy="3649133"/>
          </a:xfrm>
        </p:spPr>
        <p:txBody>
          <a:bodyPr anchor="t">
            <a:normAutofit/>
          </a:bodyPr>
          <a:lstStyle/>
          <a:p>
            <a:r>
              <a:rPr lang="en-US" sz="2000" dirty="0" smtClean="0"/>
              <a:t>“In </a:t>
            </a:r>
            <a:r>
              <a:rPr lang="en-US" sz="2000" dirty="0"/>
              <a:t>the language of web designers a font is the combination of properties for a set of characters including typeface, size, pitch, and spacing. The typeface is the most important quality of a font, defining the shape of each character. The size refers to the character's height (measured in points), the pitch indicates the number of characters displayed per inch and spacing shows the distance between all characters in a word</a:t>
            </a:r>
            <a:r>
              <a:rPr lang="en-US" sz="2000" dirty="0" smtClean="0"/>
              <a:t>.”</a:t>
            </a:r>
            <a:endParaRPr lang="en-US" sz="2000" dirty="0"/>
          </a:p>
        </p:txBody>
      </p:sp>
      <p:sp>
        <p:nvSpPr>
          <p:cNvPr id="7" name="Rectangle 6"/>
          <p:cNvSpPr/>
          <p:nvPr/>
        </p:nvSpPr>
        <p:spPr>
          <a:xfrm>
            <a:off x="7473545" y="533400"/>
            <a:ext cx="4065401" cy="923330"/>
          </a:xfrm>
          <a:prstGeom prst="rect">
            <a:avLst/>
          </a:prstGeom>
          <a:noFill/>
        </p:spPr>
        <p:txBody>
          <a:bodyPr wrap="square" lIns="91440" tIns="45720" rIns="91440" bIns="45720">
            <a:spAutoFit/>
          </a:bodyPr>
          <a:lstStyle/>
          <a:p>
            <a:pPr algn="ctr"/>
            <a:r>
              <a:rPr lang="en-US" sz="5400" b="1" dirty="0" smtClean="0">
                <a:ln w="22225">
                  <a:solidFill>
                    <a:schemeClr val="accent2"/>
                  </a:solidFill>
                  <a:prstDash val="solid"/>
                </a:ln>
                <a:solidFill>
                  <a:schemeClr val="accent2">
                    <a:lumMod val="40000"/>
                    <a:lumOff val="60000"/>
                  </a:schemeClr>
                </a:solidFill>
              </a:rPr>
              <a:t>Software</a:t>
            </a:r>
            <a:endParaRPr lang="en-US" sz="5400" b="1" cap="none" spc="0" dirty="0">
              <a:ln w="22225">
                <a:solidFill>
                  <a:schemeClr val="accent2"/>
                </a:solidFill>
                <a:prstDash val="solid"/>
              </a:ln>
              <a:solidFill>
                <a:schemeClr val="accent2">
                  <a:lumMod val="40000"/>
                  <a:lumOff val="60000"/>
                </a:schemeClr>
              </a:solidFill>
              <a:effectLst/>
            </a:endParaRPr>
          </a:p>
        </p:txBody>
      </p:sp>
      <p:sp>
        <p:nvSpPr>
          <p:cNvPr id="8" name="Rectangle 7"/>
          <p:cNvSpPr/>
          <p:nvPr/>
        </p:nvSpPr>
        <p:spPr>
          <a:xfrm>
            <a:off x="8000672" y="2741345"/>
            <a:ext cx="3011145" cy="923330"/>
          </a:xfrm>
          <a:prstGeom prst="rect">
            <a:avLst/>
          </a:prstGeom>
          <a:noFill/>
        </p:spPr>
        <p:txBody>
          <a:bodyPr wrap="none" lIns="91440" tIns="45720" rIns="91440" bIns="45720">
            <a:spAutoFit/>
          </a:bodyPr>
          <a:lstStyle/>
          <a:p>
            <a:pPr algn="ctr"/>
            <a:r>
              <a:rPr lang="en-US" sz="5400" b="1" cap="none" spc="0" dirty="0" smtClean="0">
                <a:ln w="22225">
                  <a:solidFill>
                    <a:schemeClr val="accent2"/>
                  </a:solidFill>
                  <a:prstDash val="solid"/>
                </a:ln>
                <a:solidFill>
                  <a:schemeClr val="accent2">
                    <a:lumMod val="40000"/>
                    <a:lumOff val="60000"/>
                  </a:schemeClr>
                </a:solidFill>
                <a:effectLst/>
              </a:rPr>
              <a:t>Hardware</a:t>
            </a:r>
            <a:endParaRPr lang="en-US" sz="5400" b="1" cap="none" spc="0" dirty="0">
              <a:ln w="22225">
                <a:solidFill>
                  <a:schemeClr val="accent2"/>
                </a:solidFill>
                <a:prstDash val="solid"/>
              </a:ln>
              <a:solidFill>
                <a:schemeClr val="accent2">
                  <a:lumMod val="40000"/>
                  <a:lumOff val="60000"/>
                </a:schemeClr>
              </a:solidFill>
              <a:effectLst/>
            </a:endParaRPr>
          </a:p>
        </p:txBody>
      </p:sp>
    </p:spTree>
    <p:extLst>
      <p:ext uri="{BB962C8B-B14F-4D97-AF65-F5344CB8AC3E}">
        <p14:creationId xmlns:p14="http://schemas.microsoft.com/office/powerpoint/2010/main" val="675180438"/>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Images</a:t>
            </a:r>
            <a:endParaRPr lang="en-US" dirty="0"/>
          </a:p>
        </p:txBody>
      </p:sp>
      <p:sp>
        <p:nvSpPr>
          <p:cNvPr id="3" name="Content Placeholder 2"/>
          <p:cNvSpPr>
            <a:spLocks noGrp="1"/>
          </p:cNvSpPr>
          <p:nvPr>
            <p:ph idx="1"/>
          </p:nvPr>
        </p:nvSpPr>
        <p:spPr>
          <a:xfrm>
            <a:off x="685801" y="2142067"/>
            <a:ext cx="5510462" cy="3649133"/>
          </a:xfrm>
        </p:spPr>
        <p:txBody>
          <a:bodyPr anchor="t"/>
          <a:lstStyle/>
          <a:p>
            <a:r>
              <a:rPr lang="en-US" sz="2000" dirty="0"/>
              <a:t>A common maxim holds that “an image is worth a thousand words.” A properly composed image can convey strong emotion and resonate with your audience. It is important to use images wisely. Be honest with yourself and your audience about the degree to which the images are manipulated to get the desired effect.</a:t>
            </a:r>
          </a:p>
          <a:p>
            <a:endParaRPr lang="en-US" dirty="0"/>
          </a:p>
        </p:txBody>
      </p:sp>
      <p:sp>
        <p:nvSpPr>
          <p:cNvPr id="4" name="Rounded Rectangle 3">
            <a:hlinkClick r:id="rId2" action="ppaction://hlinksldjump"/>
          </p:cNvPr>
          <p:cNvSpPr/>
          <p:nvPr/>
        </p:nvSpPr>
        <p:spPr>
          <a:xfrm>
            <a:off x="8878387" y="5263484"/>
            <a:ext cx="2660559" cy="1207832"/>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ln w="0"/>
                <a:solidFill>
                  <a:schemeClr val="tx1"/>
                </a:solidFill>
                <a:effectLst>
                  <a:outerShdw blurRad="38100" dist="19050" dir="2700000" algn="tl" rotWithShape="0">
                    <a:schemeClr val="dk1">
                      <a:alpha val="40000"/>
                    </a:schemeClr>
                  </a:outerShdw>
                </a:effectLst>
                <a:latin typeface="Agency FB" panose="020B0503020202020204" pitchFamily="34" charset="0"/>
              </a:rPr>
              <a:t>Next</a:t>
            </a:r>
            <a:endParaRPr lang="en-US" sz="4800" dirty="0">
              <a:ln w="0"/>
              <a:solidFill>
                <a:schemeClr val="tx1"/>
              </a:solidFill>
              <a:effectLst>
                <a:outerShdw blurRad="38100" dist="19050" dir="2700000" algn="tl" rotWithShape="0">
                  <a:schemeClr val="dk1">
                    <a:alpha val="40000"/>
                  </a:schemeClr>
                </a:outerShdw>
              </a:effectLst>
              <a:latin typeface="Agency FB" panose="020B0503020202020204" pitchFamily="34" charset="0"/>
            </a:endParaRPr>
          </a:p>
        </p:txBody>
      </p:sp>
      <p:sp>
        <p:nvSpPr>
          <p:cNvPr id="5" name="Rounded Rectangle 4">
            <a:hlinkClick r:id="rId3" action="ppaction://hlinksldjump"/>
          </p:cNvPr>
          <p:cNvSpPr/>
          <p:nvPr/>
        </p:nvSpPr>
        <p:spPr>
          <a:xfrm>
            <a:off x="685801" y="5263484"/>
            <a:ext cx="2660559" cy="1207832"/>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ln w="0"/>
                <a:solidFill>
                  <a:schemeClr val="tx1"/>
                </a:solidFill>
                <a:effectLst>
                  <a:outerShdw blurRad="38100" dist="19050" dir="2700000" algn="tl" rotWithShape="0">
                    <a:schemeClr val="dk1">
                      <a:alpha val="40000"/>
                    </a:schemeClr>
                  </a:outerShdw>
                </a:effectLst>
                <a:latin typeface="Agency FB" panose="020B0503020202020204" pitchFamily="34" charset="0"/>
              </a:rPr>
              <a:t>Back</a:t>
            </a:r>
            <a:endParaRPr lang="en-US" sz="4800" dirty="0">
              <a:ln w="0"/>
              <a:solidFill>
                <a:schemeClr val="tx1"/>
              </a:solidFill>
              <a:effectLst>
                <a:outerShdw blurRad="38100" dist="19050" dir="2700000" algn="tl" rotWithShape="0">
                  <a:schemeClr val="dk1">
                    <a:alpha val="40000"/>
                  </a:schemeClr>
                </a:outerShdw>
              </a:effectLst>
              <a:latin typeface="Agency FB" panose="020B0503020202020204" pitchFamily="34" charset="0"/>
            </a:endParaRPr>
          </a:p>
        </p:txBody>
      </p:sp>
      <p:pic>
        <p:nvPicPr>
          <p:cNvPr id="2052" name="Picture 4" descr="Image result for images multimedi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86553" y="2142067"/>
            <a:ext cx="3826878" cy="20129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9261535"/>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Images</a:t>
            </a:r>
            <a:endParaRPr lang="en-US" dirty="0"/>
          </a:p>
        </p:txBody>
      </p:sp>
      <p:sp>
        <p:nvSpPr>
          <p:cNvPr id="3" name="Content Placeholder 2"/>
          <p:cNvSpPr>
            <a:spLocks noGrp="1"/>
          </p:cNvSpPr>
          <p:nvPr>
            <p:ph idx="1"/>
          </p:nvPr>
        </p:nvSpPr>
        <p:spPr>
          <a:xfrm>
            <a:off x="685801" y="2142067"/>
            <a:ext cx="5209673" cy="3649133"/>
          </a:xfrm>
        </p:spPr>
        <p:txBody>
          <a:bodyPr anchor="t"/>
          <a:lstStyle/>
          <a:p>
            <a:r>
              <a:rPr lang="en-US" dirty="0" smtClean="0"/>
              <a:t>“Images </a:t>
            </a:r>
            <a:r>
              <a:rPr lang="en-US" dirty="0"/>
              <a:t>were in people's lives long before computers were introduced. However, with the advance in technology, very soon computers were not only able to handle images, but also to create new ones and edit them</a:t>
            </a:r>
            <a:r>
              <a:rPr lang="en-US" dirty="0" smtClean="0"/>
              <a:t>.”</a:t>
            </a:r>
          </a:p>
          <a:p>
            <a:r>
              <a:rPr lang="en-US" dirty="0" smtClean="0"/>
              <a:t>“There </a:t>
            </a:r>
            <a:r>
              <a:rPr lang="en-US" dirty="0"/>
              <a:t>are two types of images - still images and animated </a:t>
            </a:r>
            <a:r>
              <a:rPr lang="en-US" dirty="0" smtClean="0"/>
              <a:t>images”</a:t>
            </a:r>
          </a:p>
          <a:p>
            <a:r>
              <a:rPr lang="en-US" dirty="0" smtClean="0"/>
              <a:t>“The </a:t>
            </a:r>
            <a:r>
              <a:rPr lang="en-US" dirty="0"/>
              <a:t>most popular file formats for still images are </a:t>
            </a:r>
            <a:r>
              <a:rPr lang="en-US" dirty="0">
                <a:hlinkClick r:id="rId2" tooltip="JPG"/>
              </a:rPr>
              <a:t>JPG</a:t>
            </a:r>
            <a:r>
              <a:rPr lang="en-US" dirty="0"/>
              <a:t> and </a:t>
            </a:r>
            <a:r>
              <a:rPr lang="en-US" dirty="0">
                <a:hlinkClick r:id="rId3" tooltip="PNG"/>
              </a:rPr>
              <a:t>PNG</a:t>
            </a:r>
            <a:r>
              <a:rPr lang="en-US" dirty="0" smtClean="0"/>
              <a:t>.”</a:t>
            </a:r>
          </a:p>
          <a:p>
            <a:r>
              <a:rPr lang="en-US" dirty="0" smtClean="0"/>
              <a:t>“In </a:t>
            </a:r>
            <a:r>
              <a:rPr lang="en-US" dirty="0"/>
              <a:t>the Internet world, </a:t>
            </a:r>
            <a:r>
              <a:rPr lang="en-US" dirty="0">
                <a:hlinkClick r:id="rId4" tooltip="Animations"/>
              </a:rPr>
              <a:t>animations</a:t>
            </a:r>
            <a:r>
              <a:rPr lang="en-US" dirty="0"/>
              <a:t> were </a:t>
            </a:r>
            <a:r>
              <a:rPr lang="en-US" dirty="0" smtClean="0"/>
              <a:t>introduced </a:t>
            </a:r>
            <a:r>
              <a:rPr lang="en-US" dirty="0"/>
              <a:t>by animated GIF files</a:t>
            </a:r>
            <a:r>
              <a:rPr lang="en-US" dirty="0" smtClean="0"/>
              <a:t>.”</a:t>
            </a:r>
            <a:endParaRPr lang="en-US" dirty="0"/>
          </a:p>
        </p:txBody>
      </p:sp>
      <p:sp>
        <p:nvSpPr>
          <p:cNvPr id="4" name="Rounded Rectangle 3">
            <a:hlinkClick r:id="rId5" action="ppaction://hlinksldjump"/>
          </p:cNvPr>
          <p:cNvSpPr/>
          <p:nvPr/>
        </p:nvSpPr>
        <p:spPr>
          <a:xfrm>
            <a:off x="8878387" y="5263484"/>
            <a:ext cx="2660559" cy="1207832"/>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ln w="0"/>
                <a:solidFill>
                  <a:schemeClr val="tx1"/>
                </a:solidFill>
                <a:effectLst>
                  <a:outerShdw blurRad="38100" dist="19050" dir="2700000" algn="tl" rotWithShape="0">
                    <a:schemeClr val="dk1">
                      <a:alpha val="40000"/>
                    </a:schemeClr>
                  </a:outerShdw>
                </a:effectLst>
                <a:latin typeface="Agency FB" panose="020B0503020202020204" pitchFamily="34" charset="0"/>
              </a:rPr>
              <a:t>Next</a:t>
            </a:r>
            <a:endParaRPr lang="en-US" sz="4800" dirty="0">
              <a:ln w="0"/>
              <a:solidFill>
                <a:schemeClr val="tx1"/>
              </a:solidFill>
              <a:effectLst>
                <a:outerShdw blurRad="38100" dist="19050" dir="2700000" algn="tl" rotWithShape="0">
                  <a:schemeClr val="dk1">
                    <a:alpha val="40000"/>
                  </a:schemeClr>
                </a:outerShdw>
              </a:effectLst>
              <a:latin typeface="Agency FB" panose="020B0503020202020204" pitchFamily="34" charset="0"/>
            </a:endParaRPr>
          </a:p>
        </p:txBody>
      </p:sp>
      <p:sp>
        <p:nvSpPr>
          <p:cNvPr id="5" name="Rounded Rectangle 4">
            <a:hlinkClick r:id="rId6" action="ppaction://hlinksldjump"/>
          </p:cNvPr>
          <p:cNvSpPr/>
          <p:nvPr/>
        </p:nvSpPr>
        <p:spPr>
          <a:xfrm>
            <a:off x="685801" y="5263484"/>
            <a:ext cx="2660559" cy="1207832"/>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ln w="0"/>
                <a:solidFill>
                  <a:schemeClr val="tx1"/>
                </a:solidFill>
                <a:effectLst>
                  <a:outerShdw blurRad="38100" dist="19050" dir="2700000" algn="tl" rotWithShape="0">
                    <a:schemeClr val="dk1">
                      <a:alpha val="40000"/>
                    </a:schemeClr>
                  </a:outerShdw>
                </a:effectLst>
                <a:latin typeface="Agency FB" panose="020B0503020202020204" pitchFamily="34" charset="0"/>
              </a:rPr>
              <a:t>Back</a:t>
            </a:r>
            <a:endParaRPr lang="en-US" sz="4800" dirty="0">
              <a:ln w="0"/>
              <a:solidFill>
                <a:schemeClr val="tx1"/>
              </a:solidFill>
              <a:effectLst>
                <a:outerShdw blurRad="38100" dist="19050" dir="2700000" algn="tl" rotWithShape="0">
                  <a:schemeClr val="dk1">
                    <a:alpha val="40000"/>
                  </a:schemeClr>
                </a:outerShdw>
              </a:effectLst>
              <a:latin typeface="Agency FB" panose="020B0503020202020204" pitchFamily="34" charset="0"/>
            </a:endParaRPr>
          </a:p>
        </p:txBody>
      </p:sp>
      <p:sp>
        <p:nvSpPr>
          <p:cNvPr id="7" name="Rectangle 6"/>
          <p:cNvSpPr/>
          <p:nvPr/>
        </p:nvSpPr>
        <p:spPr>
          <a:xfrm>
            <a:off x="8397324" y="718972"/>
            <a:ext cx="2780761" cy="923330"/>
          </a:xfrm>
          <a:prstGeom prst="rect">
            <a:avLst/>
          </a:prstGeom>
        </p:spPr>
        <p:txBody>
          <a:bodyPr wrap="none">
            <a:spAutoFit/>
          </a:bodyPr>
          <a:lstStyle/>
          <a:p>
            <a:pPr lvl="0" algn="ctr"/>
            <a:r>
              <a:rPr lang="en-US" sz="5400" b="1" dirty="0" smtClean="0">
                <a:ln w="22225">
                  <a:solidFill>
                    <a:srgbClr val="477BD1"/>
                  </a:solidFill>
                  <a:prstDash val="solid"/>
                </a:ln>
                <a:solidFill>
                  <a:srgbClr val="477BD1">
                    <a:lumMod val="40000"/>
                    <a:lumOff val="60000"/>
                  </a:srgbClr>
                </a:solidFill>
              </a:rPr>
              <a:t>Software</a:t>
            </a:r>
            <a:endParaRPr lang="en-US" sz="5400" b="1" dirty="0">
              <a:ln w="22225">
                <a:solidFill>
                  <a:srgbClr val="477BD1"/>
                </a:solidFill>
                <a:prstDash val="solid"/>
              </a:ln>
              <a:solidFill>
                <a:srgbClr val="477BD1">
                  <a:lumMod val="40000"/>
                  <a:lumOff val="60000"/>
                </a:srgbClr>
              </a:solidFill>
            </a:endParaRPr>
          </a:p>
        </p:txBody>
      </p:sp>
      <p:sp>
        <p:nvSpPr>
          <p:cNvPr id="9" name="Rectangle 8"/>
          <p:cNvSpPr/>
          <p:nvPr/>
        </p:nvSpPr>
        <p:spPr>
          <a:xfrm>
            <a:off x="8282132" y="2741345"/>
            <a:ext cx="3011144" cy="923330"/>
          </a:xfrm>
          <a:prstGeom prst="rect">
            <a:avLst/>
          </a:prstGeom>
        </p:spPr>
        <p:txBody>
          <a:bodyPr wrap="none">
            <a:spAutoFit/>
          </a:bodyPr>
          <a:lstStyle/>
          <a:p>
            <a:pPr lvl="0" algn="ctr"/>
            <a:r>
              <a:rPr lang="en-US" sz="5400" b="1" dirty="0">
                <a:ln w="22225">
                  <a:solidFill>
                    <a:srgbClr val="477BD1"/>
                  </a:solidFill>
                  <a:prstDash val="solid"/>
                </a:ln>
                <a:solidFill>
                  <a:srgbClr val="477BD1">
                    <a:lumMod val="40000"/>
                    <a:lumOff val="60000"/>
                  </a:srgbClr>
                </a:solidFill>
              </a:rPr>
              <a:t>Hardware</a:t>
            </a:r>
            <a:endParaRPr lang="en-US" sz="5400" b="1" dirty="0">
              <a:ln w="22225">
                <a:solidFill>
                  <a:srgbClr val="477BD1"/>
                </a:solidFill>
                <a:prstDash val="solid"/>
              </a:ln>
              <a:solidFill>
                <a:srgbClr val="477BD1">
                  <a:lumMod val="40000"/>
                  <a:lumOff val="60000"/>
                </a:srgbClr>
              </a:solidFill>
            </a:endParaRPr>
          </a:p>
        </p:txBody>
      </p:sp>
    </p:spTree>
    <p:extLst>
      <p:ext uri="{BB962C8B-B14F-4D97-AF65-F5344CB8AC3E}">
        <p14:creationId xmlns:p14="http://schemas.microsoft.com/office/powerpoint/2010/main" val="12876698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Audio</a:t>
            </a:r>
            <a:endParaRPr lang="en-US" dirty="0"/>
          </a:p>
        </p:txBody>
      </p:sp>
      <p:sp>
        <p:nvSpPr>
          <p:cNvPr id="3" name="Content Placeholder 2"/>
          <p:cNvSpPr>
            <a:spLocks noGrp="1"/>
          </p:cNvSpPr>
          <p:nvPr>
            <p:ph idx="1"/>
          </p:nvPr>
        </p:nvSpPr>
        <p:spPr>
          <a:xfrm>
            <a:off x="685802" y="2142067"/>
            <a:ext cx="5811252" cy="3649133"/>
          </a:xfrm>
        </p:spPr>
        <p:txBody>
          <a:bodyPr anchor="t"/>
          <a:lstStyle/>
          <a:p>
            <a:r>
              <a:rPr lang="en-US" dirty="0"/>
              <a:t>Audio is one of two senses that we can most easily manipulate with multimedia, the first being sight. It is a very sensual form of media. Used properly it can do tasks as varied as indicating a button has been pressed, to draw attention to a state change, to provide a human connection via soothing voice over or to set an emotional tone with suspenseful or triumphant music.</a:t>
            </a:r>
          </a:p>
          <a:p>
            <a:r>
              <a:rPr lang="en-US" dirty="0"/>
              <a:t>Technically the challenge for audio is to limit the file size while </a:t>
            </a:r>
            <a:r>
              <a:rPr lang="en-US" dirty="0" err="1"/>
              <a:t>maintining</a:t>
            </a:r>
            <a:r>
              <a:rPr lang="en-US" dirty="0"/>
              <a:t> fidelity of the sound wave. In a project where there are many channels of overlapping audio, an additional challenge is in ensuring that the resulting mix blends properly so that the computer can render the sounds.</a:t>
            </a:r>
          </a:p>
          <a:p>
            <a:endParaRPr lang="en-US" dirty="0"/>
          </a:p>
        </p:txBody>
      </p:sp>
      <p:sp>
        <p:nvSpPr>
          <p:cNvPr id="4" name="Rounded Rectangle 3">
            <a:hlinkClick r:id="rId2" action="ppaction://hlinksldjump"/>
          </p:cNvPr>
          <p:cNvSpPr/>
          <p:nvPr/>
        </p:nvSpPr>
        <p:spPr>
          <a:xfrm>
            <a:off x="8878387" y="5263484"/>
            <a:ext cx="2660559" cy="1207832"/>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ln w="0"/>
                <a:solidFill>
                  <a:schemeClr val="tx1"/>
                </a:solidFill>
                <a:effectLst>
                  <a:outerShdw blurRad="38100" dist="19050" dir="2700000" algn="tl" rotWithShape="0">
                    <a:schemeClr val="dk1">
                      <a:alpha val="40000"/>
                    </a:schemeClr>
                  </a:outerShdw>
                </a:effectLst>
                <a:latin typeface="Agency FB" panose="020B0503020202020204" pitchFamily="34" charset="0"/>
              </a:rPr>
              <a:t>Next</a:t>
            </a:r>
            <a:endParaRPr lang="en-US" sz="4800" dirty="0">
              <a:ln w="0"/>
              <a:solidFill>
                <a:schemeClr val="tx1"/>
              </a:solidFill>
              <a:effectLst>
                <a:outerShdw blurRad="38100" dist="19050" dir="2700000" algn="tl" rotWithShape="0">
                  <a:schemeClr val="dk1">
                    <a:alpha val="40000"/>
                  </a:schemeClr>
                </a:outerShdw>
              </a:effectLst>
              <a:latin typeface="Agency FB" panose="020B0503020202020204" pitchFamily="34" charset="0"/>
            </a:endParaRPr>
          </a:p>
        </p:txBody>
      </p:sp>
      <p:sp>
        <p:nvSpPr>
          <p:cNvPr id="5" name="Rounded Rectangle 4">
            <a:hlinkClick r:id="rId3" action="ppaction://hlinksldjump"/>
          </p:cNvPr>
          <p:cNvSpPr/>
          <p:nvPr/>
        </p:nvSpPr>
        <p:spPr>
          <a:xfrm>
            <a:off x="685801" y="5263484"/>
            <a:ext cx="2660559" cy="1207832"/>
          </a:xfrm>
          <a:prstGeom prst="round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800" dirty="0" smtClean="0">
                <a:ln w="0"/>
                <a:solidFill>
                  <a:schemeClr val="tx1"/>
                </a:solidFill>
                <a:effectLst>
                  <a:outerShdw blurRad="38100" dist="19050" dir="2700000" algn="tl" rotWithShape="0">
                    <a:schemeClr val="dk1">
                      <a:alpha val="40000"/>
                    </a:schemeClr>
                  </a:outerShdw>
                </a:effectLst>
                <a:latin typeface="Agency FB" panose="020B0503020202020204" pitchFamily="34" charset="0"/>
              </a:rPr>
              <a:t>Back</a:t>
            </a:r>
            <a:endParaRPr lang="en-US" sz="4800" dirty="0">
              <a:ln w="0"/>
              <a:solidFill>
                <a:schemeClr val="tx1"/>
              </a:solidFill>
              <a:effectLst>
                <a:outerShdw blurRad="38100" dist="19050" dir="2700000" algn="tl" rotWithShape="0">
                  <a:schemeClr val="dk1">
                    <a:alpha val="40000"/>
                  </a:schemeClr>
                </a:outerShdw>
              </a:effectLst>
              <a:latin typeface="Agency FB" panose="020B0503020202020204" pitchFamily="34" charset="0"/>
            </a:endParaRPr>
          </a:p>
        </p:txBody>
      </p:sp>
      <p:pic>
        <p:nvPicPr>
          <p:cNvPr id="3074" name="Picture 2" descr="Image result for audio multimedia"/>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09206" y="2065867"/>
            <a:ext cx="2069181" cy="20691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23485388"/>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docProps/app.xml><?xml version="1.0" encoding="utf-8"?>
<Properties xmlns="http://schemas.openxmlformats.org/officeDocument/2006/extended-properties" xmlns:vt="http://schemas.openxmlformats.org/officeDocument/2006/docPropsVTypes">
  <Template>Celestial</Template>
  <TotalTime>3193</TotalTime>
  <Words>1045</Words>
  <Application>Microsoft Office PowerPoint</Application>
  <PresentationFormat>Widescreen</PresentationFormat>
  <Paragraphs>88</Paragraphs>
  <Slides>15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Agency FB</vt:lpstr>
      <vt:lpstr>Arial</vt:lpstr>
      <vt:lpstr>Calibri</vt:lpstr>
      <vt:lpstr>Celestial</vt:lpstr>
      <vt:lpstr>The world of interactive multimedia</vt:lpstr>
      <vt:lpstr>What is multimedia?</vt:lpstr>
      <vt:lpstr>What is multimedia?</vt:lpstr>
      <vt:lpstr>The Five building blocks of Multimedia</vt:lpstr>
      <vt:lpstr>Text</vt:lpstr>
      <vt:lpstr>Text</vt:lpstr>
      <vt:lpstr>Images</vt:lpstr>
      <vt:lpstr>Images</vt:lpstr>
      <vt:lpstr>Audio</vt:lpstr>
      <vt:lpstr>Audio</vt:lpstr>
      <vt:lpstr>Animation</vt:lpstr>
      <vt:lpstr>Animation</vt:lpstr>
      <vt:lpstr>Video</vt:lpstr>
      <vt:lpstr>Video</vt:lpstr>
      <vt:lpstr>Copyright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world of interactive multimedia</dc:title>
  <dc:creator>Karl and Dina</dc:creator>
  <cp:lastModifiedBy>Conrad, Karl</cp:lastModifiedBy>
  <cp:revision>28</cp:revision>
  <dcterms:created xsi:type="dcterms:W3CDTF">2018-04-07T22:01:56Z</dcterms:created>
  <dcterms:modified xsi:type="dcterms:W3CDTF">2018-04-10T20:31:33Z</dcterms:modified>
</cp:coreProperties>
</file>