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75" r:id="rId9"/>
    <p:sldId id="263" r:id="rId10"/>
    <p:sldId id="264" r:id="rId11"/>
    <p:sldId id="276" r:id="rId12"/>
    <p:sldId id="265" r:id="rId13"/>
    <p:sldId id="266" r:id="rId14"/>
    <p:sldId id="277" r:id="rId15"/>
    <p:sldId id="267" r:id="rId16"/>
    <p:sldId id="268" r:id="rId17"/>
    <p:sldId id="278" r:id="rId18"/>
    <p:sldId id="269" r:id="rId19"/>
    <p:sldId id="270" r:id="rId20"/>
    <p:sldId id="271" r:id="rId21"/>
    <p:sldId id="274" r:id="rId22"/>
    <p:sldId id="273"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72" d="100"/>
          <a:sy n="72" d="100"/>
        </p:scale>
        <p:origin x="65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B43A1487-347E-4446-A8A7-C6653129BF4E}" type="datetimeFigureOut">
              <a:rPr lang="en-US" smtClean="0"/>
              <a:t>4/10/2018</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3759709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A1487-347E-4446-A8A7-C6653129BF4E}"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3413110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B43A1487-347E-4446-A8A7-C6653129BF4E}"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12942019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B43A1487-347E-4446-A8A7-C6653129BF4E}"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1167010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43A1487-347E-4446-A8A7-C6653129BF4E}"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954669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43A1487-347E-4446-A8A7-C6653129BF4E}"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42293559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B43A1487-347E-4446-A8A7-C6653129BF4E}" type="datetimeFigureOut">
              <a:rPr lang="en-US" smtClean="0"/>
              <a:t>4/10/2018</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29324847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B43A1487-347E-4446-A8A7-C6653129BF4E}"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11778202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B43A1487-347E-4446-A8A7-C6653129BF4E}"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1088530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43A1487-347E-4446-A8A7-C6653129BF4E}"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2313710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43A1487-347E-4446-A8A7-C6653129BF4E}"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1497613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43A1487-347E-4446-A8A7-C6653129BF4E}"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2245302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43A1487-347E-4446-A8A7-C6653129BF4E}"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3489976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43A1487-347E-4446-A8A7-C6653129BF4E}"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3517968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3A1487-347E-4446-A8A7-C6653129BF4E}" type="datetimeFigureOut">
              <a:rPr lang="en-US" smtClean="0"/>
              <a:t>4/10/2018</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636053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A1487-347E-4446-A8A7-C6653129BF4E}"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13403923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43A1487-347E-4446-A8A7-C6653129BF4E}"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ADA58CB7-75F6-46FB-A95A-AC0A74D4D7E7}" type="slidenum">
              <a:rPr lang="en-US" smtClean="0"/>
              <a:t>‹#›</a:t>
            </a:fld>
            <a:endParaRPr lang="en-US"/>
          </a:p>
        </p:txBody>
      </p:sp>
    </p:spTree>
    <p:extLst>
      <p:ext uri="{BB962C8B-B14F-4D97-AF65-F5344CB8AC3E}">
        <p14:creationId xmlns:p14="http://schemas.microsoft.com/office/powerpoint/2010/main" val="1278669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B43A1487-347E-4446-A8A7-C6653129BF4E}" type="datetimeFigureOut">
              <a:rPr lang="en-US" smtClean="0"/>
              <a:t>4/10/2018</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ADA58CB7-75F6-46FB-A95A-AC0A74D4D7E7}" type="slidenum">
              <a:rPr lang="en-US" smtClean="0"/>
              <a:t>‹#›</a:t>
            </a:fld>
            <a:endParaRPr lang="en-US"/>
          </a:p>
        </p:txBody>
      </p:sp>
    </p:spTree>
    <p:extLst>
      <p:ext uri="{BB962C8B-B14F-4D97-AF65-F5344CB8AC3E}">
        <p14:creationId xmlns:p14="http://schemas.microsoft.com/office/powerpoint/2010/main" val="814639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19.sv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hyperlink" Target="https://www.youtube.com/watch?v=U9BwWKXjVaI" TargetMode="External"/><Relationship Id="rId2" Type="http://schemas.openxmlformats.org/officeDocument/2006/relationships/hyperlink" Target="https://www.youtube.com/watch?v=lqTKup-wpE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s://goo.gl/images/rty3bJ" TargetMode="External"/><Relationship Id="rId3" Type="http://schemas.openxmlformats.org/officeDocument/2006/relationships/hyperlink" Target="https://goo.gl/images/tvKm2t" TargetMode="External"/><Relationship Id="rId7" Type="http://schemas.openxmlformats.org/officeDocument/2006/relationships/hyperlink" Target="https://mega.nz/#!zIAEXRCR!BzbRBlFJ0fqsOPfSJR7Ii0uKaigCWXdQauNZABI00fo" TargetMode="External"/><Relationship Id="rId12" Type="http://schemas.openxmlformats.org/officeDocument/2006/relationships/hyperlink" Target="https://goo.gl/images/8Iv5sR" TargetMode="External"/><Relationship Id="rId2" Type="http://schemas.openxmlformats.org/officeDocument/2006/relationships/hyperlink" Target="https://www.google.com/search?q=serif+vs+sans+serif&amp;rlz=1C1OKWM_enUS775US775&amp;tbm=isch&amp;source=lnt&amp;tbs=sur:fc&amp;sa=X&amp;ved=0ahUKEwj6vfv6irDaAhVvU98KHbJaDZkQpwUIIA&amp;biw=1366&amp;bih=662&amp;dpr=1#imgrc=beAixZaQAtfaYM" TargetMode="External"/><Relationship Id="rId1" Type="http://schemas.openxmlformats.org/officeDocument/2006/relationships/slideLayout" Target="../slideLayouts/slideLayout2.xml"/><Relationship Id="rId6" Type="http://schemas.openxmlformats.org/officeDocument/2006/relationships/hyperlink" Target="https://goo.gl/images/icinuy" TargetMode="External"/><Relationship Id="rId11" Type="http://schemas.openxmlformats.org/officeDocument/2006/relationships/hyperlink" Target="https://goo.gl/images/u08f7k" TargetMode="External"/><Relationship Id="rId5" Type="http://schemas.openxmlformats.org/officeDocument/2006/relationships/hyperlink" Target="https://goo.gl/images/5p6Ajj" TargetMode="External"/><Relationship Id="rId10" Type="http://schemas.openxmlformats.org/officeDocument/2006/relationships/hyperlink" Target="https://goo.gl/images/qxYsjA" TargetMode="External"/><Relationship Id="rId4" Type="http://schemas.openxmlformats.org/officeDocument/2006/relationships/hyperlink" Target="https://goo.gl/images/dfK7yV" TargetMode="External"/><Relationship Id="rId9" Type="http://schemas.openxmlformats.org/officeDocument/2006/relationships/hyperlink" Target="https://goo.gl/images/Nf5jS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C07FF-58D8-41E0-8319-7229CB92E18C}"/>
              </a:ext>
            </a:extLst>
          </p:cNvPr>
          <p:cNvSpPr>
            <a:spLocks noGrp="1"/>
          </p:cNvSpPr>
          <p:nvPr>
            <p:ph type="ctrTitle"/>
          </p:nvPr>
        </p:nvSpPr>
        <p:spPr/>
        <p:txBody>
          <a:bodyPr>
            <a:normAutofit/>
          </a:bodyPr>
          <a:lstStyle/>
          <a:p>
            <a:r>
              <a:rPr lang="en-US" sz="7200" dirty="0"/>
              <a:t>Multimedia	</a:t>
            </a:r>
          </a:p>
        </p:txBody>
      </p:sp>
      <p:sp>
        <p:nvSpPr>
          <p:cNvPr id="3" name="Subtitle 2">
            <a:extLst>
              <a:ext uri="{FF2B5EF4-FFF2-40B4-BE49-F238E27FC236}">
                <a16:creationId xmlns:a16="http://schemas.microsoft.com/office/drawing/2014/main" id="{ED951D2A-EC30-49C1-AFF7-AF0F23149CFD}"/>
              </a:ext>
            </a:extLst>
          </p:cNvPr>
          <p:cNvSpPr>
            <a:spLocks noGrp="1"/>
          </p:cNvSpPr>
          <p:nvPr>
            <p:ph type="subTitle" idx="1"/>
          </p:nvPr>
        </p:nvSpPr>
        <p:spPr/>
        <p:txBody>
          <a:bodyPr>
            <a:normAutofit/>
          </a:bodyPr>
          <a:lstStyle/>
          <a:p>
            <a:r>
              <a:rPr lang="en-US" sz="3600" dirty="0"/>
              <a:t>By Sara Reper</a:t>
            </a:r>
          </a:p>
        </p:txBody>
      </p:sp>
    </p:spTree>
    <p:extLst>
      <p:ext uri="{BB962C8B-B14F-4D97-AF65-F5344CB8AC3E}">
        <p14:creationId xmlns:p14="http://schemas.microsoft.com/office/powerpoint/2010/main" val="27451419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AAF0B-AA1E-4CB3-A0A2-CD9B10A54674}"/>
              </a:ext>
            </a:extLst>
          </p:cNvPr>
          <p:cNvSpPr>
            <a:spLocks noGrp="1"/>
          </p:cNvSpPr>
          <p:nvPr>
            <p:ph type="title"/>
          </p:nvPr>
        </p:nvSpPr>
        <p:spPr/>
        <p:txBody>
          <a:bodyPr/>
          <a:lstStyle/>
          <a:p>
            <a:r>
              <a:rPr lang="en-US" dirty="0"/>
              <a:t>Images (2)</a:t>
            </a:r>
          </a:p>
        </p:txBody>
      </p:sp>
      <p:sp>
        <p:nvSpPr>
          <p:cNvPr id="3" name="Content Placeholder 2">
            <a:extLst>
              <a:ext uri="{FF2B5EF4-FFF2-40B4-BE49-F238E27FC236}">
                <a16:creationId xmlns:a16="http://schemas.microsoft.com/office/drawing/2014/main" id="{FE09423D-971E-4440-A8CF-3A6E14CE601A}"/>
              </a:ext>
            </a:extLst>
          </p:cNvPr>
          <p:cNvSpPr>
            <a:spLocks noGrp="1"/>
          </p:cNvSpPr>
          <p:nvPr>
            <p:ph idx="1"/>
          </p:nvPr>
        </p:nvSpPr>
        <p:spPr>
          <a:xfrm>
            <a:off x="1122830" y="2213055"/>
            <a:ext cx="8825659" cy="3416300"/>
          </a:xfrm>
        </p:spPr>
        <p:txBody>
          <a:bodyPr/>
          <a:lstStyle/>
          <a:p>
            <a:r>
              <a:rPr lang="en-US" dirty="0"/>
              <a:t>Image compression- lossless vs lossy</a:t>
            </a:r>
          </a:p>
          <a:p>
            <a:r>
              <a:rPr lang="en-US" dirty="0"/>
              <a:t>Lossless- produces exact same image down to the pixel</a:t>
            </a:r>
          </a:p>
          <a:p>
            <a:pPr lvl="1"/>
            <a:r>
              <a:rPr lang="en-US" dirty="0"/>
              <a:t>Ex: GIF</a:t>
            </a:r>
          </a:p>
          <a:p>
            <a:r>
              <a:rPr lang="en-US" dirty="0"/>
              <a:t>Lossy- loses quality in favor of reducing file size-limited color palette</a:t>
            </a:r>
          </a:p>
          <a:p>
            <a:pPr lvl="1"/>
            <a:r>
              <a:rPr lang="en-US" dirty="0"/>
              <a:t>Ex: JPEG</a:t>
            </a:r>
          </a:p>
          <a:p>
            <a:pPr marL="457200" lvl="1" indent="0">
              <a:buNone/>
            </a:pPr>
            <a:endParaRPr lang="en-US" dirty="0"/>
          </a:p>
          <a:p>
            <a:endParaRPr lang="en-US" dirty="0"/>
          </a:p>
        </p:txBody>
      </p:sp>
      <p:pic>
        <p:nvPicPr>
          <p:cNvPr id="4" name="Picture 3">
            <a:extLst>
              <a:ext uri="{FF2B5EF4-FFF2-40B4-BE49-F238E27FC236}">
                <a16:creationId xmlns:a16="http://schemas.microsoft.com/office/drawing/2014/main" id="{6F452E99-76B3-4988-A88E-746526688EA4}"/>
              </a:ext>
            </a:extLst>
          </p:cNvPr>
          <p:cNvPicPr>
            <a:picLocks noChangeAspect="1"/>
          </p:cNvPicPr>
          <p:nvPr/>
        </p:nvPicPr>
        <p:blipFill>
          <a:blip r:embed="rId2"/>
          <a:stretch>
            <a:fillRect/>
          </a:stretch>
        </p:blipFill>
        <p:spPr>
          <a:xfrm>
            <a:off x="271681" y="4060351"/>
            <a:ext cx="3540663" cy="2641879"/>
          </a:xfrm>
          <a:prstGeom prst="rect">
            <a:avLst/>
          </a:prstGeom>
        </p:spPr>
      </p:pic>
      <p:pic>
        <p:nvPicPr>
          <p:cNvPr id="6" name="Picture 5">
            <a:extLst>
              <a:ext uri="{FF2B5EF4-FFF2-40B4-BE49-F238E27FC236}">
                <a16:creationId xmlns:a16="http://schemas.microsoft.com/office/drawing/2014/main" id="{A6E63869-36E0-4AAB-9887-43C66EB64B16}"/>
              </a:ext>
            </a:extLst>
          </p:cNvPr>
          <p:cNvPicPr>
            <a:picLocks noChangeAspect="1"/>
          </p:cNvPicPr>
          <p:nvPr/>
        </p:nvPicPr>
        <p:blipFill>
          <a:blip r:embed="rId3"/>
          <a:stretch>
            <a:fillRect/>
          </a:stretch>
        </p:blipFill>
        <p:spPr>
          <a:xfrm>
            <a:off x="9357952" y="119257"/>
            <a:ext cx="2562367" cy="3130379"/>
          </a:xfrm>
          <a:prstGeom prst="rect">
            <a:avLst/>
          </a:prstGeom>
        </p:spPr>
      </p:pic>
      <p:pic>
        <p:nvPicPr>
          <p:cNvPr id="7" name="Picture 6">
            <a:extLst>
              <a:ext uri="{FF2B5EF4-FFF2-40B4-BE49-F238E27FC236}">
                <a16:creationId xmlns:a16="http://schemas.microsoft.com/office/drawing/2014/main" id="{675672B9-1DBC-494B-AAF0-DC480257D58D}"/>
              </a:ext>
            </a:extLst>
          </p:cNvPr>
          <p:cNvPicPr>
            <a:picLocks noChangeAspect="1"/>
          </p:cNvPicPr>
          <p:nvPr/>
        </p:nvPicPr>
        <p:blipFill>
          <a:blip r:embed="rId4"/>
          <a:stretch>
            <a:fillRect/>
          </a:stretch>
        </p:blipFill>
        <p:spPr>
          <a:xfrm>
            <a:off x="8121142" y="4060351"/>
            <a:ext cx="3799177" cy="2473565"/>
          </a:xfrm>
          <a:prstGeom prst="rect">
            <a:avLst/>
          </a:prstGeom>
        </p:spPr>
      </p:pic>
      <p:pic>
        <p:nvPicPr>
          <p:cNvPr id="8" name="Picture 7">
            <a:extLst>
              <a:ext uri="{FF2B5EF4-FFF2-40B4-BE49-F238E27FC236}">
                <a16:creationId xmlns:a16="http://schemas.microsoft.com/office/drawing/2014/main" id="{D333BB28-C97E-4566-BF4F-FFBA9EF528F8}"/>
              </a:ext>
            </a:extLst>
          </p:cNvPr>
          <p:cNvPicPr>
            <a:picLocks noChangeAspect="1"/>
          </p:cNvPicPr>
          <p:nvPr/>
        </p:nvPicPr>
        <p:blipFill>
          <a:blip r:embed="rId5"/>
          <a:stretch>
            <a:fillRect/>
          </a:stretch>
        </p:blipFill>
        <p:spPr>
          <a:xfrm>
            <a:off x="4706741" y="3726834"/>
            <a:ext cx="2580323" cy="2975396"/>
          </a:xfrm>
          <a:prstGeom prst="rect">
            <a:avLst/>
          </a:prstGeom>
        </p:spPr>
      </p:pic>
    </p:spTree>
    <p:extLst>
      <p:ext uri="{BB962C8B-B14F-4D97-AF65-F5344CB8AC3E}">
        <p14:creationId xmlns:p14="http://schemas.microsoft.com/office/powerpoint/2010/main" val="1249937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5ED6554-5530-4F23-8EA2-82473BE2C5A7}"/>
              </a:ext>
            </a:extLst>
          </p:cNvPr>
          <p:cNvSpPr>
            <a:spLocks noGrp="1"/>
          </p:cNvSpPr>
          <p:nvPr>
            <p:ph type="body" idx="1"/>
          </p:nvPr>
        </p:nvSpPr>
        <p:spPr>
          <a:xfrm>
            <a:off x="814384" y="1037536"/>
            <a:ext cx="5157787" cy="823912"/>
          </a:xfrm>
        </p:spPr>
        <p:txBody>
          <a:bodyPr>
            <a:normAutofit fontScale="85000" lnSpcReduction="10000"/>
          </a:bodyPr>
          <a:lstStyle/>
          <a:p>
            <a:r>
              <a:rPr lang="en-US" sz="4800" dirty="0"/>
              <a:t>Hardware Needed</a:t>
            </a:r>
          </a:p>
        </p:txBody>
      </p:sp>
      <p:sp>
        <p:nvSpPr>
          <p:cNvPr id="4" name="Content Placeholder 3">
            <a:extLst>
              <a:ext uri="{FF2B5EF4-FFF2-40B4-BE49-F238E27FC236}">
                <a16:creationId xmlns:a16="http://schemas.microsoft.com/office/drawing/2014/main" id="{BDD7F7F3-A585-4065-9D9F-29BB21972A5A}"/>
              </a:ext>
            </a:extLst>
          </p:cNvPr>
          <p:cNvSpPr>
            <a:spLocks noGrp="1"/>
          </p:cNvSpPr>
          <p:nvPr>
            <p:ph sz="half" idx="2"/>
          </p:nvPr>
        </p:nvSpPr>
        <p:spPr>
          <a:xfrm>
            <a:off x="839787" y="2187022"/>
            <a:ext cx="5157787" cy="3684588"/>
          </a:xfrm>
        </p:spPr>
        <p:txBody>
          <a:bodyPr>
            <a:normAutofit/>
          </a:bodyPr>
          <a:lstStyle/>
          <a:p>
            <a:r>
              <a:rPr lang="en-US" sz="4400" dirty="0"/>
              <a:t>camera</a:t>
            </a:r>
          </a:p>
        </p:txBody>
      </p:sp>
      <p:sp>
        <p:nvSpPr>
          <p:cNvPr id="5" name="Text Placeholder 4">
            <a:extLst>
              <a:ext uri="{FF2B5EF4-FFF2-40B4-BE49-F238E27FC236}">
                <a16:creationId xmlns:a16="http://schemas.microsoft.com/office/drawing/2014/main" id="{52735A30-B787-4AA4-B4D4-F13DA381E4F1}"/>
              </a:ext>
            </a:extLst>
          </p:cNvPr>
          <p:cNvSpPr>
            <a:spLocks noGrp="1"/>
          </p:cNvSpPr>
          <p:nvPr>
            <p:ph type="body" sz="quarter" idx="3"/>
          </p:nvPr>
        </p:nvSpPr>
        <p:spPr>
          <a:xfrm>
            <a:off x="6194428" y="1037536"/>
            <a:ext cx="5183188" cy="823912"/>
          </a:xfrm>
        </p:spPr>
        <p:txBody>
          <a:bodyPr>
            <a:normAutofit fontScale="85000" lnSpcReduction="10000"/>
          </a:bodyPr>
          <a:lstStyle/>
          <a:p>
            <a:r>
              <a:rPr lang="en-US" sz="4800" dirty="0"/>
              <a:t>Software Needed</a:t>
            </a:r>
          </a:p>
        </p:txBody>
      </p:sp>
      <p:sp>
        <p:nvSpPr>
          <p:cNvPr id="6" name="Content Placeholder 5">
            <a:extLst>
              <a:ext uri="{FF2B5EF4-FFF2-40B4-BE49-F238E27FC236}">
                <a16:creationId xmlns:a16="http://schemas.microsoft.com/office/drawing/2014/main" id="{2A3E4FF4-7D57-46AD-80C8-DE1FBBB5F55F}"/>
              </a:ext>
            </a:extLst>
          </p:cNvPr>
          <p:cNvSpPr>
            <a:spLocks noGrp="1"/>
          </p:cNvSpPr>
          <p:nvPr>
            <p:ph sz="quarter" idx="4"/>
          </p:nvPr>
        </p:nvSpPr>
        <p:spPr>
          <a:xfrm>
            <a:off x="6194428" y="2187022"/>
            <a:ext cx="5183188" cy="3684588"/>
          </a:xfrm>
        </p:spPr>
        <p:txBody>
          <a:bodyPr>
            <a:normAutofit/>
          </a:bodyPr>
          <a:lstStyle/>
          <a:p>
            <a:r>
              <a:rPr lang="en-US" sz="4400" dirty="0"/>
              <a:t>paint</a:t>
            </a:r>
          </a:p>
        </p:txBody>
      </p:sp>
    </p:spTree>
    <p:extLst>
      <p:ext uri="{BB962C8B-B14F-4D97-AF65-F5344CB8AC3E}">
        <p14:creationId xmlns:p14="http://schemas.microsoft.com/office/powerpoint/2010/main" val="957539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0814-0C62-4DEC-BCAF-8D546785DB97}"/>
              </a:ext>
            </a:extLst>
          </p:cNvPr>
          <p:cNvSpPr>
            <a:spLocks noGrp="1"/>
          </p:cNvSpPr>
          <p:nvPr>
            <p:ph type="title"/>
          </p:nvPr>
        </p:nvSpPr>
        <p:spPr/>
        <p:txBody>
          <a:bodyPr/>
          <a:lstStyle/>
          <a:p>
            <a:r>
              <a:rPr lang="en-US" dirty="0"/>
              <a:t>Audio (1)</a:t>
            </a:r>
          </a:p>
        </p:txBody>
      </p:sp>
      <p:sp>
        <p:nvSpPr>
          <p:cNvPr id="3" name="Content Placeholder 2">
            <a:extLst>
              <a:ext uri="{FF2B5EF4-FFF2-40B4-BE49-F238E27FC236}">
                <a16:creationId xmlns:a16="http://schemas.microsoft.com/office/drawing/2014/main" id="{DE46E480-3C28-4CF2-883D-BF33638DF146}"/>
              </a:ext>
            </a:extLst>
          </p:cNvPr>
          <p:cNvSpPr>
            <a:spLocks noGrp="1"/>
          </p:cNvSpPr>
          <p:nvPr>
            <p:ph idx="1"/>
          </p:nvPr>
        </p:nvSpPr>
        <p:spPr/>
        <p:txBody>
          <a:bodyPr/>
          <a:lstStyle/>
          <a:p>
            <a:r>
              <a:rPr lang="en-US" dirty="0"/>
              <a:t>The most common form of audio is music. Sounds are measured in decibels (dB). </a:t>
            </a:r>
          </a:p>
          <a:p>
            <a:r>
              <a:rPr lang="en-US" dirty="0"/>
              <a:t>When something vibrates in the air by moving back and forth, it creates waves of pressure. These waves spread, and when they reach your eardrums, you experience the vibrations as sound. (pg. 138, Vaughn) </a:t>
            </a:r>
          </a:p>
          <a:p>
            <a:r>
              <a:rPr lang="en-US" dirty="0"/>
              <a:t>The most commonly used sampling frequencies in multimedia are measured in kilohertz (kHz). </a:t>
            </a:r>
          </a:p>
        </p:txBody>
      </p:sp>
    </p:spTree>
    <p:extLst>
      <p:ext uri="{BB962C8B-B14F-4D97-AF65-F5344CB8AC3E}">
        <p14:creationId xmlns:p14="http://schemas.microsoft.com/office/powerpoint/2010/main" val="3262330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CC357-2AAF-4A03-82B3-1D787FE09451}"/>
              </a:ext>
            </a:extLst>
          </p:cNvPr>
          <p:cNvSpPr>
            <a:spLocks noGrp="1"/>
          </p:cNvSpPr>
          <p:nvPr>
            <p:ph type="title"/>
          </p:nvPr>
        </p:nvSpPr>
        <p:spPr/>
        <p:txBody>
          <a:bodyPr/>
          <a:lstStyle/>
          <a:p>
            <a:r>
              <a:rPr lang="en-US" dirty="0"/>
              <a:t>Audio (2)</a:t>
            </a:r>
          </a:p>
        </p:txBody>
      </p:sp>
      <p:sp>
        <p:nvSpPr>
          <p:cNvPr id="3" name="Content Placeholder 2">
            <a:extLst>
              <a:ext uri="{FF2B5EF4-FFF2-40B4-BE49-F238E27FC236}">
                <a16:creationId xmlns:a16="http://schemas.microsoft.com/office/drawing/2014/main" id="{F733C79F-B366-46B7-BBBC-2B5B5839251E}"/>
              </a:ext>
            </a:extLst>
          </p:cNvPr>
          <p:cNvSpPr>
            <a:spLocks noGrp="1"/>
          </p:cNvSpPr>
          <p:nvPr>
            <p:ph idx="1"/>
          </p:nvPr>
        </p:nvSpPr>
        <p:spPr/>
        <p:txBody>
          <a:bodyPr/>
          <a:lstStyle/>
          <a:p>
            <a:r>
              <a:rPr lang="en-US" dirty="0"/>
              <a:t>Examples of Audio. 	(Click speaker)</a:t>
            </a:r>
          </a:p>
          <a:p>
            <a:r>
              <a:rPr lang="en-US" dirty="0"/>
              <a:t>Sound cloud is filled with millions of audio files</a:t>
            </a:r>
          </a:p>
        </p:txBody>
      </p:sp>
      <p:pic>
        <p:nvPicPr>
          <p:cNvPr id="4" name="Drake - Gods Plan (Audio)">
            <a:hlinkClick r:id="" action="ppaction://media"/>
            <a:extLst>
              <a:ext uri="{FF2B5EF4-FFF2-40B4-BE49-F238E27FC236}">
                <a16:creationId xmlns:a16="http://schemas.microsoft.com/office/drawing/2014/main" id="{049CF2FE-9E70-4F06-8561-45431C4D9BC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093196" y="365125"/>
            <a:ext cx="609600" cy="609600"/>
          </a:xfrm>
          <a:prstGeom prst="rect">
            <a:avLst/>
          </a:prstGeom>
        </p:spPr>
      </p:pic>
      <p:sp>
        <p:nvSpPr>
          <p:cNvPr id="5" name="Arrow: Up 4">
            <a:extLst>
              <a:ext uri="{FF2B5EF4-FFF2-40B4-BE49-F238E27FC236}">
                <a16:creationId xmlns:a16="http://schemas.microsoft.com/office/drawing/2014/main" id="{0780A67D-DB2D-4238-8DBE-1D2A195CB5B8}"/>
              </a:ext>
            </a:extLst>
          </p:cNvPr>
          <p:cNvSpPr/>
          <p:nvPr/>
        </p:nvSpPr>
        <p:spPr>
          <a:xfrm>
            <a:off x="3866183" y="1231900"/>
            <a:ext cx="834887" cy="105251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A56E989D-A0D9-4FE5-AFEF-EFC19869B330}"/>
              </a:ext>
            </a:extLst>
          </p:cNvPr>
          <p:cNvPicPr>
            <a:picLocks noChangeAspect="1"/>
          </p:cNvPicPr>
          <p:nvPr/>
        </p:nvPicPr>
        <p:blipFill>
          <a:blip r:embed="rId5"/>
          <a:stretch>
            <a:fillRect/>
          </a:stretch>
        </p:blipFill>
        <p:spPr>
          <a:xfrm>
            <a:off x="7626123" y="212725"/>
            <a:ext cx="4303526" cy="2185918"/>
          </a:xfrm>
          <a:prstGeom prst="rect">
            <a:avLst/>
          </a:prstGeom>
        </p:spPr>
      </p:pic>
      <p:pic>
        <p:nvPicPr>
          <p:cNvPr id="9" name="Picture 8">
            <a:extLst>
              <a:ext uri="{FF2B5EF4-FFF2-40B4-BE49-F238E27FC236}">
                <a16:creationId xmlns:a16="http://schemas.microsoft.com/office/drawing/2014/main" id="{6EF16843-EBBD-4810-A292-4D50F442959D}"/>
              </a:ext>
            </a:extLst>
          </p:cNvPr>
          <p:cNvPicPr>
            <a:picLocks noChangeAspect="1"/>
          </p:cNvPicPr>
          <p:nvPr/>
        </p:nvPicPr>
        <p:blipFill>
          <a:blip r:embed="rId6"/>
          <a:stretch>
            <a:fillRect/>
          </a:stretch>
        </p:blipFill>
        <p:spPr>
          <a:xfrm>
            <a:off x="1381056" y="3276376"/>
            <a:ext cx="6106422" cy="3262062"/>
          </a:xfrm>
          <a:prstGeom prst="rect">
            <a:avLst/>
          </a:prstGeom>
        </p:spPr>
      </p:pic>
    </p:spTree>
    <p:extLst>
      <p:ext uri="{BB962C8B-B14F-4D97-AF65-F5344CB8AC3E}">
        <p14:creationId xmlns:p14="http://schemas.microsoft.com/office/powerpoint/2010/main" val="2995652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15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FD43E58-4D72-4610-AD8D-63D95006D371}"/>
              </a:ext>
            </a:extLst>
          </p:cNvPr>
          <p:cNvSpPr>
            <a:spLocks noGrp="1"/>
          </p:cNvSpPr>
          <p:nvPr>
            <p:ph type="body" idx="1"/>
          </p:nvPr>
        </p:nvSpPr>
        <p:spPr>
          <a:xfrm>
            <a:off x="743847" y="862427"/>
            <a:ext cx="5157787" cy="823912"/>
          </a:xfrm>
        </p:spPr>
        <p:txBody>
          <a:bodyPr>
            <a:normAutofit fontScale="85000" lnSpcReduction="10000"/>
          </a:bodyPr>
          <a:lstStyle/>
          <a:p>
            <a:r>
              <a:rPr lang="en-US" sz="4800" dirty="0"/>
              <a:t>Hardware Needed</a:t>
            </a:r>
          </a:p>
        </p:txBody>
      </p:sp>
      <p:sp>
        <p:nvSpPr>
          <p:cNvPr id="4" name="Content Placeholder 3">
            <a:extLst>
              <a:ext uri="{FF2B5EF4-FFF2-40B4-BE49-F238E27FC236}">
                <a16:creationId xmlns:a16="http://schemas.microsoft.com/office/drawing/2014/main" id="{923B711B-BD35-4D72-8D04-DD17799B33C4}"/>
              </a:ext>
            </a:extLst>
          </p:cNvPr>
          <p:cNvSpPr>
            <a:spLocks noGrp="1"/>
          </p:cNvSpPr>
          <p:nvPr>
            <p:ph sz="half" idx="2"/>
          </p:nvPr>
        </p:nvSpPr>
        <p:spPr>
          <a:xfrm>
            <a:off x="743847" y="2315575"/>
            <a:ext cx="5157787" cy="3684588"/>
          </a:xfrm>
        </p:spPr>
        <p:txBody>
          <a:bodyPr>
            <a:normAutofit/>
          </a:bodyPr>
          <a:lstStyle/>
          <a:p>
            <a:r>
              <a:rPr lang="en-US" sz="4400" dirty="0"/>
              <a:t>Speakers</a:t>
            </a:r>
          </a:p>
          <a:p>
            <a:r>
              <a:rPr lang="en-US" sz="4400" dirty="0"/>
              <a:t>Headphones</a:t>
            </a:r>
          </a:p>
        </p:txBody>
      </p:sp>
      <p:sp>
        <p:nvSpPr>
          <p:cNvPr id="5" name="Text Placeholder 4">
            <a:extLst>
              <a:ext uri="{FF2B5EF4-FFF2-40B4-BE49-F238E27FC236}">
                <a16:creationId xmlns:a16="http://schemas.microsoft.com/office/drawing/2014/main" id="{BC4B84BB-4F63-4ABC-869A-80785ED78D6D}"/>
              </a:ext>
            </a:extLst>
          </p:cNvPr>
          <p:cNvSpPr>
            <a:spLocks noGrp="1"/>
          </p:cNvSpPr>
          <p:nvPr>
            <p:ph type="body" sz="quarter" idx="3"/>
          </p:nvPr>
        </p:nvSpPr>
        <p:spPr>
          <a:xfrm>
            <a:off x="6096000" y="862427"/>
            <a:ext cx="5183188" cy="823912"/>
          </a:xfrm>
        </p:spPr>
        <p:txBody>
          <a:bodyPr>
            <a:normAutofit fontScale="85000" lnSpcReduction="10000"/>
          </a:bodyPr>
          <a:lstStyle/>
          <a:p>
            <a:r>
              <a:rPr lang="en-US" sz="4800" dirty="0"/>
              <a:t>Software Needed</a:t>
            </a:r>
          </a:p>
        </p:txBody>
      </p:sp>
      <p:sp>
        <p:nvSpPr>
          <p:cNvPr id="6" name="Content Placeholder 5">
            <a:extLst>
              <a:ext uri="{FF2B5EF4-FFF2-40B4-BE49-F238E27FC236}">
                <a16:creationId xmlns:a16="http://schemas.microsoft.com/office/drawing/2014/main" id="{B638DBA5-EFFC-47B2-9797-5DDC9988ED53}"/>
              </a:ext>
            </a:extLst>
          </p:cNvPr>
          <p:cNvSpPr>
            <a:spLocks noGrp="1"/>
          </p:cNvSpPr>
          <p:nvPr>
            <p:ph sz="quarter" idx="4"/>
          </p:nvPr>
        </p:nvSpPr>
        <p:spPr>
          <a:xfrm>
            <a:off x="6096000" y="2315575"/>
            <a:ext cx="5183188" cy="3684588"/>
          </a:xfrm>
        </p:spPr>
        <p:txBody>
          <a:bodyPr>
            <a:normAutofit/>
          </a:bodyPr>
          <a:lstStyle/>
          <a:p>
            <a:r>
              <a:rPr lang="en-US" sz="4400" dirty="0"/>
              <a:t>Adobe Audition</a:t>
            </a:r>
          </a:p>
        </p:txBody>
      </p:sp>
    </p:spTree>
    <p:extLst>
      <p:ext uri="{BB962C8B-B14F-4D97-AF65-F5344CB8AC3E}">
        <p14:creationId xmlns:p14="http://schemas.microsoft.com/office/powerpoint/2010/main" val="19432495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18A8C-639D-4441-9CB2-556C63A9EE39}"/>
              </a:ext>
            </a:extLst>
          </p:cNvPr>
          <p:cNvSpPr>
            <a:spLocks noGrp="1"/>
          </p:cNvSpPr>
          <p:nvPr>
            <p:ph type="title"/>
          </p:nvPr>
        </p:nvSpPr>
        <p:spPr/>
        <p:txBody>
          <a:bodyPr/>
          <a:lstStyle/>
          <a:p>
            <a:r>
              <a:rPr lang="en-US" dirty="0"/>
              <a:t>Animation (1)</a:t>
            </a:r>
          </a:p>
        </p:txBody>
      </p:sp>
      <p:sp>
        <p:nvSpPr>
          <p:cNvPr id="3" name="Content Placeholder 2">
            <a:extLst>
              <a:ext uri="{FF2B5EF4-FFF2-40B4-BE49-F238E27FC236}">
                <a16:creationId xmlns:a16="http://schemas.microsoft.com/office/drawing/2014/main" id="{2CFA4408-3DC7-43DD-8E9C-A049D72B4549}"/>
              </a:ext>
            </a:extLst>
          </p:cNvPr>
          <p:cNvSpPr>
            <a:spLocks noGrp="1"/>
          </p:cNvSpPr>
          <p:nvPr>
            <p:ph idx="1"/>
          </p:nvPr>
        </p:nvSpPr>
        <p:spPr/>
        <p:txBody>
          <a:bodyPr/>
          <a:lstStyle/>
          <a:p>
            <a:r>
              <a:rPr lang="en-US" dirty="0"/>
              <a:t>Animation is the act of making something come alive. </a:t>
            </a:r>
          </a:p>
          <a:p>
            <a:r>
              <a:rPr lang="en-US" dirty="0"/>
              <a:t>By adding effects to this slideshow is a small form of animation. </a:t>
            </a:r>
          </a:p>
          <a:p>
            <a:r>
              <a:rPr lang="en-US" dirty="0"/>
              <a:t>They are simply an object moving across, into or out of the screen. </a:t>
            </a:r>
          </a:p>
          <a:p>
            <a:r>
              <a:rPr lang="en-US" dirty="0"/>
              <a:t>Animation combined with audio will give you cartoons. </a:t>
            </a:r>
          </a:p>
          <a:p>
            <a:endParaRPr lang="en-US" dirty="0"/>
          </a:p>
        </p:txBody>
      </p:sp>
      <p:pic>
        <p:nvPicPr>
          <p:cNvPr id="5" name="Graphic 4" descr="Smiling Face with Solid Fill">
            <a:extLst>
              <a:ext uri="{FF2B5EF4-FFF2-40B4-BE49-F238E27FC236}">
                <a16:creationId xmlns:a16="http://schemas.microsoft.com/office/drawing/2014/main" id="{8E16CC09-7EE0-4AC7-8F68-FB727638AA7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8200" y="3968957"/>
            <a:ext cx="2527853" cy="2527853"/>
          </a:xfrm>
          <a:prstGeom prst="rect">
            <a:avLst/>
          </a:prstGeom>
        </p:spPr>
      </p:pic>
    </p:spTree>
    <p:extLst>
      <p:ext uri="{BB962C8B-B14F-4D97-AF65-F5344CB8AC3E}">
        <p14:creationId xmlns:p14="http://schemas.microsoft.com/office/powerpoint/2010/main" val="853715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80">
                                          <p:stCondLst>
                                            <p:cond delay="0"/>
                                          </p:stCondLst>
                                        </p:cTn>
                                        <p:tgtEl>
                                          <p:spTgt spid="3">
                                            <p:txEl>
                                              <p:pRg st="0" end="0"/>
                                            </p:txEl>
                                          </p:spTgt>
                                        </p:tgtEl>
                                      </p:cBhvr>
                                    </p:animEffect>
                                    <p:anim calcmode="lin" valueType="num">
                                      <p:cBhvr>
                                        <p:cTn id="1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xEl>
                                              <p:pRg st="0" end="0"/>
                                            </p:txEl>
                                          </p:spTgt>
                                        </p:tgtEl>
                                      </p:cBhvr>
                                      <p:to x="100000" y="60000"/>
                                    </p:animScale>
                                    <p:animScale>
                                      <p:cBhvr>
                                        <p:cTn id="20" dur="166" decel="50000">
                                          <p:stCondLst>
                                            <p:cond delay="676"/>
                                          </p:stCondLst>
                                        </p:cTn>
                                        <p:tgtEl>
                                          <p:spTgt spid="3">
                                            <p:txEl>
                                              <p:pRg st="0" end="0"/>
                                            </p:txEl>
                                          </p:spTgt>
                                        </p:tgtEl>
                                      </p:cBhvr>
                                      <p:to x="100000" y="100000"/>
                                    </p:animScale>
                                    <p:animScale>
                                      <p:cBhvr>
                                        <p:cTn id="21" dur="26">
                                          <p:stCondLst>
                                            <p:cond delay="1312"/>
                                          </p:stCondLst>
                                        </p:cTn>
                                        <p:tgtEl>
                                          <p:spTgt spid="3">
                                            <p:txEl>
                                              <p:pRg st="0" end="0"/>
                                            </p:txEl>
                                          </p:spTgt>
                                        </p:tgtEl>
                                      </p:cBhvr>
                                      <p:to x="100000" y="80000"/>
                                    </p:animScale>
                                    <p:animScale>
                                      <p:cBhvr>
                                        <p:cTn id="22" dur="166" decel="50000">
                                          <p:stCondLst>
                                            <p:cond delay="1338"/>
                                          </p:stCondLst>
                                        </p:cTn>
                                        <p:tgtEl>
                                          <p:spTgt spid="3">
                                            <p:txEl>
                                              <p:pRg st="0" end="0"/>
                                            </p:txEl>
                                          </p:spTgt>
                                        </p:tgtEl>
                                      </p:cBhvr>
                                      <p:to x="100000" y="100000"/>
                                    </p:animScale>
                                    <p:animScale>
                                      <p:cBhvr>
                                        <p:cTn id="23" dur="26">
                                          <p:stCondLst>
                                            <p:cond delay="1642"/>
                                          </p:stCondLst>
                                        </p:cTn>
                                        <p:tgtEl>
                                          <p:spTgt spid="3">
                                            <p:txEl>
                                              <p:pRg st="0" end="0"/>
                                            </p:txEl>
                                          </p:spTgt>
                                        </p:tgtEl>
                                      </p:cBhvr>
                                      <p:to x="100000" y="90000"/>
                                    </p:animScale>
                                    <p:animScale>
                                      <p:cBhvr>
                                        <p:cTn id="24" dur="166" decel="50000">
                                          <p:stCondLst>
                                            <p:cond delay="1668"/>
                                          </p:stCondLst>
                                        </p:cTn>
                                        <p:tgtEl>
                                          <p:spTgt spid="3">
                                            <p:txEl>
                                              <p:pRg st="0" end="0"/>
                                            </p:txEl>
                                          </p:spTgt>
                                        </p:tgtEl>
                                      </p:cBhvr>
                                      <p:to x="100000" y="100000"/>
                                    </p:animScale>
                                    <p:animScale>
                                      <p:cBhvr>
                                        <p:cTn id="25" dur="26">
                                          <p:stCondLst>
                                            <p:cond delay="1808"/>
                                          </p:stCondLst>
                                        </p:cTn>
                                        <p:tgtEl>
                                          <p:spTgt spid="3">
                                            <p:txEl>
                                              <p:pRg st="0" end="0"/>
                                            </p:txEl>
                                          </p:spTgt>
                                        </p:tgtEl>
                                      </p:cBhvr>
                                      <p:to x="100000" y="95000"/>
                                    </p:animScale>
                                    <p:animScale>
                                      <p:cBhvr>
                                        <p:cTn id="26" dur="166" decel="50000">
                                          <p:stCondLst>
                                            <p:cond delay="1834"/>
                                          </p:stCondLst>
                                        </p:cTn>
                                        <p:tgtEl>
                                          <p:spTgt spid="3">
                                            <p:txEl>
                                              <p:pRg st="0" end="0"/>
                                            </p:txEl>
                                          </p:spTgt>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xEl>
                                              <p:pRg st="2" end="2"/>
                                            </p:txEl>
                                          </p:spTgt>
                                        </p:tgtEl>
                                        <p:attrNameLst>
                                          <p:attrName>style.visibility</p:attrName>
                                        </p:attrNameLst>
                                      </p:cBhvr>
                                      <p:to>
                                        <p:strVal val="visible"/>
                                      </p:to>
                                    </p:set>
                                    <p:animEffect transition="in" filter="wipe(down)">
                                      <p:cBhvr>
                                        <p:cTn id="49" dur="580">
                                          <p:stCondLst>
                                            <p:cond delay="0"/>
                                          </p:stCondLst>
                                        </p:cTn>
                                        <p:tgtEl>
                                          <p:spTgt spid="3">
                                            <p:txEl>
                                              <p:pRg st="2" end="2"/>
                                            </p:txEl>
                                          </p:spTgt>
                                        </p:tgtEl>
                                      </p:cBhvr>
                                    </p:animEffect>
                                    <p:anim calcmode="lin" valueType="num">
                                      <p:cBhvr>
                                        <p:cTn id="50"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xEl>
                                              <p:pRg st="2" end="2"/>
                                            </p:txEl>
                                          </p:spTgt>
                                        </p:tgtEl>
                                      </p:cBhvr>
                                      <p:to x="100000" y="60000"/>
                                    </p:animScale>
                                    <p:animScale>
                                      <p:cBhvr>
                                        <p:cTn id="56" dur="166" decel="50000">
                                          <p:stCondLst>
                                            <p:cond delay="676"/>
                                          </p:stCondLst>
                                        </p:cTn>
                                        <p:tgtEl>
                                          <p:spTgt spid="3">
                                            <p:txEl>
                                              <p:pRg st="2" end="2"/>
                                            </p:txEl>
                                          </p:spTgt>
                                        </p:tgtEl>
                                      </p:cBhvr>
                                      <p:to x="100000" y="100000"/>
                                    </p:animScale>
                                    <p:animScale>
                                      <p:cBhvr>
                                        <p:cTn id="57" dur="26">
                                          <p:stCondLst>
                                            <p:cond delay="1312"/>
                                          </p:stCondLst>
                                        </p:cTn>
                                        <p:tgtEl>
                                          <p:spTgt spid="3">
                                            <p:txEl>
                                              <p:pRg st="2" end="2"/>
                                            </p:txEl>
                                          </p:spTgt>
                                        </p:tgtEl>
                                      </p:cBhvr>
                                      <p:to x="100000" y="80000"/>
                                    </p:animScale>
                                    <p:animScale>
                                      <p:cBhvr>
                                        <p:cTn id="58" dur="166" decel="50000">
                                          <p:stCondLst>
                                            <p:cond delay="1338"/>
                                          </p:stCondLst>
                                        </p:cTn>
                                        <p:tgtEl>
                                          <p:spTgt spid="3">
                                            <p:txEl>
                                              <p:pRg st="2" end="2"/>
                                            </p:txEl>
                                          </p:spTgt>
                                        </p:tgtEl>
                                      </p:cBhvr>
                                      <p:to x="100000" y="100000"/>
                                    </p:animScale>
                                    <p:animScale>
                                      <p:cBhvr>
                                        <p:cTn id="59" dur="26">
                                          <p:stCondLst>
                                            <p:cond delay="1642"/>
                                          </p:stCondLst>
                                        </p:cTn>
                                        <p:tgtEl>
                                          <p:spTgt spid="3">
                                            <p:txEl>
                                              <p:pRg st="2" end="2"/>
                                            </p:txEl>
                                          </p:spTgt>
                                        </p:tgtEl>
                                      </p:cBhvr>
                                      <p:to x="100000" y="90000"/>
                                    </p:animScale>
                                    <p:animScale>
                                      <p:cBhvr>
                                        <p:cTn id="60" dur="166" decel="50000">
                                          <p:stCondLst>
                                            <p:cond delay="1668"/>
                                          </p:stCondLst>
                                        </p:cTn>
                                        <p:tgtEl>
                                          <p:spTgt spid="3">
                                            <p:txEl>
                                              <p:pRg st="2" end="2"/>
                                            </p:txEl>
                                          </p:spTgt>
                                        </p:tgtEl>
                                      </p:cBhvr>
                                      <p:to x="100000" y="100000"/>
                                    </p:animScale>
                                    <p:animScale>
                                      <p:cBhvr>
                                        <p:cTn id="61" dur="26">
                                          <p:stCondLst>
                                            <p:cond delay="1808"/>
                                          </p:stCondLst>
                                        </p:cTn>
                                        <p:tgtEl>
                                          <p:spTgt spid="3">
                                            <p:txEl>
                                              <p:pRg st="2" end="2"/>
                                            </p:txEl>
                                          </p:spTgt>
                                        </p:tgtEl>
                                      </p:cBhvr>
                                      <p:to x="100000" y="95000"/>
                                    </p:animScale>
                                    <p:animScale>
                                      <p:cBhvr>
                                        <p:cTn id="62" dur="166" decel="50000">
                                          <p:stCondLst>
                                            <p:cond delay="1834"/>
                                          </p:stCondLst>
                                        </p:cTn>
                                        <p:tgtEl>
                                          <p:spTgt spid="3">
                                            <p:txEl>
                                              <p:pRg st="2" end="2"/>
                                            </p:txEl>
                                          </p:spTgt>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3">
                                            <p:txEl>
                                              <p:pRg st="3" end="3"/>
                                            </p:txEl>
                                          </p:spTgt>
                                        </p:tgtEl>
                                        <p:attrNameLst>
                                          <p:attrName>style.visibility</p:attrName>
                                        </p:attrNameLst>
                                      </p:cBhvr>
                                      <p:to>
                                        <p:strVal val="visible"/>
                                      </p:to>
                                    </p:set>
                                    <p:animEffect transition="in" filter="wipe(down)">
                                      <p:cBhvr>
                                        <p:cTn id="67" dur="580">
                                          <p:stCondLst>
                                            <p:cond delay="0"/>
                                          </p:stCondLst>
                                        </p:cTn>
                                        <p:tgtEl>
                                          <p:spTgt spid="3">
                                            <p:txEl>
                                              <p:pRg st="3" end="3"/>
                                            </p:txEl>
                                          </p:spTgt>
                                        </p:tgtEl>
                                      </p:cBhvr>
                                    </p:animEffect>
                                    <p:anim calcmode="lin" valueType="num">
                                      <p:cBhvr>
                                        <p:cTn id="68"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3">
                                            <p:txEl>
                                              <p:pRg st="3" end="3"/>
                                            </p:txEl>
                                          </p:spTgt>
                                        </p:tgtEl>
                                      </p:cBhvr>
                                      <p:to x="100000" y="60000"/>
                                    </p:animScale>
                                    <p:animScale>
                                      <p:cBhvr>
                                        <p:cTn id="74" dur="166" decel="50000">
                                          <p:stCondLst>
                                            <p:cond delay="676"/>
                                          </p:stCondLst>
                                        </p:cTn>
                                        <p:tgtEl>
                                          <p:spTgt spid="3">
                                            <p:txEl>
                                              <p:pRg st="3" end="3"/>
                                            </p:txEl>
                                          </p:spTgt>
                                        </p:tgtEl>
                                      </p:cBhvr>
                                      <p:to x="100000" y="100000"/>
                                    </p:animScale>
                                    <p:animScale>
                                      <p:cBhvr>
                                        <p:cTn id="75" dur="26">
                                          <p:stCondLst>
                                            <p:cond delay="1312"/>
                                          </p:stCondLst>
                                        </p:cTn>
                                        <p:tgtEl>
                                          <p:spTgt spid="3">
                                            <p:txEl>
                                              <p:pRg st="3" end="3"/>
                                            </p:txEl>
                                          </p:spTgt>
                                        </p:tgtEl>
                                      </p:cBhvr>
                                      <p:to x="100000" y="80000"/>
                                    </p:animScale>
                                    <p:animScale>
                                      <p:cBhvr>
                                        <p:cTn id="76" dur="166" decel="50000">
                                          <p:stCondLst>
                                            <p:cond delay="1338"/>
                                          </p:stCondLst>
                                        </p:cTn>
                                        <p:tgtEl>
                                          <p:spTgt spid="3">
                                            <p:txEl>
                                              <p:pRg st="3" end="3"/>
                                            </p:txEl>
                                          </p:spTgt>
                                        </p:tgtEl>
                                      </p:cBhvr>
                                      <p:to x="100000" y="100000"/>
                                    </p:animScale>
                                    <p:animScale>
                                      <p:cBhvr>
                                        <p:cTn id="77" dur="26">
                                          <p:stCondLst>
                                            <p:cond delay="1642"/>
                                          </p:stCondLst>
                                        </p:cTn>
                                        <p:tgtEl>
                                          <p:spTgt spid="3">
                                            <p:txEl>
                                              <p:pRg st="3" end="3"/>
                                            </p:txEl>
                                          </p:spTgt>
                                        </p:tgtEl>
                                      </p:cBhvr>
                                      <p:to x="100000" y="90000"/>
                                    </p:animScale>
                                    <p:animScale>
                                      <p:cBhvr>
                                        <p:cTn id="78" dur="166" decel="50000">
                                          <p:stCondLst>
                                            <p:cond delay="1668"/>
                                          </p:stCondLst>
                                        </p:cTn>
                                        <p:tgtEl>
                                          <p:spTgt spid="3">
                                            <p:txEl>
                                              <p:pRg st="3" end="3"/>
                                            </p:txEl>
                                          </p:spTgt>
                                        </p:tgtEl>
                                      </p:cBhvr>
                                      <p:to x="100000" y="100000"/>
                                    </p:animScale>
                                    <p:animScale>
                                      <p:cBhvr>
                                        <p:cTn id="79" dur="26">
                                          <p:stCondLst>
                                            <p:cond delay="1808"/>
                                          </p:stCondLst>
                                        </p:cTn>
                                        <p:tgtEl>
                                          <p:spTgt spid="3">
                                            <p:txEl>
                                              <p:pRg st="3" end="3"/>
                                            </p:txEl>
                                          </p:spTgt>
                                        </p:tgtEl>
                                      </p:cBhvr>
                                      <p:to x="100000" y="95000"/>
                                    </p:animScale>
                                    <p:animScale>
                                      <p:cBhvr>
                                        <p:cTn id="80" dur="166" decel="50000">
                                          <p:stCondLst>
                                            <p:cond delay="1834"/>
                                          </p:stCondLst>
                                        </p:cTn>
                                        <p:tgtEl>
                                          <p:spTgt spid="3">
                                            <p:txEl>
                                              <p:pRg st="3" end="3"/>
                                            </p:txEl>
                                          </p:spTgt>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45" presetClass="path" presetSubtype="0" accel="50000" decel="50000" fill="hold" nodeType="clickEffect">
                                  <p:stCondLst>
                                    <p:cond delay="0"/>
                                  </p:stCondLst>
                                  <p:childTnLst>
                                    <p:animMotion origin="layout" path="M 0.14062 0.0426 L 0.15768 0.0426 C 0.16562 0.0426 0.17461 0.02871 0.18268 0.02662 C 0.18867 0.02662 0.19961 0.03959 0.20468 0.03959 C 0.21158 0.03959 0.21862 0.03565 0.23164 0.03565 L 0.24062 -0.11944 L 0.25065 0.0676 L 0.26263 0.0426 L 0.27265 0.03565 L 0.29661 0.04167 C 0.30768 0.03866 0.31666 0.0257 0.3276 0.0206 C 0.33164 0.01968 0.34062 0.01852 0.34661 0.0206 C 0.3526 0.02269 0.35768 0.03658 0.35963 0.0375 C 0.36263 0.04167 0.36966 0.0375 0.37356 0.03959 L 0.37968 0.0426 L 0.39062 0.0426 " pathEditMode="relative" rAng="0" ptsTypes="AAAAAAAAAAAAAAAA">
                                      <p:cBhvr>
                                        <p:cTn id="84" dur="2000" fill="hold"/>
                                        <p:tgtEl>
                                          <p:spTgt spid="5"/>
                                        </p:tgtEl>
                                        <p:attrNameLst>
                                          <p:attrName>ppt_x</p:attrName>
                                          <p:attrName>ppt_y</p:attrName>
                                        </p:attrNameLst>
                                      </p:cBhvr>
                                      <p:rCtr x="12500" y="-685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BD61A-05D4-40B9-A1F6-D0CE995222AC}"/>
              </a:ext>
            </a:extLst>
          </p:cNvPr>
          <p:cNvSpPr>
            <a:spLocks noGrp="1"/>
          </p:cNvSpPr>
          <p:nvPr>
            <p:ph type="title"/>
          </p:nvPr>
        </p:nvSpPr>
        <p:spPr/>
        <p:txBody>
          <a:bodyPr/>
          <a:lstStyle/>
          <a:p>
            <a:r>
              <a:rPr lang="en-US" dirty="0"/>
              <a:t>Animation (2)</a:t>
            </a:r>
          </a:p>
        </p:txBody>
      </p:sp>
      <p:pic>
        <p:nvPicPr>
          <p:cNvPr id="5" name="Content Placeholder 4" descr="Run">
            <a:extLst>
              <a:ext uri="{FF2B5EF4-FFF2-40B4-BE49-F238E27FC236}">
                <a16:creationId xmlns:a16="http://schemas.microsoft.com/office/drawing/2014/main" id="{C7E9C91E-2CB2-4A63-8841-23C415BF41C6}"/>
              </a:ext>
            </a:extLst>
          </p:cNvPr>
          <p:cNvPicPr>
            <a:picLocks noGrp="1" noChangeAspect="1"/>
          </p:cNvPicPr>
          <p:nvPr>
            <p:ph idx="1"/>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0700" y="2137324"/>
            <a:ext cx="2687893" cy="2687893"/>
          </a:xfrm>
        </p:spPr>
      </p:pic>
      <p:pic>
        <p:nvPicPr>
          <p:cNvPr id="7" name="Graphic 6" descr="Send">
            <a:extLst>
              <a:ext uri="{FF2B5EF4-FFF2-40B4-BE49-F238E27FC236}">
                <a16:creationId xmlns:a16="http://schemas.microsoft.com/office/drawing/2014/main" id="{7F658692-F3FC-48FC-A257-3655359301B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40856" y="2137324"/>
            <a:ext cx="914400" cy="914400"/>
          </a:xfrm>
          <a:prstGeom prst="rect">
            <a:avLst/>
          </a:prstGeom>
        </p:spPr>
      </p:pic>
      <p:pic>
        <p:nvPicPr>
          <p:cNvPr id="9" name="Graphic 8" descr="Woman">
            <a:extLst>
              <a:ext uri="{FF2B5EF4-FFF2-40B4-BE49-F238E27FC236}">
                <a16:creationId xmlns:a16="http://schemas.microsoft.com/office/drawing/2014/main" id="{39587AB8-61E1-441E-939C-136B48BD1C6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29462" y="2137324"/>
            <a:ext cx="2687893" cy="2687893"/>
          </a:xfrm>
          <a:prstGeom prst="rect">
            <a:avLst/>
          </a:prstGeom>
        </p:spPr>
      </p:pic>
      <p:pic>
        <p:nvPicPr>
          <p:cNvPr id="11" name="Graphic 10" descr="Heart">
            <a:extLst>
              <a:ext uri="{FF2B5EF4-FFF2-40B4-BE49-F238E27FC236}">
                <a16:creationId xmlns:a16="http://schemas.microsoft.com/office/drawing/2014/main" id="{18DB342C-FE83-410D-96AE-A30437E1DA0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29462" y="2594524"/>
            <a:ext cx="914400" cy="914400"/>
          </a:xfrm>
          <a:prstGeom prst="rect">
            <a:avLst/>
          </a:prstGeom>
        </p:spPr>
      </p:pic>
    </p:spTree>
    <p:extLst>
      <p:ext uri="{BB962C8B-B14F-4D97-AF65-F5344CB8AC3E}">
        <p14:creationId xmlns:p14="http://schemas.microsoft.com/office/powerpoint/2010/main" val="1317869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1" presetClass="path" presetSubtype="0" accel="50000" decel="50000" fill="hold" nodeType="clickEffect">
                                  <p:stCondLst>
                                    <p:cond delay="0"/>
                                  </p:stCondLst>
                                  <p:childTnLst>
                                    <p:animMotion origin="layout" path="M 0.08164 -7.40741E-7 C 0.07174 0.01019 0.06029 0.02037 0.05547 0.0331 C 0.05039 0.04722 0.04792 0.06389 0.04531 0.08056 C 0.04297 0.09699 0.04531 0.11134 0.04792 0.12662 C 0.05039 0.14074 0.05417 0.15602 0.06289 0.16875 C 0.07044 0.18148 0.08294 0.1919 0.09661 0.19954 C 0.10911 0.20741 0.12409 0.21227 0.13906 0.21505 C 0.15404 0.21736 0.16914 0.21736 0.18281 0.21505 C 0.19779 0.21227 0.21159 0.20602 0.22279 0.19583 C 0.23398 0.18681 0.24388 0.17523 0.24896 0.16111 C 0.25534 0.14838 0.25768 0.13056 0.25768 0.11644 C 0.25898 0.10232 0.25768 0.08542 0.25143 0.07153 C 0.24518 0.0588 0.23398 0.04838 0.21901 0.04352 C 0.20404 0.03958 0.18893 0.04468 0.17904 0.05347 C 0.17018 0.06273 0.16406 0.07662 0.16276 0.09329 C 0.16276 0.11019 0.16406 0.12523 0.17018 0.1382 C 0.17656 0.15093 0.17526 0.15347 0.20026 0.17037 C 0.22279 0.18796 0.24518 0.1831 0.25898 0.18426 C 0.27266 0.18426 0.28385 0.17917 0.29779 0.17407 C 0.31276 0.16759 0.32526 0.15602 0.33385 0.1456 C 0.34258 0.13565 0.34635 0.12292 0.35143 0.10232 C 0.35521 0.08171 0.35521 0.07153 0.35521 0.05625 C 0.35521 0.04074 0.35521 0.02546 0.35521 0.01019 " pathEditMode="relative" rAng="0" ptsTypes="AAAAAAAAAAAAAAAAAAAAAAA">
                                      <p:cBhvr>
                                        <p:cTn id="6" dur="2000" fill="hold"/>
                                        <p:tgtEl>
                                          <p:spTgt spid="7"/>
                                        </p:tgtEl>
                                        <p:attrNameLst>
                                          <p:attrName>ppt_x</p:attrName>
                                          <p:attrName>ppt_y</p:attrName>
                                        </p:attrNameLst>
                                      </p:cBhvr>
                                      <p:rCtr x="11810" y="10833"/>
                                    </p:animMotion>
                                  </p:childTnLst>
                                </p:cTn>
                              </p:par>
                            </p:childTnLst>
                          </p:cTn>
                        </p:par>
                      </p:childTnLst>
                    </p:cTn>
                  </p:par>
                  <p:par>
                    <p:cTn id="7" fill="hold">
                      <p:stCondLst>
                        <p:cond delay="indefinite"/>
                      </p:stCondLst>
                      <p:childTnLst>
                        <p:par>
                          <p:cTn id="8" fill="hold">
                            <p:stCondLst>
                              <p:cond delay="0"/>
                            </p:stCondLst>
                            <p:childTnLst>
                              <p:par>
                                <p:cTn id="9" presetID="48" presetClass="path" presetSubtype="0" accel="50000" decel="50000" fill="hold" nodeType="clickEffect">
                                  <p:stCondLst>
                                    <p:cond delay="0"/>
                                  </p:stCondLst>
                                  <p:childTnLst>
                                    <p:animMotion origin="layout" path="M -0.0375 -0.05648 C -0.02435 -0.04537 -0.00925 -0.03449 -0.00274 -0.02083 C 0.0039 -0.00556 0.00716 0.01227 0.01067 0.03009 C 0.0138 0.04792 0.01067 0.06319 0.00716 0.07986 C 0.0039 0.09491 -0.00104 0.11134 -0.01276 0.125 C -0.02266 0.13889 -0.03933 0.15 -0.05743 0.15833 C -0.07409 0.16643 -0.09388 0.17199 -0.11381 0.17477 C -0.13373 0.17731 -0.15378 0.17731 -0.17188 0.17477 C -0.1918 0.17199 -0.21016 0.16528 -0.225 0.15417 C -0.23998 0.14444 -0.25313 0.13217 -0.25977 0.1169 C -0.26823 0.10301 -0.27149 0.08403 -0.27149 0.06875 C -0.27318 0.0537 -0.27149 0.03542 -0.26302 0.0206 C -0.25482 0.00694 -0.23998 -0.0044 -0.22006 -0.00972 C -0.20013 -0.01389 -0.18008 -0.00857 -0.16693 0.00116 C -0.15521 0.01088 -0.14701 0.02592 -0.14532 0.04375 C -0.14532 0.06204 -0.14701 0.07824 -0.15521 0.09236 C -0.16368 0.10602 -0.16198 0.10856 -0.19519 0.12662 C -0.225 0.14583 -0.25482 0.14051 -0.27318 0.14167 C -0.29128 0.14167 -0.30625 0.13634 -0.32461 0.13079 C -0.34453 0.12384 -0.36107 0.11134 -0.37253 0.10023 C -0.38425 0.08935 -0.3892 0.07569 -0.39584 0.0537 C -0.40078 0.03148 -0.40078 0.0206 -0.40078 0.00393 C -0.40078 -0.0125 -0.40078 -0.02917 -0.40078 -0.04537 " pathEditMode="relative" rAng="0" ptsTypes="AAAAAAAAAAAAAAAAAAAAAAA">
                                      <p:cBhvr>
                                        <p:cTn id="10" dur="2000" fill="hold"/>
                                        <p:tgtEl>
                                          <p:spTgt spid="11"/>
                                        </p:tgtEl>
                                        <p:attrNameLst>
                                          <p:attrName>ppt_x</p:attrName>
                                          <p:attrName>ppt_y</p:attrName>
                                        </p:attrNameLst>
                                      </p:cBhvr>
                                      <p:rCtr x="-15690" y="11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9B626C9-E8DC-48A0-A01B-6E851702DD2C}"/>
              </a:ext>
            </a:extLst>
          </p:cNvPr>
          <p:cNvSpPr>
            <a:spLocks noGrp="1"/>
          </p:cNvSpPr>
          <p:nvPr>
            <p:ph type="body" idx="1"/>
          </p:nvPr>
        </p:nvSpPr>
        <p:spPr>
          <a:xfrm>
            <a:off x="574744" y="1018554"/>
            <a:ext cx="5157787" cy="823912"/>
          </a:xfrm>
        </p:spPr>
        <p:txBody>
          <a:bodyPr>
            <a:normAutofit fontScale="85000" lnSpcReduction="10000"/>
          </a:bodyPr>
          <a:lstStyle/>
          <a:p>
            <a:r>
              <a:rPr lang="en-US" sz="4800" dirty="0"/>
              <a:t>Hardware Needed</a:t>
            </a:r>
          </a:p>
        </p:txBody>
      </p:sp>
      <p:sp>
        <p:nvSpPr>
          <p:cNvPr id="4" name="Content Placeholder 3">
            <a:extLst>
              <a:ext uri="{FF2B5EF4-FFF2-40B4-BE49-F238E27FC236}">
                <a16:creationId xmlns:a16="http://schemas.microsoft.com/office/drawing/2014/main" id="{B1DBAEE5-E0C3-4425-90B5-E3777604B72F}"/>
              </a:ext>
            </a:extLst>
          </p:cNvPr>
          <p:cNvSpPr>
            <a:spLocks noGrp="1"/>
          </p:cNvSpPr>
          <p:nvPr>
            <p:ph sz="half" idx="2"/>
          </p:nvPr>
        </p:nvSpPr>
        <p:spPr>
          <a:xfrm>
            <a:off x="839786" y="2531579"/>
            <a:ext cx="5157787" cy="3684588"/>
          </a:xfrm>
        </p:spPr>
        <p:txBody>
          <a:bodyPr>
            <a:normAutofit/>
          </a:bodyPr>
          <a:lstStyle/>
          <a:p>
            <a:r>
              <a:rPr lang="en-US" sz="4400" dirty="0"/>
              <a:t>Phone</a:t>
            </a:r>
          </a:p>
          <a:p>
            <a:r>
              <a:rPr lang="en-US" sz="4400" dirty="0"/>
              <a:t>computer</a:t>
            </a:r>
          </a:p>
        </p:txBody>
      </p:sp>
      <p:sp>
        <p:nvSpPr>
          <p:cNvPr id="5" name="Text Placeholder 4">
            <a:extLst>
              <a:ext uri="{FF2B5EF4-FFF2-40B4-BE49-F238E27FC236}">
                <a16:creationId xmlns:a16="http://schemas.microsoft.com/office/drawing/2014/main" id="{6B020811-C550-4A25-919B-EE7887342C17}"/>
              </a:ext>
            </a:extLst>
          </p:cNvPr>
          <p:cNvSpPr>
            <a:spLocks noGrp="1"/>
          </p:cNvSpPr>
          <p:nvPr>
            <p:ph type="body" sz="quarter" idx="3"/>
          </p:nvPr>
        </p:nvSpPr>
        <p:spPr>
          <a:xfrm>
            <a:off x="6096000" y="1018554"/>
            <a:ext cx="5183188" cy="823912"/>
          </a:xfrm>
        </p:spPr>
        <p:txBody>
          <a:bodyPr>
            <a:normAutofit fontScale="85000" lnSpcReduction="10000"/>
          </a:bodyPr>
          <a:lstStyle/>
          <a:p>
            <a:r>
              <a:rPr lang="en-US" sz="4800" dirty="0"/>
              <a:t>Software Needed</a:t>
            </a:r>
          </a:p>
        </p:txBody>
      </p:sp>
      <p:sp>
        <p:nvSpPr>
          <p:cNvPr id="6" name="Content Placeholder 5">
            <a:extLst>
              <a:ext uri="{FF2B5EF4-FFF2-40B4-BE49-F238E27FC236}">
                <a16:creationId xmlns:a16="http://schemas.microsoft.com/office/drawing/2014/main" id="{BC62D7E9-2910-48EB-9010-52766D521C69}"/>
              </a:ext>
            </a:extLst>
          </p:cNvPr>
          <p:cNvSpPr>
            <a:spLocks noGrp="1"/>
          </p:cNvSpPr>
          <p:nvPr>
            <p:ph sz="quarter" idx="4"/>
          </p:nvPr>
        </p:nvSpPr>
        <p:spPr>
          <a:xfrm>
            <a:off x="6169025" y="2544831"/>
            <a:ext cx="5183188" cy="3684588"/>
          </a:xfrm>
        </p:spPr>
        <p:txBody>
          <a:bodyPr>
            <a:normAutofit/>
          </a:bodyPr>
          <a:lstStyle/>
          <a:p>
            <a:r>
              <a:rPr lang="en-US" sz="4400" dirty="0"/>
              <a:t>Adobe animation</a:t>
            </a:r>
          </a:p>
        </p:txBody>
      </p:sp>
    </p:spTree>
    <p:extLst>
      <p:ext uri="{BB962C8B-B14F-4D97-AF65-F5344CB8AC3E}">
        <p14:creationId xmlns:p14="http://schemas.microsoft.com/office/powerpoint/2010/main" val="39268390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5ECBC9-D69C-4361-9A4F-76F3FD85AE7A}"/>
              </a:ext>
            </a:extLst>
          </p:cNvPr>
          <p:cNvSpPr>
            <a:spLocks noGrp="1"/>
          </p:cNvSpPr>
          <p:nvPr>
            <p:ph type="title"/>
          </p:nvPr>
        </p:nvSpPr>
        <p:spPr/>
        <p:txBody>
          <a:bodyPr/>
          <a:lstStyle/>
          <a:p>
            <a:r>
              <a:rPr lang="en-US" dirty="0"/>
              <a:t>Video (1)</a:t>
            </a:r>
          </a:p>
        </p:txBody>
      </p:sp>
      <p:sp>
        <p:nvSpPr>
          <p:cNvPr id="3" name="Content Placeholder 2">
            <a:extLst>
              <a:ext uri="{FF2B5EF4-FFF2-40B4-BE49-F238E27FC236}">
                <a16:creationId xmlns:a16="http://schemas.microsoft.com/office/drawing/2014/main" id="{7A820898-FF9A-4BE8-9BB5-25527A8A6C6E}"/>
              </a:ext>
            </a:extLst>
          </p:cNvPr>
          <p:cNvSpPr>
            <a:spLocks noGrp="1"/>
          </p:cNvSpPr>
          <p:nvPr>
            <p:ph idx="1"/>
          </p:nvPr>
        </p:nvSpPr>
        <p:spPr/>
        <p:txBody>
          <a:bodyPr/>
          <a:lstStyle/>
          <a:p>
            <a:r>
              <a:rPr lang="en-US" dirty="0"/>
              <a:t>Videos are the most complex form of multimedia. </a:t>
            </a:r>
          </a:p>
          <a:p>
            <a:r>
              <a:rPr lang="en-US" dirty="0"/>
              <a:t>Videos are watched everyday just on your phones or on the news.</a:t>
            </a:r>
          </a:p>
          <a:p>
            <a:r>
              <a:rPr lang="en-US" dirty="0"/>
              <a:t>You probably even record them yourselves. </a:t>
            </a:r>
          </a:p>
          <a:p>
            <a:endParaRPr lang="en-US" dirty="0"/>
          </a:p>
        </p:txBody>
      </p:sp>
      <p:pic>
        <p:nvPicPr>
          <p:cNvPr id="4" name="Picture 3">
            <a:extLst>
              <a:ext uri="{FF2B5EF4-FFF2-40B4-BE49-F238E27FC236}">
                <a16:creationId xmlns:a16="http://schemas.microsoft.com/office/drawing/2014/main" id="{E65526F4-9EAA-4D3A-B6BA-2F1DE1E12042}"/>
              </a:ext>
            </a:extLst>
          </p:cNvPr>
          <p:cNvPicPr>
            <a:picLocks noChangeAspect="1"/>
          </p:cNvPicPr>
          <p:nvPr/>
        </p:nvPicPr>
        <p:blipFill>
          <a:blip r:embed="rId2"/>
          <a:stretch>
            <a:fillRect/>
          </a:stretch>
        </p:blipFill>
        <p:spPr>
          <a:xfrm>
            <a:off x="495006" y="4279780"/>
            <a:ext cx="6848329" cy="1525048"/>
          </a:xfrm>
          <a:prstGeom prst="rect">
            <a:avLst/>
          </a:prstGeom>
        </p:spPr>
      </p:pic>
      <p:pic>
        <p:nvPicPr>
          <p:cNvPr id="5" name="Picture 4">
            <a:extLst>
              <a:ext uri="{FF2B5EF4-FFF2-40B4-BE49-F238E27FC236}">
                <a16:creationId xmlns:a16="http://schemas.microsoft.com/office/drawing/2014/main" id="{272E26F0-A42E-4593-98E4-FF1A1BBE8620}"/>
              </a:ext>
            </a:extLst>
          </p:cNvPr>
          <p:cNvPicPr>
            <a:picLocks noChangeAspect="1"/>
          </p:cNvPicPr>
          <p:nvPr/>
        </p:nvPicPr>
        <p:blipFill>
          <a:blip r:embed="rId3"/>
          <a:stretch>
            <a:fillRect/>
          </a:stretch>
        </p:blipFill>
        <p:spPr>
          <a:xfrm>
            <a:off x="9765250" y="333473"/>
            <a:ext cx="2143125" cy="2143125"/>
          </a:xfrm>
          <a:prstGeom prst="rect">
            <a:avLst/>
          </a:prstGeom>
        </p:spPr>
      </p:pic>
      <p:pic>
        <p:nvPicPr>
          <p:cNvPr id="6" name="Picture 5">
            <a:extLst>
              <a:ext uri="{FF2B5EF4-FFF2-40B4-BE49-F238E27FC236}">
                <a16:creationId xmlns:a16="http://schemas.microsoft.com/office/drawing/2014/main" id="{D23AF299-B91C-4337-96E5-D9E656148311}"/>
              </a:ext>
            </a:extLst>
          </p:cNvPr>
          <p:cNvPicPr>
            <a:picLocks noChangeAspect="1"/>
          </p:cNvPicPr>
          <p:nvPr/>
        </p:nvPicPr>
        <p:blipFill>
          <a:blip r:embed="rId4"/>
          <a:stretch>
            <a:fillRect/>
          </a:stretch>
        </p:blipFill>
        <p:spPr>
          <a:xfrm>
            <a:off x="8753333" y="4135902"/>
            <a:ext cx="3155042" cy="1893025"/>
          </a:xfrm>
          <a:prstGeom prst="rect">
            <a:avLst/>
          </a:prstGeom>
        </p:spPr>
      </p:pic>
    </p:spTree>
    <p:extLst>
      <p:ext uri="{BB962C8B-B14F-4D97-AF65-F5344CB8AC3E}">
        <p14:creationId xmlns:p14="http://schemas.microsoft.com/office/powerpoint/2010/main" val="2269551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2A4F9-1609-46B8-A74D-4FE00EBA57EA}"/>
              </a:ext>
            </a:extLst>
          </p:cNvPr>
          <p:cNvSpPr>
            <a:spLocks noGrp="1"/>
          </p:cNvSpPr>
          <p:nvPr>
            <p:ph type="title"/>
          </p:nvPr>
        </p:nvSpPr>
        <p:spPr/>
        <p:txBody>
          <a:bodyPr/>
          <a:lstStyle/>
          <a:p>
            <a:r>
              <a:rPr lang="en-US" dirty="0"/>
              <a:t>Video(2)</a:t>
            </a:r>
          </a:p>
        </p:txBody>
      </p:sp>
      <p:sp>
        <p:nvSpPr>
          <p:cNvPr id="3" name="Content Placeholder 2">
            <a:extLst>
              <a:ext uri="{FF2B5EF4-FFF2-40B4-BE49-F238E27FC236}">
                <a16:creationId xmlns:a16="http://schemas.microsoft.com/office/drawing/2014/main" id="{DFB1B54D-06C7-4C55-ABB2-2ABB3120F877}"/>
              </a:ext>
            </a:extLst>
          </p:cNvPr>
          <p:cNvSpPr>
            <a:spLocks noGrp="1"/>
          </p:cNvSpPr>
          <p:nvPr>
            <p:ph idx="1"/>
          </p:nvPr>
        </p:nvSpPr>
        <p:spPr>
          <a:xfrm>
            <a:off x="877956" y="2506662"/>
            <a:ext cx="11009243" cy="4351338"/>
          </a:xfrm>
        </p:spPr>
        <p:txBody>
          <a:bodyPr/>
          <a:lstStyle/>
          <a:p>
            <a:r>
              <a:rPr lang="en-US" dirty="0"/>
              <a:t>Some examples of videos are makeup tutorials, vlogs, music videos, etc. </a:t>
            </a:r>
          </a:p>
          <a:p>
            <a:r>
              <a:rPr lang="en-US" dirty="0"/>
              <a:t>Nikki Tutorials- Google picks my makeup</a:t>
            </a:r>
            <a:endParaRPr lang="en-US" dirty="0">
              <a:hlinkClick r:id="rId2"/>
            </a:endParaRPr>
          </a:p>
          <a:p>
            <a:pPr lvl="1"/>
            <a:r>
              <a:rPr lang="en-US" dirty="0">
                <a:hlinkClick r:id="rId2"/>
              </a:rPr>
              <a:t>https://www.youtube.com/watch?v=lqTKup-wpEU</a:t>
            </a:r>
            <a:r>
              <a:rPr lang="en-US" dirty="0"/>
              <a:t> </a:t>
            </a:r>
          </a:p>
          <a:p>
            <a:r>
              <a:rPr lang="en-US" dirty="0"/>
              <a:t>Drake-Nice for What music video</a:t>
            </a:r>
          </a:p>
          <a:p>
            <a:pPr lvl="1"/>
            <a:r>
              <a:rPr lang="en-US" dirty="0">
                <a:hlinkClick r:id="rId3"/>
              </a:rPr>
              <a:t>https://www.youtube.com/watch?v=U9BwWKXjVaI</a:t>
            </a:r>
            <a:r>
              <a:rPr lang="en-US" dirty="0"/>
              <a:t> </a:t>
            </a:r>
          </a:p>
        </p:txBody>
      </p:sp>
    </p:spTree>
    <p:extLst>
      <p:ext uri="{BB962C8B-B14F-4D97-AF65-F5344CB8AC3E}">
        <p14:creationId xmlns:p14="http://schemas.microsoft.com/office/powerpoint/2010/main" val="1083895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B110-3AF7-48AE-BE9E-3E965ABEE4BB}"/>
              </a:ext>
            </a:extLst>
          </p:cNvPr>
          <p:cNvSpPr>
            <a:spLocks noGrp="1"/>
          </p:cNvSpPr>
          <p:nvPr>
            <p:ph type="title"/>
          </p:nvPr>
        </p:nvSpPr>
        <p:spPr/>
        <p:txBody>
          <a:bodyPr/>
          <a:lstStyle/>
          <a:p>
            <a:r>
              <a:rPr lang="en-US" dirty="0"/>
              <a:t>What is Multimedia?</a:t>
            </a:r>
          </a:p>
        </p:txBody>
      </p:sp>
      <p:sp>
        <p:nvSpPr>
          <p:cNvPr id="3" name="Content Placeholder 2">
            <a:extLst>
              <a:ext uri="{FF2B5EF4-FFF2-40B4-BE49-F238E27FC236}">
                <a16:creationId xmlns:a16="http://schemas.microsoft.com/office/drawing/2014/main" id="{C7B156EC-944A-4FC1-8D56-B6ACE38B6876}"/>
              </a:ext>
            </a:extLst>
          </p:cNvPr>
          <p:cNvSpPr>
            <a:spLocks noGrp="1"/>
          </p:cNvSpPr>
          <p:nvPr>
            <p:ph idx="1"/>
          </p:nvPr>
        </p:nvSpPr>
        <p:spPr/>
        <p:txBody>
          <a:bodyPr/>
          <a:lstStyle/>
          <a:p>
            <a:r>
              <a:rPr lang="en-US" dirty="0"/>
              <a:t> Multimedia is defined as, any combination of text, art, sound, animation, and video delivered by computer or other electronic or digitally manipulated means. </a:t>
            </a:r>
          </a:p>
          <a:p>
            <a:pPr lvl="1"/>
            <a:r>
              <a:rPr lang="en-US" dirty="0"/>
              <a:t>Ex: Instagram, Snapchat, Facebook</a:t>
            </a:r>
          </a:p>
          <a:p>
            <a:r>
              <a:rPr lang="en-US" dirty="0"/>
              <a:t>Sounds simple but you need to understand how to work with each element of multimedia AND all of the tools and technologies to mesh all the elements together.</a:t>
            </a:r>
          </a:p>
          <a:p>
            <a:r>
              <a:rPr lang="en-US" dirty="0"/>
              <a:t>Now you might be thinking, what is it good for? Why do we use multimedia?</a:t>
            </a:r>
          </a:p>
        </p:txBody>
      </p:sp>
    </p:spTree>
    <p:extLst>
      <p:ext uri="{BB962C8B-B14F-4D97-AF65-F5344CB8AC3E}">
        <p14:creationId xmlns:p14="http://schemas.microsoft.com/office/powerpoint/2010/main" val="1996737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FB316F4-C897-4EE9-AE14-750D38261920}"/>
              </a:ext>
            </a:extLst>
          </p:cNvPr>
          <p:cNvSpPr>
            <a:spLocks noGrp="1"/>
          </p:cNvSpPr>
          <p:nvPr>
            <p:ph type="body" idx="1"/>
          </p:nvPr>
        </p:nvSpPr>
        <p:spPr>
          <a:xfrm>
            <a:off x="912812" y="1250294"/>
            <a:ext cx="5157787" cy="823912"/>
          </a:xfrm>
        </p:spPr>
        <p:txBody>
          <a:bodyPr>
            <a:normAutofit fontScale="85000" lnSpcReduction="10000"/>
          </a:bodyPr>
          <a:lstStyle/>
          <a:p>
            <a:r>
              <a:rPr lang="en-US" sz="4800" dirty="0"/>
              <a:t>Hardware Needed</a:t>
            </a:r>
          </a:p>
        </p:txBody>
      </p:sp>
      <p:sp>
        <p:nvSpPr>
          <p:cNvPr id="5" name="Content Placeholder 4">
            <a:extLst>
              <a:ext uri="{FF2B5EF4-FFF2-40B4-BE49-F238E27FC236}">
                <a16:creationId xmlns:a16="http://schemas.microsoft.com/office/drawing/2014/main" id="{E5B6F229-6344-4C60-AE7C-95AB061F92D2}"/>
              </a:ext>
            </a:extLst>
          </p:cNvPr>
          <p:cNvSpPr>
            <a:spLocks noGrp="1"/>
          </p:cNvSpPr>
          <p:nvPr>
            <p:ph sz="half" idx="2"/>
          </p:nvPr>
        </p:nvSpPr>
        <p:spPr>
          <a:xfrm>
            <a:off x="664334" y="2408341"/>
            <a:ext cx="5157787" cy="3684588"/>
          </a:xfrm>
        </p:spPr>
        <p:txBody>
          <a:bodyPr>
            <a:normAutofit/>
          </a:bodyPr>
          <a:lstStyle/>
          <a:p>
            <a:r>
              <a:rPr lang="en-US" sz="4400" dirty="0"/>
              <a:t>Video cameras</a:t>
            </a:r>
          </a:p>
          <a:p>
            <a:r>
              <a:rPr lang="en-US" sz="4400" dirty="0"/>
              <a:t>iPhones</a:t>
            </a:r>
          </a:p>
          <a:p>
            <a:r>
              <a:rPr lang="en-US" sz="4400" dirty="0"/>
              <a:t>Samsung phones</a:t>
            </a:r>
          </a:p>
        </p:txBody>
      </p:sp>
      <p:sp>
        <p:nvSpPr>
          <p:cNvPr id="6" name="Text Placeholder 5">
            <a:extLst>
              <a:ext uri="{FF2B5EF4-FFF2-40B4-BE49-F238E27FC236}">
                <a16:creationId xmlns:a16="http://schemas.microsoft.com/office/drawing/2014/main" id="{1D7D4E93-E921-4C77-8003-200802025C0D}"/>
              </a:ext>
            </a:extLst>
          </p:cNvPr>
          <p:cNvSpPr>
            <a:spLocks noGrp="1"/>
          </p:cNvSpPr>
          <p:nvPr>
            <p:ph type="body" sz="quarter" idx="3"/>
          </p:nvPr>
        </p:nvSpPr>
        <p:spPr>
          <a:xfrm>
            <a:off x="6096000" y="1250294"/>
            <a:ext cx="5183188" cy="823912"/>
          </a:xfrm>
        </p:spPr>
        <p:txBody>
          <a:bodyPr>
            <a:normAutofit fontScale="85000" lnSpcReduction="10000"/>
          </a:bodyPr>
          <a:lstStyle/>
          <a:p>
            <a:r>
              <a:rPr lang="en-US" sz="4800" dirty="0"/>
              <a:t>Software Needed</a:t>
            </a:r>
          </a:p>
        </p:txBody>
      </p:sp>
      <p:sp>
        <p:nvSpPr>
          <p:cNvPr id="7" name="Content Placeholder 6">
            <a:extLst>
              <a:ext uri="{FF2B5EF4-FFF2-40B4-BE49-F238E27FC236}">
                <a16:creationId xmlns:a16="http://schemas.microsoft.com/office/drawing/2014/main" id="{AE9FBDF0-3C98-4B41-B94B-7F19FEE08EB3}"/>
              </a:ext>
            </a:extLst>
          </p:cNvPr>
          <p:cNvSpPr>
            <a:spLocks noGrp="1"/>
          </p:cNvSpPr>
          <p:nvPr>
            <p:ph sz="quarter" idx="4"/>
          </p:nvPr>
        </p:nvSpPr>
        <p:spPr>
          <a:xfrm>
            <a:off x="6172200" y="2408341"/>
            <a:ext cx="5183188" cy="3684588"/>
          </a:xfrm>
        </p:spPr>
        <p:txBody>
          <a:bodyPr>
            <a:normAutofit/>
          </a:bodyPr>
          <a:lstStyle/>
          <a:p>
            <a:r>
              <a:rPr lang="en-US" sz="4400" dirty="0"/>
              <a:t>Encoding software</a:t>
            </a:r>
          </a:p>
        </p:txBody>
      </p:sp>
    </p:spTree>
    <p:extLst>
      <p:ext uri="{BB962C8B-B14F-4D97-AF65-F5344CB8AC3E}">
        <p14:creationId xmlns:p14="http://schemas.microsoft.com/office/powerpoint/2010/main" val="2210034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C70E8-6954-4E38-B62F-D4C1AE06CDB9}"/>
              </a:ext>
            </a:extLst>
          </p:cNvPr>
          <p:cNvSpPr>
            <a:spLocks noGrp="1"/>
          </p:cNvSpPr>
          <p:nvPr>
            <p:ph type="title"/>
          </p:nvPr>
        </p:nvSpPr>
        <p:spPr/>
        <p:txBody>
          <a:bodyPr/>
          <a:lstStyle/>
          <a:p>
            <a:r>
              <a:rPr lang="en-US" dirty="0"/>
              <a:t>Copyrights</a:t>
            </a:r>
          </a:p>
        </p:txBody>
      </p:sp>
      <p:sp>
        <p:nvSpPr>
          <p:cNvPr id="3" name="Content Placeholder 2">
            <a:extLst>
              <a:ext uri="{FF2B5EF4-FFF2-40B4-BE49-F238E27FC236}">
                <a16:creationId xmlns:a16="http://schemas.microsoft.com/office/drawing/2014/main" id="{670199FD-A7A0-4315-91AB-EE03DF6301F1}"/>
              </a:ext>
            </a:extLst>
          </p:cNvPr>
          <p:cNvSpPr>
            <a:spLocks noGrp="1"/>
          </p:cNvSpPr>
          <p:nvPr>
            <p:ph idx="1"/>
          </p:nvPr>
        </p:nvSpPr>
        <p:spPr/>
        <p:txBody>
          <a:bodyPr/>
          <a:lstStyle/>
          <a:p>
            <a:r>
              <a:rPr lang="en-US" dirty="0"/>
              <a:t>No copyright- all cites listed for pictures, videos, and audio</a:t>
            </a:r>
          </a:p>
        </p:txBody>
      </p:sp>
    </p:spTree>
    <p:extLst>
      <p:ext uri="{BB962C8B-B14F-4D97-AF65-F5344CB8AC3E}">
        <p14:creationId xmlns:p14="http://schemas.microsoft.com/office/powerpoint/2010/main" val="1576256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CC9E9-9FB5-4652-A338-0CDBD4A41CF1}"/>
              </a:ext>
            </a:extLst>
          </p:cNvPr>
          <p:cNvSpPr>
            <a:spLocks noGrp="1"/>
          </p:cNvSpPr>
          <p:nvPr>
            <p:ph type="title"/>
          </p:nvPr>
        </p:nvSpPr>
        <p:spPr>
          <a:xfrm>
            <a:off x="1154954" y="620186"/>
            <a:ext cx="8761413" cy="706964"/>
          </a:xfrm>
        </p:spPr>
        <p:txBody>
          <a:bodyPr/>
          <a:lstStyle/>
          <a:p>
            <a:r>
              <a:rPr lang="en-US" dirty="0"/>
              <a:t>Citations </a:t>
            </a:r>
          </a:p>
        </p:txBody>
      </p:sp>
      <p:sp>
        <p:nvSpPr>
          <p:cNvPr id="5" name="Content Placeholder 4">
            <a:extLst>
              <a:ext uri="{FF2B5EF4-FFF2-40B4-BE49-F238E27FC236}">
                <a16:creationId xmlns:a16="http://schemas.microsoft.com/office/drawing/2014/main" id="{1FC318DE-7694-4DC4-B4BF-C52538840D74}"/>
              </a:ext>
            </a:extLst>
          </p:cNvPr>
          <p:cNvSpPr>
            <a:spLocks noGrp="1"/>
          </p:cNvSpPr>
          <p:nvPr>
            <p:ph idx="1"/>
          </p:nvPr>
        </p:nvSpPr>
        <p:spPr>
          <a:xfrm>
            <a:off x="838200" y="1327149"/>
            <a:ext cx="10515600" cy="5762763"/>
          </a:xfrm>
        </p:spPr>
        <p:txBody>
          <a:bodyPr/>
          <a:lstStyle/>
          <a:p>
            <a:r>
              <a:rPr lang="en-US" dirty="0">
                <a:hlinkClick r:id="rId2"/>
              </a:rPr>
              <a:t>https://www.google.com/search?q=serif+vs+sans+serif&amp;rlz=1C1OKWM_enUS775US775&amp;tbm=isch&amp;source=lnt&amp;tbs=sur:fc&amp;sa=X&amp;ved=0ahUKEwj6vfv6irDaAhVvU98KHbJaDZkQpwUIIA&amp;biw=1366&amp;bih=662&amp;dpr=1#imgrc=beAixZaQAtfaYM</a:t>
            </a:r>
            <a:endParaRPr lang="en-US" dirty="0"/>
          </a:p>
          <a:p>
            <a:r>
              <a:rPr lang="en-US" dirty="0"/>
              <a:t>Multimedia: Making it Work Tay Vaughn </a:t>
            </a:r>
          </a:p>
          <a:p>
            <a:r>
              <a:rPr lang="en-US" dirty="0">
                <a:hlinkClick r:id="rId3"/>
              </a:rPr>
              <a:t>https://goo.gl/images/tvKm2t</a:t>
            </a:r>
            <a:r>
              <a:rPr lang="en-US" dirty="0"/>
              <a:t> </a:t>
            </a:r>
          </a:p>
          <a:p>
            <a:r>
              <a:rPr lang="en-US" dirty="0">
                <a:hlinkClick r:id="rId4"/>
              </a:rPr>
              <a:t>https://goo.gl/images/dfK7yV</a:t>
            </a:r>
            <a:r>
              <a:rPr lang="en-US" dirty="0"/>
              <a:t> </a:t>
            </a:r>
          </a:p>
          <a:p>
            <a:r>
              <a:rPr lang="en-US" dirty="0">
                <a:hlinkClick r:id="rId5"/>
              </a:rPr>
              <a:t>https://goo.gl/images/5p6Ajj</a:t>
            </a:r>
            <a:r>
              <a:rPr lang="en-US" dirty="0"/>
              <a:t> </a:t>
            </a:r>
          </a:p>
          <a:p>
            <a:r>
              <a:rPr lang="en-US" dirty="0">
                <a:hlinkClick r:id="rId6"/>
              </a:rPr>
              <a:t>https://goo.gl/images/icinuy</a:t>
            </a:r>
            <a:r>
              <a:rPr lang="en-US" dirty="0"/>
              <a:t> </a:t>
            </a:r>
          </a:p>
          <a:p>
            <a:r>
              <a:rPr lang="en-US" dirty="0">
                <a:hlinkClick r:id="rId7"/>
              </a:rPr>
              <a:t>https://mega.nz/#!zIAEXRCR!BzbRBlFJ0fqsOPfSJR7Ii0uKaigCWXdQauNZABI00fo</a:t>
            </a:r>
            <a:r>
              <a:rPr lang="en-US" dirty="0"/>
              <a:t> </a:t>
            </a:r>
          </a:p>
          <a:p>
            <a:r>
              <a:rPr lang="en-US" dirty="0">
                <a:hlinkClick r:id="rId8"/>
              </a:rPr>
              <a:t>https://goo.gl/images/rty3bJ</a:t>
            </a:r>
            <a:r>
              <a:rPr lang="en-US" dirty="0"/>
              <a:t> </a:t>
            </a:r>
          </a:p>
          <a:p>
            <a:r>
              <a:rPr lang="en-US" dirty="0">
                <a:hlinkClick r:id="rId9"/>
              </a:rPr>
              <a:t>https://goo.gl/images/Nf5jSd</a:t>
            </a:r>
            <a:r>
              <a:rPr lang="en-US" dirty="0"/>
              <a:t> </a:t>
            </a:r>
          </a:p>
          <a:p>
            <a:r>
              <a:rPr lang="en-US" dirty="0">
                <a:hlinkClick r:id="rId10"/>
              </a:rPr>
              <a:t>https://goo.gl/images/qxYsjA</a:t>
            </a:r>
            <a:endParaRPr lang="en-US" dirty="0"/>
          </a:p>
          <a:p>
            <a:r>
              <a:rPr lang="en-US" dirty="0">
                <a:hlinkClick r:id="rId11"/>
              </a:rPr>
              <a:t>https://goo.gl/images/u08f7k</a:t>
            </a:r>
            <a:r>
              <a:rPr lang="en-US" dirty="0"/>
              <a:t>  </a:t>
            </a:r>
          </a:p>
          <a:p>
            <a:r>
              <a:rPr lang="en-US" dirty="0">
                <a:hlinkClick r:id="rId12"/>
              </a:rPr>
              <a:t>https://goo.gl/images/8Iv5sR</a:t>
            </a:r>
            <a:r>
              <a:rPr lang="en-US" dirty="0"/>
              <a:t> </a:t>
            </a:r>
          </a:p>
          <a:p>
            <a:endParaRPr lang="en-US" dirty="0"/>
          </a:p>
        </p:txBody>
      </p:sp>
    </p:spTree>
    <p:extLst>
      <p:ext uri="{BB962C8B-B14F-4D97-AF65-F5344CB8AC3E}">
        <p14:creationId xmlns:p14="http://schemas.microsoft.com/office/powerpoint/2010/main" val="8029588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53AA8F-F2A0-48FD-85D6-8A1C8C4EA741}"/>
              </a:ext>
            </a:extLst>
          </p:cNvPr>
          <p:cNvSpPr>
            <a:spLocks noGrp="1"/>
          </p:cNvSpPr>
          <p:nvPr>
            <p:ph type="title"/>
          </p:nvPr>
        </p:nvSpPr>
        <p:spPr/>
        <p:txBody>
          <a:bodyPr/>
          <a:lstStyle/>
          <a:p>
            <a:r>
              <a:rPr lang="en-US" dirty="0"/>
              <a:t>Why Multimedia is Important</a:t>
            </a:r>
          </a:p>
        </p:txBody>
      </p:sp>
      <p:sp>
        <p:nvSpPr>
          <p:cNvPr id="3" name="Content Placeholder 2">
            <a:extLst>
              <a:ext uri="{FF2B5EF4-FFF2-40B4-BE49-F238E27FC236}">
                <a16:creationId xmlns:a16="http://schemas.microsoft.com/office/drawing/2014/main" id="{4A70F73F-0CC2-4913-813B-907D56DA8294}"/>
              </a:ext>
            </a:extLst>
          </p:cNvPr>
          <p:cNvSpPr>
            <a:spLocks noGrp="1"/>
          </p:cNvSpPr>
          <p:nvPr>
            <p:ph idx="1"/>
          </p:nvPr>
        </p:nvSpPr>
        <p:spPr/>
        <p:txBody>
          <a:bodyPr>
            <a:normAutofit/>
          </a:bodyPr>
          <a:lstStyle/>
          <a:p>
            <a:r>
              <a:rPr lang="en-US" dirty="0"/>
              <a:t>It’s important for getting news out or communication in general.</a:t>
            </a:r>
          </a:p>
          <a:p>
            <a:r>
              <a:rPr lang="en-US" dirty="0"/>
              <a:t>You probably don’t realize it but you use multimedia everyday. YouTube videos, blogs, your school’s newspaper, the meme you saw this morning was an example of multi-media.</a:t>
            </a:r>
          </a:p>
          <a:p>
            <a:r>
              <a:rPr lang="en-US" dirty="0"/>
              <a:t>Many businesses use it for presentations, marketing, advertising, and so forth. </a:t>
            </a:r>
          </a:p>
          <a:p>
            <a:r>
              <a:rPr lang="en-US" dirty="0"/>
              <a:t>You even use multimedia at home, on your X-box, Wii, even from just going on the Internet. </a:t>
            </a:r>
          </a:p>
          <a:p>
            <a:r>
              <a:rPr lang="en-US" dirty="0"/>
              <a:t>Your local mall, the grocery stores, even your library uses multimedia. </a:t>
            </a:r>
          </a:p>
        </p:txBody>
      </p:sp>
    </p:spTree>
    <p:extLst>
      <p:ext uri="{BB962C8B-B14F-4D97-AF65-F5344CB8AC3E}">
        <p14:creationId xmlns:p14="http://schemas.microsoft.com/office/powerpoint/2010/main" val="4062968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4D9AC-C14F-4B02-9765-9F12EFDAE499}"/>
              </a:ext>
            </a:extLst>
          </p:cNvPr>
          <p:cNvSpPr>
            <a:spLocks noGrp="1"/>
          </p:cNvSpPr>
          <p:nvPr>
            <p:ph type="title"/>
          </p:nvPr>
        </p:nvSpPr>
        <p:spPr/>
        <p:txBody>
          <a:bodyPr/>
          <a:lstStyle/>
          <a:p>
            <a:r>
              <a:rPr lang="en-US" dirty="0"/>
              <a:t>The 5 building blocks of multimedia</a:t>
            </a:r>
          </a:p>
        </p:txBody>
      </p:sp>
      <p:sp>
        <p:nvSpPr>
          <p:cNvPr id="3" name="Content Placeholder 2">
            <a:extLst>
              <a:ext uri="{FF2B5EF4-FFF2-40B4-BE49-F238E27FC236}">
                <a16:creationId xmlns:a16="http://schemas.microsoft.com/office/drawing/2014/main" id="{50D8FEF9-D9EF-47AC-A3D8-E204AC4B4DAB}"/>
              </a:ext>
            </a:extLst>
          </p:cNvPr>
          <p:cNvSpPr>
            <a:spLocks noGrp="1"/>
          </p:cNvSpPr>
          <p:nvPr>
            <p:ph idx="1"/>
          </p:nvPr>
        </p:nvSpPr>
        <p:spPr/>
        <p:txBody>
          <a:bodyPr/>
          <a:lstStyle/>
          <a:p>
            <a:pPr marL="514350" indent="-514350">
              <a:buFont typeface="+mj-lt"/>
              <a:buAutoNum type="arabicPeriod"/>
            </a:pPr>
            <a:r>
              <a:rPr lang="en-US" dirty="0"/>
              <a:t>Text</a:t>
            </a:r>
          </a:p>
          <a:p>
            <a:pPr marL="514350" indent="-514350">
              <a:buFont typeface="+mj-lt"/>
              <a:buAutoNum type="arabicPeriod"/>
            </a:pPr>
            <a:r>
              <a:rPr lang="en-US" dirty="0"/>
              <a:t>Images</a:t>
            </a:r>
          </a:p>
          <a:p>
            <a:pPr marL="514350" indent="-514350">
              <a:buFont typeface="+mj-lt"/>
              <a:buAutoNum type="arabicPeriod"/>
            </a:pPr>
            <a:r>
              <a:rPr lang="en-US" dirty="0"/>
              <a:t>Audio</a:t>
            </a:r>
          </a:p>
          <a:p>
            <a:pPr marL="514350" indent="-514350">
              <a:buFont typeface="+mj-lt"/>
              <a:buAutoNum type="arabicPeriod"/>
            </a:pPr>
            <a:r>
              <a:rPr lang="en-US" dirty="0"/>
              <a:t>Animation</a:t>
            </a:r>
          </a:p>
          <a:p>
            <a:pPr marL="514350" indent="-514350">
              <a:buFont typeface="+mj-lt"/>
              <a:buAutoNum type="arabicPeriod"/>
            </a:pPr>
            <a:r>
              <a:rPr lang="en-US" dirty="0"/>
              <a:t>Video</a:t>
            </a:r>
          </a:p>
          <a:p>
            <a:r>
              <a:rPr lang="en-US" dirty="0"/>
              <a:t>We use and combine these 5 building blocks in our projects for maximum creativity and to ensure that they are the best they can be. </a:t>
            </a:r>
          </a:p>
        </p:txBody>
      </p:sp>
    </p:spTree>
    <p:extLst>
      <p:ext uri="{BB962C8B-B14F-4D97-AF65-F5344CB8AC3E}">
        <p14:creationId xmlns:p14="http://schemas.microsoft.com/office/powerpoint/2010/main" val="34429683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C6B87-FC81-42BF-AE1A-E49EF68351CD}"/>
              </a:ext>
            </a:extLst>
          </p:cNvPr>
          <p:cNvSpPr>
            <a:spLocks noGrp="1"/>
          </p:cNvSpPr>
          <p:nvPr>
            <p:ph type="title"/>
          </p:nvPr>
        </p:nvSpPr>
        <p:spPr/>
        <p:txBody>
          <a:bodyPr/>
          <a:lstStyle/>
          <a:p>
            <a:r>
              <a:rPr lang="en-US" dirty="0"/>
              <a:t>Text (1)</a:t>
            </a:r>
          </a:p>
        </p:txBody>
      </p:sp>
      <p:sp>
        <p:nvSpPr>
          <p:cNvPr id="3" name="Content Placeholder 2">
            <a:extLst>
              <a:ext uri="{FF2B5EF4-FFF2-40B4-BE49-F238E27FC236}">
                <a16:creationId xmlns:a16="http://schemas.microsoft.com/office/drawing/2014/main" id="{CC4322E6-5085-469E-93E3-B0A91489E082}"/>
              </a:ext>
            </a:extLst>
          </p:cNvPr>
          <p:cNvSpPr>
            <a:spLocks noGrp="1"/>
          </p:cNvSpPr>
          <p:nvPr>
            <p:ph idx="1"/>
          </p:nvPr>
        </p:nvSpPr>
        <p:spPr/>
        <p:txBody>
          <a:bodyPr/>
          <a:lstStyle/>
          <a:p>
            <a:r>
              <a:rPr lang="en-US" dirty="0"/>
              <a:t>What you are reading and writing is text, whether it’s on your phone or on paper. Text is very important, it’s been used for over 6,000 years and still continues to be used today. </a:t>
            </a:r>
          </a:p>
          <a:p>
            <a:r>
              <a:rPr lang="en-US" dirty="0"/>
              <a:t>Words/symbols, spoken/written are the most common form of communication. </a:t>
            </a:r>
          </a:p>
          <a:p>
            <a:r>
              <a:rPr lang="en-US" dirty="0"/>
              <a:t>One category under text is a typeface, or a family of graphic characters that usually include many type sizes and styles. A typeface can be categorized as serif or sans-serif. </a:t>
            </a:r>
          </a:p>
          <a:p>
            <a:endParaRPr lang="en-US" dirty="0"/>
          </a:p>
        </p:txBody>
      </p:sp>
    </p:spTree>
    <p:extLst>
      <p:ext uri="{BB962C8B-B14F-4D97-AF65-F5344CB8AC3E}">
        <p14:creationId xmlns:p14="http://schemas.microsoft.com/office/powerpoint/2010/main" val="3898939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DFB83-957D-4307-AB7D-3757CDBCAFE8}"/>
              </a:ext>
            </a:extLst>
          </p:cNvPr>
          <p:cNvSpPr>
            <a:spLocks noGrp="1"/>
          </p:cNvSpPr>
          <p:nvPr>
            <p:ph type="title"/>
          </p:nvPr>
        </p:nvSpPr>
        <p:spPr>
          <a:xfrm>
            <a:off x="838200" y="635042"/>
            <a:ext cx="10515600" cy="1325563"/>
          </a:xfrm>
        </p:spPr>
        <p:txBody>
          <a:bodyPr/>
          <a:lstStyle/>
          <a:p>
            <a:r>
              <a:rPr lang="en-US" dirty="0"/>
              <a:t>Serif vs. Sans-Serif					Fonts</a:t>
            </a:r>
          </a:p>
        </p:txBody>
      </p:sp>
      <p:sp>
        <p:nvSpPr>
          <p:cNvPr id="3" name="Content Placeholder 2">
            <a:extLst>
              <a:ext uri="{FF2B5EF4-FFF2-40B4-BE49-F238E27FC236}">
                <a16:creationId xmlns:a16="http://schemas.microsoft.com/office/drawing/2014/main" id="{367E21EE-D42F-4BD2-9FB2-83046814A56F}"/>
              </a:ext>
            </a:extLst>
          </p:cNvPr>
          <p:cNvSpPr>
            <a:spLocks noGrp="1"/>
          </p:cNvSpPr>
          <p:nvPr>
            <p:ph sz="half" idx="1"/>
          </p:nvPr>
        </p:nvSpPr>
        <p:spPr>
          <a:xfrm>
            <a:off x="500072" y="2226292"/>
            <a:ext cx="5181600" cy="4351338"/>
          </a:xfrm>
        </p:spPr>
        <p:txBody>
          <a:bodyPr/>
          <a:lstStyle/>
          <a:p>
            <a:r>
              <a:rPr lang="en-US" dirty="0"/>
              <a:t>If the letters in a font have strokes on the ends of them then they are serifs. If the letters do not have strokes on the end then it is sans-serif. Serifs are usually used as body fonts. Sans-serif are typically used for titles. </a:t>
            </a:r>
          </a:p>
        </p:txBody>
      </p:sp>
      <p:sp>
        <p:nvSpPr>
          <p:cNvPr id="9" name="Content Placeholder 8">
            <a:extLst>
              <a:ext uri="{FF2B5EF4-FFF2-40B4-BE49-F238E27FC236}">
                <a16:creationId xmlns:a16="http://schemas.microsoft.com/office/drawing/2014/main" id="{D338A7D7-0F17-4530-A446-9D14D808647C}"/>
              </a:ext>
            </a:extLst>
          </p:cNvPr>
          <p:cNvSpPr>
            <a:spLocks noGrp="1"/>
          </p:cNvSpPr>
          <p:nvPr>
            <p:ph sz="half" idx="2"/>
          </p:nvPr>
        </p:nvSpPr>
        <p:spPr>
          <a:xfrm>
            <a:off x="6510328" y="2347507"/>
            <a:ext cx="5181600" cy="5048078"/>
          </a:xfrm>
        </p:spPr>
        <p:txBody>
          <a:bodyPr/>
          <a:lstStyle/>
          <a:p>
            <a:r>
              <a:rPr lang="en-US" dirty="0"/>
              <a:t>A font is defined as a collection of characters of a single size and style belonging to a particular typeface family. </a:t>
            </a:r>
          </a:p>
          <a:p>
            <a:r>
              <a:rPr lang="en-US" dirty="0"/>
              <a:t>Common font styles are </a:t>
            </a:r>
            <a:r>
              <a:rPr lang="en-US" u="sng" dirty="0"/>
              <a:t>underline</a:t>
            </a:r>
            <a:r>
              <a:rPr lang="en-US" dirty="0"/>
              <a:t>, </a:t>
            </a:r>
            <a:r>
              <a:rPr lang="en-US" b="1" dirty="0"/>
              <a:t>bold</a:t>
            </a:r>
            <a:r>
              <a:rPr lang="en-US" dirty="0"/>
              <a:t>, and </a:t>
            </a:r>
            <a:r>
              <a:rPr lang="en-US" i="1" dirty="0"/>
              <a:t>italics</a:t>
            </a:r>
            <a:r>
              <a:rPr lang="en-US" dirty="0"/>
              <a:t>.</a:t>
            </a:r>
          </a:p>
          <a:p>
            <a:r>
              <a:rPr lang="en-US" dirty="0"/>
              <a:t>Type sizes are expressed in points. 1 inch=72 points.</a:t>
            </a:r>
          </a:p>
        </p:txBody>
      </p:sp>
      <p:sp>
        <p:nvSpPr>
          <p:cNvPr id="5" name="AutoShape 4" descr="Image result for serif vs sans serif">
            <a:extLst>
              <a:ext uri="{FF2B5EF4-FFF2-40B4-BE49-F238E27FC236}">
                <a16:creationId xmlns:a16="http://schemas.microsoft.com/office/drawing/2014/main" id="{9F30093A-01E4-4F89-B68E-200CB42E96E2}"/>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0" name="Picture 6" descr="Image result for serif vs sans serif">
            <a:extLst>
              <a:ext uri="{FF2B5EF4-FFF2-40B4-BE49-F238E27FC236}">
                <a16:creationId xmlns:a16="http://schemas.microsoft.com/office/drawing/2014/main" id="{D452978C-46BF-4378-AAC6-3CF7C8534D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543" y="3646886"/>
            <a:ext cx="5705457" cy="3196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9901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A8C43-552C-40B0-A1E5-E57AC43D69A1}"/>
              </a:ext>
            </a:extLst>
          </p:cNvPr>
          <p:cNvSpPr>
            <a:spLocks noGrp="1"/>
          </p:cNvSpPr>
          <p:nvPr>
            <p:ph type="title"/>
          </p:nvPr>
        </p:nvSpPr>
        <p:spPr/>
        <p:txBody>
          <a:bodyPr/>
          <a:lstStyle/>
          <a:p>
            <a:r>
              <a:rPr lang="en-US" dirty="0"/>
              <a:t>Text (2)</a:t>
            </a:r>
          </a:p>
        </p:txBody>
      </p:sp>
      <p:sp>
        <p:nvSpPr>
          <p:cNvPr id="3" name="Content Placeholder 2">
            <a:extLst>
              <a:ext uri="{FF2B5EF4-FFF2-40B4-BE49-F238E27FC236}">
                <a16:creationId xmlns:a16="http://schemas.microsoft.com/office/drawing/2014/main" id="{9F101017-278E-4598-B0D1-AE0FF3F79858}"/>
              </a:ext>
            </a:extLst>
          </p:cNvPr>
          <p:cNvSpPr>
            <a:spLocks noGrp="1"/>
          </p:cNvSpPr>
          <p:nvPr>
            <p:ph idx="1"/>
          </p:nvPr>
        </p:nvSpPr>
        <p:spPr>
          <a:xfrm>
            <a:off x="838200" y="2451653"/>
            <a:ext cx="10515600" cy="5141842"/>
          </a:xfrm>
        </p:spPr>
        <p:txBody>
          <a:bodyPr>
            <a:normAutofit/>
          </a:bodyPr>
          <a:lstStyle/>
          <a:p>
            <a:r>
              <a:rPr lang="en-US" dirty="0"/>
              <a:t>Multimedia becomes interactive multimedia when you give the user control over what information is viewed and when it’s viewed. Interactive multimedia becomes hypermedia when its designer provides a structure of linked elements through which a user can navigate and interact.</a:t>
            </a:r>
          </a:p>
          <a:p>
            <a:r>
              <a:rPr lang="en-US" dirty="0"/>
              <a:t>When hypermedia includes large amounts of content, it can be linked together. When they are linked together you get a hypertext system. Links are connections between the conceptual elements, nodes, which consist of text, graphics, sounds, or related information.</a:t>
            </a:r>
          </a:p>
          <a:p>
            <a:r>
              <a:rPr lang="en-US" dirty="0"/>
              <a:t>The standard document format used for webpages  is called Hypertext Markup Language (HTML). </a:t>
            </a:r>
          </a:p>
        </p:txBody>
      </p:sp>
    </p:spTree>
    <p:extLst>
      <p:ext uri="{BB962C8B-B14F-4D97-AF65-F5344CB8AC3E}">
        <p14:creationId xmlns:p14="http://schemas.microsoft.com/office/powerpoint/2010/main" val="1599787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4DF786A-268A-4CDE-BC7D-E8AABC3EBC5F}"/>
              </a:ext>
            </a:extLst>
          </p:cNvPr>
          <p:cNvSpPr>
            <a:spLocks noGrp="1"/>
          </p:cNvSpPr>
          <p:nvPr>
            <p:ph type="body" idx="1"/>
          </p:nvPr>
        </p:nvSpPr>
        <p:spPr>
          <a:xfrm>
            <a:off x="521735" y="355946"/>
            <a:ext cx="5157787" cy="823912"/>
          </a:xfrm>
        </p:spPr>
        <p:txBody>
          <a:bodyPr>
            <a:normAutofit fontScale="85000" lnSpcReduction="10000"/>
          </a:bodyPr>
          <a:lstStyle/>
          <a:p>
            <a:r>
              <a:rPr lang="en-US" sz="4800" dirty="0"/>
              <a:t>Hardware Needed</a:t>
            </a:r>
          </a:p>
        </p:txBody>
      </p:sp>
      <p:sp>
        <p:nvSpPr>
          <p:cNvPr id="3" name="Content Placeholder 2">
            <a:extLst>
              <a:ext uri="{FF2B5EF4-FFF2-40B4-BE49-F238E27FC236}">
                <a16:creationId xmlns:a16="http://schemas.microsoft.com/office/drawing/2014/main" id="{1B0F316D-8FF8-45DF-BC2D-BF969C18DD70}"/>
              </a:ext>
            </a:extLst>
          </p:cNvPr>
          <p:cNvSpPr>
            <a:spLocks noGrp="1"/>
          </p:cNvSpPr>
          <p:nvPr>
            <p:ph sz="half" idx="2"/>
          </p:nvPr>
        </p:nvSpPr>
        <p:spPr>
          <a:xfrm>
            <a:off x="839786" y="2187023"/>
            <a:ext cx="5157787" cy="3684588"/>
          </a:xfrm>
        </p:spPr>
        <p:txBody>
          <a:bodyPr>
            <a:normAutofit/>
          </a:bodyPr>
          <a:lstStyle/>
          <a:p>
            <a:r>
              <a:rPr lang="en-US" sz="4400" dirty="0"/>
              <a:t>Email</a:t>
            </a:r>
          </a:p>
        </p:txBody>
      </p:sp>
      <p:sp>
        <p:nvSpPr>
          <p:cNvPr id="5" name="Text Placeholder 4">
            <a:extLst>
              <a:ext uri="{FF2B5EF4-FFF2-40B4-BE49-F238E27FC236}">
                <a16:creationId xmlns:a16="http://schemas.microsoft.com/office/drawing/2014/main" id="{591D5AB2-5A53-4093-9A0A-40CE369820FD}"/>
              </a:ext>
            </a:extLst>
          </p:cNvPr>
          <p:cNvSpPr>
            <a:spLocks noGrp="1"/>
          </p:cNvSpPr>
          <p:nvPr>
            <p:ph type="body" sz="quarter" idx="3"/>
          </p:nvPr>
        </p:nvSpPr>
        <p:spPr>
          <a:xfrm>
            <a:off x="5823367" y="355946"/>
            <a:ext cx="5183188" cy="823912"/>
          </a:xfrm>
        </p:spPr>
        <p:txBody>
          <a:bodyPr>
            <a:normAutofit fontScale="85000" lnSpcReduction="10000"/>
          </a:bodyPr>
          <a:lstStyle/>
          <a:p>
            <a:r>
              <a:rPr lang="en-US" sz="4800" dirty="0"/>
              <a:t>Software Needed</a:t>
            </a:r>
          </a:p>
        </p:txBody>
      </p:sp>
      <p:sp>
        <p:nvSpPr>
          <p:cNvPr id="6" name="Content Placeholder 5">
            <a:extLst>
              <a:ext uri="{FF2B5EF4-FFF2-40B4-BE49-F238E27FC236}">
                <a16:creationId xmlns:a16="http://schemas.microsoft.com/office/drawing/2014/main" id="{F2F48A1A-CE21-4A95-A92B-62792038F614}"/>
              </a:ext>
            </a:extLst>
          </p:cNvPr>
          <p:cNvSpPr>
            <a:spLocks noGrp="1"/>
          </p:cNvSpPr>
          <p:nvPr>
            <p:ph sz="quarter" idx="4"/>
          </p:nvPr>
        </p:nvSpPr>
        <p:spPr>
          <a:xfrm>
            <a:off x="6169026" y="2187023"/>
            <a:ext cx="5183188" cy="3684588"/>
          </a:xfrm>
        </p:spPr>
        <p:txBody>
          <a:bodyPr>
            <a:normAutofit/>
          </a:bodyPr>
          <a:lstStyle/>
          <a:p>
            <a:r>
              <a:rPr lang="en-US" sz="4400" dirty="0"/>
              <a:t>Database software</a:t>
            </a:r>
          </a:p>
        </p:txBody>
      </p:sp>
    </p:spTree>
    <p:extLst>
      <p:ext uri="{BB962C8B-B14F-4D97-AF65-F5344CB8AC3E}">
        <p14:creationId xmlns:p14="http://schemas.microsoft.com/office/powerpoint/2010/main" val="2797046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B0121-D9C8-4089-AC7B-523755641D7A}"/>
              </a:ext>
            </a:extLst>
          </p:cNvPr>
          <p:cNvSpPr>
            <a:spLocks noGrp="1"/>
          </p:cNvSpPr>
          <p:nvPr>
            <p:ph type="title"/>
          </p:nvPr>
        </p:nvSpPr>
        <p:spPr>
          <a:xfrm>
            <a:off x="838200" y="152401"/>
            <a:ext cx="10515600" cy="1325563"/>
          </a:xfrm>
        </p:spPr>
        <p:txBody>
          <a:bodyPr/>
          <a:lstStyle/>
          <a:p>
            <a:r>
              <a:rPr lang="en-US" dirty="0"/>
              <a:t>Images (1)</a:t>
            </a:r>
          </a:p>
        </p:txBody>
      </p:sp>
      <p:sp>
        <p:nvSpPr>
          <p:cNvPr id="3" name="Content Placeholder 2">
            <a:extLst>
              <a:ext uri="{FF2B5EF4-FFF2-40B4-BE49-F238E27FC236}">
                <a16:creationId xmlns:a16="http://schemas.microsoft.com/office/drawing/2014/main" id="{0CFDD36D-40D2-432D-ABB8-37062E626E30}"/>
              </a:ext>
            </a:extLst>
          </p:cNvPr>
          <p:cNvSpPr>
            <a:spLocks noGrp="1"/>
          </p:cNvSpPr>
          <p:nvPr>
            <p:ph idx="1"/>
          </p:nvPr>
        </p:nvSpPr>
        <p:spPr>
          <a:xfrm>
            <a:off x="838200" y="2233991"/>
            <a:ext cx="10515600" cy="5452269"/>
          </a:xfrm>
        </p:spPr>
        <p:txBody>
          <a:bodyPr/>
          <a:lstStyle/>
          <a:p>
            <a:r>
              <a:rPr lang="en-US" dirty="0"/>
              <a:t>A bitmap is an image type used for images requiring fine detail, it’s composed of pixels, each pixel has it’s own color. The bit-depth determines the amount of colors that can be displayed by each pixel. The width and height are the resolution. </a:t>
            </a:r>
          </a:p>
          <a:p>
            <a:r>
              <a:rPr lang="en-US" dirty="0"/>
              <a:t>Vector is an image defined by the computer mathematically and the computer chooses how to color the pixels. </a:t>
            </a:r>
          </a:p>
          <a:p>
            <a:r>
              <a:rPr lang="en-US" dirty="0"/>
              <a:t>Transparency in images is called ALPHA. </a:t>
            </a:r>
          </a:p>
          <a:p>
            <a:pPr lvl="1"/>
            <a:r>
              <a:rPr lang="en-US" dirty="0"/>
              <a:t>Ex: GIF(1-bit transparency channel), PNG(7-bit transparency channel)</a:t>
            </a:r>
          </a:p>
          <a:p>
            <a:r>
              <a:rPr lang="en-US" dirty="0"/>
              <a:t>HSL- Hue Saturation Lightness- commo color space for graphic design. </a:t>
            </a:r>
          </a:p>
          <a:p>
            <a:r>
              <a:rPr lang="en-US" dirty="0"/>
              <a:t>YIQ-(Y) Luminance, (I) In-phase-cyan-red, (Q) green and magenta</a:t>
            </a:r>
          </a:p>
          <a:p>
            <a:r>
              <a:rPr lang="en-US" dirty="0"/>
              <a:t>Y, </a:t>
            </a:r>
            <a:r>
              <a:rPr lang="en-US" dirty="0" err="1"/>
              <a:t>Cb</a:t>
            </a:r>
            <a:r>
              <a:rPr lang="en-US" dirty="0"/>
              <a:t>, Cr (Y) Luminance, (</a:t>
            </a:r>
            <a:r>
              <a:rPr lang="en-US" dirty="0" err="1"/>
              <a:t>Cb</a:t>
            </a:r>
            <a:r>
              <a:rPr lang="en-US" dirty="0"/>
              <a:t>) blue difference (Cr) red difference</a:t>
            </a:r>
          </a:p>
        </p:txBody>
      </p:sp>
    </p:spTree>
    <p:extLst>
      <p:ext uri="{BB962C8B-B14F-4D97-AF65-F5344CB8AC3E}">
        <p14:creationId xmlns:p14="http://schemas.microsoft.com/office/powerpoint/2010/main" val="325846290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11616</TotalTime>
  <Words>1143</Words>
  <Application>Microsoft Office PowerPoint</Application>
  <PresentationFormat>Widescreen</PresentationFormat>
  <Paragraphs>109</Paragraphs>
  <Slides>22</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Century Gothic</vt:lpstr>
      <vt:lpstr>Wingdings 3</vt:lpstr>
      <vt:lpstr>Ion Boardroom</vt:lpstr>
      <vt:lpstr>Multimedia </vt:lpstr>
      <vt:lpstr>What is Multimedia?</vt:lpstr>
      <vt:lpstr>Why Multimedia is Important</vt:lpstr>
      <vt:lpstr>The 5 building blocks of multimedia</vt:lpstr>
      <vt:lpstr>Text (1)</vt:lpstr>
      <vt:lpstr>Serif vs. Sans-Serif     Fonts</vt:lpstr>
      <vt:lpstr>Text (2)</vt:lpstr>
      <vt:lpstr>PowerPoint Presentation</vt:lpstr>
      <vt:lpstr>Images (1)</vt:lpstr>
      <vt:lpstr>Images (2)</vt:lpstr>
      <vt:lpstr>PowerPoint Presentation</vt:lpstr>
      <vt:lpstr>Audio (1)</vt:lpstr>
      <vt:lpstr>Audio (2)</vt:lpstr>
      <vt:lpstr>PowerPoint Presentation</vt:lpstr>
      <vt:lpstr>Animation (1)</vt:lpstr>
      <vt:lpstr>Animation (2)</vt:lpstr>
      <vt:lpstr>PowerPoint Presentation</vt:lpstr>
      <vt:lpstr>Video (1)</vt:lpstr>
      <vt:lpstr>Video(2)</vt:lpstr>
      <vt:lpstr>PowerPoint Presentation</vt:lpstr>
      <vt:lpstr>Copyrights</vt:lpstr>
      <vt:lpstr>Citations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1</dc:title>
  <dc:creator>Sara Reper</dc:creator>
  <cp:lastModifiedBy>Sara Reper</cp:lastModifiedBy>
  <cp:revision>119</cp:revision>
  <dcterms:created xsi:type="dcterms:W3CDTF">2018-04-02T18:03:26Z</dcterms:created>
  <dcterms:modified xsi:type="dcterms:W3CDTF">2018-04-10T22:23:14Z</dcterms:modified>
</cp:coreProperties>
</file>