
<file path=[Content_Types].xml><?xml version="1.0" encoding="utf-8"?>
<Types xmlns="http://schemas.openxmlformats.org/package/2006/content-types">
  <Default Extension="png" ContentType="image/png"/>
  <Default Extension="mp3" ContentType="audio/mpeg"/>
  <Default Extension="rels" ContentType="application/vnd.openxmlformats-package.relationships+xml"/>
  <Default Extension="xml" ContentType="application/xml"/>
  <Default Extension="wav" ContentType="audio/x-wav"/>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66"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59" autoAdjust="0"/>
    <p:restoredTop sz="92982" autoAdjust="0"/>
  </p:normalViewPr>
  <p:slideViewPr>
    <p:cSldViewPr snapToGrid="0">
      <p:cViewPr varScale="1">
        <p:scale>
          <a:sx n="106" d="100"/>
          <a:sy n="106" d="100"/>
        </p:scale>
        <p:origin x="6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8B226-861B-4C59-8B5C-19F67FB7DA5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6350AC3-7B32-4F64-A88E-EE0EAE01D2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2FE08F6-62C8-444D-A27A-2BE0F05EBBC6}"/>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9021D785-BF13-404F-83CC-87F4232750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10091C-068B-48C1-B705-D8078838BDA1}"/>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2912905867"/>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6DA83-D5A8-4EB8-8A8D-1C2EBE6C1F4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C5F89E-D7FB-4A79-8504-4B132FF2A68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B7E5EC-E096-4946-931E-0DAC6E3DE253}"/>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D5F69953-7906-4EBE-9C06-99D4085CFB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7EE177-EAAC-44A0-9295-2E25458B9F54}"/>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3672817219"/>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8DD652-70F6-4C00-91DE-77E77EC5209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F88B30-EA3B-4364-8105-BEAFA106DF6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FD67AB-5F6F-483A-9323-C2EE9007CC1C}"/>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E9C09580-0681-4AE7-96FC-239609BFC4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168F65-8F93-41E5-9F14-680970797223}"/>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316730041"/>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B5F8E-0E59-4B79-81C2-E9B098A17C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62C373-987D-4253-B850-B09EEF67086A}"/>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332383-2914-4291-B74D-7CB13BCBD34E}"/>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A0FE9CA9-C98E-4729-897C-84AD39950A2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F9670E-136E-42BC-82E2-4926A3E28504}"/>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1344646570"/>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27981-169D-4ECB-905F-712CFF56A1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4F9796F-AEF2-4777-BCC8-8F7909ED89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EEC49B4-C436-4259-A0C8-2BF426879E3B}"/>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993E8759-CB80-4B46-8B48-160B405553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FECDDF-8B5B-46C1-BFFB-2EB7D174DD0B}"/>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682556707"/>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AFCDC-268E-42E4-BB12-DBCC0FA64B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36ADD4-EAFD-4DEB-98B1-1AD8FA73C23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7F0D167-23AF-4B78-8678-CEC015CC488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F53D327-0AE5-45ED-A6E0-26DA96FC51F9}"/>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6" name="Footer Placeholder 5">
            <a:extLst>
              <a:ext uri="{FF2B5EF4-FFF2-40B4-BE49-F238E27FC236}">
                <a16:creationId xmlns:a16="http://schemas.microsoft.com/office/drawing/2014/main" id="{75B07370-5E40-4359-95EB-4BCABB3421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B997F8-6B77-4FE8-989D-0969055D1D85}"/>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190872072"/>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41658-A0AD-42CE-8212-ED95F076B3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1D7648-8B47-4653-954F-D7B21916BA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B91AE57-48BE-41F0-AF37-950DEBA2E4C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3D7D6C7-E3E0-43F0-ADD3-FB9C5C314D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356F3E4-6E1A-4FDA-AF51-6510CBCC649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B1B8577-33E7-4CEF-B0D7-9BBF45114CC9}"/>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8" name="Footer Placeholder 7">
            <a:extLst>
              <a:ext uri="{FF2B5EF4-FFF2-40B4-BE49-F238E27FC236}">
                <a16:creationId xmlns:a16="http://schemas.microsoft.com/office/drawing/2014/main" id="{4AF952DD-402C-4B5A-9A0A-7A0A2519028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E9D699-6F13-4035-8E73-692956FF804E}"/>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666868448"/>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9729B-881F-4492-8453-380746A4D4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2AB5196-4711-47A9-B501-3E3502027914}"/>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4" name="Footer Placeholder 3">
            <a:extLst>
              <a:ext uri="{FF2B5EF4-FFF2-40B4-BE49-F238E27FC236}">
                <a16:creationId xmlns:a16="http://schemas.microsoft.com/office/drawing/2014/main" id="{CC8E4861-A78B-4630-B7D1-8E8C5A1CF4F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4950D9-C250-40E2-BB1F-27D8C9C50F14}"/>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3249221231"/>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410BE1A-8DBE-484D-96FD-73F9F2A1EF4B}"/>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3" name="Footer Placeholder 2">
            <a:extLst>
              <a:ext uri="{FF2B5EF4-FFF2-40B4-BE49-F238E27FC236}">
                <a16:creationId xmlns:a16="http://schemas.microsoft.com/office/drawing/2014/main" id="{CE04030A-5679-402C-AB0B-9035D16C1BD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5CA4933-62D3-4DC5-A6BD-5938BB6573BE}"/>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1642246360"/>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ADBB9-D5BA-4C7E-B60F-BAF428B419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59C66F-0456-4FC1-81C5-21F7A31D31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D76E8C-7C6F-4B92-8ACB-D88BB10BB3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3E5AD5F-C020-4C04-94F6-ED8D285EE9CD}"/>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6" name="Footer Placeholder 5">
            <a:extLst>
              <a:ext uri="{FF2B5EF4-FFF2-40B4-BE49-F238E27FC236}">
                <a16:creationId xmlns:a16="http://schemas.microsoft.com/office/drawing/2014/main" id="{E2491303-3258-474C-84EB-3418FD83DE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613110-19B8-4D2B-9F1B-58334372D88F}"/>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3863912820"/>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6D2D0-61E7-4BB5-AB84-0CECE4881E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45BE334-A5DF-413A-8E10-BA44254893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7395CB2-932C-4DF9-AD49-57372E6804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D7F3225-C5BB-4DC7-ABB4-03CBAA1F3AAC}"/>
              </a:ext>
            </a:extLst>
          </p:cNvPr>
          <p:cNvSpPr>
            <a:spLocks noGrp="1"/>
          </p:cNvSpPr>
          <p:nvPr>
            <p:ph type="dt" sz="half" idx="10"/>
          </p:nvPr>
        </p:nvSpPr>
        <p:spPr/>
        <p:txBody>
          <a:bodyPr/>
          <a:lstStyle/>
          <a:p>
            <a:fld id="{95121CE0-6D09-4440-9A14-F6846ABF57C6}" type="datetimeFigureOut">
              <a:rPr lang="en-US" smtClean="0"/>
              <a:t>4/10/2018</a:t>
            </a:fld>
            <a:endParaRPr lang="en-US"/>
          </a:p>
        </p:txBody>
      </p:sp>
      <p:sp>
        <p:nvSpPr>
          <p:cNvPr id="6" name="Footer Placeholder 5">
            <a:extLst>
              <a:ext uri="{FF2B5EF4-FFF2-40B4-BE49-F238E27FC236}">
                <a16:creationId xmlns:a16="http://schemas.microsoft.com/office/drawing/2014/main" id="{49A76B0A-72BC-4803-81AB-AD8970E18F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83B174-EAB3-4DE6-9A33-475E7CF9DF5A}"/>
              </a:ext>
            </a:extLst>
          </p:cNvPr>
          <p:cNvSpPr>
            <a:spLocks noGrp="1"/>
          </p:cNvSpPr>
          <p:nvPr>
            <p:ph type="sldNum" sz="quarter" idx="12"/>
          </p:nvPr>
        </p:nvSpPr>
        <p:spPr/>
        <p:txBody>
          <a:bodyPr/>
          <a:lstStyle/>
          <a:p>
            <a:fld id="{3EC8F42B-D3D9-413D-A15C-A0F216EFA8B2}" type="slidenum">
              <a:rPr lang="en-US" smtClean="0"/>
              <a:t>‹#›</a:t>
            </a:fld>
            <a:endParaRPr lang="en-US"/>
          </a:p>
        </p:txBody>
      </p:sp>
    </p:spTree>
    <p:extLst>
      <p:ext uri="{BB962C8B-B14F-4D97-AF65-F5344CB8AC3E}">
        <p14:creationId xmlns:p14="http://schemas.microsoft.com/office/powerpoint/2010/main" val="336483599"/>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1" name="click.wav"/>
          </p:stSnd>
        </p:sndAc>
      </p:transition>
    </mc:Choice>
    <mc:Fallback xmlns="">
      <p:transition spd="slow">
        <p:fade/>
        <p:sndAc>
          <p:stSnd>
            <p:snd r:embed="rId3" name="click.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BDB7AB-90A5-4482-BA0C-EDE1AF9BDF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A4E47A-58F0-4D82-9840-FD196A1401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B10E4B-8A9F-4A1F-8DA1-4C31ECF6A12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121CE0-6D09-4440-9A14-F6846ABF57C6}" type="datetimeFigureOut">
              <a:rPr lang="en-US" smtClean="0"/>
              <a:t>4/10/2018</a:t>
            </a:fld>
            <a:endParaRPr lang="en-US"/>
          </a:p>
        </p:txBody>
      </p:sp>
      <p:sp>
        <p:nvSpPr>
          <p:cNvPr id="5" name="Footer Placeholder 4">
            <a:extLst>
              <a:ext uri="{FF2B5EF4-FFF2-40B4-BE49-F238E27FC236}">
                <a16:creationId xmlns:a16="http://schemas.microsoft.com/office/drawing/2014/main" id="{6BB59F0A-D3BA-4E96-AAAA-68062FF938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572B4A-C263-4728-A661-1F821011F1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C8F42B-D3D9-413D-A15C-A0F216EFA8B2}" type="slidenum">
              <a:rPr lang="en-US" smtClean="0"/>
              <a:t>‹#›</a:t>
            </a:fld>
            <a:endParaRPr lang="en-US"/>
          </a:p>
        </p:txBody>
      </p:sp>
    </p:spTree>
    <p:extLst>
      <p:ext uri="{BB962C8B-B14F-4D97-AF65-F5344CB8AC3E}">
        <p14:creationId xmlns:p14="http://schemas.microsoft.com/office/powerpoint/2010/main" val="3684282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prism dir="d" isContent="1" isInverted="1"/>
        <p:sndAc>
          <p:stSnd>
            <p:snd r:embed="rId13" name="click.wav"/>
          </p:stSnd>
        </p:sndAc>
      </p:transition>
    </mc:Choice>
    <mc:Fallback xmlns="">
      <p:transition spd="slow">
        <p:fade/>
        <p:sndAc>
          <p:stSnd>
            <p:snd r:embed="rId14" name="click.wav"/>
          </p:stSnd>
        </p:sndAc>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audio" Target="../media/audio1.wav"/><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image" Target="../media/image37.png"/><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8.png"/><Relationship Id="rId5" Type="http://schemas.openxmlformats.org/officeDocument/2006/relationships/slide" Target="slide10.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11.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42.gif"/><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13.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14.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8" Type="http://schemas.openxmlformats.org/officeDocument/2006/relationships/hyperlink" Target="https://media.playstation.com/is/image/SCEA/playstation-4-slim-vertical-product-shot-01-us-07sep16?$native_t$" TargetMode="External"/><Relationship Id="rId13" Type="http://schemas.openxmlformats.org/officeDocument/2006/relationships/hyperlink" Target="http://pngimg.com/uploads/computer_pc/computer_pc_PNG17490.png" TargetMode="External"/><Relationship Id="rId18" Type="http://schemas.openxmlformats.org/officeDocument/2006/relationships/hyperlink" Target="https://cdn-4.nikon-cdn.com/e/Q5NM96RZZo-YRYNeYvAi9aeqFMY3fvEkMLBAAiSy_A1s7ZmZtIiLEYu3OcdUQ-SZamIbjXuV_RjVmBUXWsK5aE7rSLzVAkA9PGycjjaiMIM=/Views/26510_B700_left.png" TargetMode="External"/><Relationship Id="rId3" Type="http://schemas.openxmlformats.org/officeDocument/2006/relationships/hyperlink" Target="http://free-cell-phone-unlock.com/wp-content/uploads/2009/10/motorola-razr-v3.png" TargetMode="External"/><Relationship Id="rId21" Type="http://schemas.openxmlformats.org/officeDocument/2006/relationships/slide" Target="slide16.xml"/><Relationship Id="rId7" Type="http://schemas.openxmlformats.org/officeDocument/2006/relationships/hyperlink" Target="http://recomhub.com/blog/wp-content/uploads/2015/11/xbox11.png" TargetMode="External"/><Relationship Id="rId12" Type="http://schemas.openxmlformats.org/officeDocument/2006/relationships/hyperlink" Target="http://techwelike.com/wp-content/uploads/2014/03/TCL-48-inch-1080P-LED-HDTV-Sams-Club-TechWeLike-Cruz-4-1024x682.png" TargetMode="External"/><Relationship Id="rId17" Type="http://schemas.openxmlformats.org/officeDocument/2006/relationships/hyperlink" Target="https://upload.wikimedia.org/wikipedia/en/1/11/Fast_text.png" TargetMode="External"/><Relationship Id="rId2" Type="http://schemas.openxmlformats.org/officeDocument/2006/relationships/audio" Target="../media/audio1.wav"/><Relationship Id="rId16" Type="http://schemas.openxmlformats.org/officeDocument/2006/relationships/hyperlink" Target="https://fthmb.tqn.com/g_FcbsRF0Bq3ym0Pv4KKhDcS9Ws=/768x0/filters:no_upscale():max_bytes(150000):strip_icc()/IPod_family-57b9ef4b3df78c8763cb3042.png" TargetMode="External"/><Relationship Id="rId20" Type="http://schemas.openxmlformats.org/officeDocument/2006/relationships/hyperlink" Target="http://www.greatdy.com/sites/greatdy.com/files/video-flow-icon.png" TargetMode="External"/><Relationship Id="rId1" Type="http://schemas.openxmlformats.org/officeDocument/2006/relationships/slideLayout" Target="../slideLayouts/slideLayout2.xml"/><Relationship Id="rId6" Type="http://schemas.openxmlformats.org/officeDocument/2006/relationships/hyperlink" Target="https://store.storeimages.cdn-apple.com/4974/as-images.apple.com/is/image/AppleInc/aos/published/images/i/ph/iphone/x/iphone-x-select-2017?wid=189&amp;hei=376&amp;fmt=png-alpha&amp;.v=1504378258086" TargetMode="External"/><Relationship Id="rId11" Type="http://schemas.openxmlformats.org/officeDocument/2006/relationships/hyperlink" Target="http://www.survivingsocial.com/wp-content/uploads/2016/11/TV.png" TargetMode="External"/><Relationship Id="rId5" Type="http://schemas.openxmlformats.org/officeDocument/2006/relationships/hyperlink" Target="https://upload.wikimedia.org/wikipedia/commons/4/48/Qualcomm_QCP-2700_phone.png" TargetMode="External"/><Relationship Id="rId15" Type="http://schemas.openxmlformats.org/officeDocument/2006/relationships/hyperlink" Target="https://fthmb.tqn.com/921Lq5wGTi7bGs6aQnZTKreeab4=/768x0/filters:no_upscale():max_bytes(150000):strip_icc()/YouTube_logo_2015.svg-57ebbd433df78c690fc6ffa0.png" TargetMode="External"/><Relationship Id="rId10" Type="http://schemas.openxmlformats.org/officeDocument/2006/relationships/hyperlink" Target="http://pngimg.com/uploads/windows_logos/windows_logos_PNG37.png" TargetMode="External"/><Relationship Id="rId19" Type="http://schemas.openxmlformats.org/officeDocument/2006/relationships/hyperlink" Target="https://cdn.pixabay.com/photo/2016/03/31/15/24/audio-1293262_960_720.png" TargetMode="External"/><Relationship Id="rId4" Type="http://schemas.openxmlformats.org/officeDocument/2006/relationships/hyperlink" Target="https://vignette.wikia.nocookie.net/dreamlogos/images/2/24/Windows_98_logo_vector_by_pkmnct-d3i2myb.png/revision/latest?cb=20150515110159" TargetMode="External"/><Relationship Id="rId9" Type="http://schemas.openxmlformats.org/officeDocument/2006/relationships/hyperlink" Target="https://www.warpzoneonline.com/wp-content/uploads/2016/12/ps1.png" TargetMode="External"/><Relationship Id="rId14" Type="http://schemas.openxmlformats.org/officeDocument/2006/relationships/hyperlink" Target="https://www.windowscentral.com/sites/wpcentral.com/files/field/image/2017/01/largepng.png" TargetMode="External"/><Relationship Id="rId22" Type="http://schemas.openxmlformats.org/officeDocument/2006/relationships/audio" Target="../media/audio1.wav"/></Relationships>
</file>

<file path=ppt/slides/_rels/slide18.xml.rels><?xml version="1.0" encoding="UTF-8" standalone="yes"?>
<Relationships xmlns="http://schemas.openxmlformats.org/package/2006/relationships"><Relationship Id="rId8" Type="http://schemas.openxmlformats.org/officeDocument/2006/relationships/hyperlink" Target="http://chank.com/freefonts/Woodchippr/slide.png" TargetMode="External"/><Relationship Id="rId13" Type="http://schemas.openxmlformats.org/officeDocument/2006/relationships/hyperlink" Target="https://www.youtube.com/watch?v=d7K1z2uZBQU" TargetMode="External"/><Relationship Id="rId18" Type="http://schemas.openxmlformats.org/officeDocument/2006/relationships/hyperlink" Target="https://store.storeimages.cdn-apple.com/4974/as-images.apple.com/is/image/AppleInc/aos/published/images/i/po/ipod/touch/ipod-touch-product-blue-2015_GEO_US?wid=300&amp;hei=300&amp;fmt=png-alpha&amp;.v=1482277688667" TargetMode="External"/><Relationship Id="rId26" Type="http://schemas.openxmlformats.org/officeDocument/2006/relationships/hyperlink" Target="https://www.cyberpowersystem.co.uk/images/cs/COREP3/01_400.png" TargetMode="External"/><Relationship Id="rId3" Type="http://schemas.openxmlformats.org/officeDocument/2006/relationships/hyperlink" Target="http://studioplumeau.com/wp-content/uploads/2017/05/2d-animation-working-proces.png" TargetMode="External"/><Relationship Id="rId21" Type="http://schemas.openxmlformats.org/officeDocument/2006/relationships/hyperlink" Target="https://icdn5.digitaltrends.com/image/screen-shot-2016-09-29-at-12-34-19-pm-3104x1866.png?ver=1" TargetMode="External"/><Relationship Id="rId7" Type="http://schemas.openxmlformats.org/officeDocument/2006/relationships/hyperlink" Target="http://www.fontsquirrel.com/fnt_imgs/ba/a262/cc8769a7cfde01ce5671118c84/sp-720.png" TargetMode="External"/><Relationship Id="rId12" Type="http://schemas.openxmlformats.org/officeDocument/2006/relationships/hyperlink" Target="https://img.buzzfeed.com/buzzfeed-static/static/2018-01/23/15/asset/buzzfeed-prod-fastlane-01/anigif_sub-buzz-27474-1516737829-1.gif?downsize=715:*&amp;output-format=auto&amp;output-quality=auto" TargetMode="External"/><Relationship Id="rId17" Type="http://schemas.openxmlformats.org/officeDocument/2006/relationships/hyperlink" Target="https://writenowdesign.com/wp-content/uploads/2016/07/iTunes-mp3-3.png" TargetMode="External"/><Relationship Id="rId25" Type="http://schemas.openxmlformats.org/officeDocument/2006/relationships/hyperlink" Target="https://thegoodguys.sirv.com/products/50012798/50012798_74217.PNG?scale.height=505&amp;scale.width=773&amp;canvas.height=505&amp;canvas.width=773&amp;canvas.opacity=0&amp;format=png&amp;png.optimize=true" TargetMode="External"/><Relationship Id="rId2" Type="http://schemas.openxmlformats.org/officeDocument/2006/relationships/audio" Target="../media/audio1.wav"/><Relationship Id="rId16" Type="http://schemas.openxmlformats.org/officeDocument/2006/relationships/hyperlink" Target="https://www.blankmediaprinting.com/sites/default/files/Verbatim-Archival-Gold_0.png" TargetMode="External"/><Relationship Id="rId20" Type="http://schemas.openxmlformats.org/officeDocument/2006/relationships/hyperlink" Target="http://www.pngmart.com/files/1/Film-Camera-PNG.png" TargetMode="External"/><Relationship Id="rId29" Type="http://schemas.openxmlformats.org/officeDocument/2006/relationships/slide" Target="slide17.xml"/><Relationship Id="rId1" Type="http://schemas.openxmlformats.org/officeDocument/2006/relationships/slideLayout" Target="../slideLayouts/slideLayout2.xml"/><Relationship Id="rId6" Type="http://schemas.openxmlformats.org/officeDocument/2006/relationships/hyperlink" Target="http://i.imgur.com/eZgFWpT.png" TargetMode="External"/><Relationship Id="rId11" Type="http://schemas.openxmlformats.org/officeDocument/2006/relationships/hyperlink" Target="https://jpeg.org/images/jpeg-home.jpg" TargetMode="External"/><Relationship Id="rId24" Type="http://schemas.openxmlformats.org/officeDocument/2006/relationships/hyperlink" Target="http://bestanimations.com/Humans/Eyes/eyes-animated-gif-11.gif" TargetMode="External"/><Relationship Id="rId5" Type="http://schemas.openxmlformats.org/officeDocument/2006/relationships/hyperlink" Target="https://i.pinimg.com/originals/35/58/ac/3558ac548cb243504ba916e29a714f95.png" TargetMode="External"/><Relationship Id="rId15" Type="http://schemas.openxmlformats.org/officeDocument/2006/relationships/hyperlink" Target="http://www.audioenhancement.com/wp-content/uploads/2017/04/CA-60-Group-XD-XS2.png" TargetMode="External"/><Relationship Id="rId23" Type="http://schemas.openxmlformats.org/officeDocument/2006/relationships/hyperlink" Target="http://pivottube.pl/images/future.png" TargetMode="External"/><Relationship Id="rId28" Type="http://schemas.openxmlformats.org/officeDocument/2006/relationships/hyperlink" Target="https://www.creativestudiosderby.co.uk/wp-content/uploads/2015/11/Adobe-Creative-Cloud-icon.png" TargetMode="External"/><Relationship Id="rId10" Type="http://schemas.openxmlformats.org/officeDocument/2006/relationships/hyperlink" Target="http://www.pngpix.com/wp-content/uploads/2016/07/PNGPIX-COM-Young-Female-Photographer-Taking-Photos-PNG-Image-500x384.png" TargetMode="External"/><Relationship Id="rId19" Type="http://schemas.openxmlformats.org/officeDocument/2006/relationships/hyperlink" Target="http://www.nationalvideo.com.au/wp-content/uploads/2013/12/video_tapes.png" TargetMode="External"/><Relationship Id="rId31" Type="http://schemas.openxmlformats.org/officeDocument/2006/relationships/audio" Target="../media/audio1.wav"/><Relationship Id="rId4" Type="http://schemas.openxmlformats.org/officeDocument/2006/relationships/hyperlink" Target="https://upload.wikimedia.org/wikipedia/commons/thumb/4/4f/Microsoft_Word_2013_logo.svg/1200px-Microsoft_Word_2013_logo.svg.png" TargetMode="External"/><Relationship Id="rId9" Type="http://schemas.openxmlformats.org/officeDocument/2006/relationships/hyperlink" Target="https://blogsimages.adobe.com/richardcurtis/files/2014/01/Screen-Shot-2014-01-10-at-09.46.50-1024x656.png" TargetMode="External"/><Relationship Id="rId14" Type="http://schemas.openxmlformats.org/officeDocument/2006/relationships/hyperlink" Target="https://i1.wp.com/www.synthtopia.com/wp-content/uploads/2014/11/fl-studio-12.png?resize=640,389" TargetMode="External"/><Relationship Id="rId22" Type="http://schemas.openxmlformats.org/officeDocument/2006/relationships/hyperlink" Target="https://cdn.codeandweb.com/blog/2013/05/16/uikit-animations-with-texturepacker/spritesheet.png" TargetMode="External"/><Relationship Id="rId27" Type="http://schemas.openxmlformats.org/officeDocument/2006/relationships/hyperlink" Target="https://upload.wikimedia.org/wikipedia/commons/thumb/5/53/Audacity.svg/2000px-Audacity.svg.png" TargetMode="External"/><Relationship Id="rId30"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1.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4.xml"/><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5.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slide" Target="slide6.xml"/><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Layout" Target="../slideLayouts/slideLayout2.xml"/><Relationship Id="rId7" Type="http://schemas.openxmlformats.org/officeDocument/2006/relationships/image" Target="../media/image31.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audio" Target="../media/audio1.wav"/><Relationship Id="rId9"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15CF97-2CB2-4220-8234-A983391D24F7}"/>
              </a:ext>
            </a:extLst>
          </p:cNvPr>
          <p:cNvSpPr>
            <a:spLocks noGrp="1"/>
          </p:cNvSpPr>
          <p:nvPr>
            <p:ph type="ctrTitle"/>
          </p:nvPr>
        </p:nvSpPr>
        <p:spPr>
          <a:xfrm>
            <a:off x="1524000" y="947365"/>
            <a:ext cx="9144000" cy="2387600"/>
          </a:xfrm>
        </p:spPr>
        <p:txBody>
          <a:bodyPr>
            <a:normAutofit/>
          </a:bodyPr>
          <a:lstStyle/>
          <a:p>
            <a:r>
              <a:rPr lang="en-US" sz="4400" b="1" dirty="0">
                <a:effectLst>
                  <a:outerShdw blurRad="38100" dist="38100" dir="2700000" algn="tl">
                    <a:srgbClr val="000000">
                      <a:alpha val="43137"/>
                    </a:srgbClr>
                  </a:outerShdw>
                </a:effectLst>
                <a:latin typeface="Source Sans Pro Light" panose="020B0403030403020204" pitchFamily="34" charset="0"/>
              </a:rPr>
              <a:t>What is Multimedia?</a:t>
            </a:r>
          </a:p>
        </p:txBody>
      </p:sp>
      <p:sp>
        <p:nvSpPr>
          <p:cNvPr id="3" name="Subtitle 2">
            <a:extLst>
              <a:ext uri="{FF2B5EF4-FFF2-40B4-BE49-F238E27FC236}">
                <a16:creationId xmlns:a16="http://schemas.microsoft.com/office/drawing/2014/main" id="{3CE7A6B7-5442-4410-9B87-99FD8DB6DB01}"/>
              </a:ext>
            </a:extLst>
          </p:cNvPr>
          <p:cNvSpPr>
            <a:spLocks noGrp="1"/>
          </p:cNvSpPr>
          <p:nvPr>
            <p:ph type="subTitle" idx="1"/>
          </p:nvPr>
        </p:nvSpPr>
        <p:spPr/>
        <p:txBody>
          <a:bodyPr/>
          <a:lstStyle/>
          <a:p>
            <a:r>
              <a:rPr lang="en-US" dirty="0">
                <a:latin typeface="Source Sans Pro Light" panose="020B0403030403020204" pitchFamily="34" charset="0"/>
              </a:rPr>
              <a:t>By Danny Pasquarelli</a:t>
            </a:r>
          </a:p>
        </p:txBody>
      </p:sp>
      <p:pic>
        <p:nvPicPr>
          <p:cNvPr id="7" name="Picture 6">
            <a:extLst>
              <a:ext uri="{FF2B5EF4-FFF2-40B4-BE49-F238E27FC236}">
                <a16:creationId xmlns:a16="http://schemas.microsoft.com/office/drawing/2014/main" id="{5FC68B21-E929-461F-8BA0-33A883C0FA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104" y="177282"/>
            <a:ext cx="2609791" cy="2059376"/>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57A608BB-3137-4B84-B039-D80C4615D3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4740" y="4068146"/>
            <a:ext cx="1743075" cy="2857500"/>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C5E5DAA8-3EE1-473F-AA77-55B1516547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8957" y="4013139"/>
            <a:ext cx="1154468" cy="2827269"/>
          </a:xfrm>
          <a:prstGeom prst="rect">
            <a:avLst/>
          </a:prstGeom>
          <a:ln>
            <a:noFill/>
          </a:ln>
          <a:effectLst>
            <a:outerShdw blurRad="292100" dist="139700" dir="2700000" algn="tl" rotWithShape="0">
              <a:srgbClr val="333333">
                <a:alpha val="65000"/>
              </a:srgbClr>
            </a:outerShdw>
          </a:effectLst>
        </p:spPr>
      </p:pic>
      <p:pic>
        <p:nvPicPr>
          <p:cNvPr id="1026" name="Picture 2" descr="Image result for iphone x">
            <a:extLst>
              <a:ext uri="{FF2B5EF4-FFF2-40B4-BE49-F238E27FC236}">
                <a16:creationId xmlns:a16="http://schemas.microsoft.com/office/drawing/2014/main" id="{7D7EABF1-367A-41BF-A0CE-D8B8F303FBD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15713" y="4206518"/>
            <a:ext cx="1323950" cy="26338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CF690E2-AC7A-4FB1-8421-6F2F05C607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47334">
            <a:off x="-327906" y="4472599"/>
            <a:ext cx="3343710" cy="1943531"/>
          </a:xfrm>
          <a:prstGeom prst="rect">
            <a:avLst/>
          </a:prstGeom>
          <a:ln>
            <a:noFill/>
          </a:ln>
          <a:effectLst>
            <a:outerShdw blurRad="292100" dist="139700" dir="2700000" algn="tl" rotWithShape="0">
              <a:srgbClr val="333333">
                <a:alpha val="65000"/>
              </a:srgbClr>
            </a:outerShdw>
          </a:effectLst>
        </p:spPr>
      </p:pic>
      <p:sp>
        <p:nvSpPr>
          <p:cNvPr id="14" name="AutoShape 4" descr="Image result for ps4">
            <a:extLst>
              <a:ext uri="{FF2B5EF4-FFF2-40B4-BE49-F238E27FC236}">
                <a16:creationId xmlns:a16="http://schemas.microsoft.com/office/drawing/2014/main" id="{139F8260-6658-4761-83F1-DBDC45CF4D5E}"/>
              </a:ext>
            </a:extLst>
          </p:cNvPr>
          <p:cNvSpPr>
            <a:spLocks noChangeAspect="1" noChangeArrowheads="1"/>
          </p:cNvSpPr>
          <p:nvPr/>
        </p:nvSpPr>
        <p:spPr bwMode="auto">
          <a:xfrm>
            <a:off x="2667000" y="1905000"/>
            <a:ext cx="6858000" cy="3048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6" name="Picture 15">
            <a:extLst>
              <a:ext uri="{FF2B5EF4-FFF2-40B4-BE49-F238E27FC236}">
                <a16:creationId xmlns:a16="http://schemas.microsoft.com/office/drawing/2014/main" id="{59215B10-8DA8-419C-9DED-8F0C8D50953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91947" y="3767973"/>
            <a:ext cx="3126297" cy="2931773"/>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2D4C983C-1306-4A77-8A9A-D6F7E58D7E3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137222">
            <a:off x="247811" y="2806471"/>
            <a:ext cx="2552374" cy="1780281"/>
          </a:xfrm>
          <a:prstGeom prst="rect">
            <a:avLst/>
          </a:prstGeom>
          <a:ln>
            <a:noFill/>
          </a:ln>
          <a:effectLst>
            <a:outerShdw blurRad="292100" dist="139700" dir="2700000" algn="tl" rotWithShape="0">
              <a:srgbClr val="333333">
                <a:alpha val="65000"/>
              </a:srgbClr>
            </a:outerShdw>
          </a:effectLst>
        </p:spPr>
      </p:pic>
      <p:pic>
        <p:nvPicPr>
          <p:cNvPr id="20" name="Picture 19">
            <a:extLst>
              <a:ext uri="{FF2B5EF4-FFF2-40B4-BE49-F238E27FC236}">
                <a16:creationId xmlns:a16="http://schemas.microsoft.com/office/drawing/2014/main" id="{61664AE8-03AD-400E-9EC9-9478B702208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07229" y="160714"/>
            <a:ext cx="2099777" cy="1633160"/>
          </a:xfrm>
          <a:prstGeom prst="rect">
            <a:avLst/>
          </a:prstGeom>
          <a:ln>
            <a:noFill/>
          </a:ln>
          <a:effectLst>
            <a:outerShdw blurRad="292100" dist="139700" dir="2700000" algn="tl" rotWithShape="0">
              <a:srgbClr val="333333">
                <a:alpha val="65000"/>
              </a:srgbClr>
            </a:outerShdw>
          </a:effectLst>
        </p:spPr>
      </p:pic>
      <p:pic>
        <p:nvPicPr>
          <p:cNvPr id="22" name="Picture 21">
            <a:extLst>
              <a:ext uri="{FF2B5EF4-FFF2-40B4-BE49-F238E27FC236}">
                <a16:creationId xmlns:a16="http://schemas.microsoft.com/office/drawing/2014/main" id="{40D90A68-5307-4F50-8926-42E04EC3858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03285">
            <a:off x="9000401" y="192981"/>
            <a:ext cx="2007289" cy="1664961"/>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D6535EC4-8331-47D2-8582-93FDEC622F2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44253" y="1762757"/>
            <a:ext cx="3612725" cy="2406131"/>
          </a:xfrm>
          <a:prstGeom prst="rect">
            <a:avLst/>
          </a:prstGeom>
          <a:ln>
            <a:no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F545A120-90D7-4577-93C8-F7C4AF88EC4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859428" y="697102"/>
            <a:ext cx="2076999" cy="1633160"/>
          </a:xfrm>
          <a:prstGeom prst="rect">
            <a:avLst/>
          </a:prstGeom>
          <a:ln>
            <a:noFill/>
          </a:ln>
          <a:effectLst>
            <a:outerShdw blurRad="292100" dist="139700" dir="2700000" algn="tl" rotWithShape="0">
              <a:srgbClr val="333333">
                <a:alpha val="65000"/>
              </a:srgbClr>
            </a:outerShdw>
          </a:effectLst>
        </p:spPr>
      </p:pic>
      <p:pic>
        <p:nvPicPr>
          <p:cNvPr id="1030" name="Picture 6" descr="Image result for laptop">
            <a:extLst>
              <a:ext uri="{FF2B5EF4-FFF2-40B4-BE49-F238E27FC236}">
                <a16:creationId xmlns:a16="http://schemas.microsoft.com/office/drawing/2014/main" id="{CA923DFE-43D1-4A3D-8566-DA16FDAFBB2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1307126">
            <a:off x="7054957" y="876081"/>
            <a:ext cx="2418461" cy="13220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3745562"/>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15"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030"/>
                                        </p:tgtEl>
                                        <p:attrNameLst>
                                          <p:attrName>style.visibility</p:attrName>
                                        </p:attrNameLst>
                                      </p:cBhvr>
                                      <p:to>
                                        <p:strVal val="visible"/>
                                      </p:to>
                                    </p:set>
                                    <p:animEffect transition="in" filter="fade">
                                      <p:cBhvr>
                                        <p:cTn id="16" dur="500"/>
                                        <p:tgtEl>
                                          <p:spTgt spid="1030"/>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026"/>
                                        </p:tgtEl>
                                        <p:attrNameLst>
                                          <p:attrName>style.visibility</p:attrName>
                                        </p:attrNameLst>
                                      </p:cBhvr>
                                      <p:to>
                                        <p:strVal val="visible"/>
                                      </p:to>
                                    </p:set>
                                    <p:animEffect transition="in" filter="fade">
                                      <p:cBhvr>
                                        <p:cTn id="52" dur="1000"/>
                                        <p:tgtEl>
                                          <p:spTgt spid="1026"/>
                                        </p:tgtEl>
                                      </p:cBhvr>
                                    </p:animEffect>
                                    <p:anim calcmode="lin" valueType="num">
                                      <p:cBhvr>
                                        <p:cTn id="53" dur="1000" fill="hold"/>
                                        <p:tgtEl>
                                          <p:spTgt spid="1026"/>
                                        </p:tgtEl>
                                        <p:attrNameLst>
                                          <p:attrName>ppt_x</p:attrName>
                                        </p:attrNameLst>
                                      </p:cBhvr>
                                      <p:tavLst>
                                        <p:tav tm="0">
                                          <p:val>
                                            <p:strVal val="#ppt_x"/>
                                          </p:val>
                                        </p:tav>
                                        <p:tav tm="100000">
                                          <p:val>
                                            <p:strVal val="#ppt_x"/>
                                          </p:val>
                                        </p:tav>
                                      </p:tavLst>
                                    </p:anim>
                                    <p:anim calcmode="lin" valueType="num">
                                      <p:cBhvr>
                                        <p:cTn id="5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AA5C6-D9BE-40D0-96C4-3480A2E26742}"/>
              </a:ext>
            </a:extLst>
          </p:cNvPr>
          <p:cNvSpPr>
            <a:spLocks noGrp="1"/>
          </p:cNvSpPr>
          <p:nvPr>
            <p:ph type="title"/>
          </p:nvPr>
        </p:nvSpPr>
        <p:spPr>
          <a:xfrm>
            <a:off x="828674" y="-190123"/>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Video</a:t>
            </a:r>
          </a:p>
        </p:txBody>
      </p:sp>
      <p:sp>
        <p:nvSpPr>
          <p:cNvPr id="3" name="Content Placeholder 2">
            <a:extLst>
              <a:ext uri="{FF2B5EF4-FFF2-40B4-BE49-F238E27FC236}">
                <a16:creationId xmlns:a16="http://schemas.microsoft.com/office/drawing/2014/main" id="{462F41F5-AE14-4931-A7E8-FD0532A9AD53}"/>
              </a:ext>
            </a:extLst>
          </p:cNvPr>
          <p:cNvSpPr>
            <a:spLocks noGrp="1"/>
          </p:cNvSpPr>
          <p:nvPr>
            <p:ph idx="1"/>
          </p:nvPr>
        </p:nvSpPr>
        <p:spPr>
          <a:xfrm>
            <a:off x="660400" y="920461"/>
            <a:ext cx="10515600" cy="4351338"/>
          </a:xfrm>
        </p:spPr>
        <p:txBody>
          <a:bodyPr>
            <a:normAutofit fontScale="92500" lnSpcReduction="10000"/>
          </a:bodyPr>
          <a:lstStyle/>
          <a:p>
            <a:r>
              <a:rPr lang="en-US" dirty="0">
                <a:latin typeface="Source Sans Pro Light" panose="020B0403030403020204" pitchFamily="34" charset="0"/>
              </a:rPr>
              <a:t>Video is used in movies, TV, animation if it is stop motion, and sometimes in video games for certain cutscenes. Video is displayed on TVs, monitors, and our phone screens and can be recorded on most modern day cameras and phones, or a camera specifically designed for filming(a camcorder). Video is the best form of media because it can be a combination of every building block. Videos can have text, audio, images, and animations. The technical challenge with video is the sheer amount of data that is necessary to render video smoothly. The challenge of the technical multimedia producer is to maintain the highest clarity with the lowest data rate possible for the delivery system. To accomplish this it is necessary to render the video in different compressed formats and to test which give the best throughput while maintaining a smooth framerate.</a:t>
            </a:r>
          </a:p>
        </p:txBody>
      </p:sp>
      <p:pic>
        <p:nvPicPr>
          <p:cNvPr id="5" name="Picture 4">
            <a:extLst>
              <a:ext uri="{FF2B5EF4-FFF2-40B4-BE49-F238E27FC236}">
                <a16:creationId xmlns:a16="http://schemas.microsoft.com/office/drawing/2014/main" id="{E0A5F7CD-F9B4-4DB1-9153-F7430E5071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98900" y="4506323"/>
            <a:ext cx="2909697" cy="230512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2AF2387B-356C-4FFF-8238-B75D8CFAF0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381" y="4506323"/>
            <a:ext cx="3287721" cy="2590611"/>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20E6A55D-446C-4051-9730-87EF764722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8788" y="5102280"/>
            <a:ext cx="2778824" cy="1670517"/>
          </a:xfrm>
          <a:prstGeom prst="rect">
            <a:avLst/>
          </a:prstGeom>
          <a:ln>
            <a:noFill/>
          </a:ln>
          <a:effectLst>
            <a:outerShdw blurRad="292100" dist="139700" dir="2700000" algn="tl" rotWithShape="0">
              <a:srgbClr val="333333">
                <a:alpha val="65000"/>
              </a:srgbClr>
            </a:outerShdw>
          </a:effectLst>
        </p:spPr>
      </p:pic>
      <p:sp>
        <p:nvSpPr>
          <p:cNvPr id="8" name="Arrow: Left 7">
            <a:hlinkClick r:id="rId6" action="ppaction://hlinksldjump"/>
            <a:extLst>
              <a:ext uri="{FF2B5EF4-FFF2-40B4-BE49-F238E27FC236}">
                <a16:creationId xmlns:a16="http://schemas.microsoft.com/office/drawing/2014/main" id="{6887CF61-43EB-450B-ACDA-7CAFE04EC2C9}"/>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587524134"/>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7"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D4CBB-A2CD-4BFE-B44A-70E944338575}"/>
              </a:ext>
            </a:extLst>
          </p:cNvPr>
          <p:cNvSpPr>
            <a:spLocks noGrp="1"/>
          </p:cNvSpPr>
          <p:nvPr>
            <p:ph type="title"/>
          </p:nvPr>
        </p:nvSpPr>
        <p:spPr>
          <a:xfrm>
            <a:off x="838200" y="0"/>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Video (Cont.)</a:t>
            </a:r>
          </a:p>
        </p:txBody>
      </p:sp>
      <p:sp>
        <p:nvSpPr>
          <p:cNvPr id="3" name="Content Placeholder 2">
            <a:extLst>
              <a:ext uri="{FF2B5EF4-FFF2-40B4-BE49-F238E27FC236}">
                <a16:creationId xmlns:a16="http://schemas.microsoft.com/office/drawing/2014/main" id="{8CADB631-65B5-4FFA-B412-EA4F4C198725}"/>
              </a:ext>
            </a:extLst>
          </p:cNvPr>
          <p:cNvSpPr>
            <a:spLocks noGrp="1"/>
          </p:cNvSpPr>
          <p:nvPr>
            <p:ph idx="1"/>
          </p:nvPr>
        </p:nvSpPr>
        <p:spPr>
          <a:xfrm>
            <a:off x="838200" y="1220787"/>
            <a:ext cx="10515600" cy="4351338"/>
          </a:xfrm>
        </p:spPr>
        <p:txBody>
          <a:bodyPr/>
          <a:lstStyle/>
          <a:p>
            <a:r>
              <a:rPr lang="en-US" dirty="0">
                <a:latin typeface="Source Sans Pro Light" panose="020B0403030403020204" pitchFamily="34" charset="0"/>
              </a:rPr>
              <a:t>Here is an example of a beautifully filmed scene from the 2002 Film Spider-Man directed by Sam Raimi. Watching the scene you can notice an extreme attention to detail in every action the main character, Peter Parker, performs. You see the consequences that his actions cause in great detail and you also see the reactions in the people around him from the choices he makes. Sam Raimi does a brilliant job making this high school scene seem real which makes it very a immersive example of a well put together video. </a:t>
            </a:r>
          </a:p>
        </p:txBody>
      </p:sp>
      <p:sp>
        <p:nvSpPr>
          <p:cNvPr id="5" name="Arrow: Left 4">
            <a:hlinkClick r:id="rId5" action="ppaction://hlinksldjump"/>
            <a:extLst>
              <a:ext uri="{FF2B5EF4-FFF2-40B4-BE49-F238E27FC236}">
                <a16:creationId xmlns:a16="http://schemas.microsoft.com/office/drawing/2014/main" id="{3D994FB4-8267-4504-935E-1C2DBE18148E}"/>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pic>
        <p:nvPicPr>
          <p:cNvPr id="6" name="Spider-Man Movie (2002) - Peter vs. Flash Scene (110)  Movieclips">
            <a:hlinkClick r:id="" action="ppaction://media"/>
            <a:extLst>
              <a:ext uri="{FF2B5EF4-FFF2-40B4-BE49-F238E27FC236}">
                <a16:creationId xmlns:a16="http://schemas.microsoft.com/office/drawing/2014/main" id="{706D10E5-B0A9-44E6-9C4A-2355A714FB5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008645" y="4397988"/>
            <a:ext cx="4174709" cy="2348274"/>
          </a:xfrm>
          <a:prstGeom prst="rect">
            <a:avLst/>
          </a:prstGeom>
        </p:spPr>
      </p:pic>
    </p:spTree>
    <p:extLst>
      <p:ext uri="{BB962C8B-B14F-4D97-AF65-F5344CB8AC3E}">
        <p14:creationId xmlns:p14="http://schemas.microsoft.com/office/powerpoint/2010/main" val="758389834"/>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4" name="click.wav"/>
          </p:stSnd>
        </p:sndAc>
      </p:transition>
    </mc:Choice>
    <mc:Fallback xmlns="">
      <p:transition spd="slow">
        <p:fade/>
        <p:sndAc>
          <p:stSnd>
            <p:snd r:embed="rId7"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83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E96EA-F13B-40BD-B574-E1EBA71AE8ED}"/>
              </a:ext>
            </a:extLst>
          </p:cNvPr>
          <p:cNvSpPr>
            <a:spLocks noGrp="1"/>
          </p:cNvSpPr>
          <p:nvPr>
            <p:ph type="title"/>
          </p:nvPr>
        </p:nvSpPr>
        <p:spPr>
          <a:xfrm>
            <a:off x="838200" y="18255"/>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Animation</a:t>
            </a:r>
          </a:p>
        </p:txBody>
      </p:sp>
      <p:sp>
        <p:nvSpPr>
          <p:cNvPr id="3" name="Content Placeholder 2">
            <a:extLst>
              <a:ext uri="{FF2B5EF4-FFF2-40B4-BE49-F238E27FC236}">
                <a16:creationId xmlns:a16="http://schemas.microsoft.com/office/drawing/2014/main" id="{9BF63C1E-E7FE-47C3-B0AB-E2E126DBEFF1}"/>
              </a:ext>
            </a:extLst>
          </p:cNvPr>
          <p:cNvSpPr>
            <a:spLocks noGrp="1"/>
          </p:cNvSpPr>
          <p:nvPr>
            <p:ph idx="1"/>
          </p:nvPr>
        </p:nvSpPr>
        <p:spPr>
          <a:xfrm>
            <a:off x="838200" y="1172482"/>
            <a:ext cx="10515600" cy="4351338"/>
          </a:xfrm>
        </p:spPr>
        <p:txBody>
          <a:bodyPr>
            <a:normAutofit/>
          </a:bodyPr>
          <a:lstStyle/>
          <a:p>
            <a:r>
              <a:rPr lang="en-US" sz="2600" dirty="0">
                <a:latin typeface="Source Sans Pro Light" panose="020B0403030403020204" pitchFamily="34" charset="0"/>
              </a:rPr>
              <a:t>Animation is probably the most complex form of media. Animation is made by drawing a picture over a over again to be seen frame by frame in a video format so that it creates the illusion of movement. This can be extremely time consuming, especially if you are making stop motion. To make a stop motion animation film you have to slightly move the clay subject every frame so that it simulates movement just like normal animation. Stop motion is more time consuming because the clay subjects have to also be made. The key with animation is to exercise restraint. Subtle is almost always better than flamboyant.</a:t>
            </a:r>
          </a:p>
        </p:txBody>
      </p:sp>
      <p:pic>
        <p:nvPicPr>
          <p:cNvPr id="5" name="Picture 4">
            <a:extLst>
              <a:ext uri="{FF2B5EF4-FFF2-40B4-BE49-F238E27FC236}">
                <a16:creationId xmlns:a16="http://schemas.microsoft.com/office/drawing/2014/main" id="{CA382C60-52F8-4940-80F8-8D11C8F0AB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930" y="4370301"/>
            <a:ext cx="1323468" cy="2469444"/>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48B0A35E-FC73-48A2-B619-03D7D6FEFEF1}"/>
              </a:ext>
            </a:extLst>
          </p:cNvPr>
          <p:cNvSpPr txBox="1"/>
          <p:nvPr/>
        </p:nvSpPr>
        <p:spPr>
          <a:xfrm>
            <a:off x="2365398" y="4958692"/>
            <a:ext cx="2307427" cy="646331"/>
          </a:xfrm>
          <a:prstGeom prst="rect">
            <a:avLst/>
          </a:prstGeom>
          <a:noFill/>
        </p:spPr>
        <p:txBody>
          <a:bodyPr wrap="none" rtlCol="0">
            <a:spAutoFit/>
          </a:bodyPr>
          <a:lstStyle/>
          <a:p>
            <a:pPr marL="285750" indent="-285750">
              <a:buFontTx/>
              <a:buChar char="-"/>
            </a:pPr>
            <a:r>
              <a:rPr lang="en-US" dirty="0">
                <a:latin typeface="Source Sans Pro Light" panose="020B0403030403020204" pitchFamily="34" charset="0"/>
              </a:rPr>
              <a:t>From the 2009 stop</a:t>
            </a:r>
          </a:p>
          <a:p>
            <a:r>
              <a:rPr lang="en-US" dirty="0">
                <a:latin typeface="Source Sans Pro Light" panose="020B0403030403020204" pitchFamily="34" charset="0"/>
              </a:rPr>
              <a:t>motion film “Coraline”</a:t>
            </a:r>
          </a:p>
        </p:txBody>
      </p:sp>
      <p:pic>
        <p:nvPicPr>
          <p:cNvPr id="8" name="Picture 7">
            <a:extLst>
              <a:ext uri="{FF2B5EF4-FFF2-40B4-BE49-F238E27FC236}">
                <a16:creationId xmlns:a16="http://schemas.microsoft.com/office/drawing/2014/main" id="{CA53E8C8-F638-4EB1-84E2-7D04DB0AD5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2266" y="4969441"/>
            <a:ext cx="6718272" cy="1691936"/>
          </a:xfrm>
          <a:prstGeom prst="rect">
            <a:avLst/>
          </a:prstGeom>
          <a:ln>
            <a:noFill/>
          </a:ln>
          <a:effectLst>
            <a:outerShdw blurRad="292100" dist="139700" dir="2700000" algn="tl" rotWithShape="0">
              <a:srgbClr val="333333">
                <a:alpha val="65000"/>
              </a:srgbClr>
            </a:outerShdw>
          </a:effectLst>
        </p:spPr>
      </p:pic>
      <p:sp>
        <p:nvSpPr>
          <p:cNvPr id="7" name="Arrow: Left 6">
            <a:hlinkClick r:id="rId5" action="ppaction://hlinksldjump"/>
            <a:extLst>
              <a:ext uri="{FF2B5EF4-FFF2-40B4-BE49-F238E27FC236}">
                <a16:creationId xmlns:a16="http://schemas.microsoft.com/office/drawing/2014/main" id="{A18F450C-99C8-4BD4-BEEB-8A65AD234B2A}"/>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4146514278"/>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7044F-2544-4258-81D2-6513B4F25FE2}"/>
              </a:ext>
            </a:extLst>
          </p:cNvPr>
          <p:cNvSpPr>
            <a:spLocks noGrp="1"/>
          </p:cNvSpPr>
          <p:nvPr>
            <p:ph type="title"/>
          </p:nvPr>
        </p:nvSpPr>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Animation (Cont.)</a:t>
            </a:r>
          </a:p>
        </p:txBody>
      </p:sp>
      <p:sp>
        <p:nvSpPr>
          <p:cNvPr id="3" name="Content Placeholder 2">
            <a:extLst>
              <a:ext uri="{FF2B5EF4-FFF2-40B4-BE49-F238E27FC236}">
                <a16:creationId xmlns:a16="http://schemas.microsoft.com/office/drawing/2014/main" id="{4AAE2B39-7DA3-4811-B334-D1F5775EBC2E}"/>
              </a:ext>
            </a:extLst>
          </p:cNvPr>
          <p:cNvSpPr>
            <a:spLocks noGrp="1"/>
          </p:cNvSpPr>
          <p:nvPr>
            <p:ph idx="1"/>
          </p:nvPr>
        </p:nvSpPr>
        <p:spPr/>
        <p:txBody>
          <a:bodyPr/>
          <a:lstStyle/>
          <a:p>
            <a:r>
              <a:rPr lang="en-US" dirty="0">
                <a:latin typeface="Source Sans Pro Light" panose="020B0403030403020204" pitchFamily="34" charset="0"/>
              </a:rPr>
              <a:t>Animation also uses a wide amount of file formats to organize the animations created on a computer. Some of these formats are Director (.</a:t>
            </a:r>
            <a:r>
              <a:rPr lang="en-US" dirty="0" err="1">
                <a:latin typeface="Source Sans Pro Light" panose="020B0403030403020204" pitchFamily="34" charset="0"/>
              </a:rPr>
              <a:t>dir</a:t>
            </a:r>
            <a:r>
              <a:rPr lang="en-US" dirty="0">
                <a:latin typeface="Source Sans Pro Light" panose="020B0403030403020204" pitchFamily="34" charset="0"/>
              </a:rPr>
              <a:t> and .</a:t>
            </a:r>
            <a:r>
              <a:rPr lang="en-US" dirty="0" err="1">
                <a:latin typeface="Source Sans Pro Light" panose="020B0403030403020204" pitchFamily="34" charset="0"/>
              </a:rPr>
              <a:t>dcr</a:t>
            </a:r>
            <a:r>
              <a:rPr lang="en-US" dirty="0">
                <a:latin typeface="Source Sans Pro Light" panose="020B0403030403020204" pitchFamily="34" charset="0"/>
              </a:rPr>
              <a:t>), </a:t>
            </a:r>
            <a:r>
              <a:rPr lang="en-US" dirty="0" err="1">
                <a:latin typeface="Source Sans Pro Light" panose="020B0403030403020204" pitchFamily="34" charset="0"/>
              </a:rPr>
              <a:t>AnimatorPro</a:t>
            </a:r>
            <a:r>
              <a:rPr lang="en-US" dirty="0">
                <a:latin typeface="Source Sans Pro Light" panose="020B0403030403020204" pitchFamily="34" charset="0"/>
              </a:rPr>
              <a:t> (.</a:t>
            </a:r>
            <a:r>
              <a:rPr lang="en-US" dirty="0" err="1">
                <a:latin typeface="Source Sans Pro Light" panose="020B0403030403020204" pitchFamily="34" charset="0"/>
              </a:rPr>
              <a:t>fli</a:t>
            </a:r>
            <a:r>
              <a:rPr lang="en-US" dirty="0">
                <a:latin typeface="Source Sans Pro Light" panose="020B0403030403020204" pitchFamily="34" charset="0"/>
              </a:rPr>
              <a:t> and .</a:t>
            </a:r>
            <a:r>
              <a:rPr lang="en-US" dirty="0" err="1">
                <a:latin typeface="Source Sans Pro Light" panose="020B0403030403020204" pitchFamily="34" charset="0"/>
              </a:rPr>
              <a:t>flc</a:t>
            </a:r>
            <a:r>
              <a:rPr lang="en-US" dirty="0">
                <a:latin typeface="Source Sans Pro Light" panose="020B0403030403020204" pitchFamily="34" charset="0"/>
              </a:rPr>
              <a:t>), Flash (.</a:t>
            </a:r>
            <a:r>
              <a:rPr lang="en-US" dirty="0" err="1">
                <a:latin typeface="Source Sans Pro Light" panose="020B0403030403020204" pitchFamily="34" charset="0"/>
              </a:rPr>
              <a:t>fla</a:t>
            </a:r>
            <a:r>
              <a:rPr lang="en-US" dirty="0">
                <a:latin typeface="Source Sans Pro Light" panose="020B0403030403020204" pitchFamily="34" charset="0"/>
              </a:rPr>
              <a:t> and .</a:t>
            </a:r>
            <a:r>
              <a:rPr lang="en-US" dirty="0" err="1">
                <a:latin typeface="Source Sans Pro Light" panose="020B0403030403020204" pitchFamily="34" charset="0"/>
              </a:rPr>
              <a:t>swf</a:t>
            </a:r>
            <a:r>
              <a:rPr lang="en-US" dirty="0">
                <a:latin typeface="Source Sans Pro Light" panose="020B0403030403020204" pitchFamily="34" charset="0"/>
              </a:rPr>
              <a:t>), and GIF89a (.gif). These different file types are used in different programs and are also used to help compress the files.</a:t>
            </a:r>
          </a:p>
        </p:txBody>
      </p:sp>
      <p:sp>
        <p:nvSpPr>
          <p:cNvPr id="4" name="Arrow: Left 3">
            <a:hlinkClick r:id="rId3" action="ppaction://hlinksldjump"/>
            <a:extLst>
              <a:ext uri="{FF2B5EF4-FFF2-40B4-BE49-F238E27FC236}">
                <a16:creationId xmlns:a16="http://schemas.microsoft.com/office/drawing/2014/main" id="{DB3CACAB-0AFA-4693-AF72-C9295ADC59CC}"/>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pic>
        <p:nvPicPr>
          <p:cNvPr id="6" name="Picture 5">
            <a:extLst>
              <a:ext uri="{FF2B5EF4-FFF2-40B4-BE49-F238E27FC236}">
                <a16:creationId xmlns:a16="http://schemas.microsoft.com/office/drawing/2014/main" id="{9854B770-006B-4AAE-965B-1DD9EF8B41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032" y="4321447"/>
            <a:ext cx="5853968" cy="2171428"/>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C6191D40-B4DC-4F4F-9239-978EC0856AE6}"/>
              </a:ext>
            </a:extLst>
          </p:cNvPr>
          <p:cNvSpPr txBox="1"/>
          <p:nvPr/>
        </p:nvSpPr>
        <p:spPr>
          <a:xfrm>
            <a:off x="4511122" y="5184423"/>
            <a:ext cx="2181046" cy="646331"/>
          </a:xfrm>
          <a:prstGeom prst="rect">
            <a:avLst/>
          </a:prstGeom>
          <a:noFill/>
        </p:spPr>
        <p:txBody>
          <a:bodyPr wrap="none" rtlCol="0">
            <a:spAutoFit/>
          </a:bodyPr>
          <a:lstStyle/>
          <a:p>
            <a:pPr marL="285750" indent="-285750">
              <a:buFontTx/>
              <a:buChar char="-"/>
            </a:pPr>
            <a:r>
              <a:rPr lang="en-US" dirty="0"/>
              <a:t>From the program</a:t>
            </a:r>
          </a:p>
          <a:p>
            <a:r>
              <a:rPr lang="en-US" dirty="0"/>
              <a:t>Pivot Animator</a:t>
            </a:r>
          </a:p>
        </p:txBody>
      </p:sp>
      <p:pic>
        <p:nvPicPr>
          <p:cNvPr id="9" name="Picture 8">
            <a:extLst>
              <a:ext uri="{FF2B5EF4-FFF2-40B4-BE49-F238E27FC236}">
                <a16:creationId xmlns:a16="http://schemas.microsoft.com/office/drawing/2014/main" id="{E3F7178F-FAF7-4F4D-89D8-39651A0274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07923" y="4201149"/>
            <a:ext cx="3055635" cy="22917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50632097"/>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E8CFC-9B30-4D9A-8D95-54243D5ED675}"/>
              </a:ext>
            </a:extLst>
          </p:cNvPr>
          <p:cNvSpPr>
            <a:spLocks noGrp="1"/>
          </p:cNvSpPr>
          <p:nvPr>
            <p:ph type="title"/>
          </p:nvPr>
        </p:nvSpPr>
        <p:spPr>
          <a:xfrm>
            <a:off x="838200" y="0"/>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Hardware Needed for Playback or Creation</a:t>
            </a:r>
          </a:p>
        </p:txBody>
      </p:sp>
      <p:sp>
        <p:nvSpPr>
          <p:cNvPr id="3" name="Content Placeholder 2">
            <a:extLst>
              <a:ext uri="{FF2B5EF4-FFF2-40B4-BE49-F238E27FC236}">
                <a16:creationId xmlns:a16="http://schemas.microsoft.com/office/drawing/2014/main" id="{1EEE7625-EA85-473C-B9D5-355BA66C08AD}"/>
              </a:ext>
            </a:extLst>
          </p:cNvPr>
          <p:cNvSpPr>
            <a:spLocks noGrp="1"/>
          </p:cNvSpPr>
          <p:nvPr>
            <p:ph idx="1"/>
          </p:nvPr>
        </p:nvSpPr>
        <p:spPr>
          <a:xfrm>
            <a:off x="838200" y="1139825"/>
            <a:ext cx="10515600" cy="4351338"/>
          </a:xfrm>
        </p:spPr>
        <p:txBody>
          <a:bodyPr/>
          <a:lstStyle/>
          <a:p>
            <a:r>
              <a:rPr lang="en-US" dirty="0">
                <a:latin typeface="Source Sans Pro Light" panose="020B0403030403020204" pitchFamily="34" charset="0"/>
              </a:rPr>
              <a:t>There are many types of hardware that are used for the playback and or creation of multimedia. For playback, video games consoles, like the PlayStation 4, are used for the playback of video games, DVD or Blu Ray players are used for the playback of movies, iPods can be used for the playback of music, and computers can playback pretty much anything from video games, movies, music, and eBooks. For creation personal computers are used to put together movies and music, and video games are made entirely on computers. But for recording, cameras are used to film video and microphones are used to record audio.</a:t>
            </a:r>
          </a:p>
        </p:txBody>
      </p:sp>
      <p:pic>
        <p:nvPicPr>
          <p:cNvPr id="5" name="Picture 4">
            <a:extLst>
              <a:ext uri="{FF2B5EF4-FFF2-40B4-BE49-F238E27FC236}">
                <a16:creationId xmlns:a16="http://schemas.microsoft.com/office/drawing/2014/main" id="{6F6370D7-EB9B-492C-8636-C2D3BAF8CA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981121"/>
            <a:ext cx="4622821" cy="3020084"/>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747B43B5-9A17-4F51-A802-A9F47DCAA5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37967" y="4561651"/>
            <a:ext cx="2325547" cy="2325547"/>
          </a:xfrm>
          <a:prstGeom prst="rect">
            <a:avLst/>
          </a:prstGeom>
          <a:ln>
            <a:noFill/>
          </a:ln>
          <a:effectLst>
            <a:outerShdw blurRad="292100" dist="139700" dir="2700000" algn="tl" rotWithShape="0">
              <a:srgbClr val="333333">
                <a:alpha val="65000"/>
              </a:srgbClr>
            </a:outerShdw>
          </a:effectLst>
        </p:spPr>
      </p:pic>
      <p:sp>
        <p:nvSpPr>
          <p:cNvPr id="9" name="Arrow: Left 8">
            <a:hlinkClick r:id="rId5" action="ppaction://hlinksldjump"/>
            <a:extLst>
              <a:ext uri="{FF2B5EF4-FFF2-40B4-BE49-F238E27FC236}">
                <a16:creationId xmlns:a16="http://schemas.microsoft.com/office/drawing/2014/main" id="{FC97851F-81BB-4CF0-8168-07DCA3FA10F8}"/>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610033922"/>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80417-49BF-4ED8-AFB8-555B0F4FFD9C}"/>
              </a:ext>
            </a:extLst>
          </p:cNvPr>
          <p:cNvSpPr>
            <a:spLocks noGrp="1"/>
          </p:cNvSpPr>
          <p:nvPr>
            <p:ph type="title"/>
          </p:nvPr>
        </p:nvSpPr>
        <p:spPr>
          <a:xfrm>
            <a:off x="838200" y="18255"/>
            <a:ext cx="106299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Software Needed for Playback and Creation</a:t>
            </a:r>
          </a:p>
        </p:txBody>
      </p:sp>
      <p:sp>
        <p:nvSpPr>
          <p:cNvPr id="3" name="Content Placeholder 2">
            <a:extLst>
              <a:ext uri="{FF2B5EF4-FFF2-40B4-BE49-F238E27FC236}">
                <a16:creationId xmlns:a16="http://schemas.microsoft.com/office/drawing/2014/main" id="{17701C01-71D5-45DD-A9C0-AD3AF6C6FD5E}"/>
              </a:ext>
            </a:extLst>
          </p:cNvPr>
          <p:cNvSpPr>
            <a:spLocks noGrp="1"/>
          </p:cNvSpPr>
          <p:nvPr>
            <p:ph idx="1"/>
          </p:nvPr>
        </p:nvSpPr>
        <p:spPr>
          <a:xfrm>
            <a:off x="838200" y="1253331"/>
            <a:ext cx="10515600" cy="4351338"/>
          </a:xfrm>
        </p:spPr>
        <p:txBody>
          <a:bodyPr/>
          <a:lstStyle/>
          <a:p>
            <a:r>
              <a:rPr lang="en-US" dirty="0">
                <a:latin typeface="Source Sans Pro Light" panose="020B0403030403020204" pitchFamily="34" charset="0"/>
              </a:rPr>
              <a:t>Software needed for playback on a computer would be a media player for video and audio files, like VLC Media player, Steam for playing video games, and a web browser to stream videos and music online. For creation there are many different types of software. For video editing a famous program would be Adobe Premiere pro, for audio editing a popular program is Audacity, and for animation there is a program called Adobe Animate. But there are so many different software’s out there to fit everyone’s personal preference. </a:t>
            </a:r>
          </a:p>
        </p:txBody>
      </p:sp>
      <p:pic>
        <p:nvPicPr>
          <p:cNvPr id="5" name="Picture 4">
            <a:extLst>
              <a:ext uri="{FF2B5EF4-FFF2-40B4-BE49-F238E27FC236}">
                <a16:creationId xmlns:a16="http://schemas.microsoft.com/office/drawing/2014/main" id="{D33E0D16-FB65-49C3-A093-0847037A8B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7796" y="4884516"/>
            <a:ext cx="1973484" cy="1973484"/>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5390F87F-C150-4FCA-AC2B-17996BD6F521}"/>
              </a:ext>
            </a:extLst>
          </p:cNvPr>
          <p:cNvSpPr txBox="1"/>
          <p:nvPr/>
        </p:nvSpPr>
        <p:spPr>
          <a:xfrm>
            <a:off x="3680749" y="5420003"/>
            <a:ext cx="1616981" cy="369332"/>
          </a:xfrm>
          <a:prstGeom prst="rect">
            <a:avLst/>
          </a:prstGeom>
          <a:noFill/>
        </p:spPr>
        <p:txBody>
          <a:bodyPr wrap="none" rtlCol="0">
            <a:spAutoFit/>
          </a:bodyPr>
          <a:lstStyle/>
          <a:p>
            <a:r>
              <a:rPr lang="en-US" dirty="0">
                <a:latin typeface="Source Sans Pro Light" panose="020B0403030403020204" pitchFamily="34" charset="0"/>
              </a:rPr>
              <a:t>- Audacity Logo</a:t>
            </a:r>
          </a:p>
        </p:txBody>
      </p:sp>
      <p:pic>
        <p:nvPicPr>
          <p:cNvPr id="8" name="Picture 7">
            <a:extLst>
              <a:ext uri="{FF2B5EF4-FFF2-40B4-BE49-F238E27FC236}">
                <a16:creationId xmlns:a16="http://schemas.microsoft.com/office/drawing/2014/main" id="{6A8103E4-2B92-4EBC-9DEC-A30299955E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6139" y="4409719"/>
            <a:ext cx="5397661" cy="2389900"/>
          </a:xfrm>
          <a:prstGeom prst="rect">
            <a:avLst/>
          </a:prstGeom>
          <a:ln>
            <a:noFill/>
          </a:ln>
          <a:effectLst>
            <a:outerShdw blurRad="292100" dist="139700" dir="2700000" algn="tl" rotWithShape="0">
              <a:srgbClr val="333333">
                <a:alpha val="65000"/>
              </a:srgbClr>
            </a:outerShdw>
          </a:effectLst>
        </p:spPr>
      </p:pic>
      <p:sp>
        <p:nvSpPr>
          <p:cNvPr id="9" name="Arrow: Left 8">
            <a:hlinkClick r:id="rId5" action="ppaction://hlinksldjump"/>
            <a:extLst>
              <a:ext uri="{FF2B5EF4-FFF2-40B4-BE49-F238E27FC236}">
                <a16:creationId xmlns:a16="http://schemas.microsoft.com/office/drawing/2014/main" id="{20A60DCF-9F44-4B12-9FAF-B7AFD3A1FF24}"/>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4059794517"/>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95946-3247-4ED1-BA07-CF52F6CD11A2}"/>
              </a:ext>
            </a:extLst>
          </p:cNvPr>
          <p:cNvSpPr>
            <a:spLocks noGrp="1"/>
          </p:cNvSpPr>
          <p:nvPr>
            <p:ph type="title"/>
          </p:nvPr>
        </p:nvSpPr>
        <p:spPr/>
        <p:txBody>
          <a:bodyPr/>
          <a:lstStyle/>
          <a:p>
            <a:r>
              <a:rPr lang="en-US" dirty="0">
                <a:latin typeface="Source Sans Pro Light" panose="020B0403030403020204" pitchFamily="34" charset="0"/>
              </a:rPr>
              <a:t>Credits</a:t>
            </a:r>
          </a:p>
        </p:txBody>
      </p:sp>
      <p:sp>
        <p:nvSpPr>
          <p:cNvPr id="3" name="Content Placeholder 2">
            <a:extLst>
              <a:ext uri="{FF2B5EF4-FFF2-40B4-BE49-F238E27FC236}">
                <a16:creationId xmlns:a16="http://schemas.microsoft.com/office/drawing/2014/main" id="{5AE14D91-EA1B-4EAB-8941-4CAF7419C4BB}"/>
              </a:ext>
            </a:extLst>
          </p:cNvPr>
          <p:cNvSpPr>
            <a:spLocks noGrp="1"/>
          </p:cNvSpPr>
          <p:nvPr>
            <p:ph idx="1"/>
          </p:nvPr>
        </p:nvSpPr>
        <p:spPr/>
        <p:txBody>
          <a:bodyPr/>
          <a:lstStyle/>
          <a:p>
            <a:r>
              <a:rPr lang="en-US" dirty="0">
                <a:latin typeface="Source Sans Pro Light" panose="020B0403030403020204" pitchFamily="34" charset="0"/>
                <a:cs typeface="Adobe Arabic" panose="02040503050201020203" pitchFamily="18" charset="-78"/>
              </a:rPr>
              <a:t>This project was created by Danny Pasquarelli. All of the images used were found on google images and the song used was found on YouTube. Every link to every image, video, and song used is in the next slide.</a:t>
            </a:r>
          </a:p>
        </p:txBody>
      </p:sp>
      <p:sp>
        <p:nvSpPr>
          <p:cNvPr id="4" name="Arrow: Left 3">
            <a:hlinkClick r:id="rId3" action="ppaction://hlinksldjump"/>
            <a:extLst>
              <a:ext uri="{FF2B5EF4-FFF2-40B4-BE49-F238E27FC236}">
                <a16:creationId xmlns:a16="http://schemas.microsoft.com/office/drawing/2014/main" id="{A181FC9E-EF90-430C-AECF-D77992B306C2}"/>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3214643749"/>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4" name="click.wav"/>
          </p:stSnd>
        </p:sndAc>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3CB89-A22D-4462-975C-166F40A4BBCC}"/>
              </a:ext>
            </a:extLst>
          </p:cNvPr>
          <p:cNvSpPr>
            <a:spLocks noGrp="1"/>
          </p:cNvSpPr>
          <p:nvPr>
            <p:ph type="title"/>
          </p:nvPr>
        </p:nvSpPr>
        <p:spPr>
          <a:xfrm>
            <a:off x="0" y="30016"/>
            <a:ext cx="2676525" cy="119209"/>
          </a:xfrm>
        </p:spPr>
        <p:txBody>
          <a:bodyPr>
            <a:noAutofit/>
          </a:bodyPr>
          <a:lstStyle/>
          <a:p>
            <a:r>
              <a:rPr lang="en-US" sz="1400" b="1" u="sng" dirty="0">
                <a:effectLst>
                  <a:outerShdw blurRad="38100" dist="38100" dir="2700000" algn="tl">
                    <a:srgbClr val="000000">
                      <a:alpha val="43137"/>
                    </a:srgbClr>
                  </a:outerShdw>
                </a:effectLst>
                <a:latin typeface="Source Sans Pro Light" panose="020B0403030403020204" pitchFamily="34" charset="0"/>
              </a:rPr>
              <a:t>Links to sources</a:t>
            </a:r>
          </a:p>
        </p:txBody>
      </p:sp>
      <p:sp>
        <p:nvSpPr>
          <p:cNvPr id="6" name="Content Placeholder 5">
            <a:extLst>
              <a:ext uri="{FF2B5EF4-FFF2-40B4-BE49-F238E27FC236}">
                <a16:creationId xmlns:a16="http://schemas.microsoft.com/office/drawing/2014/main" id="{49CBB42B-97D3-4016-B2B2-3F0B85E9425D}"/>
              </a:ext>
            </a:extLst>
          </p:cNvPr>
          <p:cNvSpPr>
            <a:spLocks noGrp="1"/>
          </p:cNvSpPr>
          <p:nvPr>
            <p:ph idx="1"/>
          </p:nvPr>
        </p:nvSpPr>
        <p:spPr>
          <a:xfrm>
            <a:off x="0" y="434975"/>
            <a:ext cx="12091686" cy="6423025"/>
          </a:xfrm>
        </p:spPr>
        <p:txBody>
          <a:bodyPr>
            <a:normAutofit fontScale="55000" lnSpcReduction="20000"/>
          </a:bodyPr>
          <a:lstStyle/>
          <a:p>
            <a:r>
              <a:rPr lang="en-US" u="sng" dirty="0">
                <a:latin typeface="Source Sans Pro Light" panose="020B0403030403020204" pitchFamily="34" charset="0"/>
                <a:hlinkClick r:id="rId3"/>
              </a:rPr>
              <a:t>http://free-cell-phone-unlock.com/wp-content/uploads/2009/10/motorola-razr-v3.png</a:t>
            </a:r>
            <a:endParaRPr lang="en-US" dirty="0">
              <a:latin typeface="Source Sans Pro Light" panose="020B0403030403020204" pitchFamily="34" charset="0"/>
            </a:endParaRPr>
          </a:p>
          <a:p>
            <a:r>
              <a:rPr lang="en-US" u="sng" dirty="0">
                <a:latin typeface="Source Sans Pro Light" panose="020B0403030403020204" pitchFamily="34" charset="0"/>
                <a:hlinkClick r:id="rId4"/>
              </a:rPr>
              <a:t>https://vignette.wikia.nocookie.net/dreamlogos/images/2/24/Windows_98_logo_vector_by_pkmnct-d3i2myb.png/revision/latest?cb=20150515110159</a:t>
            </a:r>
            <a:endParaRPr lang="en-US" dirty="0">
              <a:latin typeface="Source Sans Pro Light" panose="020B0403030403020204" pitchFamily="34" charset="0"/>
            </a:endParaRPr>
          </a:p>
          <a:p>
            <a:r>
              <a:rPr lang="en-US" u="sng" dirty="0">
                <a:latin typeface="Source Sans Pro Light" panose="020B0403030403020204" pitchFamily="34" charset="0"/>
                <a:hlinkClick r:id="rId5"/>
              </a:rPr>
              <a:t>https://upload.wikimedia.org/wikipedia/commons/4/48/Qualcomm_QCP-2700_phone.png</a:t>
            </a:r>
            <a:endParaRPr lang="en-US" dirty="0">
              <a:latin typeface="Source Sans Pro Light" panose="020B0403030403020204" pitchFamily="34" charset="0"/>
            </a:endParaRPr>
          </a:p>
          <a:p>
            <a:r>
              <a:rPr lang="en-US" u="sng" dirty="0">
                <a:latin typeface="Source Sans Pro Light" panose="020B0403030403020204" pitchFamily="34" charset="0"/>
                <a:hlinkClick r:id="rId6"/>
              </a:rPr>
              <a:t>https://store.storeimages.cdn-apple.com/4974/as-images.apple.com/is/image/AppleInc/aos/published/images/i/ph/iphone/x/iphone-x-select-2017?wid=189&amp;hei=376&amp;fmt=png-alpha&amp;.v=1504378258086</a:t>
            </a:r>
            <a:endParaRPr lang="en-US" dirty="0">
              <a:latin typeface="Source Sans Pro Light" panose="020B0403030403020204" pitchFamily="34" charset="0"/>
            </a:endParaRPr>
          </a:p>
          <a:p>
            <a:r>
              <a:rPr lang="en-US" u="sng" dirty="0">
                <a:latin typeface="Source Sans Pro Light" panose="020B0403030403020204" pitchFamily="34" charset="0"/>
                <a:hlinkClick r:id="rId7"/>
              </a:rPr>
              <a:t>http://recomhub.com/blog/wp-content/uploads/2015/11/xbox11.png</a:t>
            </a:r>
            <a:endParaRPr lang="en-US" dirty="0">
              <a:latin typeface="Source Sans Pro Light" panose="020B0403030403020204" pitchFamily="34" charset="0"/>
            </a:endParaRPr>
          </a:p>
          <a:p>
            <a:r>
              <a:rPr lang="en-US" u="sng" dirty="0">
                <a:latin typeface="Source Sans Pro Light" panose="020B0403030403020204" pitchFamily="34" charset="0"/>
                <a:hlinkClick r:id="rId8"/>
              </a:rPr>
              <a:t>https://media.playstation.com/is/image/SCEA/playstation-4-slim-vertical-product-shot-01-us-07sep16?$native_t$</a:t>
            </a:r>
            <a:endParaRPr lang="en-US" dirty="0">
              <a:latin typeface="Source Sans Pro Light" panose="020B0403030403020204" pitchFamily="34" charset="0"/>
            </a:endParaRPr>
          </a:p>
          <a:p>
            <a:r>
              <a:rPr lang="en-US" u="sng" dirty="0">
                <a:latin typeface="Source Sans Pro Light" panose="020B0403030403020204" pitchFamily="34" charset="0"/>
                <a:hlinkClick r:id="rId9"/>
              </a:rPr>
              <a:t>https://www.warpzoneonline.com/wp-content/uploads/2016/12/ps1.png</a:t>
            </a:r>
            <a:endParaRPr lang="en-US" dirty="0">
              <a:latin typeface="Source Sans Pro Light" panose="020B0403030403020204" pitchFamily="34" charset="0"/>
            </a:endParaRPr>
          </a:p>
          <a:p>
            <a:r>
              <a:rPr lang="en-US" u="sng" dirty="0">
                <a:latin typeface="Source Sans Pro Light" panose="020B0403030403020204" pitchFamily="34" charset="0"/>
                <a:hlinkClick r:id="rId10"/>
              </a:rPr>
              <a:t>http://pngimg.com/uploads/windows_logos/windows_logos_PNG37.png</a:t>
            </a:r>
            <a:endParaRPr lang="en-US" dirty="0">
              <a:latin typeface="Source Sans Pro Light" panose="020B0403030403020204" pitchFamily="34" charset="0"/>
            </a:endParaRPr>
          </a:p>
          <a:p>
            <a:r>
              <a:rPr lang="en-US" u="sng" dirty="0">
                <a:latin typeface="Source Sans Pro Light" panose="020B0403030403020204" pitchFamily="34" charset="0"/>
                <a:hlinkClick r:id="rId11"/>
              </a:rPr>
              <a:t>http://www.survivingsocial.com/wp-content/uploads/2016/11/TV.png</a:t>
            </a:r>
            <a:endParaRPr lang="en-US" dirty="0">
              <a:latin typeface="Source Sans Pro Light" panose="020B0403030403020204" pitchFamily="34" charset="0"/>
            </a:endParaRPr>
          </a:p>
          <a:p>
            <a:r>
              <a:rPr lang="en-US" u="sng" dirty="0">
                <a:latin typeface="Source Sans Pro Light" panose="020B0403030403020204" pitchFamily="34" charset="0"/>
                <a:hlinkClick r:id="rId12"/>
              </a:rPr>
              <a:t>http://techwelike.com/wp-content/uploads/2014/03/TCL-48-inch-1080P-LED-HDTV-Sams-Club-TechWeLike-Cruz-4-1024x682.png</a:t>
            </a:r>
            <a:endParaRPr lang="en-US" dirty="0">
              <a:latin typeface="Source Sans Pro Light" panose="020B0403030403020204" pitchFamily="34" charset="0"/>
            </a:endParaRPr>
          </a:p>
          <a:p>
            <a:r>
              <a:rPr lang="en-US" u="sng" dirty="0">
                <a:latin typeface="Source Sans Pro Light" panose="020B0403030403020204" pitchFamily="34" charset="0"/>
                <a:hlinkClick r:id="rId13"/>
              </a:rPr>
              <a:t>http://pngimg.com/uploads/computer_pc/computer_pc_PNG17490.png</a:t>
            </a:r>
            <a:endParaRPr lang="en-US" dirty="0">
              <a:latin typeface="Source Sans Pro Light" panose="020B0403030403020204" pitchFamily="34" charset="0"/>
            </a:endParaRPr>
          </a:p>
          <a:p>
            <a:r>
              <a:rPr lang="en-US" u="sng" dirty="0">
                <a:latin typeface="Source Sans Pro Light" panose="020B0403030403020204" pitchFamily="34" charset="0"/>
                <a:hlinkClick r:id="rId14"/>
              </a:rPr>
              <a:t>https://www.windowscentral.com/sites/wpcentral.com/files/field/image/2017/01/largepng.png</a:t>
            </a:r>
            <a:endParaRPr lang="en-US" dirty="0">
              <a:latin typeface="Source Sans Pro Light" panose="020B0403030403020204" pitchFamily="34" charset="0"/>
            </a:endParaRPr>
          </a:p>
          <a:p>
            <a:r>
              <a:rPr lang="en-US" u="sng" dirty="0">
                <a:latin typeface="Source Sans Pro Light" panose="020B0403030403020204" pitchFamily="34" charset="0"/>
                <a:hlinkClick r:id="rId15"/>
              </a:rPr>
              <a:t>https://fthmb.tqn.com/921Lq5wGTi7bGs6aQnZTKreeab4=/768x0/filters:no_upscale():max_bytes(150000):strip_icc()/YouTube_logo_2015.svg-57ebbd433df78c690fc6ffa0.png</a:t>
            </a:r>
            <a:endParaRPr lang="en-US" dirty="0">
              <a:latin typeface="Source Sans Pro Light" panose="020B0403030403020204" pitchFamily="34" charset="0"/>
            </a:endParaRPr>
          </a:p>
          <a:p>
            <a:r>
              <a:rPr lang="en-US" u="sng" dirty="0">
                <a:latin typeface="Source Sans Pro Light" panose="020B0403030403020204" pitchFamily="34" charset="0"/>
                <a:hlinkClick r:id="rId16"/>
              </a:rPr>
              <a:t>https://fthmb.tqn.com/g_FcbsRF0Bq3ym0Pv4KKhDcS9Ws=/768x0/filters:no_upscale():max_bytes(150000):strip_icc()/IPod_family-57b9ef4b3df78c8763cb3042.png</a:t>
            </a:r>
            <a:endParaRPr lang="en-US" dirty="0">
              <a:latin typeface="Source Sans Pro Light" panose="020B0403030403020204" pitchFamily="34" charset="0"/>
            </a:endParaRPr>
          </a:p>
          <a:p>
            <a:r>
              <a:rPr lang="en-US" u="sng" dirty="0">
                <a:latin typeface="Source Sans Pro Light" panose="020B0403030403020204" pitchFamily="34" charset="0"/>
                <a:hlinkClick r:id="rId17"/>
              </a:rPr>
              <a:t>https://upload.wikimedia.org/wikipedia/en/1/11/Fast_text.png</a:t>
            </a:r>
            <a:endParaRPr lang="en-US" dirty="0">
              <a:latin typeface="Source Sans Pro Light" panose="020B0403030403020204" pitchFamily="34" charset="0"/>
            </a:endParaRPr>
          </a:p>
          <a:p>
            <a:r>
              <a:rPr lang="en-US" u="sng" dirty="0">
                <a:latin typeface="Source Sans Pro Light" panose="020B0403030403020204" pitchFamily="34" charset="0"/>
                <a:hlinkClick r:id="rId18"/>
              </a:rPr>
              <a:t>https://cdn-4.nikon-cdn.com/e/Q5NM96RZZo-YRYNeYvAi9aeqFMY3fvEkMLBAAiSy_A1s7ZmZtIiLEYu3OcdUQ-SZamIbjXuV_RjVmBUXWsK5aE7rSLzVAkA9PGycjjaiMIM=/Views/26510_B700_left.png</a:t>
            </a:r>
            <a:endParaRPr lang="en-US" dirty="0">
              <a:latin typeface="Source Sans Pro Light" panose="020B0403030403020204" pitchFamily="34" charset="0"/>
            </a:endParaRPr>
          </a:p>
          <a:p>
            <a:r>
              <a:rPr lang="en-US" u="sng" dirty="0">
                <a:latin typeface="Source Sans Pro Light" panose="020B0403030403020204" pitchFamily="34" charset="0"/>
                <a:hlinkClick r:id="rId19"/>
              </a:rPr>
              <a:t>https://cdn.pixabay.com/photo/2016/03/31/15/24/audio-1293262_960_720.png</a:t>
            </a:r>
            <a:endParaRPr lang="en-US" dirty="0">
              <a:latin typeface="Source Sans Pro Light" panose="020B0403030403020204" pitchFamily="34" charset="0"/>
            </a:endParaRPr>
          </a:p>
          <a:p>
            <a:r>
              <a:rPr lang="en-US" u="sng" dirty="0">
                <a:latin typeface="Source Sans Pro Light" panose="020B0403030403020204" pitchFamily="34" charset="0"/>
                <a:hlinkClick r:id="rId20"/>
              </a:rPr>
              <a:t>http://www.greatdy.com/sites/greatdy.com/files/video-flow-icon.png</a:t>
            </a:r>
            <a:endParaRPr lang="en-US" dirty="0">
              <a:latin typeface="Source Sans Pro Light" panose="020B0403030403020204" pitchFamily="34" charset="0"/>
            </a:endParaRPr>
          </a:p>
          <a:p>
            <a:endParaRPr lang="en-US" dirty="0"/>
          </a:p>
        </p:txBody>
      </p:sp>
      <p:sp>
        <p:nvSpPr>
          <p:cNvPr id="7" name="Arrow: Left 6">
            <a:hlinkClick r:id="rId21" action="ppaction://hlinksldjump"/>
            <a:extLst>
              <a:ext uri="{FF2B5EF4-FFF2-40B4-BE49-F238E27FC236}">
                <a16:creationId xmlns:a16="http://schemas.microsoft.com/office/drawing/2014/main" id="{3C185EE5-CEE8-471D-8D9F-02440E0983F2}"/>
              </a:ext>
            </a:extLst>
          </p:cNvPr>
          <p:cNvSpPr/>
          <p:nvPr/>
        </p:nvSpPr>
        <p:spPr>
          <a:xfrm>
            <a:off x="0" y="6227909"/>
            <a:ext cx="838201"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3600417587"/>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22" name="click.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5BE52-1510-4F5E-85DB-992BD379B062}"/>
              </a:ext>
            </a:extLst>
          </p:cNvPr>
          <p:cNvSpPr>
            <a:spLocks noGrp="1"/>
          </p:cNvSpPr>
          <p:nvPr>
            <p:ph type="title"/>
          </p:nvPr>
        </p:nvSpPr>
        <p:spPr>
          <a:xfrm>
            <a:off x="0" y="0"/>
            <a:ext cx="1009650" cy="315912"/>
          </a:xfrm>
        </p:spPr>
        <p:txBody>
          <a:bodyPr>
            <a:normAutofit/>
          </a:bodyPr>
          <a:lstStyle/>
          <a:p>
            <a:r>
              <a:rPr lang="en-US" sz="1400" b="1" u="sng" dirty="0">
                <a:effectLst>
                  <a:outerShdw blurRad="38100" dist="38100" dir="2700000" algn="tl">
                    <a:srgbClr val="000000">
                      <a:alpha val="43137"/>
                    </a:srgbClr>
                  </a:outerShdw>
                </a:effectLst>
                <a:latin typeface="Source Sans Pro Light" panose="020B0403030403020204" pitchFamily="34" charset="0"/>
              </a:rPr>
              <a:t>More Links</a:t>
            </a:r>
          </a:p>
        </p:txBody>
      </p:sp>
      <p:sp>
        <p:nvSpPr>
          <p:cNvPr id="3" name="Content Placeholder 2">
            <a:extLst>
              <a:ext uri="{FF2B5EF4-FFF2-40B4-BE49-F238E27FC236}">
                <a16:creationId xmlns:a16="http://schemas.microsoft.com/office/drawing/2014/main" id="{0B2429D0-BB9C-4161-92FC-20023EC27F2B}"/>
              </a:ext>
            </a:extLst>
          </p:cNvPr>
          <p:cNvSpPr>
            <a:spLocks noGrp="1"/>
          </p:cNvSpPr>
          <p:nvPr>
            <p:ph idx="1"/>
          </p:nvPr>
        </p:nvSpPr>
        <p:spPr>
          <a:xfrm>
            <a:off x="0" y="315912"/>
            <a:ext cx="12192000" cy="6542088"/>
          </a:xfrm>
        </p:spPr>
        <p:txBody>
          <a:bodyPr>
            <a:normAutofit fontScale="32500" lnSpcReduction="20000"/>
          </a:bodyPr>
          <a:lstStyle/>
          <a:p>
            <a:r>
              <a:rPr lang="en-US" u="sng" dirty="0">
                <a:hlinkClick r:id="rId3"/>
              </a:rPr>
              <a:t>http://studioplumeau.com/wp-content/uploads/2017/05/2d-animation-working-proces.png</a:t>
            </a:r>
            <a:endParaRPr lang="en-US" dirty="0"/>
          </a:p>
          <a:p>
            <a:r>
              <a:rPr lang="en-US" u="sng" dirty="0">
                <a:hlinkClick r:id="rId4"/>
              </a:rPr>
              <a:t>https://upload.wikimedia.org/wikipedia/commons/thumb/4/4f/Microsoft_Word_2013_logo.svg/1200px-Microsoft_Word_2013_logo.svg.png</a:t>
            </a:r>
            <a:endParaRPr lang="en-US" dirty="0"/>
          </a:p>
          <a:p>
            <a:r>
              <a:rPr lang="en-US" u="sng" dirty="0">
                <a:hlinkClick r:id="rId5"/>
              </a:rPr>
              <a:t>https://i.pinimg.com/originals/35/58/ac/3558ac548cb243504ba916e29a714f95.png</a:t>
            </a:r>
            <a:endParaRPr lang="en-US" dirty="0"/>
          </a:p>
          <a:p>
            <a:r>
              <a:rPr lang="en-US" u="sng" dirty="0">
                <a:hlinkClick r:id="rId6"/>
              </a:rPr>
              <a:t>http://i.imgur.com/eZgFWpT.png</a:t>
            </a:r>
            <a:endParaRPr lang="en-US" dirty="0"/>
          </a:p>
          <a:p>
            <a:r>
              <a:rPr lang="en-US" u="sng" dirty="0">
                <a:hlinkClick r:id="rId7"/>
              </a:rPr>
              <a:t>http://www.fontsquirrel.com//fnt_imgs/ba/a262/cc8769a7cfde01ce5671118c84/sp-720.png</a:t>
            </a:r>
            <a:endParaRPr lang="en-US" dirty="0"/>
          </a:p>
          <a:p>
            <a:r>
              <a:rPr lang="en-US" u="sng" dirty="0">
                <a:hlinkClick r:id="rId8"/>
              </a:rPr>
              <a:t>http://chank.com/freefonts/Woodchippr/slide.png</a:t>
            </a:r>
            <a:endParaRPr lang="en-US" dirty="0"/>
          </a:p>
          <a:p>
            <a:r>
              <a:rPr lang="en-US" u="sng" dirty="0">
                <a:hlinkClick r:id="rId9"/>
              </a:rPr>
              <a:t>https://blogsimages.adobe.com/richardcurtis/files/2014/01/Screen-Shot-2014-01-10-at-09.46.50-1024x656.png</a:t>
            </a:r>
            <a:endParaRPr lang="en-US" dirty="0"/>
          </a:p>
          <a:p>
            <a:r>
              <a:rPr lang="en-US" u="sng" dirty="0">
                <a:hlinkClick r:id="rId10"/>
              </a:rPr>
              <a:t>http://www.pngpix.com/wp-content/uploads/2016/07/PNGPIX-COM-Young-Female-Photographer-Taking-Photos-PNG-Image-500x384.png</a:t>
            </a:r>
            <a:endParaRPr lang="en-US" dirty="0"/>
          </a:p>
          <a:p>
            <a:r>
              <a:rPr lang="en-US" u="sng" dirty="0">
                <a:hlinkClick r:id="rId11"/>
              </a:rPr>
              <a:t>https://jpeg.org/images/jpeg-home.jpg</a:t>
            </a:r>
            <a:endParaRPr lang="en-US" dirty="0"/>
          </a:p>
          <a:p>
            <a:r>
              <a:rPr lang="en-US" u="sng" dirty="0">
                <a:hlinkClick r:id="rId12"/>
              </a:rPr>
              <a:t>https://img.buzzfeed.com/buzzfeed-static/static/2018-01/23/15/asset/buzzfeed-prod-fastlane-01/anigif_sub-buzz-27474-1516737829-1.gif?downsize=715:*&amp;output-format=auto&amp;output-quality=auto</a:t>
            </a:r>
            <a:endParaRPr lang="en-US" dirty="0"/>
          </a:p>
          <a:p>
            <a:r>
              <a:rPr lang="en-US" u="sng" dirty="0">
                <a:hlinkClick r:id="rId13"/>
              </a:rPr>
              <a:t>https://www.youtube.com/watch?v=d7K1z2uZBQU</a:t>
            </a:r>
            <a:endParaRPr lang="en-US" dirty="0"/>
          </a:p>
          <a:p>
            <a:r>
              <a:rPr lang="en-US" u="sng" dirty="0">
                <a:hlinkClick r:id="rId14"/>
              </a:rPr>
              <a:t>https://i1.wp.com/www.synthtopia.com/wp-content/uploads/2014/11/fl-studio-12.png?resize=640%2C389</a:t>
            </a:r>
            <a:endParaRPr lang="en-US" dirty="0"/>
          </a:p>
          <a:p>
            <a:r>
              <a:rPr lang="en-US" u="sng" dirty="0">
                <a:hlinkClick r:id="rId15"/>
              </a:rPr>
              <a:t>http://www.audioenhancement.com/wp-content/uploads/2017/04/CA-60-Group-XD-XS2.png</a:t>
            </a:r>
            <a:endParaRPr lang="en-US" dirty="0"/>
          </a:p>
          <a:p>
            <a:r>
              <a:rPr lang="en-US" u="sng" dirty="0">
                <a:hlinkClick r:id="rId16"/>
              </a:rPr>
              <a:t>https://www.blankmediaprinting.com/sites/default/files/Verbatim-Archival-Gold_0.png</a:t>
            </a:r>
            <a:endParaRPr lang="en-US" dirty="0"/>
          </a:p>
          <a:p>
            <a:r>
              <a:rPr lang="en-US" u="sng" dirty="0">
                <a:hlinkClick r:id="rId17"/>
              </a:rPr>
              <a:t>https://writenowdesign.com/wp-content/uploads/2016/07/iTunes-mp3-3.png</a:t>
            </a:r>
            <a:endParaRPr lang="en-US" dirty="0"/>
          </a:p>
          <a:p>
            <a:r>
              <a:rPr lang="en-US" u="sng" dirty="0">
                <a:hlinkClick r:id="rId18"/>
              </a:rPr>
              <a:t>https://store.storeimages.cdn-apple.com/4974/as-images.apple.com/is/image/AppleInc/aos/published/images/i/po/ipod/touch/ipod-touch-product-blue-2015_GEO_US?wid=300&amp;hei=300&amp;fmt=png-alpha&amp;.v=1482277688667</a:t>
            </a:r>
            <a:endParaRPr lang="en-US" dirty="0"/>
          </a:p>
          <a:p>
            <a:r>
              <a:rPr lang="en-US" u="sng" dirty="0">
                <a:hlinkClick r:id="rId19"/>
              </a:rPr>
              <a:t>http://www.nationalvideo.com.au/wp-content/uploads/2013/12/video_tapes.png</a:t>
            </a:r>
            <a:endParaRPr lang="en-US" dirty="0"/>
          </a:p>
          <a:p>
            <a:r>
              <a:rPr lang="en-US" u="sng" dirty="0">
                <a:hlinkClick r:id="rId20"/>
              </a:rPr>
              <a:t>http://www.pngmart.com/files/1/Film-Camera-PNG.png</a:t>
            </a:r>
            <a:endParaRPr lang="en-US" dirty="0"/>
          </a:p>
          <a:p>
            <a:r>
              <a:rPr lang="en-US" u="sng" dirty="0">
                <a:hlinkClick r:id="rId21"/>
              </a:rPr>
              <a:t>https://icdn5.digitaltrends.com/image/screen-shot-2016-09-29-at-12-34-19-pm-3104x1866.png?ver=1</a:t>
            </a:r>
            <a:endParaRPr lang="en-US" dirty="0"/>
          </a:p>
          <a:p>
            <a:r>
              <a:rPr lang="en-US" dirty="0"/>
              <a:t> </a:t>
            </a:r>
          </a:p>
          <a:p>
            <a:r>
              <a:rPr lang="en-US" u="sng" dirty="0">
                <a:hlinkClick r:id="rId22"/>
              </a:rPr>
              <a:t>https://cdn.codeandweb.com/blog/2013/05/16/uikit-animations-with-texturepacker/spritesheet.png</a:t>
            </a:r>
            <a:endParaRPr lang="en-US" dirty="0"/>
          </a:p>
          <a:p>
            <a:r>
              <a:rPr lang="en-US" u="sng" dirty="0">
                <a:hlinkClick r:id="rId23"/>
              </a:rPr>
              <a:t>http://pivottube.pl/images/future.png</a:t>
            </a:r>
            <a:endParaRPr lang="en-US" dirty="0"/>
          </a:p>
          <a:p>
            <a:r>
              <a:rPr lang="en-US" u="sng" dirty="0">
                <a:hlinkClick r:id="rId24"/>
              </a:rPr>
              <a:t>http://bestanimations.com/Humans/Eyes/eyes-animated-gif-11.gif</a:t>
            </a:r>
            <a:endParaRPr lang="en-US" dirty="0"/>
          </a:p>
          <a:p>
            <a:r>
              <a:rPr lang="en-US" u="sng" dirty="0">
                <a:hlinkClick r:id="rId25"/>
              </a:rPr>
              <a:t>https://thegoodguys.sirv.com/products/50012798/50012798_74217.PNG?scale.height=505&amp;scale.width=773&amp;canvas.height=505&amp;canvas.width=773&amp;canvas.opacity=0&amp;format=png&amp;png.optimize=true</a:t>
            </a:r>
            <a:endParaRPr lang="en-US" dirty="0"/>
          </a:p>
          <a:p>
            <a:r>
              <a:rPr lang="en-US" u="sng" dirty="0">
                <a:hlinkClick r:id="rId26"/>
              </a:rPr>
              <a:t>https://www.cyberpowersystem.co.uk/images/cs/COREP3/01_400.png</a:t>
            </a:r>
            <a:endParaRPr lang="en-US" dirty="0"/>
          </a:p>
          <a:p>
            <a:r>
              <a:rPr lang="en-US" u="sng" dirty="0">
                <a:hlinkClick r:id="rId27"/>
              </a:rPr>
              <a:t>https://upload.wikimedia.org/wikipedia/commons/thumb/5/53/Audacity.svg/2000px-Audacity.svg.png</a:t>
            </a:r>
            <a:endParaRPr lang="en-US" dirty="0"/>
          </a:p>
          <a:p>
            <a:r>
              <a:rPr lang="en-US" u="sng" dirty="0">
                <a:hlinkClick r:id="rId28"/>
              </a:rPr>
              <a:t>https://www.creativestudiosderby.co.uk/wp-content/uploads/2015/11/Adobe-Creative-Cloud-icon.png</a:t>
            </a:r>
            <a:endParaRPr lang="en-US" dirty="0"/>
          </a:p>
        </p:txBody>
      </p:sp>
      <p:pic>
        <p:nvPicPr>
          <p:cNvPr id="4" name="Picture 3">
            <a:hlinkClick r:id="rId29" action="ppaction://hlinksldjump"/>
            <a:extLst>
              <a:ext uri="{FF2B5EF4-FFF2-40B4-BE49-F238E27FC236}">
                <a16:creationId xmlns:a16="http://schemas.microsoft.com/office/drawing/2014/main" id="{1D18AECF-D29A-461F-B79A-9D5B442F8CCF}"/>
              </a:ext>
            </a:extLst>
          </p:cNvPr>
          <p:cNvPicPr>
            <a:picLocks noChangeAspect="1"/>
          </p:cNvPicPr>
          <p:nvPr/>
        </p:nvPicPr>
        <p:blipFill>
          <a:blip r:embed="rId30"/>
          <a:stretch>
            <a:fillRect/>
          </a:stretch>
        </p:blipFill>
        <p:spPr>
          <a:xfrm>
            <a:off x="0" y="6225068"/>
            <a:ext cx="871804" cy="634039"/>
          </a:xfrm>
          <a:prstGeom prst="rect">
            <a:avLst/>
          </a:prstGeom>
        </p:spPr>
      </p:pic>
    </p:spTree>
    <p:extLst>
      <p:ext uri="{BB962C8B-B14F-4D97-AF65-F5344CB8AC3E}">
        <p14:creationId xmlns:p14="http://schemas.microsoft.com/office/powerpoint/2010/main" val="929360021"/>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31" name="click.wav"/>
          </p:stSnd>
        </p:sndAc>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B35F4-5BE2-4813-A9F1-4BFD96D8C298}"/>
              </a:ext>
            </a:extLst>
          </p:cNvPr>
          <p:cNvSpPr>
            <a:spLocks noGrp="1"/>
          </p:cNvSpPr>
          <p:nvPr>
            <p:ph type="title"/>
          </p:nvPr>
        </p:nvSpPr>
        <p:spPr>
          <a:xfrm>
            <a:off x="838200" y="150846"/>
            <a:ext cx="3138182"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Multimedia</a:t>
            </a:r>
          </a:p>
        </p:txBody>
      </p:sp>
      <p:sp>
        <p:nvSpPr>
          <p:cNvPr id="3" name="Content Placeholder 2">
            <a:extLst>
              <a:ext uri="{FF2B5EF4-FFF2-40B4-BE49-F238E27FC236}">
                <a16:creationId xmlns:a16="http://schemas.microsoft.com/office/drawing/2014/main" id="{8BF83160-6D31-402B-91B6-3FD205842531}"/>
              </a:ext>
            </a:extLst>
          </p:cNvPr>
          <p:cNvSpPr>
            <a:spLocks noGrp="1"/>
          </p:cNvSpPr>
          <p:nvPr>
            <p:ph idx="1"/>
          </p:nvPr>
        </p:nvSpPr>
        <p:spPr>
          <a:xfrm>
            <a:off x="838200" y="1253331"/>
            <a:ext cx="10515600" cy="4351338"/>
          </a:xfrm>
        </p:spPr>
        <p:txBody>
          <a:bodyPr>
            <a:normAutofit/>
          </a:bodyPr>
          <a:lstStyle/>
          <a:p>
            <a:r>
              <a:rPr lang="en-US" sz="3200" dirty="0">
                <a:latin typeface="Source Sans Pro Light" panose="020B0403030403020204" pitchFamily="34" charset="0"/>
              </a:rPr>
              <a:t>Multimedia is the use of more than one form of media as a means of expression or communication. Multimedia can be TV shows, TV news, movies, YouTube videos, animations video games, music, digital art, and books just to name a few. Multimedia is organized in the “5 Building Blocks of Multimedia”.</a:t>
            </a:r>
          </a:p>
        </p:txBody>
      </p:sp>
      <p:pic>
        <p:nvPicPr>
          <p:cNvPr id="5" name="Picture 4">
            <a:extLst>
              <a:ext uri="{FF2B5EF4-FFF2-40B4-BE49-F238E27FC236}">
                <a16:creationId xmlns:a16="http://schemas.microsoft.com/office/drawing/2014/main" id="{7CFC3D80-969B-4C5C-8F2E-CF25369494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078" y="4215103"/>
            <a:ext cx="5980922" cy="2492051"/>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DFEC4756-8FFC-474D-8D66-62F42E6D86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19122" y="3870556"/>
            <a:ext cx="4809066" cy="2836598"/>
          </a:xfrm>
          <a:prstGeom prst="rect">
            <a:avLst/>
          </a:prstGeom>
          <a:ln>
            <a:noFill/>
          </a:ln>
          <a:effectLst>
            <a:outerShdw blurRad="292100" dist="139700" dir="2700000" algn="tl" rotWithShape="0">
              <a:srgbClr val="333333">
                <a:alpha val="65000"/>
              </a:srgbClr>
            </a:outerShdw>
          </a:effectLst>
        </p:spPr>
      </p:pic>
      <p:sp>
        <p:nvSpPr>
          <p:cNvPr id="8" name="Arrow: Left 7">
            <a:hlinkClick r:id="rId5" action="ppaction://hlinksldjump"/>
            <a:extLst>
              <a:ext uri="{FF2B5EF4-FFF2-40B4-BE49-F238E27FC236}">
                <a16:creationId xmlns:a16="http://schemas.microsoft.com/office/drawing/2014/main" id="{6CD437E6-15B7-42BB-BE74-6E9466D9C082}"/>
              </a:ext>
            </a:extLst>
          </p:cNvPr>
          <p:cNvSpPr/>
          <p:nvPr/>
        </p:nvSpPr>
        <p:spPr>
          <a:xfrm>
            <a:off x="0" y="0"/>
            <a:ext cx="838200" cy="630204"/>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1011956246"/>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FDF11-F4D8-4649-864D-D8C61C3B8081}"/>
              </a:ext>
            </a:extLst>
          </p:cNvPr>
          <p:cNvSpPr>
            <a:spLocks noGrp="1"/>
          </p:cNvSpPr>
          <p:nvPr>
            <p:ph type="title"/>
          </p:nvPr>
        </p:nvSpPr>
        <p:spPr>
          <a:xfrm>
            <a:off x="1808477" y="30016"/>
            <a:ext cx="8912395"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The 5 Building Blocks of Multimedia</a:t>
            </a:r>
          </a:p>
        </p:txBody>
      </p:sp>
      <p:pic>
        <p:nvPicPr>
          <p:cNvPr id="5" name="Picture 4">
            <a:extLst>
              <a:ext uri="{FF2B5EF4-FFF2-40B4-BE49-F238E27FC236}">
                <a16:creationId xmlns:a16="http://schemas.microsoft.com/office/drawing/2014/main" id="{6523A52E-5282-4658-8D1E-1E98E1D950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1563" y="1837009"/>
            <a:ext cx="1629968" cy="1629968"/>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9807ABF6-09D1-4183-BE80-7681676245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8917" y="1912527"/>
            <a:ext cx="1899608" cy="1614667"/>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679E068D-AC21-4686-BA2C-B372B1CA0E4F}"/>
              </a:ext>
            </a:extLst>
          </p:cNvPr>
          <p:cNvSpPr txBox="1"/>
          <p:nvPr/>
        </p:nvSpPr>
        <p:spPr>
          <a:xfrm>
            <a:off x="2481165" y="1339531"/>
            <a:ext cx="1222311" cy="523220"/>
          </a:xfrm>
          <a:prstGeom prst="rect">
            <a:avLst/>
          </a:prstGeom>
          <a:noFill/>
        </p:spPr>
        <p:txBody>
          <a:bodyPr wrap="square" rtlCol="0">
            <a:spAutoFit/>
          </a:bodyPr>
          <a:lstStyle/>
          <a:p>
            <a:r>
              <a:rPr lang="en-US" sz="2800" dirty="0">
                <a:latin typeface="Source Sans Pro Light" panose="020B0403030403020204" pitchFamily="34" charset="0"/>
              </a:rPr>
              <a:t>1. Text</a:t>
            </a:r>
          </a:p>
        </p:txBody>
      </p:sp>
      <p:sp>
        <p:nvSpPr>
          <p:cNvPr id="9" name="TextBox 8">
            <a:extLst>
              <a:ext uri="{FF2B5EF4-FFF2-40B4-BE49-F238E27FC236}">
                <a16:creationId xmlns:a16="http://schemas.microsoft.com/office/drawing/2014/main" id="{352CED81-701E-47AC-9F10-75E039367616}"/>
              </a:ext>
            </a:extLst>
          </p:cNvPr>
          <p:cNvSpPr txBox="1"/>
          <p:nvPr/>
        </p:nvSpPr>
        <p:spPr>
          <a:xfrm>
            <a:off x="5153092" y="1339531"/>
            <a:ext cx="1551259" cy="523220"/>
          </a:xfrm>
          <a:prstGeom prst="rect">
            <a:avLst/>
          </a:prstGeom>
          <a:noFill/>
        </p:spPr>
        <p:txBody>
          <a:bodyPr wrap="none" rtlCol="0">
            <a:spAutoFit/>
          </a:bodyPr>
          <a:lstStyle/>
          <a:p>
            <a:r>
              <a:rPr lang="en-US" sz="2800" dirty="0">
                <a:latin typeface="Source Sans Pro Light" panose="020B0403030403020204" pitchFamily="34" charset="0"/>
              </a:rPr>
              <a:t>2. Images</a:t>
            </a:r>
          </a:p>
        </p:txBody>
      </p:sp>
      <p:sp>
        <p:nvSpPr>
          <p:cNvPr id="10" name="TextBox 9">
            <a:extLst>
              <a:ext uri="{FF2B5EF4-FFF2-40B4-BE49-F238E27FC236}">
                <a16:creationId xmlns:a16="http://schemas.microsoft.com/office/drawing/2014/main" id="{4C832B2C-1300-4C07-8008-9F5957AF208D}"/>
              </a:ext>
            </a:extLst>
          </p:cNvPr>
          <p:cNvSpPr txBox="1"/>
          <p:nvPr/>
        </p:nvSpPr>
        <p:spPr>
          <a:xfrm>
            <a:off x="7985912" y="1313789"/>
            <a:ext cx="1348446" cy="523220"/>
          </a:xfrm>
          <a:prstGeom prst="rect">
            <a:avLst/>
          </a:prstGeom>
          <a:noFill/>
        </p:spPr>
        <p:txBody>
          <a:bodyPr wrap="none" rtlCol="0">
            <a:spAutoFit/>
          </a:bodyPr>
          <a:lstStyle/>
          <a:p>
            <a:r>
              <a:rPr lang="en-US" sz="2800" dirty="0">
                <a:latin typeface="Source Sans Pro Light" panose="020B0403030403020204" pitchFamily="34" charset="0"/>
              </a:rPr>
              <a:t>3. Audio</a:t>
            </a:r>
          </a:p>
        </p:txBody>
      </p:sp>
      <p:sp>
        <p:nvSpPr>
          <p:cNvPr id="11" name="TextBox 10">
            <a:extLst>
              <a:ext uri="{FF2B5EF4-FFF2-40B4-BE49-F238E27FC236}">
                <a16:creationId xmlns:a16="http://schemas.microsoft.com/office/drawing/2014/main" id="{0CC0A8B6-08EC-4828-9E4B-4CFA7A1F1862}"/>
              </a:ext>
            </a:extLst>
          </p:cNvPr>
          <p:cNvSpPr txBox="1"/>
          <p:nvPr/>
        </p:nvSpPr>
        <p:spPr>
          <a:xfrm>
            <a:off x="6878525" y="3822509"/>
            <a:ext cx="2013693" cy="523220"/>
          </a:xfrm>
          <a:prstGeom prst="rect">
            <a:avLst/>
          </a:prstGeom>
          <a:noFill/>
        </p:spPr>
        <p:txBody>
          <a:bodyPr wrap="none" rtlCol="0">
            <a:spAutoFit/>
          </a:bodyPr>
          <a:lstStyle/>
          <a:p>
            <a:r>
              <a:rPr lang="en-US" sz="2800" dirty="0">
                <a:latin typeface="Source Sans Pro Light" panose="020B0403030403020204" pitchFamily="34" charset="0"/>
              </a:rPr>
              <a:t>5. Animation</a:t>
            </a:r>
          </a:p>
        </p:txBody>
      </p:sp>
      <p:sp>
        <p:nvSpPr>
          <p:cNvPr id="12" name="TextBox 11">
            <a:extLst>
              <a:ext uri="{FF2B5EF4-FFF2-40B4-BE49-F238E27FC236}">
                <a16:creationId xmlns:a16="http://schemas.microsoft.com/office/drawing/2014/main" id="{CD7576A4-CCA4-4FD7-88EA-CAE1CA157A68}"/>
              </a:ext>
            </a:extLst>
          </p:cNvPr>
          <p:cNvSpPr txBox="1"/>
          <p:nvPr/>
        </p:nvSpPr>
        <p:spPr>
          <a:xfrm>
            <a:off x="3357948" y="3822509"/>
            <a:ext cx="1322798" cy="523220"/>
          </a:xfrm>
          <a:prstGeom prst="rect">
            <a:avLst/>
          </a:prstGeom>
          <a:noFill/>
        </p:spPr>
        <p:txBody>
          <a:bodyPr wrap="none" rtlCol="0">
            <a:spAutoFit/>
          </a:bodyPr>
          <a:lstStyle/>
          <a:p>
            <a:r>
              <a:rPr lang="en-US" sz="2800" dirty="0">
                <a:latin typeface="Source Sans Pro Light" panose="020B0403030403020204" pitchFamily="34" charset="0"/>
              </a:rPr>
              <a:t>4. Video</a:t>
            </a:r>
          </a:p>
        </p:txBody>
      </p:sp>
      <p:pic>
        <p:nvPicPr>
          <p:cNvPr id="14" name="Picture 13">
            <a:extLst>
              <a:ext uri="{FF2B5EF4-FFF2-40B4-BE49-F238E27FC236}">
                <a16:creationId xmlns:a16="http://schemas.microsoft.com/office/drawing/2014/main" id="{6C285B9A-7E05-490A-816D-A14ACC350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2340" y="1910687"/>
            <a:ext cx="2415590" cy="1290831"/>
          </a:xfrm>
          <a:prstGeom prst="rect">
            <a:avLst/>
          </a:prstGeom>
          <a:ln>
            <a:noFill/>
          </a:ln>
          <a:effectLst>
            <a:outerShdw blurRad="292100" dist="139700" dir="2700000" algn="tl" rotWithShape="0">
              <a:srgbClr val="333333">
                <a:alpha val="65000"/>
              </a:srgbClr>
            </a:outerShdw>
          </a:effectLst>
        </p:spPr>
      </p:pic>
      <p:pic>
        <p:nvPicPr>
          <p:cNvPr id="16" name="Picture 15">
            <a:extLst>
              <a:ext uri="{FF2B5EF4-FFF2-40B4-BE49-F238E27FC236}">
                <a16:creationId xmlns:a16="http://schemas.microsoft.com/office/drawing/2014/main" id="{4D80DF6E-8CA5-41C7-BD3F-48823D7908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988" y="4703545"/>
            <a:ext cx="2640717" cy="1782484"/>
          </a:xfrm>
          <a:prstGeom prst="rect">
            <a:avLst/>
          </a:prstGeom>
          <a:ln>
            <a:noFill/>
          </a:ln>
          <a:effectLst>
            <a:outerShdw blurRad="292100" dist="139700" dir="2700000" algn="tl" rotWithShape="0">
              <a:srgbClr val="333333">
                <a:alpha val="65000"/>
              </a:srgbClr>
            </a:outerShdw>
          </a:effectLst>
        </p:spPr>
      </p:pic>
      <p:pic>
        <p:nvPicPr>
          <p:cNvPr id="18" name="Picture 17">
            <a:extLst>
              <a:ext uri="{FF2B5EF4-FFF2-40B4-BE49-F238E27FC236}">
                <a16:creationId xmlns:a16="http://schemas.microsoft.com/office/drawing/2014/main" id="{0513C158-467E-4A68-83AB-ECE9DC0E47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91713" y="4246104"/>
            <a:ext cx="3588398" cy="2697366"/>
          </a:xfrm>
          <a:prstGeom prst="rect">
            <a:avLst/>
          </a:prstGeom>
          <a:ln>
            <a:noFill/>
          </a:ln>
          <a:effectLst>
            <a:outerShdw blurRad="292100" dist="139700" dir="2700000" algn="tl" rotWithShape="0">
              <a:srgbClr val="333333">
                <a:alpha val="65000"/>
              </a:srgbClr>
            </a:outerShdw>
          </a:effectLst>
        </p:spPr>
      </p:pic>
      <p:sp>
        <p:nvSpPr>
          <p:cNvPr id="15" name="Arrow: Left 14">
            <a:hlinkClick r:id="rId8" action="ppaction://hlinksldjump"/>
            <a:extLst>
              <a:ext uri="{FF2B5EF4-FFF2-40B4-BE49-F238E27FC236}">
                <a16:creationId xmlns:a16="http://schemas.microsoft.com/office/drawing/2014/main" id="{037257EA-B283-42A0-ACC7-40DCE85D255F}"/>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2439127561"/>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9"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1000" fill="hold"/>
                                        <p:tgtEl>
                                          <p:spTgt spid="14"/>
                                        </p:tgtEl>
                                        <p:attrNameLst>
                                          <p:attrName>ppt_w</p:attrName>
                                        </p:attrNameLst>
                                      </p:cBhvr>
                                      <p:tavLst>
                                        <p:tav tm="0">
                                          <p:val>
                                            <p:fltVal val="0"/>
                                          </p:val>
                                        </p:tav>
                                        <p:tav tm="100000">
                                          <p:val>
                                            <p:strVal val="#ppt_w"/>
                                          </p:val>
                                        </p:tav>
                                      </p:tavLst>
                                    </p:anim>
                                    <p:anim calcmode="lin" valueType="num">
                                      <p:cBhvr>
                                        <p:cTn id="18" dur="1000" fill="hold"/>
                                        <p:tgtEl>
                                          <p:spTgt spid="14"/>
                                        </p:tgtEl>
                                        <p:attrNameLst>
                                          <p:attrName>ppt_h</p:attrName>
                                        </p:attrNameLst>
                                      </p:cBhvr>
                                      <p:tavLst>
                                        <p:tav tm="0">
                                          <p:val>
                                            <p:fltVal val="0"/>
                                          </p:val>
                                        </p:tav>
                                        <p:tav tm="100000">
                                          <p:val>
                                            <p:strVal val="#ppt_h"/>
                                          </p:val>
                                        </p:tav>
                                      </p:tavLst>
                                    </p:anim>
                                    <p:anim calcmode="lin" valueType="num">
                                      <p:cBhvr>
                                        <p:cTn id="19" dur="1000" fill="hold"/>
                                        <p:tgtEl>
                                          <p:spTgt spid="14"/>
                                        </p:tgtEl>
                                        <p:attrNameLst>
                                          <p:attrName>style.rotation</p:attrName>
                                        </p:attrNameLst>
                                      </p:cBhvr>
                                      <p:tavLst>
                                        <p:tav tm="0">
                                          <p:val>
                                            <p:fltVal val="90"/>
                                          </p:val>
                                        </p:tav>
                                        <p:tav tm="100000">
                                          <p:val>
                                            <p:fltVal val="0"/>
                                          </p:val>
                                        </p:tav>
                                      </p:tavLst>
                                    </p:anim>
                                    <p:animEffect transition="in" filter="fade">
                                      <p:cBhvr>
                                        <p:cTn id="20" dur="10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randombar(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1" presetClass="entr" presetSubtype="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0EB7F-FA66-49AF-9D03-11749B2651F6}"/>
              </a:ext>
            </a:extLst>
          </p:cNvPr>
          <p:cNvSpPr>
            <a:spLocks noGrp="1"/>
          </p:cNvSpPr>
          <p:nvPr>
            <p:ph type="title"/>
          </p:nvPr>
        </p:nvSpPr>
        <p:spPr>
          <a:xfrm>
            <a:off x="928734" y="57402"/>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Text</a:t>
            </a:r>
          </a:p>
        </p:txBody>
      </p:sp>
      <p:sp>
        <p:nvSpPr>
          <p:cNvPr id="3" name="Content Placeholder 2">
            <a:extLst>
              <a:ext uri="{FF2B5EF4-FFF2-40B4-BE49-F238E27FC236}">
                <a16:creationId xmlns:a16="http://schemas.microsoft.com/office/drawing/2014/main" id="{00AB2D79-949A-482A-BA23-B8B82480DE53}"/>
              </a:ext>
            </a:extLst>
          </p:cNvPr>
          <p:cNvSpPr>
            <a:spLocks noGrp="1"/>
          </p:cNvSpPr>
          <p:nvPr>
            <p:ph idx="1"/>
          </p:nvPr>
        </p:nvSpPr>
        <p:spPr>
          <a:xfrm>
            <a:off x="838200" y="1132549"/>
            <a:ext cx="10515600" cy="4351338"/>
          </a:xfrm>
        </p:spPr>
        <p:txBody>
          <a:bodyPr>
            <a:normAutofit/>
          </a:bodyPr>
          <a:lstStyle/>
          <a:p>
            <a:r>
              <a:rPr lang="en-US" sz="2400" dirty="0">
                <a:latin typeface="Source Sans Pro Light" panose="020B0403030403020204" pitchFamily="34" charset="0"/>
              </a:rPr>
              <a:t>Text is the foundation of multimedia and is essential in most forms of media. Using text is a recent development as of 6,000 years ago starting as marking on mud tablets in ancient Mesopotamia. It has evolved over time to being written on paper, and now it is widely used on digital displays. “Microsoft Word” is one of the most popular and widely used text processing programs today. To a computer, text is a series of numeric codes. The two major encoding schemes are ASCII and Unicode. ASCII was developed before Unicode and is only suitable for display characters in English and some Western languages. Unicode is the new dominant form and allows typefaces to encode characters from every language on earth.</a:t>
            </a:r>
          </a:p>
        </p:txBody>
      </p:sp>
      <p:pic>
        <p:nvPicPr>
          <p:cNvPr id="5" name="Picture 4">
            <a:extLst>
              <a:ext uri="{FF2B5EF4-FFF2-40B4-BE49-F238E27FC236}">
                <a16:creationId xmlns:a16="http://schemas.microsoft.com/office/drawing/2014/main" id="{8118267E-A25E-4383-A4FD-8358C00B5E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6187" y="92517"/>
            <a:ext cx="1095226" cy="1075147"/>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A00FCFCD-7DD2-44AD-849D-76FC511AE5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9791" y="4334934"/>
            <a:ext cx="2385823" cy="2365373"/>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CF366619-D932-4AB7-9FE8-3914474C88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6762" y="4165793"/>
            <a:ext cx="5110455" cy="2327082"/>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FFC1A23B-D1E7-4C47-945F-E9E94C56D996}"/>
              </a:ext>
            </a:extLst>
          </p:cNvPr>
          <p:cNvSpPr txBox="1"/>
          <p:nvPr/>
        </p:nvSpPr>
        <p:spPr>
          <a:xfrm>
            <a:off x="3224023" y="5006168"/>
            <a:ext cx="2770182" cy="646331"/>
          </a:xfrm>
          <a:prstGeom prst="rect">
            <a:avLst/>
          </a:prstGeom>
          <a:noFill/>
        </p:spPr>
        <p:txBody>
          <a:bodyPr wrap="none" rtlCol="0">
            <a:spAutoFit/>
          </a:bodyPr>
          <a:lstStyle/>
          <a:p>
            <a:r>
              <a:rPr lang="en-US" dirty="0">
                <a:latin typeface="Source Sans Pro Light" panose="020B0403030403020204" pitchFamily="34" charset="0"/>
              </a:rPr>
              <a:t>- A clay tablet that was used</a:t>
            </a:r>
          </a:p>
          <a:p>
            <a:r>
              <a:rPr lang="en-US" dirty="0">
                <a:latin typeface="Source Sans Pro Light" panose="020B0403030403020204" pitchFamily="34" charset="0"/>
              </a:rPr>
              <a:t>in ancient Mesopotamia</a:t>
            </a:r>
          </a:p>
        </p:txBody>
      </p:sp>
      <p:sp>
        <p:nvSpPr>
          <p:cNvPr id="8" name="Arrow: Left 7">
            <a:hlinkClick r:id="rId6" action="ppaction://hlinksldjump"/>
            <a:extLst>
              <a:ext uri="{FF2B5EF4-FFF2-40B4-BE49-F238E27FC236}">
                <a16:creationId xmlns:a16="http://schemas.microsoft.com/office/drawing/2014/main" id="{3897E9CC-9FD0-416D-A461-88B18F0E8B46}"/>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196917153"/>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7"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2AD87-0B8E-4335-A8DE-FAC80AC86AB2}"/>
              </a:ext>
            </a:extLst>
          </p:cNvPr>
          <p:cNvSpPr>
            <a:spLocks noGrp="1"/>
          </p:cNvSpPr>
          <p:nvPr>
            <p:ph type="title"/>
          </p:nvPr>
        </p:nvSpPr>
        <p:spPr>
          <a:xfrm>
            <a:off x="838200" y="83785"/>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Text (Cont.)</a:t>
            </a:r>
          </a:p>
        </p:txBody>
      </p:sp>
      <p:sp>
        <p:nvSpPr>
          <p:cNvPr id="3" name="Content Placeholder 2">
            <a:extLst>
              <a:ext uri="{FF2B5EF4-FFF2-40B4-BE49-F238E27FC236}">
                <a16:creationId xmlns:a16="http://schemas.microsoft.com/office/drawing/2014/main" id="{C7150AC2-4BF4-43F1-A347-F681BB3F144D}"/>
              </a:ext>
            </a:extLst>
          </p:cNvPr>
          <p:cNvSpPr>
            <a:spLocks noGrp="1"/>
          </p:cNvSpPr>
          <p:nvPr>
            <p:ph idx="1"/>
          </p:nvPr>
        </p:nvSpPr>
        <p:spPr>
          <a:xfrm>
            <a:off x="838200" y="1564368"/>
            <a:ext cx="10515600" cy="4351338"/>
          </a:xfrm>
        </p:spPr>
        <p:txBody>
          <a:bodyPr/>
          <a:lstStyle/>
          <a:p>
            <a:r>
              <a:rPr lang="en-US" dirty="0">
                <a:latin typeface="Source Sans Pro Light" panose="020B0403030403020204" pitchFamily="34" charset="0"/>
              </a:rPr>
              <a:t>While creating multimedia with text on a digital display there are many different fonts </a:t>
            </a:r>
            <a:r>
              <a:rPr lang="en-US" dirty="0">
                <a:latin typeface="Chiller" panose="04020404031007020602" pitchFamily="82" charset="0"/>
              </a:rPr>
              <a:t>that </a:t>
            </a:r>
            <a:r>
              <a:rPr lang="en-US" dirty="0">
                <a:latin typeface="Broadway" panose="04040905080B02020502" pitchFamily="82" charset="0"/>
              </a:rPr>
              <a:t>can </a:t>
            </a:r>
            <a:r>
              <a:rPr lang="en-US" dirty="0">
                <a:latin typeface="Playbill" panose="040506030A0602020202" pitchFamily="82" charset="0"/>
              </a:rPr>
              <a:t>be used </a:t>
            </a:r>
            <a:r>
              <a:rPr lang="en-US" dirty="0">
                <a:latin typeface="Algerian" panose="04020705040A02060702" pitchFamily="82" charset="0"/>
              </a:rPr>
              <a:t>to </a:t>
            </a:r>
            <a:r>
              <a:rPr lang="en-US" dirty="0">
                <a:latin typeface="Kristen ITC" panose="03050502040202030202" pitchFamily="66" charset="0"/>
              </a:rPr>
              <a:t>add </a:t>
            </a:r>
            <a:r>
              <a:rPr lang="en-US" dirty="0">
                <a:latin typeface="Agency FB" panose="020B0503020202020204" pitchFamily="34" charset="0"/>
              </a:rPr>
              <a:t>personality </a:t>
            </a:r>
            <a:r>
              <a:rPr lang="en-US" dirty="0">
                <a:latin typeface="Kunstler Script" panose="030304020206070D0D06" pitchFamily="66" charset="0"/>
              </a:rPr>
              <a:t>and</a:t>
            </a:r>
            <a:r>
              <a:rPr lang="en-US" dirty="0">
                <a:latin typeface="Source Sans Pro Light" panose="020B0403030403020204" pitchFamily="34" charset="0"/>
              </a:rPr>
              <a:t> </a:t>
            </a:r>
            <a:r>
              <a:rPr lang="en-US" dirty="0">
                <a:latin typeface="Snap ITC" panose="04040A07060A02020202" pitchFamily="82" charset="0"/>
              </a:rPr>
              <a:t>versatility</a:t>
            </a:r>
            <a:r>
              <a:rPr lang="en-US" dirty="0">
                <a:latin typeface="Source Sans Pro Light" panose="020B0403030403020204" pitchFamily="34" charset="0"/>
              </a:rPr>
              <a:t> to whatever it is you might be typing. The type of font used is extremely important as it can lead to your media project being successful or a failure depending to how aesthetically pleasing the font you chose is.</a:t>
            </a:r>
          </a:p>
        </p:txBody>
      </p:sp>
      <p:pic>
        <p:nvPicPr>
          <p:cNvPr id="5" name="Picture 4">
            <a:extLst>
              <a:ext uri="{FF2B5EF4-FFF2-40B4-BE49-F238E27FC236}">
                <a16:creationId xmlns:a16="http://schemas.microsoft.com/office/drawing/2014/main" id="{1D04CCC1-F01A-42B9-86B7-B6F0450FCF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2334" y="4395616"/>
            <a:ext cx="3564039" cy="202952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35BCC683-863D-4228-BD61-84DA9AA208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7266" y="3983743"/>
            <a:ext cx="5706534" cy="2853267"/>
          </a:xfrm>
          <a:prstGeom prst="rect">
            <a:avLst/>
          </a:prstGeom>
          <a:ln>
            <a:noFill/>
          </a:ln>
          <a:effectLst>
            <a:outerShdw blurRad="292100" dist="139700" dir="2700000" algn="tl" rotWithShape="0">
              <a:srgbClr val="333333">
                <a:alpha val="65000"/>
              </a:srgbClr>
            </a:outerShdw>
          </a:effectLst>
        </p:spPr>
      </p:pic>
      <p:sp>
        <p:nvSpPr>
          <p:cNvPr id="6" name="Arrow: Left 5">
            <a:hlinkClick r:id="rId5" action="ppaction://hlinksldjump"/>
            <a:extLst>
              <a:ext uri="{FF2B5EF4-FFF2-40B4-BE49-F238E27FC236}">
                <a16:creationId xmlns:a16="http://schemas.microsoft.com/office/drawing/2014/main" id="{AC163012-1602-44F4-B749-D67A48C6A1FF}"/>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3132726121"/>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arn(inVertical)">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85E5E-644D-4398-84DF-D911C2797974}"/>
              </a:ext>
            </a:extLst>
          </p:cNvPr>
          <p:cNvSpPr>
            <a:spLocks noGrp="1"/>
          </p:cNvSpPr>
          <p:nvPr>
            <p:ph type="title"/>
          </p:nvPr>
        </p:nvSpPr>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Images</a:t>
            </a:r>
          </a:p>
        </p:txBody>
      </p:sp>
      <p:sp>
        <p:nvSpPr>
          <p:cNvPr id="3" name="Content Placeholder 2">
            <a:extLst>
              <a:ext uri="{FF2B5EF4-FFF2-40B4-BE49-F238E27FC236}">
                <a16:creationId xmlns:a16="http://schemas.microsoft.com/office/drawing/2014/main" id="{0B213BB2-D586-46B5-BC3D-3BC519545C30}"/>
              </a:ext>
            </a:extLst>
          </p:cNvPr>
          <p:cNvSpPr>
            <a:spLocks noGrp="1"/>
          </p:cNvSpPr>
          <p:nvPr>
            <p:ph idx="1"/>
          </p:nvPr>
        </p:nvSpPr>
        <p:spPr>
          <a:xfrm>
            <a:off x="838200" y="1343866"/>
            <a:ext cx="10515600" cy="4351338"/>
          </a:xfrm>
        </p:spPr>
        <p:txBody>
          <a:bodyPr>
            <a:normAutofit/>
          </a:bodyPr>
          <a:lstStyle/>
          <a:p>
            <a:r>
              <a:rPr lang="en-US" sz="2000" dirty="0">
                <a:latin typeface="Source Sans Pro Light" panose="020B0403030403020204" pitchFamily="34" charset="0"/>
              </a:rPr>
              <a:t>Image is a very useful form of multimedia. A lot can be said in one picture and using images wisely to improve your work can be very beneficial. Images can be taken with a camera, created with paint, or created digitally using a photo editing program. Bitmaps are collections of colors that are rendered in a rectangular grid by on screen pixels. They can require a lot of memory to store the picture information as the physical dimensions of the image increases.</a:t>
            </a:r>
          </a:p>
          <a:p>
            <a:endParaRPr lang="en-US" sz="2000" dirty="0">
              <a:latin typeface="Source Sans Pro Light" panose="020B0403030403020204" pitchFamily="34" charset="0"/>
            </a:endParaRPr>
          </a:p>
          <a:p>
            <a:r>
              <a:rPr lang="en-US" sz="2000" dirty="0">
                <a:latin typeface="Source Sans Pro Light" panose="020B0403030403020204" pitchFamily="34" charset="0"/>
              </a:rPr>
              <a:t>Vector images are stored as a series of instructions about how the image is to be drawn. These images can scale from the size of a logo on a business card up to the size of an advertisement on the side of a skyscraper with no loss in image clarity.</a:t>
            </a:r>
          </a:p>
        </p:txBody>
      </p:sp>
      <p:pic>
        <p:nvPicPr>
          <p:cNvPr id="5" name="Picture 4">
            <a:extLst>
              <a:ext uri="{FF2B5EF4-FFF2-40B4-BE49-F238E27FC236}">
                <a16:creationId xmlns:a16="http://schemas.microsoft.com/office/drawing/2014/main" id="{0099ADBE-9D12-41CB-B758-71184D291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7380" y="4161896"/>
            <a:ext cx="4504267" cy="2885546"/>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0435E902-603C-4F40-9D24-331AA17FEC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7420" y="4088360"/>
            <a:ext cx="3606301" cy="2769639"/>
          </a:xfrm>
          <a:prstGeom prst="rect">
            <a:avLst/>
          </a:prstGeom>
          <a:ln>
            <a:noFill/>
          </a:ln>
          <a:effectLst>
            <a:outerShdw blurRad="292100" dist="139700" dir="2700000" algn="tl" rotWithShape="0">
              <a:srgbClr val="333333">
                <a:alpha val="65000"/>
              </a:srgbClr>
            </a:outerShdw>
          </a:effectLst>
        </p:spPr>
      </p:pic>
      <p:sp>
        <p:nvSpPr>
          <p:cNvPr id="6" name="Arrow: Left 5">
            <a:hlinkClick r:id="rId5" action="ppaction://hlinksldjump"/>
            <a:extLst>
              <a:ext uri="{FF2B5EF4-FFF2-40B4-BE49-F238E27FC236}">
                <a16:creationId xmlns:a16="http://schemas.microsoft.com/office/drawing/2014/main" id="{15A3BF70-3019-4AB7-9D8C-661F0FB79413}"/>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3130691215"/>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8" dur="500"/>
                                        <p:tgtEl>
                                          <p:spTgt spid="3">
                                            <p:txEl>
                                              <p:pRg st="0" end="0"/>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1"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B422F-B544-4DD3-8CA0-3205928CAAEF}"/>
              </a:ext>
            </a:extLst>
          </p:cNvPr>
          <p:cNvSpPr>
            <a:spLocks noGrp="1"/>
          </p:cNvSpPr>
          <p:nvPr>
            <p:ph type="title"/>
          </p:nvPr>
        </p:nvSpPr>
        <p:spPr>
          <a:xfrm>
            <a:off x="838200" y="88635"/>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Images (Cont.)</a:t>
            </a:r>
          </a:p>
        </p:txBody>
      </p:sp>
      <p:sp>
        <p:nvSpPr>
          <p:cNvPr id="3" name="Content Placeholder 2">
            <a:extLst>
              <a:ext uri="{FF2B5EF4-FFF2-40B4-BE49-F238E27FC236}">
                <a16:creationId xmlns:a16="http://schemas.microsoft.com/office/drawing/2014/main" id="{FBE2301E-A5E6-44DE-890A-AD4B835FAB53}"/>
              </a:ext>
            </a:extLst>
          </p:cNvPr>
          <p:cNvSpPr>
            <a:spLocks noGrp="1"/>
          </p:cNvSpPr>
          <p:nvPr>
            <p:ph idx="1"/>
          </p:nvPr>
        </p:nvSpPr>
        <p:spPr>
          <a:xfrm>
            <a:off x="838200" y="1253331"/>
            <a:ext cx="10515600" cy="4351338"/>
          </a:xfrm>
        </p:spPr>
        <p:txBody>
          <a:bodyPr/>
          <a:lstStyle/>
          <a:p>
            <a:r>
              <a:rPr lang="en-US" dirty="0">
                <a:latin typeface="Source Sans Pro Light" panose="020B0403030403020204" pitchFamily="34" charset="0"/>
              </a:rPr>
              <a:t>When saving images on a computer there are many different types of formats you can save them as. Some examples of these formats are JPEG, GIF, PNG, and TIFF.  These different formats can be useful for different things, like how GIFs are animated moving images while JPEGs are just still images. Also the size of the file if effected by the image format too because some image formats compress more information then others when it is saved. </a:t>
            </a:r>
          </a:p>
        </p:txBody>
      </p:sp>
      <p:pic>
        <p:nvPicPr>
          <p:cNvPr id="7" name="Picture 6">
            <a:extLst>
              <a:ext uri="{FF2B5EF4-FFF2-40B4-BE49-F238E27FC236}">
                <a16:creationId xmlns:a16="http://schemas.microsoft.com/office/drawing/2014/main" id="{8D002842-BFCE-4BCD-848B-AEE1CDBBAC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0050" y="4232320"/>
            <a:ext cx="4400550" cy="247650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CA148206-BA72-4AED-B172-9521E7FBE146}"/>
              </a:ext>
            </a:extLst>
          </p:cNvPr>
          <p:cNvSpPr txBox="1"/>
          <p:nvPr/>
        </p:nvSpPr>
        <p:spPr>
          <a:xfrm>
            <a:off x="5500600" y="4647501"/>
            <a:ext cx="1757212" cy="369332"/>
          </a:xfrm>
          <a:prstGeom prst="rect">
            <a:avLst/>
          </a:prstGeom>
          <a:noFill/>
        </p:spPr>
        <p:txBody>
          <a:bodyPr wrap="none" rtlCol="0">
            <a:spAutoFit/>
          </a:bodyPr>
          <a:lstStyle/>
          <a:p>
            <a:r>
              <a:rPr lang="en-US" dirty="0">
                <a:latin typeface="Source Sans Pro Light" panose="020B0403030403020204" pitchFamily="34" charset="0"/>
              </a:rPr>
              <a:t>- Gif of Gal Gadot</a:t>
            </a:r>
          </a:p>
        </p:txBody>
      </p:sp>
      <p:pic>
        <p:nvPicPr>
          <p:cNvPr id="10" name="Picture 9">
            <a:extLst>
              <a:ext uri="{FF2B5EF4-FFF2-40B4-BE49-F238E27FC236}">
                <a16:creationId xmlns:a16="http://schemas.microsoft.com/office/drawing/2014/main" id="{12642D09-CC25-421C-BBA2-1547173457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1714" y="4627256"/>
            <a:ext cx="4526272" cy="1954825"/>
          </a:xfrm>
          <a:prstGeom prst="rect">
            <a:avLst/>
          </a:prstGeom>
        </p:spPr>
      </p:pic>
      <p:sp>
        <p:nvSpPr>
          <p:cNvPr id="11" name="TextBox 10">
            <a:extLst>
              <a:ext uri="{FF2B5EF4-FFF2-40B4-BE49-F238E27FC236}">
                <a16:creationId xmlns:a16="http://schemas.microsoft.com/office/drawing/2014/main" id="{F35DEEDE-F6CC-4D6D-AF18-5AE52CBE01DA}"/>
              </a:ext>
            </a:extLst>
          </p:cNvPr>
          <p:cNvSpPr txBox="1"/>
          <p:nvPr/>
        </p:nvSpPr>
        <p:spPr>
          <a:xfrm>
            <a:off x="6784319" y="5908709"/>
            <a:ext cx="787395" cy="369332"/>
          </a:xfrm>
          <a:prstGeom prst="rect">
            <a:avLst/>
          </a:prstGeom>
          <a:noFill/>
        </p:spPr>
        <p:txBody>
          <a:bodyPr wrap="none" rtlCol="0">
            <a:spAutoFit/>
          </a:bodyPr>
          <a:lstStyle/>
          <a:p>
            <a:r>
              <a:rPr lang="en-US" dirty="0">
                <a:latin typeface="Source Sans Pro Light" panose="020B0403030403020204" pitchFamily="34" charset="0"/>
              </a:rPr>
              <a:t>JPEG -</a:t>
            </a:r>
          </a:p>
        </p:txBody>
      </p:sp>
      <p:sp>
        <p:nvSpPr>
          <p:cNvPr id="9" name="Arrow: Left 8">
            <a:hlinkClick r:id="rId5" action="ppaction://hlinksldjump"/>
            <a:extLst>
              <a:ext uri="{FF2B5EF4-FFF2-40B4-BE49-F238E27FC236}">
                <a16:creationId xmlns:a16="http://schemas.microsoft.com/office/drawing/2014/main" id="{9961DF88-D6E2-4FE4-9176-628172CBE6DF}"/>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3851534619"/>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6"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74378-08DB-4D1F-8140-8D7376DF0641}"/>
              </a:ext>
            </a:extLst>
          </p:cNvPr>
          <p:cNvSpPr>
            <a:spLocks noGrp="1"/>
          </p:cNvSpPr>
          <p:nvPr>
            <p:ph type="title"/>
          </p:nvPr>
        </p:nvSpPr>
        <p:spPr>
          <a:xfrm>
            <a:off x="838200" y="-32691"/>
            <a:ext cx="10515600" cy="1325563"/>
          </a:xfrm>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Audio</a:t>
            </a:r>
          </a:p>
        </p:txBody>
      </p:sp>
      <p:sp>
        <p:nvSpPr>
          <p:cNvPr id="3" name="Content Placeholder 2">
            <a:extLst>
              <a:ext uri="{FF2B5EF4-FFF2-40B4-BE49-F238E27FC236}">
                <a16:creationId xmlns:a16="http://schemas.microsoft.com/office/drawing/2014/main" id="{802BEC6F-89BA-46CB-9770-8DC7B1A3873D}"/>
              </a:ext>
            </a:extLst>
          </p:cNvPr>
          <p:cNvSpPr>
            <a:spLocks noGrp="1"/>
          </p:cNvSpPr>
          <p:nvPr>
            <p:ph idx="1"/>
          </p:nvPr>
        </p:nvSpPr>
        <p:spPr>
          <a:xfrm>
            <a:off x="764073" y="999240"/>
            <a:ext cx="10515600" cy="4351338"/>
          </a:xfrm>
        </p:spPr>
        <p:txBody>
          <a:bodyPr>
            <a:normAutofit/>
          </a:bodyPr>
          <a:lstStyle/>
          <a:p>
            <a:r>
              <a:rPr lang="en-US" sz="2400" dirty="0">
                <a:latin typeface="Source Sans Pro Light" panose="020B0403030403020204" pitchFamily="34" charset="0"/>
              </a:rPr>
              <a:t>Audio is one of two senses that we can most easily manipulate with multimedia, the first being sight. It is a very sensual form of media. Used properly it can do tasks as varied as indicating a button has been pressed, to draw attention to a state change, to provide a human connection via soothing voice over or to set an emotional tone with suspenseful or triumphant music. Audio is a very useful creative tool that is seen is almost all digital multimedia today. Audio is used in film and video games to help move the story along with dialogue and set a certain mood with music, and audio is also used as music for personal enjoyment (like what you are listening to right now). Audio is edited in sound editing/DJ programs or in the video editor itself. </a:t>
            </a:r>
          </a:p>
        </p:txBody>
      </p:sp>
      <p:pic>
        <p:nvPicPr>
          <p:cNvPr id="4" name="FREE LucidDream Chris Travis x Xavier Wulf x Emotional Anime Type Beat (Prod. Haruhi  Bluejay)">
            <a:hlinkClick r:id="" action="ppaction://media"/>
            <a:extLst>
              <a:ext uri="{FF2B5EF4-FFF2-40B4-BE49-F238E27FC236}">
                <a16:creationId xmlns:a16="http://schemas.microsoft.com/office/drawing/2014/main" id="{D86B69C8-A307-4086-A2C8-598205B849D0}"/>
              </a:ext>
            </a:extLst>
          </p:cNvPr>
          <p:cNvPicPr>
            <a:picLocks noChangeAspect="1"/>
          </p:cNvPicPr>
          <p:nvPr>
            <a:audioFile r:link="rId1"/>
            <p:extLst>
              <p:ext uri="{DAA4B4D4-6D71-4841-9C94-3DE7FCFB9230}">
                <p14:media xmlns:p14="http://schemas.microsoft.com/office/powerpoint/2010/main" r:embed="rId2">
                  <p14:trim st="19274" end="61975.25"/>
                  <p14:fade out="5000"/>
                </p14:media>
              </p:ext>
            </p:extLst>
          </p:nvPr>
        </p:nvPicPr>
        <p:blipFill>
          <a:blip r:embed="rId5"/>
          <a:stretch>
            <a:fillRect/>
          </a:stretch>
        </p:blipFill>
        <p:spPr>
          <a:xfrm>
            <a:off x="154473" y="145823"/>
            <a:ext cx="609600" cy="609600"/>
          </a:xfrm>
          <a:prstGeom prst="rect">
            <a:avLst/>
          </a:prstGeom>
        </p:spPr>
      </p:pic>
      <p:pic>
        <p:nvPicPr>
          <p:cNvPr id="6" name="Picture 5">
            <a:extLst>
              <a:ext uri="{FF2B5EF4-FFF2-40B4-BE49-F238E27FC236}">
                <a16:creationId xmlns:a16="http://schemas.microsoft.com/office/drawing/2014/main" id="{DFA69026-5B06-48C8-B757-671E01BE8C3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74115" y="4075276"/>
            <a:ext cx="4453812" cy="270708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D1F378D-94F0-4D75-9277-BE14503F2B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4336" y="4519497"/>
            <a:ext cx="5212735" cy="2409586"/>
          </a:xfrm>
          <a:prstGeom prst="rect">
            <a:avLst/>
          </a:prstGeom>
          <a:ln>
            <a:noFill/>
          </a:ln>
          <a:effectLst>
            <a:outerShdw blurRad="292100" dist="139700" dir="2700000" algn="tl" rotWithShape="0">
              <a:srgbClr val="333333">
                <a:alpha val="65000"/>
              </a:srgbClr>
            </a:outerShdw>
          </a:effectLst>
        </p:spPr>
      </p:pic>
      <p:sp>
        <p:nvSpPr>
          <p:cNvPr id="7" name="Arrow: Left 6">
            <a:hlinkClick r:id="rId8" action="ppaction://hlinksldjump"/>
            <a:extLst>
              <a:ext uri="{FF2B5EF4-FFF2-40B4-BE49-F238E27FC236}">
                <a16:creationId xmlns:a16="http://schemas.microsoft.com/office/drawing/2014/main" id="{C97D5462-237D-4B08-A002-BA3FE84236D2}"/>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2164384430"/>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4" name="click.wav"/>
          </p:stSnd>
        </p:sndAc>
      </p:transition>
    </mc:Choice>
    <mc:Fallback xmlns="">
      <p:transition spd="slow">
        <p:fade/>
        <p:sndAc>
          <p:stSnd>
            <p:snd r:embed="rId9"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45"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9"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5015A-BFA5-408F-AA5C-EA7BE1FCE286}"/>
              </a:ext>
            </a:extLst>
          </p:cNvPr>
          <p:cNvSpPr>
            <a:spLocks noGrp="1"/>
          </p:cNvSpPr>
          <p:nvPr>
            <p:ph type="title"/>
          </p:nvPr>
        </p:nvSpPr>
        <p:spPr/>
        <p:txBody>
          <a:bodyPr/>
          <a:lstStyle/>
          <a:p>
            <a:r>
              <a:rPr lang="en-US" b="1" u="sng" dirty="0">
                <a:effectLst>
                  <a:outerShdw blurRad="38100" dist="38100" dir="2700000" algn="tl">
                    <a:srgbClr val="000000">
                      <a:alpha val="43137"/>
                    </a:srgbClr>
                  </a:outerShdw>
                </a:effectLst>
                <a:latin typeface="Source Sans Pro Light" panose="020B0403030403020204" pitchFamily="34" charset="0"/>
              </a:rPr>
              <a:t>Audio (Cont.)</a:t>
            </a:r>
          </a:p>
        </p:txBody>
      </p:sp>
      <p:sp>
        <p:nvSpPr>
          <p:cNvPr id="3" name="Content Placeholder 2">
            <a:extLst>
              <a:ext uri="{FF2B5EF4-FFF2-40B4-BE49-F238E27FC236}">
                <a16:creationId xmlns:a16="http://schemas.microsoft.com/office/drawing/2014/main" id="{F2097672-6A0D-4BBE-950A-99466542BB27}"/>
              </a:ext>
            </a:extLst>
          </p:cNvPr>
          <p:cNvSpPr>
            <a:spLocks noGrp="1"/>
          </p:cNvSpPr>
          <p:nvPr>
            <p:ph idx="1"/>
          </p:nvPr>
        </p:nvSpPr>
        <p:spPr/>
        <p:txBody>
          <a:bodyPr/>
          <a:lstStyle/>
          <a:p>
            <a:r>
              <a:rPr lang="en-US" dirty="0">
                <a:latin typeface="Source Sans Pro Light" panose="020B0403030403020204" pitchFamily="34" charset="0"/>
              </a:rPr>
              <a:t>Just like with image files audio has its own set of file types. Some of the most commonly used file formats are Mp3, WAV, FLAC, and WMA. Consumers mostly listen to Mp3’s that they stream or have downloaded to their phone or CDs, but CDs are becoming less and less common as years go on due to the easy access of digital music. </a:t>
            </a:r>
          </a:p>
        </p:txBody>
      </p:sp>
      <p:pic>
        <p:nvPicPr>
          <p:cNvPr id="5" name="Picture 4">
            <a:extLst>
              <a:ext uri="{FF2B5EF4-FFF2-40B4-BE49-F238E27FC236}">
                <a16:creationId xmlns:a16="http://schemas.microsoft.com/office/drawing/2014/main" id="{508696E6-975F-4EC9-BDBE-E6C396214F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444" y="3883377"/>
            <a:ext cx="2891719" cy="2891719"/>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24F491F2-B7E3-4F70-9953-89BE401768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708" y="4094086"/>
            <a:ext cx="2470302" cy="2470302"/>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B28677CC-20A3-4AD3-87D1-0CC0CD4102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7329" y="4172972"/>
            <a:ext cx="2319903" cy="2319903"/>
          </a:xfrm>
          <a:prstGeom prst="rect">
            <a:avLst/>
          </a:prstGeom>
          <a:ln>
            <a:noFill/>
          </a:ln>
          <a:effectLst>
            <a:outerShdw blurRad="292100" dist="139700" dir="2700000" algn="tl" rotWithShape="0">
              <a:srgbClr val="333333">
                <a:alpha val="65000"/>
              </a:srgbClr>
            </a:outerShdw>
          </a:effectLst>
        </p:spPr>
      </p:pic>
      <p:sp>
        <p:nvSpPr>
          <p:cNvPr id="8" name="Arrow: Left 7">
            <a:hlinkClick r:id="rId6" action="ppaction://hlinksldjump"/>
            <a:extLst>
              <a:ext uri="{FF2B5EF4-FFF2-40B4-BE49-F238E27FC236}">
                <a16:creationId xmlns:a16="http://schemas.microsoft.com/office/drawing/2014/main" id="{18D46995-C1C3-4758-93CB-1930C0BEDE1A}"/>
              </a:ext>
            </a:extLst>
          </p:cNvPr>
          <p:cNvSpPr/>
          <p:nvPr/>
        </p:nvSpPr>
        <p:spPr>
          <a:xfrm>
            <a:off x="-1" y="30016"/>
            <a:ext cx="828675" cy="600075"/>
          </a:xfrm>
          <a:prstGeom prst="lef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Source Sans Pro Light" panose="020B0403030403020204" pitchFamily="34" charset="0"/>
              </a:rPr>
              <a:t>Back</a:t>
            </a:r>
          </a:p>
        </p:txBody>
      </p:sp>
    </p:spTree>
    <p:extLst>
      <p:ext uri="{BB962C8B-B14F-4D97-AF65-F5344CB8AC3E}">
        <p14:creationId xmlns:p14="http://schemas.microsoft.com/office/powerpoint/2010/main" val="103360909"/>
      </p:ext>
    </p:extLst>
  </p:cSld>
  <p:clrMapOvr>
    <a:masterClrMapping/>
  </p:clrMapOvr>
  <mc:AlternateContent xmlns:mc="http://schemas.openxmlformats.org/markup-compatibility/2006" xmlns:p14="http://schemas.microsoft.com/office/powerpoint/2010/main">
    <mc:Choice Requires="p14">
      <p:transition spd="slow">
        <p14:prism dir="d" isContent="1" isInverted="1"/>
        <p:sndAc>
          <p:stSnd>
            <p:snd r:embed="rId2" name="click.wav"/>
          </p:stSnd>
        </p:sndAc>
      </p:transition>
    </mc:Choice>
    <mc:Fallback xmlns="">
      <p:transition spd="slow">
        <p:fade/>
        <p:sndAc>
          <p:stSnd>
            <p:snd r:embed="rId7" name="click.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14"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TotalTime>
  <Words>2352</Words>
  <Application>Microsoft Office PowerPoint</Application>
  <PresentationFormat>Widescreen</PresentationFormat>
  <Paragraphs>110</Paragraphs>
  <Slides>18</Slides>
  <Notes>0</Notes>
  <HiddenSlides>0</HiddenSlides>
  <MMClips>2</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18</vt:i4>
      </vt:variant>
    </vt:vector>
  </HeadingPairs>
  <TitlesOfParts>
    <vt:vector size="32" baseType="lpstr">
      <vt:lpstr>Adobe Arabic</vt:lpstr>
      <vt:lpstr>Agency FB</vt:lpstr>
      <vt:lpstr>Algerian</vt:lpstr>
      <vt:lpstr>Arial</vt:lpstr>
      <vt:lpstr>Broadway</vt:lpstr>
      <vt:lpstr>Calibri</vt:lpstr>
      <vt:lpstr>Calibri Light</vt:lpstr>
      <vt:lpstr>Chiller</vt:lpstr>
      <vt:lpstr>Kristen ITC</vt:lpstr>
      <vt:lpstr>Kunstler Script</vt:lpstr>
      <vt:lpstr>Playbill</vt:lpstr>
      <vt:lpstr>Snap ITC</vt:lpstr>
      <vt:lpstr>Source Sans Pro Light</vt:lpstr>
      <vt:lpstr>Office Theme</vt:lpstr>
      <vt:lpstr>What is Multimedia?</vt:lpstr>
      <vt:lpstr>Multimedia</vt:lpstr>
      <vt:lpstr>The 5 Building Blocks of Multimedia</vt:lpstr>
      <vt:lpstr>Text</vt:lpstr>
      <vt:lpstr>Text (Cont.)</vt:lpstr>
      <vt:lpstr>Images</vt:lpstr>
      <vt:lpstr>Images (Cont.)</vt:lpstr>
      <vt:lpstr>Audio</vt:lpstr>
      <vt:lpstr>Audio (Cont.)</vt:lpstr>
      <vt:lpstr>Video</vt:lpstr>
      <vt:lpstr>Video (Cont.)</vt:lpstr>
      <vt:lpstr>Animation</vt:lpstr>
      <vt:lpstr>Animation (Cont.)</vt:lpstr>
      <vt:lpstr>Hardware Needed for Playback or Creation</vt:lpstr>
      <vt:lpstr>Software Needed for Playback and Creation</vt:lpstr>
      <vt:lpstr>Credits</vt:lpstr>
      <vt:lpstr>Links to sources</vt:lpstr>
      <vt:lpstr>More Links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Multimedia?</dc:title>
  <dc:creator>Danny Pasquarelli</dc:creator>
  <cp:lastModifiedBy>Danny Pasquarelli</cp:lastModifiedBy>
  <cp:revision>44</cp:revision>
  <dcterms:created xsi:type="dcterms:W3CDTF">2018-04-07T01:46:52Z</dcterms:created>
  <dcterms:modified xsi:type="dcterms:W3CDTF">2018-04-10T19:45:26Z</dcterms:modified>
</cp:coreProperties>
</file>