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9" r:id="rId4"/>
    <p:sldId id="263" r:id="rId5"/>
    <p:sldId id="270" r:id="rId6"/>
    <p:sldId id="257" r:id="rId7"/>
    <p:sldId id="258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3" r:id="rId28"/>
    <p:sldId id="292" r:id="rId29"/>
    <p:sldId id="294" r:id="rId30"/>
    <p:sldId id="295" r:id="rId31"/>
    <p:sldId id="296" r:id="rId32"/>
    <p:sldId id="271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9000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115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067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64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143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932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982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47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29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708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79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14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497DA-BD97-426C-A0E8-08C42596F55D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3605C-AB97-47E7-AC74-1D2A4166E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152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7.xml"/><Relationship Id="rId7" Type="http://schemas.openxmlformats.org/officeDocument/2006/relationships/slide" Target="slide15.xml"/><Relationship Id="rId12" Type="http://schemas.openxmlformats.org/officeDocument/2006/relationships/slide" Target="slide2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slide" Target="slide23.xml"/><Relationship Id="rId5" Type="http://schemas.openxmlformats.org/officeDocument/2006/relationships/slide" Target="slide11.xml"/><Relationship Id="rId10" Type="http://schemas.openxmlformats.org/officeDocument/2006/relationships/slide" Target="slide21.xml"/><Relationship Id="rId4" Type="http://schemas.openxmlformats.org/officeDocument/2006/relationships/slide" Target="slide9.xml"/><Relationship Id="rId9" Type="http://schemas.openxmlformats.org/officeDocument/2006/relationships/slide" Target="slide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ilhouette-wand-teacher-professor-3178687/" TargetMode="External"/><Relationship Id="rId2" Type="http://schemas.openxmlformats.org/officeDocument/2006/relationships/hyperlink" Target="https://pixabay.com/en/chalkboard-school-teacher-learn-3177256/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hyperlink" Target="https://www.youtube.com/watch?v=vIaM4BUfY1A" TargetMode="External"/><Relationship Id="rId4" Type="http://schemas.openxmlformats.org/officeDocument/2006/relationships/hyperlink" Target="https://pixabay.com/en/watercolour-watercolor-art-painting-2168711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7.xml"/><Relationship Id="rId7" Type="http://schemas.openxmlformats.org/officeDocument/2006/relationships/slide" Target="slide15.xml"/><Relationship Id="rId12" Type="http://schemas.openxmlformats.org/officeDocument/2006/relationships/slide" Target="slide2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slide" Target="slide23.xml"/><Relationship Id="rId5" Type="http://schemas.openxmlformats.org/officeDocument/2006/relationships/slide" Target="slide11.xml"/><Relationship Id="rId10" Type="http://schemas.openxmlformats.org/officeDocument/2006/relationships/slide" Target="slide21.xml"/><Relationship Id="rId4" Type="http://schemas.openxmlformats.org/officeDocument/2006/relationships/slide" Target="slide9.xml"/><Relationship Id="rId9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7.xml"/><Relationship Id="rId7" Type="http://schemas.openxmlformats.org/officeDocument/2006/relationships/slide" Target="slide15.xml"/><Relationship Id="rId12" Type="http://schemas.openxmlformats.org/officeDocument/2006/relationships/slide" Target="slide2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slide" Target="slide23.xml"/><Relationship Id="rId5" Type="http://schemas.openxmlformats.org/officeDocument/2006/relationships/slide" Target="slide11.xml"/><Relationship Id="rId10" Type="http://schemas.openxmlformats.org/officeDocument/2006/relationships/slide" Target="slide21.xml"/><Relationship Id="rId4" Type="http://schemas.openxmlformats.org/officeDocument/2006/relationships/slide" Target="slide9.xml"/><Relationship Id="rId9" Type="http://schemas.openxmlformats.org/officeDocument/2006/relationships/slide" Target="slide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13.xml"/><Relationship Id="rId18" Type="http://schemas.openxmlformats.org/officeDocument/2006/relationships/slide" Target="slide30.xml"/><Relationship Id="rId3" Type="http://schemas.openxmlformats.org/officeDocument/2006/relationships/slideLayout" Target="../slideLayouts/slideLayout2.xml"/><Relationship Id="rId7" Type="http://schemas.openxmlformats.org/officeDocument/2006/relationships/slide" Target="slide25.xml"/><Relationship Id="rId12" Type="http://schemas.openxmlformats.org/officeDocument/2006/relationships/slide" Target="slide11.xml"/><Relationship Id="rId17" Type="http://schemas.openxmlformats.org/officeDocument/2006/relationships/image" Target="../media/image2.png"/><Relationship Id="rId2" Type="http://schemas.openxmlformats.org/officeDocument/2006/relationships/audio" Target="../media/media2.wav"/><Relationship Id="rId16" Type="http://schemas.openxmlformats.org/officeDocument/2006/relationships/slide" Target="slide27.xml"/><Relationship Id="rId20" Type="http://schemas.openxmlformats.org/officeDocument/2006/relationships/slide" Target="slide32.xml"/><Relationship Id="rId1" Type="http://schemas.microsoft.com/office/2007/relationships/media" Target="../media/media2.wav"/><Relationship Id="rId6" Type="http://schemas.openxmlformats.org/officeDocument/2006/relationships/slide" Target="slide23.xml"/><Relationship Id="rId11" Type="http://schemas.openxmlformats.org/officeDocument/2006/relationships/slide" Target="slide17.xml"/><Relationship Id="rId5" Type="http://schemas.openxmlformats.org/officeDocument/2006/relationships/image" Target="../media/image4.png"/><Relationship Id="rId15" Type="http://schemas.openxmlformats.org/officeDocument/2006/relationships/slide" Target="slide9.xml"/><Relationship Id="rId10" Type="http://schemas.openxmlformats.org/officeDocument/2006/relationships/slide" Target="slide15.xml"/><Relationship Id="rId19" Type="http://schemas.openxmlformats.org/officeDocument/2006/relationships/slide" Target="slide31.xml"/><Relationship Id="rId4" Type="http://schemas.openxmlformats.org/officeDocument/2006/relationships/image" Target="../media/image1.png"/><Relationship Id="rId9" Type="http://schemas.openxmlformats.org/officeDocument/2006/relationships/slide" Target="slide21.xml"/><Relationship Id="rId1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589387" y="-416455"/>
            <a:ext cx="7239000" cy="546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Are You Smarter </a:t>
            </a:r>
          </a:p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Than </a:t>
            </a:r>
          </a:p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A </a:t>
            </a:r>
          </a:p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5</a:t>
            </a:r>
            <a:r>
              <a:rPr lang="en-US" sz="6000" baseline="30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th</a:t>
            </a:r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Grader</a:t>
            </a:r>
            <a:endParaRPr lang="en-US" sz="6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intro So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9132" y="-1473202"/>
            <a:ext cx="609600" cy="609601"/>
          </a:xfrm>
          <a:prstGeom prst="rect">
            <a:avLst/>
          </a:prstGeom>
        </p:spPr>
      </p:pic>
      <p:pic>
        <p:nvPicPr>
          <p:cNvPr id="1026" name="Picture 2" descr="Image result for are you smarter than a 5th grader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633" y="3922976"/>
            <a:ext cx="3285959" cy="254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37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1</a:t>
            </a:r>
            <a:r>
              <a:rPr lang="en-US" sz="6000" baseline="30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st</a:t>
            </a:r>
            <a:r>
              <a:rPr lang="en-US" sz="6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Riddle </a:t>
            </a:r>
            <a:endParaRPr lang="en-US" sz="6000" dirty="0">
              <a:ln w="0"/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rial Black" panose="020B0A04020102020204" pitchFamily="34" charset="0"/>
                <a:cs typeface="Arial" panose="020B0604020202020204" pitchFamily="34" charset="0"/>
              </a:rPr>
              <a:t>Answer:</a:t>
            </a:r>
          </a:p>
          <a:p>
            <a:pPr algn="ctr"/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When it reaches the bottom.</a:t>
            </a:r>
          </a:p>
        </p:txBody>
      </p:sp>
      <p:sp>
        <p:nvSpPr>
          <p:cNvPr id="7" name="Rectangle 6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90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n-US" sz="6000" baseline="30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nd</a:t>
            </a:r>
            <a:r>
              <a:rPr lang="en-US" sz="6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</a:t>
            </a:r>
            <a:r>
              <a:rPr lang="en-US" sz="6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Astronomy</a:t>
            </a:r>
            <a:r>
              <a:rPr lang="en-US" sz="6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 </a:t>
            </a:r>
            <a:endParaRPr lang="en-US" sz="6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How Many Planets Are In Our Solar System?</a:t>
            </a:r>
          </a:p>
        </p:txBody>
      </p:sp>
      <p:sp>
        <p:nvSpPr>
          <p:cNvPr id="13" name="Rectangle 12">
            <a:hlinkClick r:id="rId3" action="ppaction://hlinksldjump"/>
          </p:cNvPr>
          <p:cNvSpPr/>
          <p:nvPr/>
        </p:nvSpPr>
        <p:spPr>
          <a:xfrm>
            <a:off x="1999264" y="5578926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hlinkClick r:id="rId4" action="ppaction://hlinksldjump"/>
          </p:cNvPr>
          <p:cNvSpPr/>
          <p:nvPr/>
        </p:nvSpPr>
        <p:spPr>
          <a:xfrm>
            <a:off x="4372756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Peek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hlinkClick r:id="rId5" action="ppaction://hlinksldjump"/>
          </p:cNvPr>
          <p:cNvSpPr/>
          <p:nvPr/>
        </p:nvSpPr>
        <p:spPr>
          <a:xfrm>
            <a:off x="6811718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09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n-US" sz="6000" baseline="30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nd</a:t>
            </a:r>
            <a:r>
              <a:rPr lang="en-US" sz="6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</a:t>
            </a:r>
            <a:r>
              <a:rPr lang="en-US" sz="6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Astronomy</a:t>
            </a:r>
            <a:r>
              <a:rPr lang="en-US" sz="6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endParaRPr lang="en-US" sz="6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Answer:</a:t>
            </a:r>
          </a:p>
          <a:p>
            <a:pPr algn="ctr"/>
            <a:r>
              <a:rPr lang="en-US" sz="6600" dirty="0">
                <a:latin typeface="Arial Black" panose="020B0A04020102020204" pitchFamily="34" charset="0"/>
              </a:rPr>
              <a:t>8</a:t>
            </a:r>
            <a:r>
              <a:rPr lang="en-US" sz="6600" dirty="0" smtClean="0">
                <a:latin typeface="Arial Black" panose="020B0A04020102020204" pitchFamily="34" charset="0"/>
              </a:rPr>
              <a:t> </a:t>
            </a:r>
            <a:r>
              <a:rPr lang="en-US" sz="6600" dirty="0" smtClean="0">
                <a:latin typeface="Arial Black" panose="020B0A04020102020204" pitchFamily="34" charset="0"/>
              </a:rPr>
              <a:t>Planets</a:t>
            </a:r>
            <a:endParaRPr lang="en-US" sz="6600" dirty="0">
              <a:latin typeface="Arial Black" panose="020B0A040201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05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n-US" sz="6000" baseline="30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nd</a:t>
            </a:r>
            <a:r>
              <a:rPr lang="en-US" sz="6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Geography  </a:t>
            </a:r>
            <a:endParaRPr lang="en-US" sz="6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rial Black" panose="020B0A04020102020204" pitchFamily="34" charset="0"/>
              </a:rPr>
              <a:t>How many red stripes are there on the United States flag? </a:t>
            </a:r>
            <a:endParaRPr lang="en-US" sz="4000" dirty="0">
              <a:latin typeface="Arial Black" panose="020B0A04020102020204" pitchFamily="34" charset="0"/>
            </a:endParaRPr>
          </a:p>
        </p:txBody>
      </p:sp>
      <p:sp>
        <p:nvSpPr>
          <p:cNvPr id="13" name="Rectangle 12">
            <a:hlinkClick r:id="rId3" action="ppaction://hlinksldjump"/>
          </p:cNvPr>
          <p:cNvSpPr/>
          <p:nvPr/>
        </p:nvSpPr>
        <p:spPr>
          <a:xfrm>
            <a:off x="1999264" y="5578926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hlinkClick r:id="rId4" action="ppaction://hlinksldjump"/>
          </p:cNvPr>
          <p:cNvSpPr/>
          <p:nvPr/>
        </p:nvSpPr>
        <p:spPr>
          <a:xfrm>
            <a:off x="4372756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Peek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hlinkClick r:id="rId5" action="ppaction://hlinksldjump"/>
          </p:cNvPr>
          <p:cNvSpPr/>
          <p:nvPr/>
        </p:nvSpPr>
        <p:spPr>
          <a:xfrm>
            <a:off x="6811718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69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n-US" sz="6000" baseline="30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nd</a:t>
            </a:r>
            <a:r>
              <a:rPr lang="en-US" sz="6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Geography </a:t>
            </a:r>
            <a:endParaRPr lang="en-US" sz="6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Answer:</a:t>
            </a:r>
          </a:p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7</a:t>
            </a:r>
            <a:endParaRPr lang="en-US" sz="6600" dirty="0">
              <a:latin typeface="Arial Black" panose="020B0A040201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19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3</a:t>
            </a:r>
            <a:r>
              <a:rPr lang="en-US" sz="6000" baseline="30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rd</a:t>
            </a:r>
            <a:r>
              <a:rPr lang="en-US" sz="6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Measurements   </a:t>
            </a:r>
            <a:endParaRPr lang="en-US" sz="6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latin typeface="Arial Black" panose="020B0A04020102020204" pitchFamily="34" charset="0"/>
              </a:rPr>
              <a:t>How may cups are there in 1 pint?</a:t>
            </a:r>
            <a:endParaRPr lang="en-US" sz="4800" dirty="0">
              <a:latin typeface="Arial Black" panose="020B0A04020102020204" pitchFamily="34" charset="0"/>
            </a:endParaRPr>
          </a:p>
        </p:txBody>
      </p:sp>
      <p:sp>
        <p:nvSpPr>
          <p:cNvPr id="13" name="Rectangle 12">
            <a:hlinkClick r:id="rId3" action="ppaction://hlinksldjump"/>
          </p:cNvPr>
          <p:cNvSpPr/>
          <p:nvPr/>
        </p:nvSpPr>
        <p:spPr>
          <a:xfrm>
            <a:off x="1999264" y="5578926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hlinkClick r:id="rId4" action="ppaction://hlinksldjump"/>
          </p:cNvPr>
          <p:cNvSpPr/>
          <p:nvPr/>
        </p:nvSpPr>
        <p:spPr>
          <a:xfrm>
            <a:off x="4372756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Peek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hlinkClick r:id="rId5" action="ppaction://hlinksldjump"/>
          </p:cNvPr>
          <p:cNvSpPr/>
          <p:nvPr/>
        </p:nvSpPr>
        <p:spPr>
          <a:xfrm>
            <a:off x="6811718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54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3</a:t>
            </a:r>
            <a:r>
              <a:rPr lang="en-US" sz="6000" baseline="30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rd</a:t>
            </a:r>
            <a:r>
              <a:rPr lang="en-US" sz="6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Measurements   </a:t>
            </a:r>
            <a:endParaRPr lang="en-US" sz="6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Answer:</a:t>
            </a:r>
          </a:p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2</a:t>
            </a:r>
            <a:endParaRPr lang="en-US" sz="6600" dirty="0">
              <a:latin typeface="Arial Black" panose="020B0A040201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47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3</a:t>
            </a:r>
            <a:r>
              <a:rPr lang="en-US" sz="6000" baseline="30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rd</a:t>
            </a:r>
            <a:r>
              <a:rPr lang="en-US" sz="6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Art   </a:t>
            </a:r>
            <a:endParaRPr lang="en-US" sz="6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45853" y="1116220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Who painted this:</a:t>
            </a: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003" y="2591888"/>
            <a:ext cx="5138181" cy="2946849"/>
          </a:xfrm>
        </p:spPr>
      </p:pic>
      <p:sp>
        <p:nvSpPr>
          <p:cNvPr id="13" name="Rectangle 12">
            <a:hlinkClick r:id="rId4" action="ppaction://hlinksldjump"/>
          </p:cNvPr>
          <p:cNvSpPr/>
          <p:nvPr/>
        </p:nvSpPr>
        <p:spPr>
          <a:xfrm>
            <a:off x="1999264" y="5578926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hlinkClick r:id="rId5" action="ppaction://hlinksldjump"/>
          </p:cNvPr>
          <p:cNvSpPr/>
          <p:nvPr/>
        </p:nvSpPr>
        <p:spPr>
          <a:xfrm>
            <a:off x="4372756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Peek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hlinkClick r:id="rId6" action="ppaction://hlinksldjump"/>
          </p:cNvPr>
          <p:cNvSpPr/>
          <p:nvPr/>
        </p:nvSpPr>
        <p:spPr>
          <a:xfrm>
            <a:off x="6811718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61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3</a:t>
            </a:r>
            <a:r>
              <a:rPr lang="en-US" sz="6000" baseline="30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rd</a:t>
            </a:r>
            <a:r>
              <a:rPr lang="en-US" sz="6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Art   </a:t>
            </a:r>
            <a:endParaRPr lang="en-US" sz="6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Answer:</a:t>
            </a:r>
          </a:p>
          <a:p>
            <a:pPr algn="ctr"/>
            <a:endParaRPr lang="en-US" sz="4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800" dirty="0">
                <a:latin typeface="Arial Black" panose="020B0A04020102020204" pitchFamily="34" charset="0"/>
                <a:cs typeface="Arial" panose="020B0604020202020204" pitchFamily="34" charset="0"/>
              </a:rPr>
              <a:t>Vincent </a:t>
            </a:r>
            <a:r>
              <a:rPr lang="en-US" sz="4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Van </a:t>
            </a:r>
            <a:r>
              <a:rPr lang="en-US" sz="4800" dirty="0">
                <a:latin typeface="Arial Black" panose="020B0A04020102020204" pitchFamily="34" charset="0"/>
                <a:cs typeface="Arial" panose="020B0604020202020204" pitchFamily="34" charset="0"/>
              </a:rPr>
              <a:t>Gogh</a:t>
            </a:r>
          </a:p>
        </p:txBody>
      </p:sp>
      <p:sp>
        <p:nvSpPr>
          <p:cNvPr id="7" name="Rectangle 6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05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4</a:t>
            </a:r>
            <a:r>
              <a:rPr lang="en-US" sz="6000" baseline="30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th</a:t>
            </a:r>
            <a:r>
              <a:rPr lang="en-US" sz="6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Multimedia   </a:t>
            </a:r>
            <a:endParaRPr lang="en-US" sz="6000" dirty="0">
              <a:ln w="0"/>
              <a:solidFill>
                <a:srgbClr val="BF9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767014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 Black" panose="020B0A04020102020204" pitchFamily="34" charset="0"/>
              </a:rPr>
              <a:t>What does C.R.A.P</a:t>
            </a:r>
          </a:p>
          <a:p>
            <a:pPr algn="ctr"/>
            <a:r>
              <a:rPr lang="en-US" sz="4400" dirty="0">
                <a:latin typeface="Arial Black" panose="020B0A04020102020204" pitchFamily="34" charset="0"/>
              </a:rPr>
              <a:t>s</a:t>
            </a:r>
            <a:r>
              <a:rPr lang="en-US" sz="4400" dirty="0" smtClean="0">
                <a:latin typeface="Arial Black" panose="020B0A04020102020204" pitchFamily="34" charset="0"/>
              </a:rPr>
              <a:t>tand for? </a:t>
            </a:r>
          </a:p>
          <a:p>
            <a:pPr algn="ctr"/>
            <a:endParaRPr lang="en-US" sz="4400" dirty="0">
              <a:latin typeface="Arial Black" panose="020B0A04020102020204" pitchFamily="34" charset="0"/>
            </a:endParaRPr>
          </a:p>
        </p:txBody>
      </p:sp>
      <p:sp>
        <p:nvSpPr>
          <p:cNvPr id="13" name="Rectangle 12">
            <a:hlinkClick r:id="rId3" action="ppaction://hlinksldjump"/>
          </p:cNvPr>
          <p:cNvSpPr/>
          <p:nvPr/>
        </p:nvSpPr>
        <p:spPr>
          <a:xfrm>
            <a:off x="1999264" y="5578926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hlinkClick r:id="rId4" action="ppaction://hlinksldjump"/>
          </p:cNvPr>
          <p:cNvSpPr/>
          <p:nvPr/>
        </p:nvSpPr>
        <p:spPr>
          <a:xfrm>
            <a:off x="4372756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Peek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hlinkClick r:id="rId5" action="ppaction://hlinksldjump"/>
          </p:cNvPr>
          <p:cNvSpPr/>
          <p:nvPr/>
        </p:nvSpPr>
        <p:spPr>
          <a:xfrm>
            <a:off x="6811718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43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19638" y="454025"/>
            <a:ext cx="5778500" cy="13255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How To Play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67088" y="1779588"/>
            <a:ext cx="8483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each game, a student is asked a series of questions, spanning topics/ subject. 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is associated with a grade level; there are two questions per grade, from first to fifth. 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 can answer the questions in any order, and each correct answer raises their cumulative amount of winnings to the next question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student has three forms of answer-assistance options (two cheats and a Save), each available for use once per game (up to, but not including, the million dollar subject).</a:t>
            </a:r>
          </a:p>
        </p:txBody>
      </p:sp>
      <p:sp>
        <p:nvSpPr>
          <p:cNvPr id="8" name="Rectangle 7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3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23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4</a:t>
            </a:r>
            <a:r>
              <a:rPr lang="en-US" sz="6000" baseline="30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th</a:t>
            </a:r>
            <a:r>
              <a:rPr lang="en-US" sz="6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Multimedia   </a:t>
            </a:r>
            <a:endParaRPr lang="en-US" sz="6000" dirty="0">
              <a:ln w="0"/>
              <a:solidFill>
                <a:srgbClr val="BF9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84734" y="2161382"/>
            <a:ext cx="6522720" cy="3409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Answer:</a:t>
            </a:r>
          </a:p>
          <a:p>
            <a:pPr algn="ctr"/>
            <a:endParaRPr lang="en-US" sz="3200" dirty="0" smtClean="0">
              <a:latin typeface="Arial Black" panose="020B0A04020102020204" pitchFamily="34" charset="0"/>
            </a:endParaRPr>
          </a:p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Contrast</a:t>
            </a:r>
          </a:p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Repetition</a:t>
            </a:r>
          </a:p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Alignment</a:t>
            </a:r>
          </a:p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Proximity &amp; Grouping</a:t>
            </a:r>
            <a:endParaRPr lang="en-US" sz="3200" dirty="0">
              <a:latin typeface="Arial Black" panose="020B0A040201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52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4</a:t>
            </a:r>
            <a:r>
              <a:rPr lang="en-US" sz="6000" baseline="30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th</a:t>
            </a:r>
            <a:r>
              <a:rPr lang="en-US" sz="6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English   </a:t>
            </a:r>
            <a:endParaRPr lang="en-US" sz="6000" dirty="0">
              <a:ln w="0"/>
              <a:solidFill>
                <a:srgbClr val="BF9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37832" y="1955800"/>
            <a:ext cx="8516336" cy="3797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The English language is conventionally divided into three historical periods</a:t>
            </a:r>
            <a:r>
              <a:rPr lang="en-US" sz="3200" dirty="0" smtClean="0"/>
              <a:t>.</a:t>
            </a:r>
          </a:p>
          <a:p>
            <a:pPr algn="ctr"/>
            <a:r>
              <a:rPr lang="en-US" sz="3200" dirty="0" smtClean="0"/>
              <a:t>Old English, Middle English, Modern English</a:t>
            </a:r>
          </a:p>
          <a:p>
            <a:pPr algn="ctr"/>
            <a:r>
              <a:rPr lang="en-US" sz="3200" dirty="0" smtClean="0"/>
              <a:t> </a:t>
            </a:r>
            <a:endParaRPr lang="en-US" sz="3200" dirty="0"/>
          </a:p>
          <a:p>
            <a:pPr algn="ctr"/>
            <a:r>
              <a:rPr lang="en-US" sz="3200" dirty="0" smtClean="0"/>
              <a:t> </a:t>
            </a:r>
            <a:r>
              <a:rPr lang="en-US" sz="3200" dirty="0"/>
              <a:t>In which of these periods did William Shakespeare write his plays?</a:t>
            </a:r>
            <a:endParaRPr lang="en-US" sz="3200" dirty="0">
              <a:latin typeface="Arial Black" panose="020B0A04020102020204" pitchFamily="34" charset="0"/>
            </a:endParaRPr>
          </a:p>
        </p:txBody>
      </p:sp>
      <p:sp>
        <p:nvSpPr>
          <p:cNvPr id="13" name="Rectangle 12">
            <a:hlinkClick r:id="rId3" action="ppaction://hlinksldjump"/>
          </p:cNvPr>
          <p:cNvSpPr/>
          <p:nvPr/>
        </p:nvSpPr>
        <p:spPr>
          <a:xfrm>
            <a:off x="1999264" y="5578926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hlinkClick r:id="rId4" action="ppaction://hlinksldjump"/>
          </p:cNvPr>
          <p:cNvSpPr/>
          <p:nvPr/>
        </p:nvSpPr>
        <p:spPr>
          <a:xfrm>
            <a:off x="4372756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Peek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hlinkClick r:id="rId5" action="ppaction://hlinksldjump"/>
          </p:cNvPr>
          <p:cNvSpPr/>
          <p:nvPr/>
        </p:nvSpPr>
        <p:spPr>
          <a:xfrm>
            <a:off x="6811718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00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4</a:t>
            </a:r>
            <a:r>
              <a:rPr lang="en-US" sz="6000" baseline="30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th</a:t>
            </a:r>
            <a:r>
              <a:rPr lang="en-US" sz="6000" dirty="0" smtClean="0">
                <a:ln w="0"/>
                <a:solidFill>
                  <a:srgbClr val="BF9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English   </a:t>
            </a:r>
            <a:endParaRPr lang="en-US" sz="6000" dirty="0">
              <a:ln w="0"/>
              <a:solidFill>
                <a:srgbClr val="BF9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atin typeface="Arial Black" panose="020B0A04020102020204" pitchFamily="34" charset="0"/>
              </a:rPr>
              <a:t>Answer:</a:t>
            </a:r>
          </a:p>
          <a:p>
            <a:pPr algn="ctr"/>
            <a:r>
              <a:rPr lang="en-US" sz="5400" dirty="0" smtClean="0">
                <a:latin typeface="Arial Black" panose="020B0A04020102020204" pitchFamily="34" charset="0"/>
              </a:rPr>
              <a:t>Modern English</a:t>
            </a:r>
          </a:p>
        </p:txBody>
      </p:sp>
      <p:sp>
        <p:nvSpPr>
          <p:cNvPr id="7" name="Rectangle 6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14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5</a:t>
            </a:r>
            <a:r>
              <a:rPr lang="en-US" sz="6000" baseline="30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th</a:t>
            </a:r>
            <a:r>
              <a:rPr lang="en-US" sz="6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Science      </a:t>
            </a:r>
            <a:endParaRPr lang="en-US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47900" y="2460862"/>
            <a:ext cx="7696200" cy="2810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rial Black" panose="020B0A04020102020204" pitchFamily="34" charset="0"/>
              </a:rPr>
              <a:t>How many bones are there in the human body by adulthood?</a:t>
            </a:r>
          </a:p>
          <a:p>
            <a:pPr algn="ctr"/>
            <a:endParaRPr lang="en-US" sz="4000" dirty="0" smtClean="0">
              <a:latin typeface="Arial Black" panose="020B0A04020102020204" pitchFamily="34" charset="0"/>
            </a:endParaRPr>
          </a:p>
          <a:p>
            <a:pPr algn="ctr"/>
            <a:r>
              <a:rPr lang="en-US" sz="4000" dirty="0" smtClean="0">
                <a:latin typeface="Arial Black" panose="020B0A04020102020204" pitchFamily="34" charset="0"/>
              </a:rPr>
              <a:t>165,174, 206, 270,</a:t>
            </a:r>
            <a:endParaRPr lang="en-US" sz="4000" dirty="0">
              <a:latin typeface="Arial Black" panose="020B0A04020102020204" pitchFamily="34" charset="0"/>
            </a:endParaRPr>
          </a:p>
        </p:txBody>
      </p:sp>
      <p:sp>
        <p:nvSpPr>
          <p:cNvPr id="13" name="Rectangle 12">
            <a:hlinkClick r:id="rId3" action="ppaction://hlinksldjump"/>
          </p:cNvPr>
          <p:cNvSpPr/>
          <p:nvPr/>
        </p:nvSpPr>
        <p:spPr>
          <a:xfrm>
            <a:off x="1999264" y="5578926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hlinkClick r:id="rId4" action="ppaction://hlinksldjump"/>
          </p:cNvPr>
          <p:cNvSpPr/>
          <p:nvPr/>
        </p:nvSpPr>
        <p:spPr>
          <a:xfrm>
            <a:off x="4372756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Peek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hlinkClick r:id="rId5" action="ppaction://hlinksldjump"/>
          </p:cNvPr>
          <p:cNvSpPr/>
          <p:nvPr/>
        </p:nvSpPr>
        <p:spPr>
          <a:xfrm>
            <a:off x="6811718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15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5</a:t>
            </a:r>
            <a:r>
              <a:rPr lang="en-US" sz="6000" baseline="30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th</a:t>
            </a:r>
            <a:r>
              <a:rPr lang="en-US" sz="6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Science    </a:t>
            </a:r>
            <a:endParaRPr lang="en-US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Answer:</a:t>
            </a:r>
          </a:p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206</a:t>
            </a:r>
            <a:endParaRPr lang="en-US" sz="6600" dirty="0">
              <a:latin typeface="Arial Black" panose="020B0A040201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07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5</a:t>
            </a:r>
            <a:r>
              <a:rPr lang="en-US" sz="6000" baseline="30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th</a:t>
            </a:r>
            <a:r>
              <a:rPr lang="en-US" sz="6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Physics        </a:t>
            </a:r>
            <a:endParaRPr lang="en-US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23160" y="1833802"/>
            <a:ext cx="7345680" cy="35424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Object A is located directly above Object B. Object B is dropped 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seconds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after Object A is dropped. As the two objects fall, the distance between them remains constant over time. What is the value of 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 ?</a:t>
            </a:r>
          </a:p>
        </p:txBody>
      </p:sp>
      <p:sp>
        <p:nvSpPr>
          <p:cNvPr id="13" name="Rectangle 12">
            <a:hlinkClick r:id="rId3" action="ppaction://hlinksldjump"/>
          </p:cNvPr>
          <p:cNvSpPr/>
          <p:nvPr/>
        </p:nvSpPr>
        <p:spPr>
          <a:xfrm>
            <a:off x="1999264" y="5578926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hlinkClick r:id="rId4" action="ppaction://hlinksldjump"/>
          </p:cNvPr>
          <p:cNvSpPr/>
          <p:nvPr/>
        </p:nvSpPr>
        <p:spPr>
          <a:xfrm>
            <a:off x="4372756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Peek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hlinkClick r:id="rId5" action="ppaction://hlinksldjump"/>
          </p:cNvPr>
          <p:cNvSpPr/>
          <p:nvPr/>
        </p:nvSpPr>
        <p:spPr>
          <a:xfrm>
            <a:off x="6811718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4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5</a:t>
            </a:r>
            <a:r>
              <a:rPr lang="en-US" sz="6000" baseline="30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th</a:t>
            </a:r>
            <a:r>
              <a:rPr lang="en-US" sz="6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Physics </a:t>
            </a:r>
            <a:endParaRPr lang="en-US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89388" y="2299387"/>
            <a:ext cx="6868160" cy="3054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Answer:</a:t>
            </a:r>
          </a:p>
          <a:p>
            <a:pPr algn="ctr"/>
            <a:r>
              <a:rPr lang="en-US" sz="3200" dirty="0">
                <a:latin typeface="Arial Black" panose="020B0A04020102020204" pitchFamily="34" charset="0"/>
              </a:rPr>
              <a:t>The value of </a:t>
            </a:r>
            <a:r>
              <a:rPr lang="en-US" sz="3200" i="1" dirty="0">
                <a:latin typeface="Arial Black" panose="020B0A04020102020204" pitchFamily="34" charset="0"/>
              </a:rPr>
              <a:t>s</a:t>
            </a:r>
            <a:r>
              <a:rPr lang="en-US" sz="3200" dirty="0">
                <a:latin typeface="Arial Black" panose="020B0A04020102020204" pitchFamily="34" charset="0"/>
              </a:rPr>
              <a:t> must be zero. For any other value, the distance between the objects would continuously be changing. </a:t>
            </a:r>
          </a:p>
        </p:txBody>
      </p:sp>
      <p:sp>
        <p:nvSpPr>
          <p:cNvPr id="7" name="Rectangle 6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23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1 Million Dollar  </a:t>
            </a:r>
          </a:p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Question</a:t>
            </a:r>
            <a:endParaRPr lang="en-US" sz="6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52182" y="3201194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Subject:</a:t>
            </a:r>
          </a:p>
          <a:p>
            <a:pPr algn="ctr"/>
            <a:endParaRPr lang="en-US" sz="6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English</a:t>
            </a:r>
            <a:endParaRPr lang="en-US" sz="6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88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1 Million Dollar Question</a:t>
            </a:r>
            <a:endParaRPr lang="en-US" sz="6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89388" y="2312943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IS: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89400" y="4973593"/>
            <a:ext cx="127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A:C 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25888" y="3643268"/>
            <a:ext cx="736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What is the first letter in the English alphabet?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21500" y="4973593"/>
            <a:ext cx="127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B:D 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89400" y="5688364"/>
            <a:ext cx="127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C:A 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21500" y="5695088"/>
            <a:ext cx="127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D:B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68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1 Million Dollar  </a:t>
            </a:r>
          </a:p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Answer</a:t>
            </a:r>
            <a:endParaRPr lang="en-US" sz="6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39294" y="3678283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C:A</a:t>
            </a:r>
            <a:endParaRPr lang="en-US" sz="6600" dirty="0">
              <a:latin typeface="Arial Black" panose="020B0A04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3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12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5700" y="263525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SAVE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358900"/>
            <a:ext cx="8534400" cy="53340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If the student answers incorrectly but their classmate is correct, they are credited with a correct answer.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Unlike </a:t>
            </a:r>
            <a:r>
              <a:rPr lang="en-US" dirty="0">
                <a:solidFill>
                  <a:schemeClr val="bg1"/>
                </a:solidFill>
              </a:rPr>
              <a:t>the Peek or Copy, the contestant cannot elect to use the Save, as it is used automatically on their first incorrect response.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However</a:t>
            </a:r>
            <a:r>
              <a:rPr lang="en-US" dirty="0">
                <a:solidFill>
                  <a:schemeClr val="bg1"/>
                </a:solidFill>
              </a:rPr>
              <a:t>, if the classmate's answer is also incorrect (or the classmate's answer is the same as the student’s), the contestant loses.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Players </a:t>
            </a:r>
            <a:r>
              <a:rPr lang="en-US" dirty="0">
                <a:solidFill>
                  <a:schemeClr val="bg1"/>
                </a:solidFill>
              </a:rPr>
              <a:t>could use the Save in tandem with the Peek to have two possible answers, theirs and their classmate's.</a:t>
            </a:r>
          </a:p>
        </p:txBody>
      </p:sp>
      <p:sp>
        <p:nvSpPr>
          <p:cNvPr id="6" name="Rectangle 5"/>
          <p:cNvSpPr/>
          <p:nvPr/>
        </p:nvSpPr>
        <p:spPr>
          <a:xfrm>
            <a:off x="101600" y="23813"/>
            <a:ext cx="1498600" cy="1335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What Question </a:t>
            </a:r>
            <a:r>
              <a:rPr lang="en-US" dirty="0">
                <a:solidFill>
                  <a:schemeClr val="tx1"/>
                </a:solidFill>
              </a:rPr>
              <a:t>W</a:t>
            </a:r>
            <a:r>
              <a:rPr lang="en-US" dirty="0" smtClean="0">
                <a:solidFill>
                  <a:schemeClr val="tx1"/>
                </a:solidFill>
              </a:rPr>
              <a:t>ere </a:t>
            </a:r>
            <a:r>
              <a:rPr lang="en-US" dirty="0">
                <a:solidFill>
                  <a:schemeClr val="tx1"/>
                </a:solidFill>
              </a:rPr>
              <a:t>Y</a:t>
            </a:r>
            <a:r>
              <a:rPr lang="en-US" dirty="0" smtClean="0">
                <a:solidFill>
                  <a:schemeClr val="tx1"/>
                </a:solidFill>
              </a:rPr>
              <a:t>ou </a:t>
            </a:r>
            <a:r>
              <a:rPr lang="en-US" dirty="0">
                <a:solidFill>
                  <a:schemeClr val="tx1"/>
                </a:solidFill>
              </a:rPr>
              <a:t>O</a:t>
            </a:r>
            <a:r>
              <a:rPr lang="en-US" dirty="0" smtClean="0">
                <a:solidFill>
                  <a:schemeClr val="tx1"/>
                </a:solidFill>
              </a:rPr>
              <a:t>n?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101600" y="1589088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en-US" baseline="30000" dirty="0" smtClean="0">
                <a:solidFill>
                  <a:schemeClr val="tx1"/>
                </a:solidFill>
              </a:rPr>
              <a:t>st</a:t>
            </a:r>
            <a:r>
              <a:rPr lang="en-US" dirty="0" smtClean="0">
                <a:solidFill>
                  <a:schemeClr val="tx1"/>
                </a:solidFill>
              </a:rPr>
              <a:t> Math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101600" y="2104232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en-US" baseline="30000" dirty="0" smtClean="0">
                <a:solidFill>
                  <a:schemeClr val="tx1"/>
                </a:solidFill>
              </a:rPr>
              <a:t>st</a:t>
            </a:r>
            <a:r>
              <a:rPr lang="en-US" dirty="0" smtClean="0">
                <a:solidFill>
                  <a:schemeClr val="tx1"/>
                </a:solidFill>
              </a:rPr>
              <a:t> Riddles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hlinkClick r:id="rId5" action="ppaction://hlinksldjump"/>
          </p:cNvPr>
          <p:cNvSpPr/>
          <p:nvPr/>
        </p:nvSpPr>
        <p:spPr>
          <a:xfrm>
            <a:off x="101600" y="2619376"/>
            <a:ext cx="16002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en-US" baseline="30000" dirty="0" smtClean="0">
                <a:solidFill>
                  <a:schemeClr val="tx1"/>
                </a:solidFill>
              </a:rPr>
              <a:t>nd </a:t>
            </a:r>
            <a:r>
              <a:rPr lang="en-US" dirty="0" smtClean="0">
                <a:solidFill>
                  <a:schemeClr val="tx1"/>
                </a:solidFill>
              </a:rPr>
              <a:t>Astronomy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hlinkClick r:id="rId6" action="ppaction://hlinksldjump"/>
          </p:cNvPr>
          <p:cNvSpPr/>
          <p:nvPr/>
        </p:nvSpPr>
        <p:spPr>
          <a:xfrm>
            <a:off x="101600" y="3134520"/>
            <a:ext cx="16002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en-US" baseline="30000" dirty="0" smtClean="0">
                <a:solidFill>
                  <a:schemeClr val="tx1"/>
                </a:solidFill>
              </a:rPr>
              <a:t>nd</a:t>
            </a:r>
            <a:r>
              <a:rPr lang="en-US" dirty="0" smtClean="0">
                <a:solidFill>
                  <a:schemeClr val="tx1"/>
                </a:solidFill>
              </a:rPr>
              <a:t> Geography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hlinkClick r:id="rId7" action="ppaction://hlinksldjump"/>
          </p:cNvPr>
          <p:cNvSpPr/>
          <p:nvPr/>
        </p:nvSpPr>
        <p:spPr>
          <a:xfrm>
            <a:off x="0" y="3649664"/>
            <a:ext cx="17907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r>
              <a:rPr lang="en-US" baseline="30000" dirty="0" smtClean="0">
                <a:solidFill>
                  <a:schemeClr val="tx1"/>
                </a:solidFill>
              </a:rPr>
              <a:t>rd</a:t>
            </a:r>
            <a:r>
              <a:rPr lang="en-US" dirty="0" smtClean="0">
                <a:solidFill>
                  <a:schemeClr val="tx1"/>
                </a:solidFill>
              </a:rPr>
              <a:t>Measurement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hlinkClick r:id="rId8" action="ppaction://hlinksldjump"/>
          </p:cNvPr>
          <p:cNvSpPr/>
          <p:nvPr/>
        </p:nvSpPr>
        <p:spPr>
          <a:xfrm>
            <a:off x="101600" y="4164808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r>
              <a:rPr lang="en-US" baseline="30000" dirty="0" smtClean="0">
                <a:solidFill>
                  <a:schemeClr val="tx1"/>
                </a:solidFill>
              </a:rPr>
              <a:t>rd</a:t>
            </a:r>
            <a:r>
              <a:rPr lang="en-US" dirty="0" smtClean="0">
                <a:solidFill>
                  <a:schemeClr val="tx1"/>
                </a:solidFill>
              </a:rPr>
              <a:t>  Art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hlinkClick r:id="rId9" action="ppaction://hlinksldjump"/>
          </p:cNvPr>
          <p:cNvSpPr/>
          <p:nvPr/>
        </p:nvSpPr>
        <p:spPr>
          <a:xfrm>
            <a:off x="101600" y="4679952"/>
            <a:ext cx="16891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 Multimedia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Rectangle 23">
            <a:hlinkClick r:id="rId10" action="ppaction://hlinksldjump"/>
          </p:cNvPr>
          <p:cNvSpPr/>
          <p:nvPr/>
        </p:nvSpPr>
        <p:spPr>
          <a:xfrm>
            <a:off x="101600" y="5195096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English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hlinkClick r:id="rId11" action="ppaction://hlinksldjump"/>
          </p:cNvPr>
          <p:cNvSpPr/>
          <p:nvPr/>
        </p:nvSpPr>
        <p:spPr>
          <a:xfrm>
            <a:off x="101600" y="5710240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5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Science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Rectangle 25">
            <a:hlinkClick r:id="rId12" action="ppaction://hlinksldjump"/>
          </p:cNvPr>
          <p:cNvSpPr/>
          <p:nvPr/>
        </p:nvSpPr>
        <p:spPr>
          <a:xfrm>
            <a:off x="101600" y="6225384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5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Physics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89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83038" y="584200"/>
            <a:ext cx="72517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Repeat After Me:</a:t>
            </a:r>
          </a:p>
          <a:p>
            <a:pPr algn="ctr"/>
            <a:endParaRPr lang="en-US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endParaRPr lang="en-US" sz="44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4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 Am Smarter Than A Fifth Grader</a:t>
            </a:r>
            <a:endParaRPr lang="en-US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3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68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83038" y="584200"/>
            <a:ext cx="72517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Repeat After Me:</a:t>
            </a:r>
          </a:p>
          <a:p>
            <a:pPr algn="ctr"/>
            <a:endParaRPr lang="en-US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endParaRPr lang="en-US" sz="44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4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 Am NOT Smarter Than A Fifth Grader</a:t>
            </a:r>
            <a:endParaRPr lang="en-US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3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01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Credits/ 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hlinkClick r:id="rId2"/>
              </a:rPr>
              <a:t>https://pixabay.com/en/chalkboard-school-teacher-learn-3177256/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https://pixabay.com/en/silhouette-wand-teacher-professor-3178687/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https://pixabay.com/en/watercolour-watercolor-art-painting-2168711/</a:t>
            </a:r>
            <a:endParaRPr lang="en-US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www.youtube.com/watch?v=vIaM4BUfY1A</a:t>
            </a:r>
            <a:endParaRPr lang="en-US" dirty="0" smtClean="0"/>
          </a:p>
          <a:p>
            <a:r>
              <a:rPr lang="en-US" dirty="0"/>
              <a:t>https://www.google.com/search?q=are+you+smarter+than+a+5th+grader+Gif&amp;tbm=isch&amp;source=iu&amp;ictx=1&amp;fir=516omM5N1r5WNM%253A%252C5YEbPzuMq6pvmM%252C_&amp;usg=__</a:t>
            </a:r>
            <a:r>
              <a:rPr lang="en-US" dirty="0" smtClean="0"/>
              <a:t>7pBf6Be-iwNAk6McRl1FkCpbQOk%3D&amp;sa=X&amp;ved=0ahUKEwjugb3_luXaAhWCk1kKHS_XC-UQ9QEIPTAJ#imgrc=516omM5N1r5WNM</a:t>
            </a:r>
            <a:r>
              <a:rPr lang="en-US" dirty="0"/>
              <a:t>: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008120" y="57759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38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65125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PEEK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3900" y="1690688"/>
            <a:ext cx="8432800" cy="448627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student is shown their classmate's answer and may choose whether to go along with it or not; however, they must answer the question upon using this cheat.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3813"/>
            <a:ext cx="1498600" cy="1335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What Question </a:t>
            </a:r>
            <a:r>
              <a:rPr lang="en-US" dirty="0">
                <a:solidFill>
                  <a:schemeClr val="tx1"/>
                </a:solidFill>
              </a:rPr>
              <a:t>W</a:t>
            </a:r>
            <a:r>
              <a:rPr lang="en-US" dirty="0" smtClean="0">
                <a:solidFill>
                  <a:schemeClr val="tx1"/>
                </a:solidFill>
              </a:rPr>
              <a:t>ere </a:t>
            </a:r>
            <a:r>
              <a:rPr lang="en-US" dirty="0">
                <a:solidFill>
                  <a:schemeClr val="tx1"/>
                </a:solidFill>
              </a:rPr>
              <a:t>Y</a:t>
            </a:r>
            <a:r>
              <a:rPr lang="en-US" dirty="0" smtClean="0">
                <a:solidFill>
                  <a:schemeClr val="tx1"/>
                </a:solidFill>
              </a:rPr>
              <a:t>ou </a:t>
            </a:r>
            <a:r>
              <a:rPr lang="en-US" dirty="0">
                <a:solidFill>
                  <a:schemeClr val="tx1"/>
                </a:solidFill>
              </a:rPr>
              <a:t>O</a:t>
            </a:r>
            <a:r>
              <a:rPr lang="en-US" dirty="0" smtClean="0">
                <a:solidFill>
                  <a:schemeClr val="tx1"/>
                </a:solidFill>
              </a:rPr>
              <a:t>n?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101600" y="1589088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en-US" baseline="30000" dirty="0" smtClean="0">
                <a:solidFill>
                  <a:schemeClr val="tx1"/>
                </a:solidFill>
              </a:rPr>
              <a:t>st</a:t>
            </a:r>
            <a:r>
              <a:rPr lang="en-US" dirty="0" smtClean="0">
                <a:solidFill>
                  <a:schemeClr val="tx1"/>
                </a:solidFill>
              </a:rPr>
              <a:t> Math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101600" y="2104232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en-US" baseline="30000" dirty="0" smtClean="0">
                <a:solidFill>
                  <a:schemeClr val="tx1"/>
                </a:solidFill>
              </a:rPr>
              <a:t>st</a:t>
            </a:r>
            <a:r>
              <a:rPr lang="en-US" dirty="0" smtClean="0">
                <a:solidFill>
                  <a:schemeClr val="tx1"/>
                </a:solidFill>
              </a:rPr>
              <a:t> Riddles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101600" y="2619376"/>
            <a:ext cx="16002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en-US" baseline="30000" dirty="0" smtClean="0">
                <a:solidFill>
                  <a:schemeClr val="tx1"/>
                </a:solidFill>
              </a:rPr>
              <a:t>nd </a:t>
            </a:r>
            <a:r>
              <a:rPr lang="en-US" dirty="0" smtClean="0">
                <a:solidFill>
                  <a:schemeClr val="tx1"/>
                </a:solidFill>
              </a:rPr>
              <a:t>Astronomy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hlinkClick r:id="rId6" action="ppaction://hlinksldjump"/>
          </p:cNvPr>
          <p:cNvSpPr/>
          <p:nvPr/>
        </p:nvSpPr>
        <p:spPr>
          <a:xfrm>
            <a:off x="101600" y="3134520"/>
            <a:ext cx="16002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en-US" baseline="30000" dirty="0" smtClean="0">
                <a:solidFill>
                  <a:schemeClr val="tx1"/>
                </a:solidFill>
              </a:rPr>
              <a:t>nd</a:t>
            </a:r>
            <a:r>
              <a:rPr lang="en-US" dirty="0" smtClean="0">
                <a:solidFill>
                  <a:schemeClr val="tx1"/>
                </a:solidFill>
              </a:rPr>
              <a:t> Geography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hlinkClick r:id="rId7" action="ppaction://hlinksldjump"/>
          </p:cNvPr>
          <p:cNvSpPr/>
          <p:nvPr/>
        </p:nvSpPr>
        <p:spPr>
          <a:xfrm>
            <a:off x="0" y="3649664"/>
            <a:ext cx="17907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r>
              <a:rPr lang="en-US" baseline="30000" dirty="0" smtClean="0">
                <a:solidFill>
                  <a:schemeClr val="tx1"/>
                </a:solidFill>
              </a:rPr>
              <a:t>rd</a:t>
            </a:r>
            <a:r>
              <a:rPr lang="en-US" dirty="0" smtClean="0">
                <a:solidFill>
                  <a:schemeClr val="tx1"/>
                </a:solidFill>
              </a:rPr>
              <a:t>Measurement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hlinkClick r:id="rId8" action="ppaction://hlinksldjump"/>
          </p:cNvPr>
          <p:cNvSpPr/>
          <p:nvPr/>
        </p:nvSpPr>
        <p:spPr>
          <a:xfrm>
            <a:off x="101600" y="4164808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r>
              <a:rPr lang="en-US" baseline="30000" dirty="0" smtClean="0">
                <a:solidFill>
                  <a:schemeClr val="tx1"/>
                </a:solidFill>
              </a:rPr>
              <a:t>rd</a:t>
            </a:r>
            <a:r>
              <a:rPr lang="en-US" dirty="0" smtClean="0">
                <a:solidFill>
                  <a:schemeClr val="tx1"/>
                </a:solidFill>
              </a:rPr>
              <a:t>  Art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hlinkClick r:id="rId9" action="ppaction://hlinksldjump"/>
          </p:cNvPr>
          <p:cNvSpPr/>
          <p:nvPr/>
        </p:nvSpPr>
        <p:spPr>
          <a:xfrm>
            <a:off x="101600" y="4679952"/>
            <a:ext cx="16891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 Multimedia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</p:cNvPr>
          <p:cNvSpPr/>
          <p:nvPr/>
        </p:nvSpPr>
        <p:spPr>
          <a:xfrm>
            <a:off x="101600" y="5195096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English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hlinkClick r:id="rId11" action="ppaction://hlinksldjump"/>
          </p:cNvPr>
          <p:cNvSpPr/>
          <p:nvPr/>
        </p:nvSpPr>
        <p:spPr>
          <a:xfrm>
            <a:off x="101600" y="5710240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5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Science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hlinkClick r:id="rId12" action="ppaction://hlinksldjump"/>
          </p:cNvPr>
          <p:cNvSpPr/>
          <p:nvPr/>
        </p:nvSpPr>
        <p:spPr>
          <a:xfrm>
            <a:off x="101600" y="6225384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5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Physics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89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7600" y="416455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COPY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0100" y="1825625"/>
            <a:ext cx="8204200" cy="435133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student is locked into using their classmate's answer, without being able to see it first.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600" y="23813"/>
            <a:ext cx="1498600" cy="1335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What Question </a:t>
            </a:r>
            <a:r>
              <a:rPr lang="en-US" dirty="0">
                <a:solidFill>
                  <a:schemeClr val="tx1"/>
                </a:solidFill>
              </a:rPr>
              <a:t>W</a:t>
            </a:r>
            <a:r>
              <a:rPr lang="en-US" dirty="0" smtClean="0">
                <a:solidFill>
                  <a:schemeClr val="tx1"/>
                </a:solidFill>
              </a:rPr>
              <a:t>ere </a:t>
            </a:r>
            <a:r>
              <a:rPr lang="en-US" dirty="0">
                <a:solidFill>
                  <a:schemeClr val="tx1"/>
                </a:solidFill>
              </a:rPr>
              <a:t>Y</a:t>
            </a:r>
            <a:r>
              <a:rPr lang="en-US" dirty="0" smtClean="0">
                <a:solidFill>
                  <a:schemeClr val="tx1"/>
                </a:solidFill>
              </a:rPr>
              <a:t>ou </a:t>
            </a:r>
            <a:r>
              <a:rPr lang="en-US" dirty="0">
                <a:solidFill>
                  <a:schemeClr val="tx1"/>
                </a:solidFill>
              </a:rPr>
              <a:t>O</a:t>
            </a:r>
            <a:r>
              <a:rPr lang="en-US" dirty="0" smtClean="0">
                <a:solidFill>
                  <a:schemeClr val="tx1"/>
                </a:solidFill>
              </a:rPr>
              <a:t>n?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101600" y="1589088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en-US" baseline="30000" dirty="0" smtClean="0">
                <a:solidFill>
                  <a:schemeClr val="tx1"/>
                </a:solidFill>
              </a:rPr>
              <a:t>st</a:t>
            </a:r>
            <a:r>
              <a:rPr lang="en-US" dirty="0" smtClean="0">
                <a:solidFill>
                  <a:schemeClr val="tx1"/>
                </a:solidFill>
              </a:rPr>
              <a:t> Math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101600" y="2104232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en-US" baseline="30000" dirty="0" smtClean="0">
                <a:solidFill>
                  <a:schemeClr val="tx1"/>
                </a:solidFill>
              </a:rPr>
              <a:t>st</a:t>
            </a:r>
            <a:r>
              <a:rPr lang="en-US" dirty="0" smtClean="0">
                <a:solidFill>
                  <a:schemeClr val="tx1"/>
                </a:solidFill>
              </a:rPr>
              <a:t> Riddles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101600" y="2619376"/>
            <a:ext cx="16002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en-US" baseline="30000" dirty="0" smtClean="0">
                <a:solidFill>
                  <a:schemeClr val="tx1"/>
                </a:solidFill>
              </a:rPr>
              <a:t>nd </a:t>
            </a:r>
            <a:r>
              <a:rPr lang="en-US" dirty="0" smtClean="0">
                <a:solidFill>
                  <a:schemeClr val="tx1"/>
                </a:solidFill>
              </a:rPr>
              <a:t>Astronomy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hlinkClick r:id="rId6" action="ppaction://hlinksldjump"/>
          </p:cNvPr>
          <p:cNvSpPr/>
          <p:nvPr/>
        </p:nvSpPr>
        <p:spPr>
          <a:xfrm>
            <a:off x="101600" y="3134520"/>
            <a:ext cx="16002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en-US" baseline="30000" dirty="0" smtClean="0">
                <a:solidFill>
                  <a:schemeClr val="tx1"/>
                </a:solidFill>
              </a:rPr>
              <a:t>nd</a:t>
            </a:r>
            <a:r>
              <a:rPr lang="en-US" dirty="0" smtClean="0">
                <a:solidFill>
                  <a:schemeClr val="tx1"/>
                </a:solidFill>
              </a:rPr>
              <a:t> Geography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hlinkClick r:id="rId7" action="ppaction://hlinksldjump"/>
          </p:cNvPr>
          <p:cNvSpPr/>
          <p:nvPr/>
        </p:nvSpPr>
        <p:spPr>
          <a:xfrm>
            <a:off x="0" y="3649664"/>
            <a:ext cx="17907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r>
              <a:rPr lang="en-US" baseline="30000" dirty="0" smtClean="0">
                <a:solidFill>
                  <a:schemeClr val="tx1"/>
                </a:solidFill>
              </a:rPr>
              <a:t>rd</a:t>
            </a:r>
            <a:r>
              <a:rPr lang="en-US" dirty="0" smtClean="0">
                <a:solidFill>
                  <a:schemeClr val="tx1"/>
                </a:solidFill>
              </a:rPr>
              <a:t>Measurement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hlinkClick r:id="rId8" action="ppaction://hlinksldjump"/>
          </p:cNvPr>
          <p:cNvSpPr/>
          <p:nvPr/>
        </p:nvSpPr>
        <p:spPr>
          <a:xfrm>
            <a:off x="101600" y="4164808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r>
              <a:rPr lang="en-US" baseline="30000" dirty="0" smtClean="0">
                <a:solidFill>
                  <a:schemeClr val="tx1"/>
                </a:solidFill>
              </a:rPr>
              <a:t>rd</a:t>
            </a:r>
            <a:r>
              <a:rPr lang="en-US" dirty="0" smtClean="0">
                <a:solidFill>
                  <a:schemeClr val="tx1"/>
                </a:solidFill>
              </a:rPr>
              <a:t>  Art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hlinkClick r:id="rId9" action="ppaction://hlinksldjump"/>
          </p:cNvPr>
          <p:cNvSpPr/>
          <p:nvPr/>
        </p:nvSpPr>
        <p:spPr>
          <a:xfrm>
            <a:off x="101600" y="4679952"/>
            <a:ext cx="16891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 Multimedia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</p:cNvPr>
          <p:cNvSpPr/>
          <p:nvPr/>
        </p:nvSpPr>
        <p:spPr>
          <a:xfrm>
            <a:off x="101600" y="5195096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English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hlinkClick r:id="rId11" action="ppaction://hlinksldjump"/>
          </p:cNvPr>
          <p:cNvSpPr/>
          <p:nvPr/>
        </p:nvSpPr>
        <p:spPr>
          <a:xfrm>
            <a:off x="101600" y="5710240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5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Science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hlinkClick r:id="rId12" action="ppaction://hlinksldjump"/>
          </p:cNvPr>
          <p:cNvSpPr/>
          <p:nvPr/>
        </p:nvSpPr>
        <p:spPr>
          <a:xfrm>
            <a:off x="101600" y="6225384"/>
            <a:ext cx="1498600" cy="36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5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Physics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5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-643469"/>
            <a:ext cx="11063112" cy="8297334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6606"/>
            <a:ext cx="2875962" cy="4351338"/>
          </a:xfrm>
        </p:spPr>
      </p:pic>
      <p:sp>
        <p:nvSpPr>
          <p:cNvPr id="6" name="Oval 5">
            <a:hlinkClick r:id="rId6" action="ppaction://hlinksldjump"/>
          </p:cNvPr>
          <p:cNvSpPr/>
          <p:nvPr/>
        </p:nvSpPr>
        <p:spPr>
          <a:xfrm>
            <a:off x="2273300" y="586590"/>
            <a:ext cx="3822700" cy="649287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5</a:t>
            </a:r>
            <a:r>
              <a:rPr lang="en-US" b="1" baseline="30000" dirty="0" smtClean="0"/>
              <a:t>th</a:t>
            </a:r>
            <a:r>
              <a:rPr lang="en-US" b="1" dirty="0" smtClean="0"/>
              <a:t> Grade Science </a:t>
            </a:r>
            <a:endParaRPr lang="en-US" b="1" dirty="0"/>
          </a:p>
        </p:txBody>
      </p:sp>
      <p:sp>
        <p:nvSpPr>
          <p:cNvPr id="7" name="Oval 6">
            <a:hlinkClick r:id="rId7" action="ppaction://hlinksldjump"/>
          </p:cNvPr>
          <p:cNvSpPr/>
          <p:nvPr/>
        </p:nvSpPr>
        <p:spPr>
          <a:xfrm>
            <a:off x="6553200" y="583423"/>
            <a:ext cx="3822700" cy="649287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5</a:t>
            </a:r>
            <a:r>
              <a:rPr lang="en-US" b="1" baseline="30000" dirty="0" smtClean="0"/>
              <a:t>th</a:t>
            </a:r>
            <a:r>
              <a:rPr lang="en-US" b="1" dirty="0" smtClean="0"/>
              <a:t> Grade Physics</a:t>
            </a:r>
            <a:endParaRPr lang="en-US" b="1" dirty="0"/>
          </a:p>
        </p:txBody>
      </p:sp>
      <p:sp>
        <p:nvSpPr>
          <p:cNvPr id="8" name="Oval 7">
            <a:hlinkClick r:id="rId8" action="ppaction://hlinksldjump"/>
          </p:cNvPr>
          <p:cNvSpPr/>
          <p:nvPr/>
        </p:nvSpPr>
        <p:spPr>
          <a:xfrm>
            <a:off x="2273300" y="1804582"/>
            <a:ext cx="3822700" cy="649287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baseline="30000" dirty="0" smtClean="0"/>
              <a:t>th</a:t>
            </a:r>
            <a:r>
              <a:rPr lang="en-US" b="1" dirty="0" smtClean="0"/>
              <a:t> Grade Multimedia</a:t>
            </a:r>
            <a:endParaRPr lang="en-US" b="1" dirty="0"/>
          </a:p>
        </p:txBody>
      </p:sp>
      <p:sp>
        <p:nvSpPr>
          <p:cNvPr id="9" name="Oval 8">
            <a:hlinkClick r:id="rId9" action="ppaction://hlinksldjump"/>
          </p:cNvPr>
          <p:cNvSpPr/>
          <p:nvPr/>
        </p:nvSpPr>
        <p:spPr>
          <a:xfrm>
            <a:off x="6553200" y="1808950"/>
            <a:ext cx="3822700" cy="649287"/>
          </a:xfrm>
          <a:prstGeom prst="ellipse">
            <a:avLst/>
          </a:prstGeom>
          <a:solidFill>
            <a:srgbClr val="BF9000"/>
          </a:solidFill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4</a:t>
            </a:r>
            <a:r>
              <a:rPr lang="en-US" b="1" baseline="30000" dirty="0" smtClean="0"/>
              <a:t>th</a:t>
            </a:r>
            <a:r>
              <a:rPr lang="en-US" b="1" dirty="0" smtClean="0"/>
              <a:t> Grade English</a:t>
            </a:r>
            <a:endParaRPr lang="en-US" b="1" dirty="0"/>
          </a:p>
        </p:txBody>
      </p:sp>
      <p:sp>
        <p:nvSpPr>
          <p:cNvPr id="10" name="Oval 9">
            <a:hlinkClick r:id="rId10" action="ppaction://hlinksldjump"/>
          </p:cNvPr>
          <p:cNvSpPr/>
          <p:nvPr/>
        </p:nvSpPr>
        <p:spPr>
          <a:xfrm>
            <a:off x="2273300" y="3072206"/>
            <a:ext cx="3822700" cy="649287"/>
          </a:xfrm>
          <a:prstGeom prst="ellipse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3</a:t>
            </a:r>
            <a:r>
              <a:rPr lang="en-US" b="1" baseline="30000" dirty="0" smtClean="0"/>
              <a:t>rd</a:t>
            </a:r>
            <a:r>
              <a:rPr lang="en-US" b="1" dirty="0" smtClean="0"/>
              <a:t> Grade Measurements </a:t>
            </a:r>
            <a:endParaRPr lang="en-US" b="1" dirty="0"/>
          </a:p>
        </p:txBody>
      </p:sp>
      <p:sp>
        <p:nvSpPr>
          <p:cNvPr id="11" name="Oval 10">
            <a:hlinkClick r:id="rId11" action="ppaction://hlinksldjump"/>
          </p:cNvPr>
          <p:cNvSpPr/>
          <p:nvPr/>
        </p:nvSpPr>
        <p:spPr>
          <a:xfrm>
            <a:off x="6553200" y="3072206"/>
            <a:ext cx="3822700" cy="649287"/>
          </a:xfrm>
          <a:prstGeom prst="ellipse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3</a:t>
            </a:r>
            <a:r>
              <a:rPr lang="en-US" b="1" baseline="30000" dirty="0" smtClean="0"/>
              <a:t>rd</a:t>
            </a:r>
            <a:r>
              <a:rPr lang="en-US" b="1" dirty="0" smtClean="0"/>
              <a:t> Grade Art </a:t>
            </a:r>
            <a:endParaRPr lang="en-US" b="1" dirty="0"/>
          </a:p>
        </p:txBody>
      </p:sp>
      <p:sp>
        <p:nvSpPr>
          <p:cNvPr id="12" name="Oval 11">
            <a:hlinkClick r:id="rId12" action="ppaction://hlinksldjump"/>
          </p:cNvPr>
          <p:cNvSpPr/>
          <p:nvPr/>
        </p:nvSpPr>
        <p:spPr>
          <a:xfrm>
            <a:off x="2273300" y="4297093"/>
            <a:ext cx="3822700" cy="649287"/>
          </a:xfrm>
          <a:prstGeom prst="ellipse">
            <a:avLst/>
          </a:prstGeom>
          <a:solidFill>
            <a:srgbClr val="7030A0"/>
          </a:solidFill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</a:t>
            </a:r>
            <a:r>
              <a:rPr lang="en-US" b="1" baseline="30000" dirty="0" smtClean="0"/>
              <a:t>nd</a:t>
            </a:r>
            <a:r>
              <a:rPr lang="en-US" b="1" dirty="0" smtClean="0"/>
              <a:t> Grade </a:t>
            </a:r>
            <a:r>
              <a:rPr lang="en-US" b="1" dirty="0"/>
              <a:t>Astronomy</a:t>
            </a:r>
            <a:r>
              <a:rPr lang="en-US" b="1" dirty="0" smtClean="0"/>
              <a:t>     </a:t>
            </a:r>
            <a:endParaRPr lang="en-US" b="1" dirty="0"/>
          </a:p>
        </p:txBody>
      </p:sp>
      <p:sp>
        <p:nvSpPr>
          <p:cNvPr id="13" name="Oval 12">
            <a:hlinkClick r:id="rId13" action="ppaction://hlinksldjump"/>
          </p:cNvPr>
          <p:cNvSpPr/>
          <p:nvPr/>
        </p:nvSpPr>
        <p:spPr>
          <a:xfrm>
            <a:off x="6553200" y="4247548"/>
            <a:ext cx="3822700" cy="649287"/>
          </a:xfrm>
          <a:prstGeom prst="ellipse">
            <a:avLst/>
          </a:prstGeom>
          <a:solidFill>
            <a:srgbClr val="7030A0"/>
          </a:solidFill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</a:t>
            </a:r>
            <a:r>
              <a:rPr lang="en-US" b="1" baseline="30000" dirty="0" smtClean="0"/>
              <a:t>nd</a:t>
            </a:r>
            <a:r>
              <a:rPr lang="en-US" b="1" dirty="0" smtClean="0"/>
              <a:t> Grade Geography  </a:t>
            </a:r>
            <a:endParaRPr lang="en-US" b="1" dirty="0"/>
          </a:p>
        </p:txBody>
      </p:sp>
      <p:sp>
        <p:nvSpPr>
          <p:cNvPr id="14" name="Oval 13">
            <a:hlinkClick r:id="rId14" action="ppaction://hlinksldjump"/>
          </p:cNvPr>
          <p:cNvSpPr/>
          <p:nvPr/>
        </p:nvSpPr>
        <p:spPr>
          <a:xfrm>
            <a:off x="2273300" y="5439823"/>
            <a:ext cx="3822700" cy="649287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1</a:t>
            </a:r>
            <a:r>
              <a:rPr lang="en-US" b="1" baseline="30000" dirty="0" smtClean="0"/>
              <a:t>st</a:t>
            </a:r>
            <a:r>
              <a:rPr lang="en-US" b="1" dirty="0" smtClean="0"/>
              <a:t> Grade Math </a:t>
            </a:r>
            <a:endParaRPr lang="en-US" b="1" dirty="0"/>
          </a:p>
        </p:txBody>
      </p:sp>
      <p:sp>
        <p:nvSpPr>
          <p:cNvPr id="15" name="Oval 14">
            <a:hlinkClick r:id="rId15" action="ppaction://hlinksldjump"/>
          </p:cNvPr>
          <p:cNvSpPr/>
          <p:nvPr/>
        </p:nvSpPr>
        <p:spPr>
          <a:xfrm>
            <a:off x="6553200" y="5439824"/>
            <a:ext cx="3822700" cy="649287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1</a:t>
            </a:r>
            <a:r>
              <a:rPr lang="en-US" b="1" baseline="30000" dirty="0" smtClean="0"/>
              <a:t>st</a:t>
            </a:r>
            <a:r>
              <a:rPr lang="en-US" b="1" dirty="0" smtClean="0"/>
              <a:t> Grade Riddles  </a:t>
            </a:r>
            <a:endParaRPr lang="en-US" b="1" dirty="0"/>
          </a:p>
        </p:txBody>
      </p:sp>
      <p:sp>
        <p:nvSpPr>
          <p:cNvPr id="16" name="Rectangle 15">
            <a:hlinkClick r:id="rId16" action="ppaction://hlinksldjump"/>
          </p:cNvPr>
          <p:cNvSpPr/>
          <p:nvPr/>
        </p:nvSpPr>
        <p:spPr>
          <a:xfrm>
            <a:off x="0" y="2496606"/>
            <a:ext cx="1905000" cy="4351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One </a:t>
            </a:r>
          </a:p>
          <a:p>
            <a:pPr algn="ctr"/>
            <a:r>
              <a:rPr lang="en-US" dirty="0" smtClean="0"/>
              <a:t>million</a:t>
            </a:r>
          </a:p>
          <a:p>
            <a:pPr algn="ctr"/>
            <a:r>
              <a:rPr lang="en-US" dirty="0" smtClean="0"/>
              <a:t> dollar </a:t>
            </a:r>
          </a:p>
          <a:p>
            <a:pPr algn="ctr"/>
            <a:r>
              <a:rPr lang="en-US" dirty="0" smtClean="0"/>
              <a:t>question </a:t>
            </a:r>
            <a:endParaRPr lang="en-US" dirty="0"/>
          </a:p>
        </p:txBody>
      </p:sp>
      <p:pic>
        <p:nvPicPr>
          <p:cNvPr id="17" name="looping So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34239" y="-1050398"/>
            <a:ext cx="607483" cy="607484"/>
          </a:xfrm>
          <a:prstGeom prst="rect">
            <a:avLst/>
          </a:prstGeom>
        </p:spPr>
      </p:pic>
      <p:sp>
        <p:nvSpPr>
          <p:cNvPr id="3" name="Rectangle 2">
            <a:hlinkClick r:id="rId18" action="ppaction://hlinksldjump"/>
          </p:cNvPr>
          <p:cNvSpPr/>
          <p:nvPr/>
        </p:nvSpPr>
        <p:spPr>
          <a:xfrm>
            <a:off x="228600" y="241299"/>
            <a:ext cx="1513122" cy="1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You Are smarter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hlinkClick r:id="rId19" action="ppaction://hlinksldjump"/>
          </p:cNvPr>
          <p:cNvSpPr/>
          <p:nvPr/>
        </p:nvSpPr>
        <p:spPr>
          <a:xfrm>
            <a:off x="10974212" y="152400"/>
            <a:ext cx="1155700" cy="1581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You Are Not Smarter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hlinkClick r:id="rId20" action="ppaction://hlinksldjump"/>
          </p:cNvPr>
          <p:cNvSpPr/>
          <p:nvPr/>
        </p:nvSpPr>
        <p:spPr>
          <a:xfrm>
            <a:off x="10833100" y="3072206"/>
            <a:ext cx="1358900" cy="36079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References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0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999">
                <p:cTn id="6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1</a:t>
            </a:r>
            <a:r>
              <a:rPr lang="en-US" sz="6000" baseline="30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st</a:t>
            </a:r>
            <a:r>
              <a:rPr lang="en-US" sz="6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Math </a:t>
            </a:r>
            <a:endParaRPr lang="en-US" sz="6000" dirty="0">
              <a:ln w="0"/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What is: </a:t>
            </a:r>
          </a:p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(9 + 10)(0)</a:t>
            </a:r>
            <a:endParaRPr lang="en-US" sz="6600" dirty="0">
              <a:latin typeface="Arial Black" panose="020B0A04020102020204" pitchFamily="34" charset="0"/>
            </a:endParaRPr>
          </a:p>
        </p:txBody>
      </p:sp>
      <p:sp>
        <p:nvSpPr>
          <p:cNvPr id="10" name="Rectangle 9">
            <a:hlinkClick r:id="rId3" action="ppaction://hlinksldjump"/>
          </p:cNvPr>
          <p:cNvSpPr/>
          <p:nvPr/>
        </p:nvSpPr>
        <p:spPr>
          <a:xfrm>
            <a:off x="1999264" y="5578926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hlinkClick r:id="rId4" action="ppaction://hlinksldjump"/>
          </p:cNvPr>
          <p:cNvSpPr/>
          <p:nvPr/>
        </p:nvSpPr>
        <p:spPr>
          <a:xfrm>
            <a:off x="4372756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Peek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hlinkClick r:id="rId5" action="ppaction://hlinksldjump"/>
          </p:cNvPr>
          <p:cNvSpPr/>
          <p:nvPr/>
        </p:nvSpPr>
        <p:spPr>
          <a:xfrm>
            <a:off x="6811718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50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1134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1</a:t>
            </a:r>
            <a:r>
              <a:rPr lang="en-US" sz="6000" baseline="30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st</a:t>
            </a:r>
            <a:r>
              <a:rPr lang="en-US" sz="6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Math </a:t>
            </a:r>
            <a:endParaRPr lang="en-US" sz="6000" dirty="0">
              <a:ln w="0"/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Answer:</a:t>
            </a:r>
          </a:p>
          <a:p>
            <a:pPr algn="ctr"/>
            <a:r>
              <a:rPr lang="en-US" sz="6600" dirty="0">
                <a:latin typeface="Arial Black" panose="020B0A04020102020204" pitchFamily="34" charset="0"/>
              </a:rPr>
              <a:t>0</a:t>
            </a:r>
          </a:p>
        </p:txBody>
      </p:sp>
      <p:sp>
        <p:nvSpPr>
          <p:cNvPr id="7" name="Rectangle 6"/>
          <p:cNvSpPr/>
          <p:nvPr/>
        </p:nvSpPr>
        <p:spPr>
          <a:xfrm>
            <a:off x="3962400" y="5318760"/>
            <a:ext cx="4175760" cy="108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" action="ppaction://hlinksldjump"/>
              </a:rPr>
              <a:t>To The Board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71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-711201"/>
            <a:ext cx="11063112" cy="82973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89388" y="495300"/>
            <a:ext cx="7380112" cy="1330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1</a:t>
            </a:r>
            <a:r>
              <a:rPr lang="en-US" sz="6000" baseline="30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st</a:t>
            </a:r>
            <a:r>
              <a:rPr lang="en-US" sz="6000" dirty="0" smtClean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Grade Riddles </a:t>
            </a:r>
            <a:endParaRPr lang="en-US" sz="6000" dirty="0">
              <a:ln w="0"/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4640" y="2492586"/>
            <a:ext cx="6522720" cy="188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When will water stop running down hill?</a:t>
            </a:r>
            <a:r>
              <a:rPr lang="en-US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hlinkClick r:id="rId3" action="ppaction://hlinksldjump"/>
          </p:cNvPr>
          <p:cNvSpPr/>
          <p:nvPr/>
        </p:nvSpPr>
        <p:spPr>
          <a:xfrm>
            <a:off x="1999264" y="5578926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hlinkClick r:id="rId4" action="ppaction://hlinksldjump"/>
          </p:cNvPr>
          <p:cNvSpPr/>
          <p:nvPr/>
        </p:nvSpPr>
        <p:spPr>
          <a:xfrm>
            <a:off x="4372756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Peek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hlinkClick r:id="rId5" action="ppaction://hlinksldjump"/>
          </p:cNvPr>
          <p:cNvSpPr/>
          <p:nvPr/>
        </p:nvSpPr>
        <p:spPr>
          <a:xfrm>
            <a:off x="6811718" y="5574218"/>
            <a:ext cx="2103120" cy="868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66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754</Words>
  <Application>Microsoft Office PowerPoint</Application>
  <PresentationFormat>Widescreen</PresentationFormat>
  <Paragraphs>207</Paragraphs>
  <Slides>32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Arial Black</vt:lpstr>
      <vt:lpstr>Calibri</vt:lpstr>
      <vt:lpstr>Calibri Light</vt:lpstr>
      <vt:lpstr>Office Theme</vt:lpstr>
      <vt:lpstr>PowerPoint Presentation</vt:lpstr>
      <vt:lpstr>How To Play</vt:lpstr>
      <vt:lpstr>SAVE</vt:lpstr>
      <vt:lpstr>PEEK</vt:lpstr>
      <vt:lpstr>COPY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Credits/ 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Akash Darji</dc:creator>
  <cp:lastModifiedBy>Darji, Akash</cp:lastModifiedBy>
  <cp:revision>72</cp:revision>
  <dcterms:created xsi:type="dcterms:W3CDTF">2018-04-17T19:04:29Z</dcterms:created>
  <dcterms:modified xsi:type="dcterms:W3CDTF">2018-05-10T14:35:58Z</dcterms:modified>
</cp:coreProperties>
</file>