
<file path=[Content_Types].xml><?xml version="1.0" encoding="utf-8"?>
<Types xmlns="http://schemas.openxmlformats.org/package/2006/content-types">
  <Default Extension="PNG" ContentType="image/png"/>
  <Default Extension="mp3" ContentType="audio/mpeg"/>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22"/>
  </p:notesMasterIdLst>
  <p:sldIdLst>
    <p:sldId id="256" r:id="rId2"/>
    <p:sldId id="257" r:id="rId3"/>
    <p:sldId id="258" r:id="rId4"/>
    <p:sldId id="259" r:id="rId5"/>
    <p:sldId id="274" r:id="rId6"/>
    <p:sldId id="260" r:id="rId7"/>
    <p:sldId id="261" r:id="rId8"/>
    <p:sldId id="263" r:id="rId9"/>
    <p:sldId id="262" r:id="rId10"/>
    <p:sldId id="264" r:id="rId11"/>
    <p:sldId id="265" r:id="rId12"/>
    <p:sldId id="266" r:id="rId13"/>
    <p:sldId id="267" r:id="rId14"/>
    <p:sldId id="268" r:id="rId15"/>
    <p:sldId id="269" r:id="rId16"/>
    <p:sldId id="270" r:id="rId17"/>
    <p:sldId id="271" r:id="rId18"/>
    <p:sldId id="272" r:id="rId19"/>
    <p:sldId id="275" r:id="rId20"/>
    <p:sldId id="273"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kash Darji" initials="AD" lastIdx="2" clrIdx="0">
    <p:extLst>
      <p:ext uri="{19B8F6BF-5375-455C-9EA6-DF929625EA0E}">
        <p15:presenceInfo xmlns:p15="http://schemas.microsoft.com/office/powerpoint/2012/main" userId="001bf36c8ac15ec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660"/>
  </p:normalViewPr>
  <p:slideViewPr>
    <p:cSldViewPr snapToGrid="0">
      <p:cViewPr varScale="1">
        <p:scale>
          <a:sx n="105" d="100"/>
          <a:sy n="105" d="100"/>
        </p:scale>
        <p:origin x="120" y="2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3C8D35F-3F15-4980-A309-03203D86E6C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2761620-0EAE-4AE1-8BF9-6456B98A7740}"/>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43EE74-41E1-401D-8152-D49275C68126}" type="datetimeFigureOut">
              <a:rPr lang="en-US" smtClean="0"/>
              <a:t>4/10/2018</a:t>
            </a:fld>
            <a:endParaRPr lang="en-US"/>
          </a:p>
        </p:txBody>
      </p:sp>
      <p:sp>
        <p:nvSpPr>
          <p:cNvPr id="4" name="Slide Image Placeholder 3">
            <a:extLst>
              <a:ext uri="{FF2B5EF4-FFF2-40B4-BE49-F238E27FC236}">
                <a16:creationId xmlns:a16="http://schemas.microsoft.com/office/drawing/2014/main" id="{976B00CF-5511-431E-9F06-751C2EA104C6}"/>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a:extLst>
              <a:ext uri="{FF2B5EF4-FFF2-40B4-BE49-F238E27FC236}">
                <a16:creationId xmlns:a16="http://schemas.microsoft.com/office/drawing/2014/main" id="{726BC2A6-BD0F-4A0E-88EC-F82E834E647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2A3B3639-8935-4FDE-9585-7A002C7AEFB4}"/>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a:extLst>
              <a:ext uri="{FF2B5EF4-FFF2-40B4-BE49-F238E27FC236}">
                <a16:creationId xmlns:a16="http://schemas.microsoft.com/office/drawing/2014/main" id="{B2E05DDF-A851-45D0-AF62-E677D08A949F}"/>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2BC60-793B-4236-9255-F2CA746D96DE}"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240238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1087675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8311193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42680992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0233090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9919750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2956245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197467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1564947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3827F09-06D6-40A9-B600-3AAA0D5491F3}" type="datetimeFigureOut">
              <a:rPr lang="en-US" smtClean="0"/>
              <a:t>4/10/2018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120976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3827F09-06D6-40A9-B600-3AAA0D5491F3}"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4208306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3827F09-06D6-40A9-B600-3AAA0D5491F3}" type="datetimeFigureOut">
              <a:rPr lang="en-US" smtClean="0"/>
              <a:t>4/10/2018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23404910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3827F09-06D6-40A9-B600-3AAA0D5491F3}" type="datetimeFigureOut">
              <a:rPr lang="en-US" smtClean="0"/>
              <a:t>4/10/2018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4236623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827F09-06D6-40A9-B600-3AAA0D5491F3}" type="datetimeFigureOut">
              <a:rPr lang="en-US" smtClean="0"/>
              <a:t>4/10/2018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1813095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3827F09-06D6-40A9-B600-3AAA0D5491F3}"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2675005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3827F09-06D6-40A9-B600-3AAA0D5491F3}" type="datetimeFigureOut">
              <a:rPr lang="en-US" smtClean="0"/>
              <a:t>4/10/2018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2CF1E8-58C3-4A64-94F8-FB2D215E68AA}" type="slidenum">
              <a:rPr lang="en-US" smtClean="0"/>
              <a:t>‹#›</a:t>
            </a:fld>
            <a:endParaRPr lang="en-US"/>
          </a:p>
        </p:txBody>
      </p:sp>
    </p:spTree>
    <p:extLst>
      <p:ext uri="{BB962C8B-B14F-4D97-AF65-F5344CB8AC3E}">
        <p14:creationId xmlns:p14="http://schemas.microsoft.com/office/powerpoint/2010/main" val="2077138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3827F09-06D6-40A9-B600-3AAA0D5491F3}" type="datetimeFigureOut">
              <a:rPr lang="en-US" smtClean="0"/>
              <a:t>4/10/2018</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B2CF1E8-58C3-4A64-94F8-FB2D215E68AA}" type="slidenum">
              <a:rPr lang="en-US" smtClean="0"/>
              <a:t>‹#›</a:t>
            </a:fld>
            <a:endParaRPr lang="en-US"/>
          </a:p>
        </p:txBody>
      </p:sp>
    </p:spTree>
    <p:extLst>
      <p:ext uri="{BB962C8B-B14F-4D97-AF65-F5344CB8AC3E}">
        <p14:creationId xmlns:p14="http://schemas.microsoft.com/office/powerpoint/2010/main" val="3340657195"/>
      </p:ext>
    </p:extLst>
  </p:cSld>
  <p:clrMap bg1="dk1" tx1="lt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media" Target="../media/media2.mp3"/><Relationship Id="rId7" Type="http://schemas.openxmlformats.org/officeDocument/2006/relationships/slide" Target="slide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png"/><Relationship Id="rId5" Type="http://schemas.openxmlformats.org/officeDocument/2006/relationships/slideLayout" Target="../slideLayouts/slideLayout2.xml"/><Relationship Id="rId4" Type="http://schemas.openxmlformats.org/officeDocument/2006/relationships/audio" Target="../media/media2.mp3"/></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slide" Target="slide5.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slide" Target="slide5.xml"/></Relationships>
</file>

<file path=ppt/slides/_rels/slide1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pixabay.com/en/the-gpu-component-videocard-1316015/" TargetMode="External"/><Relationship Id="rId3" Type="http://schemas.openxmlformats.org/officeDocument/2006/relationships/hyperlink" Target="https://pixabay.com/en/play-wooden-blocks-child-fun-game-2293838/" TargetMode="External"/><Relationship Id="rId7" Type="http://schemas.openxmlformats.org/officeDocument/2006/relationships/hyperlink" Target="https://pixabay.com/en/microphone-audio-music-listening-159768/" TargetMode="External"/><Relationship Id="rId2" Type="http://schemas.openxmlformats.org/officeDocument/2006/relationships/hyperlink" Target="https://pixabay.com/en/tree-bush-clipart-nature-forest-1898040/" TargetMode="External"/><Relationship Id="rId1" Type="http://schemas.openxmlformats.org/officeDocument/2006/relationships/slideLayout" Target="../slideLayouts/slideLayout2.xml"/><Relationship Id="rId6" Type="http://schemas.openxmlformats.org/officeDocument/2006/relationships/hyperlink" Target="https://www.youtube.com/watch?v=U28YgbZyGWg" TargetMode="External"/><Relationship Id="rId5" Type="http://schemas.openxmlformats.org/officeDocument/2006/relationships/hyperlink" Target="https://pixabay.com/en/social-media-you-tube-facebook-1177293/" TargetMode="External"/><Relationship Id="rId10" Type="http://schemas.openxmlformats.org/officeDocument/2006/relationships/hyperlink" Target="https://pixabay.com/en/icon-file-extension-document-2488093/" TargetMode="External"/><Relationship Id="rId4" Type="http://schemas.openxmlformats.org/officeDocument/2006/relationships/hyperlink" Target="https://pixabay.com/en/book-page-literature-education-3294946/" TargetMode="External"/><Relationship Id="rId9" Type="http://schemas.openxmlformats.org/officeDocument/2006/relationships/hyperlink" Target="https://pixabay.com/en/camera-gadget-technology-device-3281646/"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slide" Target="slide6.xml"/><Relationship Id="rId7" Type="http://schemas.openxmlformats.org/officeDocument/2006/relationships/slide" Target="slide12.xml"/><Relationship Id="rId12" Type="http://schemas.openxmlformats.org/officeDocument/2006/relationships/slide" Target="slide19.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slide" Target="slide10.xml"/><Relationship Id="rId11" Type="http://schemas.openxmlformats.org/officeDocument/2006/relationships/slide" Target="slide18.xml"/><Relationship Id="rId5" Type="http://schemas.openxmlformats.org/officeDocument/2006/relationships/slide" Target="slide8.xml"/><Relationship Id="rId10" Type="http://schemas.openxmlformats.org/officeDocument/2006/relationships/slide" Target="slide17.xml"/><Relationship Id="rId4" Type="http://schemas.openxmlformats.org/officeDocument/2006/relationships/audio" Target="../media/audio2.wav"/><Relationship Id="rId9" Type="http://schemas.openxmlformats.org/officeDocument/2006/relationships/slide" Target="slide1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BC50B-7A78-44EC-93DC-5DD2722BE410}"/>
              </a:ext>
            </a:extLst>
          </p:cNvPr>
          <p:cNvSpPr>
            <a:spLocks noGrp="1"/>
          </p:cNvSpPr>
          <p:nvPr>
            <p:ph type="ctrTitle"/>
          </p:nvPr>
        </p:nvSpPr>
        <p:spPr/>
        <p:txBody>
          <a:bodyPr/>
          <a:lstStyle/>
          <a:p>
            <a:pPr algn="ctr"/>
            <a:r>
              <a:rPr lang="en-US" dirty="0"/>
              <a:t>Nothing Is Here; </a:t>
            </a:r>
            <a:br>
              <a:rPr lang="en-US" dirty="0"/>
            </a:br>
            <a:r>
              <a:rPr lang="en-US" dirty="0"/>
              <a:t>Or Is There?</a:t>
            </a:r>
          </a:p>
        </p:txBody>
      </p:sp>
      <p:sp>
        <p:nvSpPr>
          <p:cNvPr id="3" name="Subtitle 2">
            <a:extLst>
              <a:ext uri="{FF2B5EF4-FFF2-40B4-BE49-F238E27FC236}">
                <a16:creationId xmlns:a16="http://schemas.microsoft.com/office/drawing/2014/main" id="{B8B3A97D-6A17-4AF3-B24A-7022D5109C09}"/>
              </a:ext>
            </a:extLst>
          </p:cNvPr>
          <p:cNvSpPr>
            <a:spLocks noGrp="1"/>
          </p:cNvSpPr>
          <p:nvPr>
            <p:ph type="subTitle" idx="1"/>
          </p:nvPr>
        </p:nvSpPr>
        <p:spPr/>
        <p:txBody>
          <a:bodyPr/>
          <a:lstStyle/>
          <a:p>
            <a:endParaRPr lang="en-US" dirty="0"/>
          </a:p>
        </p:txBody>
      </p:sp>
      <p:pic>
        <p:nvPicPr>
          <p:cNvPr id="5" name="Picture 4">
            <a:extLst>
              <a:ext uri="{FF2B5EF4-FFF2-40B4-BE49-F238E27FC236}">
                <a16:creationId xmlns:a16="http://schemas.microsoft.com/office/drawing/2014/main" id="{5962E0FB-AAA9-4FFA-9FEF-B010FE9C4D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8227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3000"/>
                                        <p:tgtEl>
                                          <p:spTgt spid="5"/>
                                        </p:tgtEl>
                                      </p:cBhvr>
                                    </p:animEffect>
                                  </p:childTnLst>
                                  <p:subTnLst>
                                    <p:audio>
                                      <p:cMediaNode>
                                        <p:cTn display="0" masterRel="sameClick">
                                          <p:stCondLst>
                                            <p:cond evt="begin" delay="0">
                                              <p:tn val="5"/>
                                            </p:cond>
                                          </p:stCondLst>
                                          <p:endCondLst>
                                            <p:cond evt="onStopAudio" delay="0">
                                              <p:tgtEl>
                                                <p:sldTgt/>
                                              </p:tgtEl>
                                            </p:cond>
                                          </p:endCondLst>
                                        </p:cTn>
                                        <p:tgtEl>
                                          <p:sndTgt r:embed="rId2" name="THX sound test Dolby Digital.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10E15EA1-F6F1-4A45-B9E8-5DA45845FC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9439" y="-1275750"/>
            <a:ext cx="19449610" cy="9724805"/>
          </a:xfrm>
          <a:prstGeom prst="rect">
            <a:avLst/>
          </a:prstGeom>
        </p:spPr>
      </p:pic>
      <p:sp>
        <p:nvSpPr>
          <p:cNvPr id="2" name="Title 1">
            <a:extLst>
              <a:ext uri="{FF2B5EF4-FFF2-40B4-BE49-F238E27FC236}">
                <a16:creationId xmlns:a16="http://schemas.microsoft.com/office/drawing/2014/main" id="{17D97DF2-A8FC-4422-82F1-A5CDD1DF4F30}"/>
              </a:ext>
            </a:extLst>
          </p:cNvPr>
          <p:cNvSpPr>
            <a:spLocks noGrp="1"/>
          </p:cNvSpPr>
          <p:nvPr>
            <p:ph type="title"/>
          </p:nvPr>
        </p:nvSpPr>
        <p:spPr>
          <a:xfrm>
            <a:off x="77609" y="147660"/>
            <a:ext cx="8596668" cy="1320800"/>
          </a:xfrm>
        </p:spPr>
        <p:txBody>
          <a:bodyPr>
            <a:normAutofit/>
          </a:bodyPr>
          <a:lstStyle/>
          <a:p>
            <a:r>
              <a:rPr lang="en-US" sz="8000" dirty="0"/>
              <a:t>Audio</a:t>
            </a:r>
          </a:p>
        </p:txBody>
      </p:sp>
      <p:sp>
        <p:nvSpPr>
          <p:cNvPr id="3" name="Content Placeholder 2">
            <a:extLst>
              <a:ext uri="{FF2B5EF4-FFF2-40B4-BE49-F238E27FC236}">
                <a16:creationId xmlns:a16="http://schemas.microsoft.com/office/drawing/2014/main" id="{79BAC36E-DD48-4BE8-95DB-BF07899CE0E7}"/>
              </a:ext>
            </a:extLst>
          </p:cNvPr>
          <p:cNvSpPr>
            <a:spLocks noGrp="1"/>
          </p:cNvSpPr>
          <p:nvPr>
            <p:ph idx="1"/>
          </p:nvPr>
        </p:nvSpPr>
        <p:spPr>
          <a:xfrm>
            <a:off x="809005" y="1468460"/>
            <a:ext cx="8596668" cy="3880773"/>
          </a:xfrm>
        </p:spPr>
        <p:txBody>
          <a:bodyPr>
            <a:noAutofit/>
          </a:bodyPr>
          <a:lstStyle/>
          <a:p>
            <a:r>
              <a:rPr lang="en-US" sz="2400" dirty="0"/>
              <a:t>What is sound?</a:t>
            </a:r>
          </a:p>
          <a:p>
            <a:pPr lvl="1"/>
            <a:r>
              <a:rPr lang="en-US" sz="2400" dirty="0"/>
              <a:t>Vibrations through a medium (air, water, etc.), heard by our ears and interpreted in our brains.</a:t>
            </a:r>
          </a:p>
          <a:p>
            <a:endParaRPr lang="en-US" sz="2400" dirty="0"/>
          </a:p>
          <a:p>
            <a:r>
              <a:rPr lang="en-US" sz="2400" dirty="0"/>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a:t>
            </a:r>
          </a:p>
        </p:txBody>
      </p:sp>
      <p:sp>
        <p:nvSpPr>
          <p:cNvPr id="6" name="Arrow: Left 5">
            <a:hlinkClick r:id="rId3" action="ppaction://hlinksldjump"/>
            <a:extLst>
              <a:ext uri="{FF2B5EF4-FFF2-40B4-BE49-F238E27FC236}">
                <a16:creationId xmlns:a16="http://schemas.microsoft.com/office/drawing/2014/main" id="{4B06A0B4-BC7F-4D99-BEA9-61056C5042D3}"/>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
        <p:nvSpPr>
          <p:cNvPr id="7" name="Arrow: Left 6">
            <a:hlinkClick r:id="" action="ppaction://hlinkshowjump?jump=nextslide"/>
            <a:extLst>
              <a:ext uri="{FF2B5EF4-FFF2-40B4-BE49-F238E27FC236}">
                <a16:creationId xmlns:a16="http://schemas.microsoft.com/office/drawing/2014/main" id="{412AA135-CF6B-4B63-9967-4285833D92E1}"/>
              </a:ext>
            </a:extLst>
          </p:cNvPr>
          <p:cNvSpPr/>
          <p:nvPr/>
        </p:nvSpPr>
        <p:spPr>
          <a:xfrm flipH="1">
            <a:off x="11101065" y="5930401"/>
            <a:ext cx="1013326" cy="7876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Cont.</a:t>
            </a:r>
          </a:p>
        </p:txBody>
      </p:sp>
    </p:spTree>
    <p:extLst>
      <p:ext uri="{BB962C8B-B14F-4D97-AF65-F5344CB8AC3E}">
        <p14:creationId xmlns:p14="http://schemas.microsoft.com/office/powerpoint/2010/main" val="207817943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D0AD4-26C5-44BD-AFFB-6FFB474019B4}"/>
              </a:ext>
            </a:extLst>
          </p:cNvPr>
          <p:cNvSpPr>
            <a:spLocks noGrp="1"/>
          </p:cNvSpPr>
          <p:nvPr>
            <p:ph type="title"/>
          </p:nvPr>
        </p:nvSpPr>
        <p:spPr/>
        <p:txBody>
          <a:bodyPr>
            <a:normAutofit/>
          </a:bodyPr>
          <a:lstStyle/>
          <a:p>
            <a:r>
              <a:rPr lang="en-US" sz="5400" dirty="0"/>
              <a:t>Audio Cont. </a:t>
            </a:r>
          </a:p>
        </p:txBody>
      </p:sp>
      <p:sp>
        <p:nvSpPr>
          <p:cNvPr id="3" name="Content Placeholder 2">
            <a:extLst>
              <a:ext uri="{FF2B5EF4-FFF2-40B4-BE49-F238E27FC236}">
                <a16:creationId xmlns:a16="http://schemas.microsoft.com/office/drawing/2014/main" id="{CEF37B43-53C4-4B5E-A852-603EF9591757}"/>
              </a:ext>
            </a:extLst>
          </p:cNvPr>
          <p:cNvSpPr>
            <a:spLocks noGrp="1"/>
          </p:cNvSpPr>
          <p:nvPr>
            <p:ph idx="1"/>
          </p:nvPr>
        </p:nvSpPr>
        <p:spPr/>
        <p:txBody>
          <a:bodyPr/>
          <a:lstStyle/>
          <a:p>
            <a:r>
              <a:rPr lang="en-US" dirty="0"/>
              <a:t>Things we can do with audio?</a:t>
            </a:r>
          </a:p>
          <a:p>
            <a:r>
              <a:rPr lang="en-US" dirty="0"/>
              <a:t>Compression: The re-encoding of data (usually the binary data used by computers) into a form that uses fewer bits of information than the original data. </a:t>
            </a:r>
            <a:r>
              <a:rPr lang="en-US" b="1" dirty="0"/>
              <a:t>Compression</a:t>
            </a:r>
            <a:r>
              <a:rPr lang="en-US" dirty="0"/>
              <a:t> is often used to speed the transmission of data such as text or visual images, or to minimize the memory resources needed to store such data.</a:t>
            </a:r>
          </a:p>
          <a:p>
            <a:r>
              <a:rPr lang="en-US" dirty="0"/>
              <a:t>Ex. </a:t>
            </a:r>
          </a:p>
        </p:txBody>
      </p:sp>
      <p:pic>
        <p:nvPicPr>
          <p:cNvPr id="6" name="Origonal">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876854" y="4601262"/>
            <a:ext cx="609600" cy="609600"/>
          </a:xfrm>
          <a:prstGeom prst="rect">
            <a:avLst/>
          </a:prstGeom>
        </p:spPr>
      </p:pic>
      <p:pic>
        <p:nvPicPr>
          <p:cNvPr id="7" name="more_natural">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6537926" y="4601262"/>
            <a:ext cx="609600" cy="609600"/>
          </a:xfrm>
          <a:prstGeom prst="rect">
            <a:avLst/>
          </a:prstGeom>
        </p:spPr>
      </p:pic>
      <p:sp>
        <p:nvSpPr>
          <p:cNvPr id="8" name="Rectangle 7"/>
          <p:cNvSpPr/>
          <p:nvPr/>
        </p:nvSpPr>
        <p:spPr>
          <a:xfrm>
            <a:off x="1149178" y="5745892"/>
            <a:ext cx="1940011" cy="6301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Original</a:t>
            </a:r>
          </a:p>
        </p:txBody>
      </p:sp>
      <p:sp>
        <p:nvSpPr>
          <p:cNvPr id="9" name="Rectangle 8"/>
          <p:cNvSpPr/>
          <p:nvPr/>
        </p:nvSpPr>
        <p:spPr>
          <a:xfrm>
            <a:off x="5872720" y="5745892"/>
            <a:ext cx="1940011" cy="6301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More Normalized</a:t>
            </a:r>
          </a:p>
        </p:txBody>
      </p:sp>
      <p:sp>
        <p:nvSpPr>
          <p:cNvPr id="10" name="Arrow: Left 9">
            <a:hlinkClick r:id="" action="ppaction://hlinkshowjump?jump=previousslide"/>
            <a:extLst>
              <a:ext uri="{FF2B5EF4-FFF2-40B4-BE49-F238E27FC236}">
                <a16:creationId xmlns:a16="http://schemas.microsoft.com/office/drawing/2014/main" id="{8ED5F074-6FD5-4A7E-841B-EB4C44FE88E3}"/>
              </a:ext>
            </a:extLst>
          </p:cNvPr>
          <p:cNvSpPr/>
          <p:nvPr/>
        </p:nvSpPr>
        <p:spPr>
          <a:xfrm>
            <a:off x="95897" y="6143664"/>
            <a:ext cx="928231" cy="5915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Back</a:t>
            </a:r>
          </a:p>
        </p:txBody>
      </p:sp>
      <p:sp>
        <p:nvSpPr>
          <p:cNvPr id="11" name="Arrow: Left 10">
            <a:hlinkClick r:id="rId7" action="ppaction://hlinksldjump"/>
            <a:extLst>
              <a:ext uri="{FF2B5EF4-FFF2-40B4-BE49-F238E27FC236}">
                <a16:creationId xmlns:a16="http://schemas.microsoft.com/office/drawing/2014/main" id="{634DAB76-856B-4E14-A1FA-121122D8EBE0}"/>
              </a:ext>
            </a:extLst>
          </p:cNvPr>
          <p:cNvSpPr/>
          <p:nvPr/>
        </p:nvSpPr>
        <p:spPr>
          <a:xfrm flipH="1">
            <a:off x="9467337" y="5839187"/>
            <a:ext cx="2628766"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35925769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725"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3850" fill="hold"/>
                                        <p:tgtEl>
                                          <p:spTgt spid="7"/>
                                        </p:tgtEl>
                                      </p:cBhvr>
                                    </p:cmd>
                                  </p:childTnLst>
                                </p:cTn>
                              </p:par>
                            </p:childTnLst>
                          </p:cTn>
                        </p:par>
                      </p:childTnLst>
                    </p:cTn>
                  </p:par>
                </p:childTnLst>
              </p:cTn>
              <p:nextCondLst>
                <p:cond evt="onClick" delay="0">
                  <p:tgtEl>
                    <p:spTgt spid="7"/>
                  </p:tgtEl>
                </p:cond>
              </p:nextCondLst>
            </p:seq>
            <p:audio>
              <p:cMediaNode vol="80000">
                <p:cTn id="13" fill="hold" display="0">
                  <p:stCondLst>
                    <p:cond delay="indefinite"/>
                  </p:stCondLst>
                  <p:endCondLst>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A0355-EC8B-4259-8F99-BE129B4C52E2}"/>
              </a:ext>
            </a:extLst>
          </p:cNvPr>
          <p:cNvSpPr>
            <a:spLocks noGrp="1"/>
          </p:cNvSpPr>
          <p:nvPr>
            <p:ph type="title"/>
          </p:nvPr>
        </p:nvSpPr>
        <p:spPr/>
        <p:txBody>
          <a:bodyPr/>
          <a:lstStyle/>
          <a:p>
            <a:r>
              <a:rPr lang="en-US" dirty="0"/>
              <a:t>Animation</a:t>
            </a:r>
          </a:p>
        </p:txBody>
      </p:sp>
      <p:sp>
        <p:nvSpPr>
          <p:cNvPr id="3" name="Content Placeholder 2">
            <a:extLst>
              <a:ext uri="{FF2B5EF4-FFF2-40B4-BE49-F238E27FC236}">
                <a16:creationId xmlns:a16="http://schemas.microsoft.com/office/drawing/2014/main" id="{859C6887-32D1-415B-9313-5B34E8251352}"/>
              </a:ext>
            </a:extLst>
          </p:cNvPr>
          <p:cNvSpPr>
            <a:spLocks noGrp="1"/>
          </p:cNvSpPr>
          <p:nvPr>
            <p:ph idx="1"/>
          </p:nvPr>
        </p:nvSpPr>
        <p:spPr/>
        <p:txBody>
          <a:bodyPr>
            <a:normAutofit/>
          </a:bodyPr>
          <a:lstStyle/>
          <a:p>
            <a:r>
              <a:rPr lang="en-US" dirty="0"/>
              <a:t>What exactly is Animation?</a:t>
            </a:r>
          </a:p>
          <a:p>
            <a:r>
              <a:rPr lang="en-US" dirty="0"/>
              <a:t>A series of images are presented in rapid succession, and our brains fill in the gaps.</a:t>
            </a:r>
          </a:p>
          <a:p>
            <a:r>
              <a:rPr lang="en-US" dirty="0"/>
              <a:t>It exploits a biological phenomenon known as PERSISTENCE OF VISION to express motion.</a:t>
            </a:r>
          </a:p>
          <a:p>
            <a:endParaRPr lang="en-US" dirty="0"/>
          </a:p>
          <a:p>
            <a:pPr marL="0" indent="0">
              <a:buNone/>
            </a:pPr>
            <a:endParaRPr lang="en-US" dirty="0"/>
          </a:p>
        </p:txBody>
      </p:sp>
      <p:pic>
        <p:nvPicPr>
          <p:cNvPr id="5" name="Picture 4">
            <a:extLst>
              <a:ext uri="{FF2B5EF4-FFF2-40B4-BE49-F238E27FC236}">
                <a16:creationId xmlns:a16="http://schemas.microsoft.com/office/drawing/2014/main" id="{E9B62635-F504-4470-A036-B9B02507A1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0142" y="4100975"/>
            <a:ext cx="2355958" cy="2355958"/>
          </a:xfrm>
          <a:prstGeom prst="rect">
            <a:avLst/>
          </a:prstGeom>
        </p:spPr>
      </p:pic>
      <p:sp>
        <p:nvSpPr>
          <p:cNvPr id="8" name="Arrow: Left 7">
            <a:hlinkClick r:id="rId3" action="ppaction://hlinksldjump"/>
            <a:extLst>
              <a:ext uri="{FF2B5EF4-FFF2-40B4-BE49-F238E27FC236}">
                <a16:creationId xmlns:a16="http://schemas.microsoft.com/office/drawing/2014/main" id="{DE5FFF61-FAC6-4840-A17B-97CF44D18854}"/>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
        <p:nvSpPr>
          <p:cNvPr id="6" name="Arrow: Left 5">
            <a:hlinkClick r:id="" action="ppaction://hlinkshowjump?jump=nextslide"/>
            <a:extLst>
              <a:ext uri="{FF2B5EF4-FFF2-40B4-BE49-F238E27FC236}">
                <a16:creationId xmlns:a16="http://schemas.microsoft.com/office/drawing/2014/main" id="{A04EE774-6B4C-4125-838A-219C5B2DD450}"/>
              </a:ext>
            </a:extLst>
          </p:cNvPr>
          <p:cNvSpPr/>
          <p:nvPr/>
        </p:nvSpPr>
        <p:spPr>
          <a:xfrm flipH="1">
            <a:off x="11101065" y="5930401"/>
            <a:ext cx="1013326" cy="7876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Cont.</a:t>
            </a:r>
          </a:p>
        </p:txBody>
      </p:sp>
    </p:spTree>
    <p:extLst>
      <p:ext uri="{BB962C8B-B14F-4D97-AF65-F5344CB8AC3E}">
        <p14:creationId xmlns:p14="http://schemas.microsoft.com/office/powerpoint/2010/main" val="71772291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254F4-5629-414B-A214-7321D62EEF83}"/>
              </a:ext>
            </a:extLst>
          </p:cNvPr>
          <p:cNvSpPr>
            <a:spLocks noGrp="1"/>
          </p:cNvSpPr>
          <p:nvPr>
            <p:ph type="title"/>
          </p:nvPr>
        </p:nvSpPr>
        <p:spPr/>
        <p:txBody>
          <a:bodyPr/>
          <a:lstStyle/>
          <a:p>
            <a:r>
              <a:rPr lang="en-US" dirty="0"/>
              <a:t>Animation Cont. </a:t>
            </a:r>
          </a:p>
        </p:txBody>
      </p:sp>
      <p:sp>
        <p:nvSpPr>
          <p:cNvPr id="3" name="Content Placeholder 2">
            <a:extLst>
              <a:ext uri="{FF2B5EF4-FFF2-40B4-BE49-F238E27FC236}">
                <a16:creationId xmlns:a16="http://schemas.microsoft.com/office/drawing/2014/main" id="{87712C9D-A61F-475E-8B30-43AA0B2781DF}"/>
              </a:ext>
            </a:extLst>
          </p:cNvPr>
          <p:cNvSpPr>
            <a:spLocks noGrp="1"/>
          </p:cNvSpPr>
          <p:nvPr>
            <p:ph idx="1"/>
          </p:nvPr>
        </p:nvSpPr>
        <p:spPr/>
        <p:txBody>
          <a:bodyPr/>
          <a:lstStyle/>
          <a:p>
            <a:r>
              <a:rPr lang="en-US" dirty="0"/>
              <a:t>Animation can show that the system is loading or ready for input. It can provide a visual cue between screen changes. It can provide a hint by casting a glow on a navigation element.</a:t>
            </a:r>
          </a:p>
          <a:p>
            <a:pPr marL="0" indent="0">
              <a:buNone/>
            </a:pPr>
            <a:endParaRPr lang="en-US" dirty="0"/>
          </a:p>
          <a:p>
            <a:r>
              <a:rPr lang="en-US" dirty="0"/>
              <a:t>Ex. </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6244" y="3617755"/>
            <a:ext cx="4135395" cy="3101546"/>
          </a:xfrm>
          <a:prstGeom prst="rect">
            <a:avLst/>
          </a:prstGeom>
        </p:spPr>
      </p:pic>
      <p:sp>
        <p:nvSpPr>
          <p:cNvPr id="5" name="Arrow: Left 4">
            <a:hlinkClick r:id="" action="ppaction://hlinkshowjump?jump=previousslide"/>
            <a:extLst>
              <a:ext uri="{FF2B5EF4-FFF2-40B4-BE49-F238E27FC236}">
                <a16:creationId xmlns:a16="http://schemas.microsoft.com/office/drawing/2014/main" id="{F810F7AB-083C-43AC-8224-AFBFB6D07C18}"/>
              </a:ext>
            </a:extLst>
          </p:cNvPr>
          <p:cNvSpPr/>
          <p:nvPr/>
        </p:nvSpPr>
        <p:spPr>
          <a:xfrm>
            <a:off x="95897" y="6143664"/>
            <a:ext cx="928231" cy="5915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Back</a:t>
            </a:r>
          </a:p>
        </p:txBody>
      </p:sp>
      <p:sp>
        <p:nvSpPr>
          <p:cNvPr id="6" name="Arrow: Left 5">
            <a:hlinkClick r:id="rId3" action="ppaction://hlinksldjump"/>
            <a:extLst>
              <a:ext uri="{FF2B5EF4-FFF2-40B4-BE49-F238E27FC236}">
                <a16:creationId xmlns:a16="http://schemas.microsoft.com/office/drawing/2014/main" id="{C15A8A84-4135-4BD3-845B-3EB7518246FD}"/>
              </a:ext>
            </a:extLst>
          </p:cNvPr>
          <p:cNvSpPr/>
          <p:nvPr/>
        </p:nvSpPr>
        <p:spPr>
          <a:xfrm flipH="1">
            <a:off x="9467337" y="5839187"/>
            <a:ext cx="2628766"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1482180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descr="A close up of a sign&#10;&#10;Description generated with high confidence">
            <a:extLst>
              <a:ext uri="{FF2B5EF4-FFF2-40B4-BE49-F238E27FC236}">
                <a16:creationId xmlns:a16="http://schemas.microsoft.com/office/drawing/2014/main" id="{573FA354-C4BD-4663-9374-A3DB391BE2AA}"/>
              </a:ext>
            </a:extLst>
          </p:cNvPr>
          <p:cNvPicPr>
            <a:picLocks noChangeAspect="1"/>
          </p:cNvPicPr>
          <p:nvPr/>
        </p:nvPicPr>
        <p:blipFill rotWithShape="1">
          <a:blip r:embed="rId2">
            <a:extLst>
              <a:ext uri="{28A0092B-C50C-407E-A947-70E740481C1C}">
                <a14:useLocalDpi xmlns:a14="http://schemas.microsoft.com/office/drawing/2010/main" val="0"/>
              </a:ext>
            </a:extLst>
          </a:blip>
          <a:srcRect l="9091" t="11515" b="20075"/>
          <a:stretch/>
        </p:blipFill>
        <p:spPr>
          <a:xfrm>
            <a:off x="1" y="10"/>
            <a:ext cx="12191999" cy="6857990"/>
          </a:xfrm>
          <a:prstGeom prst="rect">
            <a:avLst/>
          </a:prstGeom>
        </p:spPr>
      </p:pic>
      <p:sp>
        <p:nvSpPr>
          <p:cNvPr id="13" name="Parallelogram 9">
            <a:extLst>
              <a:ext uri="{FF2B5EF4-FFF2-40B4-BE49-F238E27FC236}">
                <a16:creationId xmlns:a16="http://schemas.microsoft.com/office/drawing/2014/main" id="{054F7F79-F447-429D-8CB8-7459C972E4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24188" y="0"/>
            <a:ext cx="9372600" cy="6858000"/>
          </a:xfrm>
          <a:prstGeom prst="parallelogram">
            <a:avLst>
              <a:gd name="adj" fmla="val 14937"/>
            </a:avLst>
          </a:prstGeom>
          <a:solidFill>
            <a:schemeClr val="bg1">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8C18954F-0B0F-44A8-91E0-847BF7010516}"/>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C0A67AA-69E1-4F6D-A8A6-E7A2EAB7E1A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1D6D9E94-9FEE-4E26-AE7D-4E3E03A0650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5">
            <a:extLst>
              <a:ext uri="{FF2B5EF4-FFF2-40B4-BE49-F238E27FC236}">
                <a16:creationId xmlns:a16="http://schemas.microsoft.com/office/drawing/2014/main" id="{0CC2471B-F98C-4D94-8777-C8D8912A961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E943A1EA-7FA0-4E82-9E41-7778E165952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AFAAF75F-1732-434D-983C-04B19185B32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8">
            <a:extLst>
              <a:ext uri="{FF2B5EF4-FFF2-40B4-BE49-F238E27FC236}">
                <a16:creationId xmlns:a16="http://schemas.microsoft.com/office/drawing/2014/main" id="{B5721446-F8B2-46D7-B9FA-197016D0D53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a:extLst>
              <a:ext uri="{FF2B5EF4-FFF2-40B4-BE49-F238E27FC236}">
                <a16:creationId xmlns:a16="http://schemas.microsoft.com/office/drawing/2014/main" id="{AF09704D-A239-4559-A447-A072A7E8681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a:extLst>
              <a:ext uri="{FF2B5EF4-FFF2-40B4-BE49-F238E27FC236}">
                <a16:creationId xmlns:a16="http://schemas.microsoft.com/office/drawing/2014/main" id="{CDB22AD5-4F36-43F4-985C-AF8CC39B94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637F63F2-649A-41EF-BE19-652586482CF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198320EB-44E5-42AB-AE6B-B851BA498C2B}"/>
              </a:ext>
            </a:extLst>
          </p:cNvPr>
          <p:cNvSpPr>
            <a:spLocks noGrp="1"/>
          </p:cNvSpPr>
          <p:nvPr>
            <p:ph type="title"/>
          </p:nvPr>
        </p:nvSpPr>
        <p:spPr>
          <a:xfrm>
            <a:off x="2786047" y="609600"/>
            <a:ext cx="6487955" cy="1320800"/>
          </a:xfrm>
        </p:spPr>
        <p:txBody>
          <a:bodyPr anchor="t">
            <a:normAutofit/>
          </a:bodyPr>
          <a:lstStyle/>
          <a:p>
            <a:r>
              <a:rPr lang="en-US" sz="6600" dirty="0"/>
              <a:t>Video</a:t>
            </a:r>
          </a:p>
        </p:txBody>
      </p:sp>
      <p:sp>
        <p:nvSpPr>
          <p:cNvPr id="3" name="Content Placeholder 2">
            <a:extLst>
              <a:ext uri="{FF2B5EF4-FFF2-40B4-BE49-F238E27FC236}">
                <a16:creationId xmlns:a16="http://schemas.microsoft.com/office/drawing/2014/main" id="{E0325BB8-C70E-465D-9D3E-64F7A89EABB1}"/>
              </a:ext>
            </a:extLst>
          </p:cNvPr>
          <p:cNvSpPr>
            <a:spLocks noGrp="1"/>
          </p:cNvSpPr>
          <p:nvPr>
            <p:ph idx="1"/>
          </p:nvPr>
        </p:nvSpPr>
        <p:spPr>
          <a:xfrm>
            <a:off x="2786047" y="2159000"/>
            <a:ext cx="6487955" cy="3882362"/>
          </a:xfrm>
        </p:spPr>
        <p:txBody>
          <a:bodyPr>
            <a:normAutofit/>
          </a:bodyPr>
          <a:lstStyle/>
          <a:p>
            <a:r>
              <a:rPr lang="en-US" sz="2000" dirty="0"/>
              <a:t>What exactly is video? </a:t>
            </a:r>
          </a:p>
          <a:p>
            <a:r>
              <a:rPr lang="en-US" sz="2000" dirty="0"/>
              <a:t>Video is an electronic medium for the recording, copying, playback, broadcasting, and display of moving visual media.</a:t>
            </a:r>
          </a:p>
          <a:p>
            <a:r>
              <a:rPr lang="en-US" sz="2000" dirty="0"/>
              <a:t>What we want to do is maintain the highest clarity with the lowest data rate possible for the delivery system.</a:t>
            </a:r>
          </a:p>
          <a:p>
            <a:r>
              <a:rPr lang="en-US" sz="2000" dirty="0"/>
              <a:t>To accomplish this it is necessary to render the video in different compressed formats and to test which give the best throughput while maintaining a smooth framerate.</a:t>
            </a:r>
          </a:p>
          <a:p>
            <a:pPr marL="0" indent="0">
              <a:buNone/>
            </a:pPr>
            <a:endParaRPr lang="en-US" sz="2000" dirty="0"/>
          </a:p>
        </p:txBody>
      </p:sp>
      <p:sp>
        <p:nvSpPr>
          <p:cNvPr id="29" name="Arrow: Left 28">
            <a:hlinkClick r:id="rId3" action="ppaction://hlinksldjump"/>
            <a:extLst>
              <a:ext uri="{FF2B5EF4-FFF2-40B4-BE49-F238E27FC236}">
                <a16:creationId xmlns:a16="http://schemas.microsoft.com/office/drawing/2014/main" id="{49A2C57A-11B5-4CE8-A345-9CF90FA09B7D}"/>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
        <p:nvSpPr>
          <p:cNvPr id="17" name="Arrow: Left 16">
            <a:hlinkClick r:id="" action="ppaction://hlinkshowjump?jump=nextslide"/>
            <a:extLst>
              <a:ext uri="{FF2B5EF4-FFF2-40B4-BE49-F238E27FC236}">
                <a16:creationId xmlns:a16="http://schemas.microsoft.com/office/drawing/2014/main" id="{B55905E3-5D00-44B7-B5BF-4BDE7BBD7ECE}"/>
              </a:ext>
            </a:extLst>
          </p:cNvPr>
          <p:cNvSpPr/>
          <p:nvPr/>
        </p:nvSpPr>
        <p:spPr>
          <a:xfrm flipH="1">
            <a:off x="11101065" y="5930401"/>
            <a:ext cx="1013326" cy="7876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Cont.</a:t>
            </a:r>
          </a:p>
        </p:txBody>
      </p:sp>
    </p:spTree>
    <p:extLst>
      <p:ext uri="{BB962C8B-B14F-4D97-AF65-F5344CB8AC3E}">
        <p14:creationId xmlns:p14="http://schemas.microsoft.com/office/powerpoint/2010/main" val="128784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85ECC-6F19-4AEC-B134-7F4218AF2756}"/>
              </a:ext>
            </a:extLst>
          </p:cNvPr>
          <p:cNvSpPr>
            <a:spLocks noGrp="1"/>
          </p:cNvSpPr>
          <p:nvPr>
            <p:ph type="title"/>
          </p:nvPr>
        </p:nvSpPr>
        <p:spPr/>
        <p:txBody>
          <a:bodyPr/>
          <a:lstStyle/>
          <a:p>
            <a:r>
              <a:rPr lang="en-US" dirty="0"/>
              <a:t>Video Cont. </a:t>
            </a:r>
          </a:p>
        </p:txBody>
      </p:sp>
      <p:sp>
        <p:nvSpPr>
          <p:cNvPr id="3" name="Content Placeholder 2">
            <a:extLst>
              <a:ext uri="{FF2B5EF4-FFF2-40B4-BE49-F238E27FC236}">
                <a16:creationId xmlns:a16="http://schemas.microsoft.com/office/drawing/2014/main" id="{7C36B557-5C58-4574-B803-857491387532}"/>
              </a:ext>
            </a:extLst>
          </p:cNvPr>
          <p:cNvSpPr>
            <a:spLocks noGrp="1"/>
          </p:cNvSpPr>
          <p:nvPr>
            <p:ph idx="1"/>
          </p:nvPr>
        </p:nvSpPr>
        <p:spPr/>
        <p:txBody>
          <a:bodyPr>
            <a:normAutofit/>
          </a:bodyPr>
          <a:lstStyle/>
          <a:p>
            <a:r>
              <a:rPr lang="en-US" dirty="0"/>
              <a:t>Video </a:t>
            </a:r>
            <a:r>
              <a:rPr lang="en-US" b="1" dirty="0"/>
              <a:t>RESOLUTION</a:t>
            </a:r>
            <a:r>
              <a:rPr lang="en-US" dirty="0"/>
              <a:t> is usually described:</a:t>
            </a:r>
          </a:p>
          <a:p>
            <a:pPr lvl="1"/>
            <a:r>
              <a:rPr lang="en-US" sz="1800" dirty="0"/>
              <a:t>Like images (640x480 pixels, etc.)</a:t>
            </a:r>
          </a:p>
          <a:p>
            <a:pPr lvl="1"/>
            <a:r>
              <a:rPr lang="en-US" sz="1800" dirty="0"/>
              <a:t>Or in “p” or “</a:t>
            </a:r>
            <a:r>
              <a:rPr lang="en-US" sz="1800" dirty="0" err="1"/>
              <a:t>i</a:t>
            </a:r>
            <a:r>
              <a:rPr lang="en-US" sz="1800" dirty="0"/>
              <a:t>” format (720p, 1080i) etc. – which describes the </a:t>
            </a:r>
            <a:r>
              <a:rPr lang="en-US" sz="1800" b="1" dirty="0"/>
              <a:t>height</a:t>
            </a:r>
          </a:p>
          <a:p>
            <a:r>
              <a:rPr lang="en-US" dirty="0"/>
              <a:t>Another thing to consider is Video Compression and Key Frames </a:t>
            </a:r>
          </a:p>
          <a:p>
            <a:pPr marL="0" indent="0">
              <a:buNone/>
            </a:pPr>
            <a:r>
              <a:rPr lang="en-US" dirty="0"/>
              <a:t>Ex. </a:t>
            </a:r>
          </a:p>
          <a:p>
            <a:pPr lvl="1"/>
            <a:endParaRPr lang="en-US" sz="1800" dirty="0"/>
          </a:p>
        </p:txBody>
      </p:sp>
      <p:pic>
        <p:nvPicPr>
          <p:cNvPr id="4" name="Picture 3"/>
          <p:cNvPicPr>
            <a:picLocks noChangeAspect="1"/>
          </p:cNvPicPr>
          <p:nvPr/>
        </p:nvPicPr>
        <p:blipFill>
          <a:blip r:embed="rId2"/>
          <a:stretch>
            <a:fillRect/>
          </a:stretch>
        </p:blipFill>
        <p:spPr>
          <a:xfrm>
            <a:off x="1581344" y="3793524"/>
            <a:ext cx="4065694" cy="3044004"/>
          </a:xfrm>
          <a:prstGeom prst="rect">
            <a:avLst/>
          </a:prstGeom>
        </p:spPr>
      </p:pic>
      <p:sp>
        <p:nvSpPr>
          <p:cNvPr id="5" name="Arrow: Left 4">
            <a:hlinkClick r:id="" action="ppaction://hlinkshowjump?jump=previousslide"/>
            <a:extLst>
              <a:ext uri="{FF2B5EF4-FFF2-40B4-BE49-F238E27FC236}">
                <a16:creationId xmlns:a16="http://schemas.microsoft.com/office/drawing/2014/main" id="{6EF1B8C8-D6A1-47F2-AF18-818D5F7F2DF8}"/>
              </a:ext>
            </a:extLst>
          </p:cNvPr>
          <p:cNvSpPr/>
          <p:nvPr/>
        </p:nvSpPr>
        <p:spPr>
          <a:xfrm>
            <a:off x="95897" y="6143664"/>
            <a:ext cx="928231" cy="5915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Back</a:t>
            </a:r>
          </a:p>
        </p:txBody>
      </p:sp>
      <p:sp>
        <p:nvSpPr>
          <p:cNvPr id="6" name="Arrow: Left 5">
            <a:hlinkClick r:id="rId3" action="ppaction://hlinksldjump"/>
            <a:extLst>
              <a:ext uri="{FF2B5EF4-FFF2-40B4-BE49-F238E27FC236}">
                <a16:creationId xmlns:a16="http://schemas.microsoft.com/office/drawing/2014/main" id="{7C4576CB-9A28-4EB9-AD57-314F7E7FB3E5}"/>
              </a:ext>
            </a:extLst>
          </p:cNvPr>
          <p:cNvSpPr/>
          <p:nvPr/>
        </p:nvSpPr>
        <p:spPr>
          <a:xfrm flipH="1">
            <a:off x="9467337" y="5839187"/>
            <a:ext cx="2628766"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4268451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9566F-9964-4BA5-96CC-9AA478B814A0}"/>
              </a:ext>
            </a:extLst>
          </p:cNvPr>
          <p:cNvSpPr>
            <a:spLocks noGrp="1"/>
          </p:cNvSpPr>
          <p:nvPr>
            <p:ph type="title"/>
          </p:nvPr>
        </p:nvSpPr>
        <p:spPr>
          <a:xfrm>
            <a:off x="14201" y="169333"/>
            <a:ext cx="9922933" cy="1320800"/>
          </a:xfrm>
        </p:spPr>
        <p:txBody>
          <a:bodyPr>
            <a:normAutofit/>
          </a:bodyPr>
          <a:lstStyle/>
          <a:p>
            <a:r>
              <a:rPr lang="en-US" sz="4000" dirty="0"/>
              <a:t>Hardware Needed (playback or creation)</a:t>
            </a:r>
          </a:p>
        </p:txBody>
      </p:sp>
      <p:sp>
        <p:nvSpPr>
          <p:cNvPr id="3" name="Content Placeholder 2">
            <a:extLst>
              <a:ext uri="{FF2B5EF4-FFF2-40B4-BE49-F238E27FC236}">
                <a16:creationId xmlns:a16="http://schemas.microsoft.com/office/drawing/2014/main" id="{963809F8-74ED-46A4-822A-B22B847D2AF0}"/>
              </a:ext>
            </a:extLst>
          </p:cNvPr>
          <p:cNvSpPr>
            <a:spLocks noGrp="1"/>
          </p:cNvSpPr>
          <p:nvPr>
            <p:ph idx="1"/>
          </p:nvPr>
        </p:nvSpPr>
        <p:spPr>
          <a:xfrm>
            <a:off x="1753749" y="1193180"/>
            <a:ext cx="8596668" cy="3880773"/>
          </a:xfrm>
        </p:spPr>
        <p:txBody>
          <a:bodyPr>
            <a:normAutofit/>
          </a:bodyPr>
          <a:lstStyle/>
          <a:p>
            <a:r>
              <a:rPr lang="en-US" sz="2000" dirty="0"/>
              <a:t>The main things needed to do basic Multimedia:</a:t>
            </a:r>
          </a:p>
          <a:p>
            <a:pPr marL="0" indent="0">
              <a:buNone/>
            </a:pPr>
            <a:endParaRPr lang="en-US" sz="2000" dirty="0"/>
          </a:p>
          <a:p>
            <a:pPr>
              <a:buFont typeface="Arial" panose="020B0604020202020204" pitchFamily="34" charset="0"/>
              <a:buChar char="•"/>
            </a:pPr>
            <a:r>
              <a:rPr lang="en-US" sz="2000" dirty="0"/>
              <a:t>Microphone- Voice record and typically better quality than the ones built in</a:t>
            </a:r>
          </a:p>
          <a:p>
            <a:pPr>
              <a:buFont typeface="Arial" panose="020B0604020202020204" pitchFamily="34" charset="0"/>
              <a:buChar char="•"/>
            </a:pPr>
            <a:r>
              <a:rPr lang="en-US" sz="2000" dirty="0"/>
              <a:t>GPU(Graphics Processing Unit)- For rendering video, animations, gaming, etc..</a:t>
            </a:r>
          </a:p>
          <a:p>
            <a:pPr>
              <a:buFont typeface="Arial" panose="020B0604020202020204" pitchFamily="34" charset="0"/>
              <a:buChar char="•"/>
            </a:pPr>
            <a:r>
              <a:rPr lang="en-US" sz="2000" dirty="0"/>
              <a:t>Camera- To take incredible pictures and videos</a:t>
            </a:r>
          </a:p>
          <a:p>
            <a:pPr>
              <a:buFont typeface="Arial" panose="020B0604020202020204" pitchFamily="34" charset="0"/>
              <a:buChar char="•"/>
            </a:pPr>
            <a:endParaRPr lang="en-US" sz="2000" dirty="0"/>
          </a:p>
          <a:p>
            <a:pPr>
              <a:buFont typeface="Arial" panose="020B0604020202020204" pitchFamily="34" charset="0"/>
              <a:buChar char="•"/>
            </a:pPr>
            <a:endParaRPr lang="en-US" sz="2000" dirty="0"/>
          </a:p>
          <a:p>
            <a:endParaRPr lang="en-US" sz="2000" dirty="0"/>
          </a:p>
        </p:txBody>
      </p:sp>
      <p:pic>
        <p:nvPicPr>
          <p:cNvPr id="5" name="Picture 4" descr="A close up of a microphone&#10;&#10;Description generated with very high confidence">
            <a:extLst>
              <a:ext uri="{FF2B5EF4-FFF2-40B4-BE49-F238E27FC236}">
                <a16:creationId xmlns:a16="http://schemas.microsoft.com/office/drawing/2014/main" id="{D867E2E7-6DD0-4A63-8AB7-E696C258C8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4299" y="4103000"/>
            <a:ext cx="1372328" cy="2744655"/>
          </a:xfrm>
          <a:prstGeom prst="rect">
            <a:avLst/>
          </a:prstGeom>
        </p:spPr>
      </p:pic>
      <p:pic>
        <p:nvPicPr>
          <p:cNvPr id="7" name="Picture 6" descr="A close up of a fan&#10;&#10;Description generated with high confidence">
            <a:extLst>
              <a:ext uri="{FF2B5EF4-FFF2-40B4-BE49-F238E27FC236}">
                <a16:creationId xmlns:a16="http://schemas.microsoft.com/office/drawing/2014/main" id="{D6D9DD56-4E22-4025-9472-D7F9914FFE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4460" y="4793285"/>
            <a:ext cx="3923070" cy="1924756"/>
          </a:xfrm>
          <a:prstGeom prst="rect">
            <a:avLst/>
          </a:prstGeom>
        </p:spPr>
      </p:pic>
      <p:pic>
        <p:nvPicPr>
          <p:cNvPr id="9" name="Picture 8" descr="A close up of a camera&#10;&#10;Description generated with very high confidence">
            <a:extLst>
              <a:ext uri="{FF2B5EF4-FFF2-40B4-BE49-F238E27FC236}">
                <a16:creationId xmlns:a16="http://schemas.microsoft.com/office/drawing/2014/main" id="{D00E85FE-A2F7-49AF-B77E-D7E3198EF6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9705" y="3429000"/>
            <a:ext cx="5217716" cy="3913286"/>
          </a:xfrm>
          <a:prstGeom prst="rect">
            <a:avLst/>
          </a:prstGeom>
        </p:spPr>
      </p:pic>
      <p:sp>
        <p:nvSpPr>
          <p:cNvPr id="10" name="Arrow: Left 9">
            <a:hlinkClick r:id="rId5" action="ppaction://hlinksldjump"/>
            <a:extLst>
              <a:ext uri="{FF2B5EF4-FFF2-40B4-BE49-F238E27FC236}">
                <a16:creationId xmlns:a16="http://schemas.microsoft.com/office/drawing/2014/main" id="{3206C8B4-E38D-439B-8597-D07441685FBD}"/>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213055908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descr="A close up of a sign&#10;&#10;Description generated with very high confidence">
            <a:extLst>
              <a:ext uri="{FF2B5EF4-FFF2-40B4-BE49-F238E27FC236}">
                <a16:creationId xmlns:a16="http://schemas.microsoft.com/office/drawing/2014/main" id="{9D84424E-5E7E-4ADD-8CFB-2FE1443CC15B}"/>
              </a:ext>
            </a:extLst>
          </p:cNvPr>
          <p:cNvPicPr>
            <a:picLocks noChangeAspect="1"/>
          </p:cNvPicPr>
          <p:nvPr/>
        </p:nvPicPr>
        <p:blipFill rotWithShape="1">
          <a:blip r:embed="rId2">
            <a:extLst>
              <a:ext uri="{28A0092B-C50C-407E-A947-70E740481C1C}">
                <a14:useLocalDpi xmlns:a14="http://schemas.microsoft.com/office/drawing/2010/main" val="0"/>
              </a:ext>
            </a:extLst>
          </a:blip>
          <a:srcRect l="11111"/>
          <a:stretch/>
        </p:blipFill>
        <p:spPr>
          <a:xfrm>
            <a:off x="1" y="10"/>
            <a:ext cx="12191999" cy="6857990"/>
          </a:xfrm>
          <a:prstGeom prst="rect">
            <a:avLst/>
          </a:prstGeom>
        </p:spPr>
      </p:pic>
      <p:sp>
        <p:nvSpPr>
          <p:cNvPr id="10" name="Parallelogram 9">
            <a:extLst>
              <a:ext uri="{FF2B5EF4-FFF2-40B4-BE49-F238E27FC236}">
                <a16:creationId xmlns:a16="http://schemas.microsoft.com/office/drawing/2014/main" id="{054F7F79-F447-429D-8CB8-7459C972E4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24188" y="0"/>
            <a:ext cx="9372600" cy="6858000"/>
          </a:xfrm>
          <a:prstGeom prst="parallelogram">
            <a:avLst>
              <a:gd name="adj" fmla="val 14937"/>
            </a:avLst>
          </a:prstGeom>
          <a:solidFill>
            <a:schemeClr val="bg1">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8C18954F-0B0F-44A8-91E0-847BF7010516}"/>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C0A67AA-69E1-4F6D-A8A6-E7A2EAB7E1A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1D6D9E94-9FEE-4E26-AE7D-4E3E03A0650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5">
            <a:extLst>
              <a:ext uri="{FF2B5EF4-FFF2-40B4-BE49-F238E27FC236}">
                <a16:creationId xmlns:a16="http://schemas.microsoft.com/office/drawing/2014/main" id="{0CC2471B-F98C-4D94-8777-C8D8912A961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E943A1EA-7FA0-4E82-9E41-7778E165952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AFAAF75F-1732-434D-983C-04B19185B32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8">
            <a:extLst>
              <a:ext uri="{FF2B5EF4-FFF2-40B4-BE49-F238E27FC236}">
                <a16:creationId xmlns:a16="http://schemas.microsoft.com/office/drawing/2014/main" id="{B5721446-F8B2-46D7-B9FA-197016D0D53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a:extLst>
              <a:ext uri="{FF2B5EF4-FFF2-40B4-BE49-F238E27FC236}">
                <a16:creationId xmlns:a16="http://schemas.microsoft.com/office/drawing/2014/main" id="{AF09704D-A239-4559-A447-A072A7E8681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a:extLst>
              <a:ext uri="{FF2B5EF4-FFF2-40B4-BE49-F238E27FC236}">
                <a16:creationId xmlns:a16="http://schemas.microsoft.com/office/drawing/2014/main" id="{CDB22AD5-4F36-43F4-985C-AF8CC39B94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637F63F2-649A-41EF-BE19-652586482CF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05165284-169A-4FE7-BA68-658B185C6B2C}"/>
              </a:ext>
            </a:extLst>
          </p:cNvPr>
          <p:cNvSpPr>
            <a:spLocks noGrp="1"/>
          </p:cNvSpPr>
          <p:nvPr>
            <p:ph type="title"/>
          </p:nvPr>
        </p:nvSpPr>
        <p:spPr>
          <a:xfrm>
            <a:off x="2786047" y="609600"/>
            <a:ext cx="6487955" cy="1320800"/>
          </a:xfrm>
        </p:spPr>
        <p:txBody>
          <a:bodyPr anchor="t">
            <a:normAutofit/>
          </a:bodyPr>
          <a:lstStyle/>
          <a:p>
            <a:r>
              <a:rPr lang="en-US" dirty="0"/>
              <a:t>Software Needed (playback or creation)</a:t>
            </a:r>
          </a:p>
        </p:txBody>
      </p:sp>
      <p:sp>
        <p:nvSpPr>
          <p:cNvPr id="3" name="Content Placeholder 2">
            <a:extLst>
              <a:ext uri="{FF2B5EF4-FFF2-40B4-BE49-F238E27FC236}">
                <a16:creationId xmlns:a16="http://schemas.microsoft.com/office/drawing/2014/main" id="{0F6357F0-4A41-40C8-AC2E-F1B182E8D8DD}"/>
              </a:ext>
            </a:extLst>
          </p:cNvPr>
          <p:cNvSpPr>
            <a:spLocks noGrp="1"/>
          </p:cNvSpPr>
          <p:nvPr>
            <p:ph idx="1"/>
          </p:nvPr>
        </p:nvSpPr>
        <p:spPr>
          <a:xfrm>
            <a:off x="2786047" y="2159000"/>
            <a:ext cx="6487955" cy="3882362"/>
          </a:xfrm>
        </p:spPr>
        <p:txBody>
          <a:bodyPr>
            <a:normAutofit/>
          </a:bodyPr>
          <a:lstStyle/>
          <a:p>
            <a:r>
              <a:rPr lang="en-US" dirty="0"/>
              <a:t>Adobe Creative Studio- For animations, photos, drawings, </a:t>
            </a:r>
            <a:r>
              <a:rPr lang="en-US" dirty="0" err="1"/>
              <a:t>etc</a:t>
            </a:r>
            <a:r>
              <a:rPr lang="en-US" dirty="0"/>
              <a:t>…</a:t>
            </a:r>
          </a:p>
          <a:p>
            <a:r>
              <a:rPr lang="en-US" dirty="0"/>
              <a:t>Finial Cut Pro- Best for professional movie making</a:t>
            </a:r>
          </a:p>
          <a:p>
            <a:r>
              <a:rPr lang="en-US" dirty="0"/>
              <a:t>Windows Movie Maker- Free Beginners movie making</a:t>
            </a:r>
          </a:p>
          <a:p>
            <a:r>
              <a:rPr lang="en-US" dirty="0"/>
              <a:t>Wave Pad- Free audio editor for any skill range</a:t>
            </a:r>
          </a:p>
          <a:p>
            <a:endParaRPr lang="en-US" dirty="0"/>
          </a:p>
          <a:p>
            <a:endParaRPr lang="en-US" dirty="0"/>
          </a:p>
        </p:txBody>
      </p:sp>
      <p:sp>
        <p:nvSpPr>
          <p:cNvPr id="17" name="Arrow: Left 16">
            <a:hlinkClick r:id="rId3" action="ppaction://hlinksldjump"/>
            <a:extLst>
              <a:ext uri="{FF2B5EF4-FFF2-40B4-BE49-F238E27FC236}">
                <a16:creationId xmlns:a16="http://schemas.microsoft.com/office/drawing/2014/main" id="{AA61EFC9-7F4C-4EF8-B209-3DB785B390A3}"/>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65934325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32" name="Rectangle 9">
            <a:extLst>
              <a:ext uri="{FF2B5EF4-FFF2-40B4-BE49-F238E27FC236}">
                <a16:creationId xmlns:a16="http://schemas.microsoft.com/office/drawing/2014/main" id="{531A7071-A1E3-4ABD-9E3C-984F3F9D153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5EEB98E0-C394-491B-920B-A75654BB5EDF}"/>
              </a:ext>
            </a:extLst>
          </p:cNvPr>
          <p:cNvPicPr>
            <a:picLocks noChangeAspect="1"/>
          </p:cNvPicPr>
          <p:nvPr/>
        </p:nvPicPr>
        <p:blipFill rotWithShape="1">
          <a:blip r:embed="rId2">
            <a:duotone>
              <a:schemeClr val="bg2">
                <a:shade val="45000"/>
                <a:satMod val="135000"/>
              </a:schemeClr>
              <a:prstClr val="white"/>
            </a:duotone>
            <a:alphaModFix amt="15000"/>
            <a:extLst>
              <a:ext uri="{28A0092B-C50C-407E-A947-70E740481C1C}">
                <a14:useLocalDpi xmlns:a14="http://schemas.microsoft.com/office/drawing/2010/main" val="0"/>
              </a:ext>
            </a:extLst>
          </a:blip>
          <a:srcRect t="21509" b="22241"/>
          <a:stretch/>
        </p:blipFill>
        <p:spPr>
          <a:xfrm>
            <a:off x="-3175" y="-18520"/>
            <a:ext cx="12191999" cy="6858000"/>
          </a:xfrm>
          <a:prstGeom prst="rect">
            <a:avLst/>
          </a:prstGeom>
        </p:spPr>
      </p:pic>
      <p:grpSp>
        <p:nvGrpSpPr>
          <p:cNvPr id="12" name="Group 11">
            <a:extLst>
              <a:ext uri="{FF2B5EF4-FFF2-40B4-BE49-F238E27FC236}">
                <a16:creationId xmlns:a16="http://schemas.microsoft.com/office/drawing/2014/main" id="{D7450C65-F562-4A93-8E4C-2B1A1D6D13C8}"/>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AF0563B9-ECBE-4965-97D7-9882F6A74BFF}"/>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3" name="Straight Connector 13">
              <a:extLst>
                <a:ext uri="{FF2B5EF4-FFF2-40B4-BE49-F238E27FC236}">
                  <a16:creationId xmlns:a16="http://schemas.microsoft.com/office/drawing/2014/main" id="{D7E91126-5A58-4664-9FA6-5EC835C63563}"/>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4" name="Rectangle 23">
              <a:extLst>
                <a:ext uri="{FF2B5EF4-FFF2-40B4-BE49-F238E27FC236}">
                  <a16:creationId xmlns:a16="http://schemas.microsoft.com/office/drawing/2014/main" id="{EF18AD9C-F20A-40DA-85EC-AE24CBA4CA06}"/>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5">
              <a:extLst>
                <a:ext uri="{FF2B5EF4-FFF2-40B4-BE49-F238E27FC236}">
                  <a16:creationId xmlns:a16="http://schemas.microsoft.com/office/drawing/2014/main" id="{5ED32872-350A-42F9-BACB-7E8FFE5579B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C409006C-800B-4ECA-9974-89CBD04989F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Rectangle 27">
              <a:extLst>
                <a:ext uri="{FF2B5EF4-FFF2-40B4-BE49-F238E27FC236}">
                  <a16:creationId xmlns:a16="http://schemas.microsoft.com/office/drawing/2014/main" id="{AA88B005-7B82-4ACE-B3D5-1BAD7E2A57A4}"/>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8">
              <a:extLst>
                <a:ext uri="{FF2B5EF4-FFF2-40B4-BE49-F238E27FC236}">
                  <a16:creationId xmlns:a16="http://schemas.microsoft.com/office/drawing/2014/main" id="{DC68DADB-A002-4B49-8932-F71D25B3FBD2}"/>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9">
              <a:extLst>
                <a:ext uri="{FF2B5EF4-FFF2-40B4-BE49-F238E27FC236}">
                  <a16:creationId xmlns:a16="http://schemas.microsoft.com/office/drawing/2014/main" id="{63238F89-5D1B-4101-8493-5A72E178BA28}"/>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D4094520-ACA0-47DD-8EB5-084BD92E861B}"/>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21">
              <a:extLst>
                <a:ext uri="{FF2B5EF4-FFF2-40B4-BE49-F238E27FC236}">
                  <a16:creationId xmlns:a16="http://schemas.microsoft.com/office/drawing/2014/main" id="{29E6287E-AD72-4AD3-981F-086045BCA584}"/>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54F77B01-D247-47E2-9382-B161CEBC3BCF}"/>
              </a:ext>
            </a:extLst>
          </p:cNvPr>
          <p:cNvSpPr>
            <a:spLocks noGrp="1"/>
          </p:cNvSpPr>
          <p:nvPr>
            <p:ph type="title"/>
          </p:nvPr>
        </p:nvSpPr>
        <p:spPr>
          <a:xfrm>
            <a:off x="677334" y="609600"/>
            <a:ext cx="8596668" cy="1320800"/>
          </a:xfrm>
        </p:spPr>
        <p:txBody>
          <a:bodyPr>
            <a:normAutofit/>
          </a:bodyPr>
          <a:lstStyle/>
          <a:p>
            <a:r>
              <a:rPr lang="en-US" dirty="0"/>
              <a:t>Copyrights</a:t>
            </a:r>
          </a:p>
        </p:txBody>
      </p:sp>
      <p:sp>
        <p:nvSpPr>
          <p:cNvPr id="3" name="Content Placeholder 2">
            <a:extLst>
              <a:ext uri="{FF2B5EF4-FFF2-40B4-BE49-F238E27FC236}">
                <a16:creationId xmlns:a16="http://schemas.microsoft.com/office/drawing/2014/main" id="{0B800A5C-8402-45ED-B25F-427D1FDAB8D6}"/>
              </a:ext>
            </a:extLst>
          </p:cNvPr>
          <p:cNvSpPr>
            <a:spLocks noGrp="1"/>
          </p:cNvSpPr>
          <p:nvPr>
            <p:ph idx="1"/>
          </p:nvPr>
        </p:nvSpPr>
        <p:spPr>
          <a:xfrm>
            <a:off x="677334" y="2160589"/>
            <a:ext cx="8596668" cy="3880773"/>
          </a:xfrm>
        </p:spPr>
        <p:txBody>
          <a:bodyPr>
            <a:normAutofit/>
          </a:bodyPr>
          <a:lstStyle/>
          <a:p>
            <a:r>
              <a:rPr lang="en-US" dirty="0"/>
              <a:t>What is a Copyright?</a:t>
            </a:r>
          </a:p>
          <a:p>
            <a:r>
              <a:rPr lang="en-US" dirty="0"/>
              <a:t>Copyright is a legal right created by the law of a country that grants the creator of an original work exclusive rights for its use and distribution.</a:t>
            </a:r>
          </a:p>
          <a:p>
            <a:endParaRPr lang="en-US" dirty="0"/>
          </a:p>
        </p:txBody>
      </p:sp>
      <p:pic>
        <p:nvPicPr>
          <p:cNvPr id="7" name="Picture 6" descr="A screenshot of a cell phone&#10;&#10;Description generated with high confidence">
            <a:extLst>
              <a:ext uri="{FF2B5EF4-FFF2-40B4-BE49-F238E27FC236}">
                <a16:creationId xmlns:a16="http://schemas.microsoft.com/office/drawing/2014/main" id="{5DA28FC3-D45F-4262-B01C-C81EAAF8F5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2978" y="3279039"/>
            <a:ext cx="5897211" cy="3560441"/>
          </a:xfrm>
          <a:prstGeom prst="rect">
            <a:avLst/>
          </a:prstGeom>
        </p:spPr>
      </p:pic>
      <p:sp>
        <p:nvSpPr>
          <p:cNvPr id="39" name="Arrow: Left 38">
            <a:hlinkClick r:id="rId4" action="ppaction://hlinksldjump"/>
            <a:extLst>
              <a:ext uri="{FF2B5EF4-FFF2-40B4-BE49-F238E27FC236}">
                <a16:creationId xmlns:a16="http://schemas.microsoft.com/office/drawing/2014/main" id="{D176A715-3337-4ED1-8986-277271BF576A}"/>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13136075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8AA78-D28D-46D8-AEC2-5F55D7D72AEA}"/>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3C616A9A-E22C-449C-A9A2-21F6F590B1E5}"/>
              </a:ext>
            </a:extLst>
          </p:cNvPr>
          <p:cNvSpPr>
            <a:spLocks noGrp="1"/>
          </p:cNvSpPr>
          <p:nvPr>
            <p:ph idx="1"/>
          </p:nvPr>
        </p:nvSpPr>
        <p:spPr>
          <a:xfrm>
            <a:off x="677334" y="1647212"/>
            <a:ext cx="8596668" cy="3880773"/>
          </a:xfrm>
        </p:spPr>
        <p:txBody>
          <a:bodyPr/>
          <a:lstStyle/>
          <a:p>
            <a:r>
              <a:rPr lang="en-US" dirty="0"/>
              <a:t>Multimedia is content that uses a combination of different content forms such as text, audio, images, animations, and video (A.K.A. Building Blocks) </a:t>
            </a:r>
          </a:p>
          <a:p>
            <a:pPr marL="0" indent="0">
              <a:buNone/>
            </a:pPr>
            <a:endParaRPr lang="en-US" dirty="0"/>
          </a:p>
          <a:p>
            <a:pPr marL="0" indent="0">
              <a:buNone/>
            </a:pPr>
            <a:r>
              <a:rPr lang="en-US" dirty="0"/>
              <a:t>There are many uses of multimedia: </a:t>
            </a:r>
          </a:p>
          <a:p>
            <a:pPr marL="0" indent="0">
              <a:buNone/>
            </a:pPr>
            <a:endParaRPr lang="en-US" dirty="0"/>
          </a:p>
          <a:p>
            <a:pPr>
              <a:buFont typeface="Wingdings" panose="05000000000000000000" pitchFamily="2" charset="2"/>
              <a:buChar char="q"/>
            </a:pPr>
            <a:r>
              <a:rPr lang="en-US" dirty="0"/>
              <a:t>Business</a:t>
            </a:r>
          </a:p>
          <a:p>
            <a:pPr>
              <a:buFont typeface="Wingdings" panose="05000000000000000000" pitchFamily="2" charset="2"/>
              <a:buChar char="q"/>
            </a:pPr>
            <a:r>
              <a:rPr lang="en-US" dirty="0"/>
              <a:t>Education</a:t>
            </a:r>
          </a:p>
          <a:p>
            <a:pPr>
              <a:buFont typeface="Wingdings" panose="05000000000000000000" pitchFamily="2" charset="2"/>
              <a:buChar char="q"/>
            </a:pPr>
            <a:r>
              <a:rPr lang="en-US" dirty="0"/>
              <a:t>Entrainment</a:t>
            </a:r>
          </a:p>
          <a:p>
            <a:pPr>
              <a:buFont typeface="Wingdings" panose="05000000000000000000" pitchFamily="2" charset="2"/>
              <a:buChar char="q"/>
            </a:pPr>
            <a:r>
              <a:rPr lang="en-US" dirty="0"/>
              <a:t>Home</a:t>
            </a:r>
          </a:p>
          <a:p>
            <a:pPr>
              <a:buFont typeface="Wingdings" panose="05000000000000000000" pitchFamily="2" charset="2"/>
              <a:buChar char="q"/>
            </a:pPr>
            <a:r>
              <a:rPr lang="en-US" dirty="0"/>
              <a:t>Public Places</a:t>
            </a:r>
          </a:p>
          <a:p>
            <a:endParaRPr lang="en-US" dirty="0"/>
          </a:p>
          <a:p>
            <a:endParaRPr lang="en-US" dirty="0"/>
          </a:p>
          <a:p>
            <a:endParaRPr lang="en-US" dirty="0"/>
          </a:p>
        </p:txBody>
      </p:sp>
      <p:sp>
        <p:nvSpPr>
          <p:cNvPr id="4" name="Arrow: Right 3">
            <a:hlinkClick r:id="rId2" action="ppaction://hlinksldjump"/>
            <a:extLst>
              <a:ext uri="{FF2B5EF4-FFF2-40B4-BE49-F238E27FC236}">
                <a16:creationId xmlns:a16="http://schemas.microsoft.com/office/drawing/2014/main" id="{DACA3CD9-1B27-4394-A9D8-F226D4A326C9}"/>
              </a:ext>
            </a:extLst>
          </p:cNvPr>
          <p:cNvSpPr/>
          <p:nvPr/>
        </p:nvSpPr>
        <p:spPr>
          <a:xfrm>
            <a:off x="7170577" y="5826769"/>
            <a:ext cx="1875453" cy="7965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Credits</a:t>
            </a:r>
            <a:endParaRPr lang="en-US" dirty="0"/>
          </a:p>
        </p:txBody>
      </p:sp>
      <p:sp>
        <p:nvSpPr>
          <p:cNvPr id="5" name="Arrow: Left 4">
            <a:hlinkClick r:id="rId3" action="ppaction://hlinksldjump"/>
            <a:extLst>
              <a:ext uri="{FF2B5EF4-FFF2-40B4-BE49-F238E27FC236}">
                <a16:creationId xmlns:a16="http://schemas.microsoft.com/office/drawing/2014/main" id="{A5099150-896F-437A-90B9-9194329C274B}"/>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10510862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31A7071-A1E3-4ABD-9E3C-984F3F9D153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close up of a logo&#10;&#10;Description generated with high confidence">
            <a:extLst>
              <a:ext uri="{FF2B5EF4-FFF2-40B4-BE49-F238E27FC236}">
                <a16:creationId xmlns:a16="http://schemas.microsoft.com/office/drawing/2014/main" id="{F084D0B6-8CA2-46FB-A759-536020E8A9C9}"/>
              </a:ext>
            </a:extLst>
          </p:cNvPr>
          <p:cNvPicPr>
            <a:picLocks noChangeAspect="1"/>
          </p:cNvPicPr>
          <p:nvPr/>
        </p:nvPicPr>
        <p:blipFill rotWithShape="1">
          <a:blip r:embed="rId2">
            <a:duotone>
              <a:schemeClr val="bg2">
                <a:shade val="45000"/>
                <a:satMod val="135000"/>
              </a:schemeClr>
              <a:prstClr val="white"/>
            </a:duotone>
            <a:alphaModFix amt="15000"/>
            <a:extLst>
              <a:ext uri="{28A0092B-C50C-407E-A947-70E740481C1C}">
                <a14:useLocalDpi xmlns:a14="http://schemas.microsoft.com/office/drawing/2010/main" val="0"/>
              </a:ext>
            </a:extLst>
          </a:blip>
          <a:srcRect t="13972" b="11771"/>
          <a:stretch/>
        </p:blipFill>
        <p:spPr>
          <a:xfrm>
            <a:off x="-3175" y="-18520"/>
            <a:ext cx="12191999" cy="6858000"/>
          </a:xfrm>
          <a:prstGeom prst="rect">
            <a:avLst/>
          </a:prstGeom>
        </p:spPr>
      </p:pic>
      <p:grpSp>
        <p:nvGrpSpPr>
          <p:cNvPr id="12" name="Group 11">
            <a:extLst>
              <a:ext uri="{FF2B5EF4-FFF2-40B4-BE49-F238E27FC236}">
                <a16:creationId xmlns:a16="http://schemas.microsoft.com/office/drawing/2014/main" id="{D7450C65-F562-4A93-8E4C-2B1A1D6D13C8}"/>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AF0563B9-ECBE-4965-97D7-9882F6A74BFF}"/>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D7E91126-5A58-4664-9FA6-5EC835C63563}"/>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EF18AD9C-F20A-40DA-85EC-AE24CBA4CA06}"/>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5">
              <a:extLst>
                <a:ext uri="{FF2B5EF4-FFF2-40B4-BE49-F238E27FC236}">
                  <a16:creationId xmlns:a16="http://schemas.microsoft.com/office/drawing/2014/main" id="{5ED32872-350A-42F9-BACB-7E8FFE5579B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C409006C-800B-4ECA-9974-89CBD04989F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7">
              <a:extLst>
                <a:ext uri="{FF2B5EF4-FFF2-40B4-BE49-F238E27FC236}">
                  <a16:creationId xmlns:a16="http://schemas.microsoft.com/office/drawing/2014/main" id="{AA88B005-7B82-4ACE-B3D5-1BAD7E2A57A4}"/>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8">
              <a:extLst>
                <a:ext uri="{FF2B5EF4-FFF2-40B4-BE49-F238E27FC236}">
                  <a16:creationId xmlns:a16="http://schemas.microsoft.com/office/drawing/2014/main" id="{DC68DADB-A002-4B49-8932-F71D25B3FBD2}"/>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9">
              <a:extLst>
                <a:ext uri="{FF2B5EF4-FFF2-40B4-BE49-F238E27FC236}">
                  <a16:creationId xmlns:a16="http://schemas.microsoft.com/office/drawing/2014/main" id="{63238F89-5D1B-4101-8493-5A72E178BA28}"/>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D4094520-ACA0-47DD-8EB5-084BD92E861B}"/>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29E6287E-AD72-4AD3-981F-086045BCA584}"/>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1B3642DD-A2C7-4D76-B47B-4C56B425CAD7}"/>
              </a:ext>
            </a:extLst>
          </p:cNvPr>
          <p:cNvSpPr>
            <a:spLocks noGrp="1"/>
          </p:cNvSpPr>
          <p:nvPr>
            <p:ph type="title"/>
          </p:nvPr>
        </p:nvSpPr>
        <p:spPr>
          <a:xfrm>
            <a:off x="677334" y="609600"/>
            <a:ext cx="8596668" cy="1320800"/>
          </a:xfrm>
        </p:spPr>
        <p:txBody>
          <a:bodyPr>
            <a:normAutofit/>
          </a:bodyPr>
          <a:lstStyle/>
          <a:p>
            <a:r>
              <a:rPr lang="en-US" sz="7200" dirty="0"/>
              <a:t>What is Multimedia?</a:t>
            </a:r>
          </a:p>
        </p:txBody>
      </p:sp>
      <p:sp>
        <p:nvSpPr>
          <p:cNvPr id="3" name="Content Placeholder 2">
            <a:extLst>
              <a:ext uri="{FF2B5EF4-FFF2-40B4-BE49-F238E27FC236}">
                <a16:creationId xmlns:a16="http://schemas.microsoft.com/office/drawing/2014/main" id="{02912C88-E0A5-415F-9C63-036CBB59F2F8}"/>
              </a:ext>
            </a:extLst>
          </p:cNvPr>
          <p:cNvSpPr>
            <a:spLocks noGrp="1"/>
          </p:cNvSpPr>
          <p:nvPr>
            <p:ph idx="1"/>
          </p:nvPr>
        </p:nvSpPr>
        <p:spPr>
          <a:xfrm>
            <a:off x="677334" y="2160589"/>
            <a:ext cx="8596668" cy="3880773"/>
          </a:xfrm>
        </p:spPr>
        <p:txBody>
          <a:bodyPr>
            <a:noAutofit/>
          </a:bodyPr>
          <a:lstStyle/>
          <a:p>
            <a:r>
              <a:rPr lang="en-US" sz="4800" dirty="0"/>
              <a:t>Multimedia is content that uses a combination of different content forms such as text, audio, images, animations, video and interactive content.</a:t>
            </a:r>
          </a:p>
        </p:txBody>
      </p:sp>
    </p:spTree>
    <p:extLst>
      <p:ext uri="{BB962C8B-B14F-4D97-AF65-F5344CB8AC3E}">
        <p14:creationId xmlns:p14="http://schemas.microsoft.com/office/powerpoint/2010/main" val="3883935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B8A68D-AA89-4746-849B-6319DF7C1F8E}"/>
              </a:ext>
            </a:extLst>
          </p:cNvPr>
          <p:cNvSpPr>
            <a:spLocks noGrp="1"/>
          </p:cNvSpPr>
          <p:nvPr>
            <p:ph type="title"/>
          </p:nvPr>
        </p:nvSpPr>
        <p:spPr>
          <a:xfrm>
            <a:off x="677334" y="609600"/>
            <a:ext cx="8596668" cy="1320800"/>
          </a:xfrm>
        </p:spPr>
        <p:txBody>
          <a:bodyPr/>
          <a:lstStyle/>
          <a:p>
            <a:r>
              <a:rPr lang="en-US"/>
              <a:t>Credits/References</a:t>
            </a:r>
            <a:endParaRPr lang="en-US" dirty="0"/>
          </a:p>
        </p:txBody>
      </p:sp>
      <p:sp>
        <p:nvSpPr>
          <p:cNvPr id="3" name="Content Placeholder 2">
            <a:extLst>
              <a:ext uri="{FF2B5EF4-FFF2-40B4-BE49-F238E27FC236}">
                <a16:creationId xmlns:a16="http://schemas.microsoft.com/office/drawing/2014/main" id="{56C43878-80E4-421C-8055-C40F3FE2BF39}"/>
              </a:ext>
            </a:extLst>
          </p:cNvPr>
          <p:cNvSpPr>
            <a:spLocks noGrp="1"/>
          </p:cNvSpPr>
          <p:nvPr>
            <p:ph idx="1"/>
          </p:nvPr>
        </p:nvSpPr>
        <p:spPr/>
        <p:txBody>
          <a:bodyPr>
            <a:noAutofit/>
          </a:bodyPr>
          <a:lstStyle/>
          <a:p>
            <a:r>
              <a:rPr lang="en-US" sz="1100" dirty="0">
                <a:hlinkClick r:id="rId2"/>
              </a:rPr>
              <a:t>https://pixabay.com/en/tree-bush-clipart-nature-forest-1898040/</a:t>
            </a:r>
            <a:endParaRPr lang="en-US" sz="1100" dirty="0"/>
          </a:p>
          <a:p>
            <a:r>
              <a:rPr lang="en-US" sz="1100" dirty="0">
                <a:hlinkClick r:id="rId3"/>
              </a:rPr>
              <a:t>https://pixabay.com/en/play-wooden-blocks-child-fun-game-2293838/</a:t>
            </a:r>
            <a:endParaRPr lang="en-US" sz="1100" dirty="0"/>
          </a:p>
          <a:p>
            <a:r>
              <a:rPr lang="en-US" sz="1100" dirty="0">
                <a:hlinkClick r:id="rId4"/>
              </a:rPr>
              <a:t>https://pixabay.com/en/book-page-literature-education-3294946/</a:t>
            </a:r>
            <a:endParaRPr lang="en-US" sz="1100" dirty="0"/>
          </a:p>
          <a:p>
            <a:r>
              <a:rPr lang="en-US" sz="1100" dirty="0">
                <a:hlinkClick r:id="rId5"/>
              </a:rPr>
              <a:t>https://pixabay.com/en/social-media-you-tube-facebook-1177293/</a:t>
            </a:r>
            <a:endParaRPr lang="en-US" sz="1100" dirty="0"/>
          </a:p>
          <a:p>
            <a:r>
              <a:rPr lang="en-US" sz="1100" dirty="0">
                <a:hlinkClick r:id="rId6"/>
              </a:rPr>
              <a:t>https://www.youtube.com/watch?v=U28YgbZyGWg</a:t>
            </a:r>
            <a:endParaRPr lang="en-US" sz="1100" dirty="0"/>
          </a:p>
          <a:p>
            <a:r>
              <a:rPr lang="en-US" sz="1100" dirty="0">
                <a:hlinkClick r:id="rId7"/>
              </a:rPr>
              <a:t>https://pixabay.com/en/microphone-audio-music-listening-159768/</a:t>
            </a:r>
            <a:endParaRPr lang="en-US" sz="1100" dirty="0"/>
          </a:p>
          <a:p>
            <a:r>
              <a:rPr lang="en-US" sz="1100" dirty="0">
                <a:hlinkClick r:id="rId8"/>
              </a:rPr>
              <a:t>https://pixabay.com/en/the-gpu-component-videocard-1316015/</a:t>
            </a:r>
            <a:endParaRPr lang="en-US" sz="1100" dirty="0"/>
          </a:p>
          <a:p>
            <a:r>
              <a:rPr lang="en-US" sz="1100" dirty="0">
                <a:hlinkClick r:id="rId9"/>
              </a:rPr>
              <a:t>https://pixabay.com/en/camera-gadget-technology-device-3281646/</a:t>
            </a:r>
            <a:endParaRPr lang="en-US" sz="1100" dirty="0"/>
          </a:p>
          <a:p>
            <a:r>
              <a:rPr lang="en-US" sz="1100" dirty="0">
                <a:hlinkClick r:id="rId10"/>
              </a:rPr>
              <a:t>https://pixabay.com/en/icon-file-extension-document-2488093/</a:t>
            </a:r>
            <a:endParaRPr lang="en-US" sz="1100" dirty="0"/>
          </a:p>
          <a:p>
            <a:r>
              <a:rPr lang="en-US" sz="1100" dirty="0"/>
              <a:t>Professor </a:t>
            </a:r>
            <a:r>
              <a:rPr lang="en-US" sz="1100" dirty="0" err="1"/>
              <a:t>Scaruso’s</a:t>
            </a:r>
            <a:r>
              <a:rPr lang="en-US" sz="1100" dirty="0"/>
              <a:t> Chapter 2,3,4,5,6,7 Slides </a:t>
            </a:r>
          </a:p>
          <a:p>
            <a:endParaRPr lang="en-US" sz="1100" dirty="0"/>
          </a:p>
          <a:p>
            <a:endParaRPr lang="en-US" sz="1100" dirty="0"/>
          </a:p>
        </p:txBody>
      </p:sp>
    </p:spTree>
    <p:extLst>
      <p:ext uri="{BB962C8B-B14F-4D97-AF65-F5344CB8AC3E}">
        <p14:creationId xmlns:p14="http://schemas.microsoft.com/office/powerpoint/2010/main" val="11367123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descr="A close up of text on a white background&#10;&#10;Description generated with high confidence">
            <a:extLst>
              <a:ext uri="{FF2B5EF4-FFF2-40B4-BE49-F238E27FC236}">
                <a16:creationId xmlns:a16="http://schemas.microsoft.com/office/drawing/2014/main" id="{F18B0DEE-B037-46A2-B24C-3047A2F8B5B2}"/>
              </a:ext>
            </a:extLst>
          </p:cNvPr>
          <p:cNvPicPr>
            <a:picLocks noChangeAspect="1"/>
          </p:cNvPicPr>
          <p:nvPr/>
        </p:nvPicPr>
        <p:blipFill rotWithShape="1">
          <a:blip r:embed="rId2">
            <a:extLst>
              <a:ext uri="{28A0092B-C50C-407E-A947-70E740481C1C}">
                <a14:useLocalDpi xmlns:a14="http://schemas.microsoft.com/office/drawing/2010/main" val="0"/>
              </a:ext>
            </a:extLst>
          </a:blip>
          <a:srcRect l="9091" t="23677"/>
          <a:stretch/>
        </p:blipFill>
        <p:spPr>
          <a:xfrm>
            <a:off x="1" y="10"/>
            <a:ext cx="12191999" cy="6857990"/>
          </a:xfrm>
          <a:prstGeom prst="rect">
            <a:avLst/>
          </a:prstGeom>
        </p:spPr>
      </p:pic>
      <p:sp>
        <p:nvSpPr>
          <p:cNvPr id="10" name="Parallelogram 9">
            <a:extLst>
              <a:ext uri="{FF2B5EF4-FFF2-40B4-BE49-F238E27FC236}">
                <a16:creationId xmlns:a16="http://schemas.microsoft.com/office/drawing/2014/main" id="{054F7F79-F447-429D-8CB8-7459C972E4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24188" y="0"/>
            <a:ext cx="9372600" cy="6858000"/>
          </a:xfrm>
          <a:prstGeom prst="parallelogram">
            <a:avLst>
              <a:gd name="adj" fmla="val 14937"/>
            </a:avLst>
          </a:prstGeom>
          <a:solidFill>
            <a:schemeClr val="bg1">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9" name="Straight Connector 11">
            <a:extLst>
              <a:ext uri="{FF2B5EF4-FFF2-40B4-BE49-F238E27FC236}">
                <a16:creationId xmlns:a16="http://schemas.microsoft.com/office/drawing/2014/main" id="{8C18954F-0B0F-44A8-91E0-847BF7010516}"/>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13">
            <a:extLst>
              <a:ext uri="{FF2B5EF4-FFF2-40B4-BE49-F238E27FC236}">
                <a16:creationId xmlns:a16="http://schemas.microsoft.com/office/drawing/2014/main" id="{7C0A67AA-69E1-4F6D-A8A6-E7A2EAB7E1A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2" name="Rectangle 23">
            <a:extLst>
              <a:ext uri="{FF2B5EF4-FFF2-40B4-BE49-F238E27FC236}">
                <a16:creationId xmlns:a16="http://schemas.microsoft.com/office/drawing/2014/main" id="{1D6D9E94-9FEE-4E26-AE7D-4E3E03A0650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5">
            <a:extLst>
              <a:ext uri="{FF2B5EF4-FFF2-40B4-BE49-F238E27FC236}">
                <a16:creationId xmlns:a16="http://schemas.microsoft.com/office/drawing/2014/main" id="{0CC2471B-F98C-4D94-8777-C8D8912A961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Isosceles Triangle 19">
            <a:extLst>
              <a:ext uri="{FF2B5EF4-FFF2-40B4-BE49-F238E27FC236}">
                <a16:creationId xmlns:a16="http://schemas.microsoft.com/office/drawing/2014/main" id="{E943A1EA-7FA0-4E82-9E41-7778E165952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AFAAF75F-1732-434D-983C-04B19185B32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Rectangle 28">
            <a:extLst>
              <a:ext uri="{FF2B5EF4-FFF2-40B4-BE49-F238E27FC236}">
                <a16:creationId xmlns:a16="http://schemas.microsoft.com/office/drawing/2014/main" id="{B5721446-F8B2-46D7-B9FA-197016D0D53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9">
            <a:extLst>
              <a:ext uri="{FF2B5EF4-FFF2-40B4-BE49-F238E27FC236}">
                <a16:creationId xmlns:a16="http://schemas.microsoft.com/office/drawing/2014/main" id="{AF09704D-A239-4559-A447-A072A7E8681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a:extLst>
              <a:ext uri="{FF2B5EF4-FFF2-40B4-BE49-F238E27FC236}">
                <a16:creationId xmlns:a16="http://schemas.microsoft.com/office/drawing/2014/main" id="{CDB22AD5-4F36-43F4-985C-AF8CC39B94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637F63F2-649A-41EF-BE19-652586482CF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395251C9-55D6-4194-A6CE-88E22AC0F6F8}"/>
              </a:ext>
            </a:extLst>
          </p:cNvPr>
          <p:cNvSpPr>
            <a:spLocks noGrp="1"/>
          </p:cNvSpPr>
          <p:nvPr>
            <p:ph type="title"/>
          </p:nvPr>
        </p:nvSpPr>
        <p:spPr>
          <a:xfrm>
            <a:off x="2623920" y="564589"/>
            <a:ext cx="8992332" cy="1320800"/>
          </a:xfrm>
        </p:spPr>
        <p:txBody>
          <a:bodyPr anchor="t">
            <a:noAutofit/>
          </a:bodyPr>
          <a:lstStyle/>
          <a:p>
            <a:r>
              <a:rPr lang="en-US" sz="4400" dirty="0"/>
              <a:t>Importance of Multimedia?</a:t>
            </a:r>
          </a:p>
        </p:txBody>
      </p:sp>
      <p:sp>
        <p:nvSpPr>
          <p:cNvPr id="3" name="Content Placeholder 2">
            <a:extLst>
              <a:ext uri="{FF2B5EF4-FFF2-40B4-BE49-F238E27FC236}">
                <a16:creationId xmlns:a16="http://schemas.microsoft.com/office/drawing/2014/main" id="{CC304B7D-8B2E-4DEE-9FA3-22973C00B477}"/>
              </a:ext>
            </a:extLst>
          </p:cNvPr>
          <p:cNvSpPr>
            <a:spLocks noGrp="1"/>
          </p:cNvSpPr>
          <p:nvPr>
            <p:ph idx="1"/>
          </p:nvPr>
        </p:nvSpPr>
        <p:spPr>
          <a:xfrm>
            <a:off x="2822559" y="1593257"/>
            <a:ext cx="6487955" cy="3882362"/>
          </a:xfrm>
        </p:spPr>
        <p:txBody>
          <a:bodyPr>
            <a:noAutofit/>
          </a:bodyPr>
          <a:lstStyle/>
          <a:p>
            <a:pPr marL="0" indent="0">
              <a:buNone/>
            </a:pPr>
            <a:r>
              <a:rPr lang="en-US" sz="3200" dirty="0"/>
              <a:t>There are a number if fields where multimedia could be of use. </a:t>
            </a:r>
          </a:p>
          <a:p>
            <a:pPr marL="0" indent="0">
              <a:buNone/>
            </a:pPr>
            <a:r>
              <a:rPr lang="en-US" sz="3200" dirty="0"/>
              <a:t>Ex. </a:t>
            </a:r>
          </a:p>
          <a:p>
            <a:r>
              <a:rPr lang="en-US" sz="3200" dirty="0"/>
              <a:t>Business</a:t>
            </a:r>
          </a:p>
          <a:p>
            <a:r>
              <a:rPr lang="en-US" sz="3200" dirty="0"/>
              <a:t>Education</a:t>
            </a:r>
          </a:p>
          <a:p>
            <a:r>
              <a:rPr lang="en-US" sz="3200" dirty="0"/>
              <a:t>Entrainment</a:t>
            </a:r>
          </a:p>
          <a:p>
            <a:r>
              <a:rPr lang="en-US" sz="3200" dirty="0"/>
              <a:t>Home</a:t>
            </a:r>
          </a:p>
          <a:p>
            <a:r>
              <a:rPr lang="en-US" sz="3200" dirty="0"/>
              <a:t>Public Places </a:t>
            </a:r>
          </a:p>
        </p:txBody>
      </p:sp>
    </p:spTree>
    <p:extLst>
      <p:ext uri="{BB962C8B-B14F-4D97-AF65-F5344CB8AC3E}">
        <p14:creationId xmlns:p14="http://schemas.microsoft.com/office/powerpoint/2010/main" val="3390838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8" name="Isosceles Triangle 9">
            <a:extLst>
              <a:ext uri="{FF2B5EF4-FFF2-40B4-BE49-F238E27FC236}">
                <a16:creationId xmlns:a16="http://schemas.microsoft.com/office/drawing/2014/main" id="{462665EA-AABF-4427-A720-538234E60CD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 y="4036978"/>
            <a:ext cx="457200" cy="2811294"/>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pic>
        <p:nvPicPr>
          <p:cNvPr id="5" name="Picture 4" descr="A close up of a sign&#10;&#10;Description generated with very high confidence">
            <a:extLst>
              <a:ext uri="{FF2B5EF4-FFF2-40B4-BE49-F238E27FC236}">
                <a16:creationId xmlns:a16="http://schemas.microsoft.com/office/drawing/2014/main" id="{E0DBC33D-DD6E-4AD8-AE8F-9DA6292BCAE7}"/>
              </a:ext>
            </a:extLst>
          </p:cNvPr>
          <p:cNvPicPr>
            <a:picLocks noChangeAspect="1"/>
          </p:cNvPicPr>
          <p:nvPr/>
        </p:nvPicPr>
        <p:blipFill rotWithShape="1">
          <a:blip r:embed="rId2">
            <a:extLst>
              <a:ext uri="{28A0092B-C50C-407E-A947-70E740481C1C}">
                <a14:useLocalDpi xmlns:a14="http://schemas.microsoft.com/office/drawing/2010/main" val="0"/>
              </a:ext>
            </a:extLst>
          </a:blip>
          <a:srcRect l="19972" t="7943" r="25126" b="2"/>
          <a:stretch/>
        </p:blipFill>
        <p:spPr>
          <a:xfrm>
            <a:off x="20" y="10"/>
            <a:ext cx="2734036" cy="6867719"/>
          </a:xfrm>
          <a:custGeom>
            <a:avLst/>
            <a:gdLst>
              <a:gd name="connsiteX0" fmla="*/ 0 w 2734056"/>
              <a:gd name="connsiteY0" fmla="*/ 0 h 6858000"/>
              <a:gd name="connsiteX1" fmla="*/ 1674254 w 2734056"/>
              <a:gd name="connsiteY1" fmla="*/ 0 h 6858000"/>
              <a:gd name="connsiteX2" fmla="*/ 2734056 w 2734056"/>
              <a:gd name="connsiteY2" fmla="*/ 6850199 h 6858000"/>
              <a:gd name="connsiteX3" fmla="*/ 2734056 w 2734056"/>
              <a:gd name="connsiteY3" fmla="*/ 6858000 h 6858000"/>
              <a:gd name="connsiteX4" fmla="*/ 461457 w 2734056"/>
              <a:gd name="connsiteY4" fmla="*/ 6858000 h 6858000"/>
              <a:gd name="connsiteX5" fmla="*/ 0 w 2734056"/>
              <a:gd name="connsiteY5" fmla="*/ 41341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2" name="Title 1">
            <a:extLst>
              <a:ext uri="{FF2B5EF4-FFF2-40B4-BE49-F238E27FC236}">
                <a16:creationId xmlns:a16="http://schemas.microsoft.com/office/drawing/2014/main" id="{90DBA9D0-626C-405D-A31E-9C6C493A1E74}"/>
              </a:ext>
            </a:extLst>
          </p:cNvPr>
          <p:cNvSpPr>
            <a:spLocks noGrp="1"/>
          </p:cNvSpPr>
          <p:nvPr>
            <p:ph type="title"/>
          </p:nvPr>
        </p:nvSpPr>
        <p:spPr>
          <a:xfrm>
            <a:off x="1992311" y="342900"/>
            <a:ext cx="8761413" cy="1320800"/>
          </a:xfrm>
        </p:spPr>
        <p:txBody>
          <a:bodyPr>
            <a:normAutofit/>
          </a:bodyPr>
          <a:lstStyle/>
          <a:p>
            <a:r>
              <a:rPr lang="en-US" sz="3200" dirty="0"/>
              <a:t>The Five Building Blocks of Multimedia</a:t>
            </a:r>
          </a:p>
        </p:txBody>
      </p:sp>
      <p:sp>
        <p:nvSpPr>
          <p:cNvPr id="3" name="Content Placeholder 2">
            <a:extLst>
              <a:ext uri="{FF2B5EF4-FFF2-40B4-BE49-F238E27FC236}">
                <a16:creationId xmlns:a16="http://schemas.microsoft.com/office/drawing/2014/main" id="{52220A46-756D-4E6B-90F3-01C39AEA009A}"/>
              </a:ext>
            </a:extLst>
          </p:cNvPr>
          <p:cNvSpPr>
            <a:spLocks noGrp="1"/>
          </p:cNvSpPr>
          <p:nvPr>
            <p:ph idx="1"/>
          </p:nvPr>
        </p:nvSpPr>
        <p:spPr>
          <a:xfrm>
            <a:off x="2849562" y="2160589"/>
            <a:ext cx="6424440" cy="3880773"/>
          </a:xfrm>
        </p:spPr>
        <p:txBody>
          <a:bodyPr>
            <a:normAutofit/>
          </a:bodyPr>
          <a:lstStyle/>
          <a:p>
            <a:r>
              <a:rPr lang="en-US" sz="3200" dirty="0"/>
              <a:t>Text</a:t>
            </a:r>
          </a:p>
          <a:p>
            <a:r>
              <a:rPr lang="en-US" sz="3200" dirty="0"/>
              <a:t>Images</a:t>
            </a:r>
          </a:p>
          <a:p>
            <a:r>
              <a:rPr lang="en-US" sz="3200" dirty="0"/>
              <a:t>Audio</a:t>
            </a:r>
          </a:p>
          <a:p>
            <a:r>
              <a:rPr lang="en-US" sz="3200" dirty="0"/>
              <a:t>Animation</a:t>
            </a:r>
          </a:p>
          <a:p>
            <a:r>
              <a:rPr lang="en-US" sz="3200" dirty="0"/>
              <a:t>Video</a:t>
            </a:r>
          </a:p>
        </p:txBody>
      </p:sp>
    </p:spTree>
    <p:extLst>
      <p:ext uri="{BB962C8B-B14F-4D97-AF65-F5344CB8AC3E}">
        <p14:creationId xmlns:p14="http://schemas.microsoft.com/office/powerpoint/2010/main" val="16904679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9EB6701-FB74-4289-B89F-CF30E62BE91B}"/>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30" t="53472" r="54565" b="195"/>
          <a:stretch/>
        </p:blipFill>
        <p:spPr>
          <a:xfrm>
            <a:off x="937461" y="31455"/>
            <a:ext cx="6890924" cy="6795089"/>
          </a:xfrm>
        </p:spPr>
      </p:pic>
      <p:sp>
        <p:nvSpPr>
          <p:cNvPr id="6" name="Rectangle 5">
            <a:hlinkClick r:id="rId3" action="ppaction://hlinksldjump">
              <a:snd r:embed="rId4" name="wind.wav"/>
            </a:hlinkClick>
            <a:extLst>
              <a:ext uri="{FF2B5EF4-FFF2-40B4-BE49-F238E27FC236}">
                <a16:creationId xmlns:a16="http://schemas.microsoft.com/office/drawing/2014/main" id="{01D05650-BDD4-4F9E-A625-48DEF03B88D6}"/>
              </a:ext>
            </a:extLst>
          </p:cNvPr>
          <p:cNvSpPr/>
          <p:nvPr/>
        </p:nvSpPr>
        <p:spPr>
          <a:xfrm>
            <a:off x="4168319" y="489856"/>
            <a:ext cx="1355403" cy="4758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Text</a:t>
            </a:r>
          </a:p>
        </p:txBody>
      </p:sp>
      <p:sp>
        <p:nvSpPr>
          <p:cNvPr id="7" name="Rectangle 6">
            <a:hlinkClick r:id="rId5" action="ppaction://hlinksldjump">
              <a:snd r:embed="rId4" name="wind.wav"/>
            </a:hlinkClick>
            <a:extLst>
              <a:ext uri="{FF2B5EF4-FFF2-40B4-BE49-F238E27FC236}">
                <a16:creationId xmlns:a16="http://schemas.microsoft.com/office/drawing/2014/main" id="{A0FCFB42-93CC-4B6A-9EE4-5D85BAEBF6F5}"/>
              </a:ext>
            </a:extLst>
          </p:cNvPr>
          <p:cNvSpPr/>
          <p:nvPr/>
        </p:nvSpPr>
        <p:spPr>
          <a:xfrm>
            <a:off x="2575893" y="882094"/>
            <a:ext cx="1355403" cy="4758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Images</a:t>
            </a:r>
          </a:p>
        </p:txBody>
      </p:sp>
      <p:sp>
        <p:nvSpPr>
          <p:cNvPr id="8" name="Rectangle 7">
            <a:hlinkClick r:id="rId6" action="ppaction://hlinksldjump">
              <a:snd r:embed="rId4" name="wind.wav"/>
            </a:hlinkClick>
            <a:extLst>
              <a:ext uri="{FF2B5EF4-FFF2-40B4-BE49-F238E27FC236}">
                <a16:creationId xmlns:a16="http://schemas.microsoft.com/office/drawing/2014/main" id="{C400B7AE-6249-4906-8B71-28F8D0A1D355}"/>
              </a:ext>
            </a:extLst>
          </p:cNvPr>
          <p:cNvSpPr/>
          <p:nvPr/>
        </p:nvSpPr>
        <p:spPr>
          <a:xfrm>
            <a:off x="4258514" y="1424118"/>
            <a:ext cx="1355403" cy="4758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Audio</a:t>
            </a:r>
          </a:p>
        </p:txBody>
      </p:sp>
      <p:sp>
        <p:nvSpPr>
          <p:cNvPr id="9" name="Rectangle 8">
            <a:hlinkClick r:id="rId7" action="ppaction://hlinksldjump">
              <a:snd r:embed="rId4" name="wind.wav"/>
            </a:hlinkClick>
            <a:extLst>
              <a:ext uri="{FF2B5EF4-FFF2-40B4-BE49-F238E27FC236}">
                <a16:creationId xmlns:a16="http://schemas.microsoft.com/office/drawing/2014/main" id="{A4FBFD90-26D6-4EE1-B527-FD8424709C4A}"/>
              </a:ext>
            </a:extLst>
          </p:cNvPr>
          <p:cNvSpPr/>
          <p:nvPr/>
        </p:nvSpPr>
        <p:spPr>
          <a:xfrm>
            <a:off x="1667713" y="2070793"/>
            <a:ext cx="1355403" cy="4758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Animation</a:t>
            </a:r>
          </a:p>
        </p:txBody>
      </p:sp>
      <p:sp>
        <p:nvSpPr>
          <p:cNvPr id="10" name="Rectangle 9">
            <a:hlinkClick r:id="rId8" action="ppaction://hlinksldjump">
              <a:snd r:embed="rId4" name="wind.wav"/>
            </a:hlinkClick>
            <a:extLst>
              <a:ext uri="{FF2B5EF4-FFF2-40B4-BE49-F238E27FC236}">
                <a16:creationId xmlns:a16="http://schemas.microsoft.com/office/drawing/2014/main" id="{7C6C2549-EF3B-41D5-8F75-B47265668743}"/>
              </a:ext>
            </a:extLst>
          </p:cNvPr>
          <p:cNvSpPr/>
          <p:nvPr/>
        </p:nvSpPr>
        <p:spPr>
          <a:xfrm>
            <a:off x="5523722" y="2358380"/>
            <a:ext cx="1355403" cy="4758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Video</a:t>
            </a:r>
          </a:p>
        </p:txBody>
      </p:sp>
      <p:sp>
        <p:nvSpPr>
          <p:cNvPr id="11" name="Rectangle 10">
            <a:hlinkClick r:id="rId9" action="ppaction://hlinksldjump"/>
            <a:extLst>
              <a:ext uri="{FF2B5EF4-FFF2-40B4-BE49-F238E27FC236}">
                <a16:creationId xmlns:a16="http://schemas.microsoft.com/office/drawing/2014/main" id="{2FC084B7-C702-472C-BE4F-7D9E924170F1}"/>
              </a:ext>
            </a:extLst>
          </p:cNvPr>
          <p:cNvSpPr/>
          <p:nvPr/>
        </p:nvSpPr>
        <p:spPr>
          <a:xfrm>
            <a:off x="3253594" y="2715208"/>
            <a:ext cx="1355403" cy="4758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hardware</a:t>
            </a:r>
          </a:p>
        </p:txBody>
      </p:sp>
      <p:sp>
        <p:nvSpPr>
          <p:cNvPr id="12" name="Rectangle 11">
            <a:hlinkClick r:id="rId10" action="ppaction://hlinksldjump">
              <a:snd r:embed="rId4" name="wind.wav"/>
            </a:hlinkClick>
            <a:extLst>
              <a:ext uri="{FF2B5EF4-FFF2-40B4-BE49-F238E27FC236}">
                <a16:creationId xmlns:a16="http://schemas.microsoft.com/office/drawing/2014/main" id="{F4E77930-1D3E-403C-B0C3-6683BBC8F9B8}"/>
              </a:ext>
            </a:extLst>
          </p:cNvPr>
          <p:cNvSpPr/>
          <p:nvPr/>
        </p:nvSpPr>
        <p:spPr>
          <a:xfrm>
            <a:off x="5066843" y="3649470"/>
            <a:ext cx="1355403" cy="4758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Software</a:t>
            </a:r>
          </a:p>
        </p:txBody>
      </p:sp>
      <p:sp>
        <p:nvSpPr>
          <p:cNvPr id="13" name="Rectangle 12">
            <a:hlinkClick r:id="rId11" action="ppaction://hlinksldjump">
              <a:snd r:embed="rId4" name="wind.wav"/>
            </a:hlinkClick>
            <a:extLst>
              <a:ext uri="{FF2B5EF4-FFF2-40B4-BE49-F238E27FC236}">
                <a16:creationId xmlns:a16="http://schemas.microsoft.com/office/drawing/2014/main" id="{425044F6-DA58-4396-B679-FCF5F55BC8A7}"/>
              </a:ext>
            </a:extLst>
          </p:cNvPr>
          <p:cNvSpPr/>
          <p:nvPr/>
        </p:nvSpPr>
        <p:spPr>
          <a:xfrm>
            <a:off x="1646749" y="3790205"/>
            <a:ext cx="1355403" cy="4758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Copyrights</a:t>
            </a:r>
          </a:p>
        </p:txBody>
      </p:sp>
      <p:sp>
        <p:nvSpPr>
          <p:cNvPr id="15" name="Arrow: Right 14">
            <a:hlinkClick r:id="rId12" action="ppaction://hlinksldjump"/>
            <a:extLst>
              <a:ext uri="{FF2B5EF4-FFF2-40B4-BE49-F238E27FC236}">
                <a16:creationId xmlns:a16="http://schemas.microsoft.com/office/drawing/2014/main" id="{11D9A26A-C0B5-426B-A98C-DD49D079D9C8}"/>
              </a:ext>
            </a:extLst>
          </p:cNvPr>
          <p:cNvSpPr/>
          <p:nvPr/>
        </p:nvSpPr>
        <p:spPr>
          <a:xfrm>
            <a:off x="6890658" y="5884153"/>
            <a:ext cx="1875453" cy="7965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Conclusion</a:t>
            </a:r>
            <a:endParaRPr lang="en-US" dirty="0"/>
          </a:p>
        </p:txBody>
      </p:sp>
      <p:sp>
        <p:nvSpPr>
          <p:cNvPr id="2" name="Rectangle 1"/>
          <p:cNvSpPr/>
          <p:nvPr/>
        </p:nvSpPr>
        <p:spPr>
          <a:xfrm>
            <a:off x="59414" y="102684"/>
            <a:ext cx="2286000" cy="39511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p>
        </p:txBody>
      </p:sp>
      <p:sp>
        <p:nvSpPr>
          <p:cNvPr id="14" name="Rectangle 13"/>
          <p:cNvSpPr/>
          <p:nvPr/>
        </p:nvSpPr>
        <p:spPr>
          <a:xfrm>
            <a:off x="455704" y="569027"/>
            <a:ext cx="1009520" cy="11623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Choose </a:t>
            </a:r>
          </a:p>
          <a:p>
            <a:pPr algn="ctr"/>
            <a:r>
              <a:rPr lang="en-US" dirty="0"/>
              <a:t>A</a:t>
            </a:r>
          </a:p>
          <a:p>
            <a:pPr algn="ctr"/>
            <a:r>
              <a:rPr lang="en-US" dirty="0"/>
              <a:t>Subject</a:t>
            </a:r>
          </a:p>
        </p:txBody>
      </p:sp>
    </p:spTree>
    <p:extLst>
      <p:ext uri="{BB962C8B-B14F-4D97-AF65-F5344CB8AC3E}">
        <p14:creationId xmlns:p14="http://schemas.microsoft.com/office/powerpoint/2010/main" val="416699275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Isosceles Triangle 9">
            <a:extLst>
              <a:ext uri="{FF2B5EF4-FFF2-40B4-BE49-F238E27FC236}">
                <a16:creationId xmlns:a16="http://schemas.microsoft.com/office/drawing/2014/main" id="{462665EA-AABF-4427-A720-538234E60CD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 y="4036978"/>
            <a:ext cx="457200" cy="2811294"/>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pic>
        <p:nvPicPr>
          <p:cNvPr id="5" name="Picture 4" descr="A close up of a book&#10;&#10;Description generated with high confidence">
            <a:extLst>
              <a:ext uri="{FF2B5EF4-FFF2-40B4-BE49-F238E27FC236}">
                <a16:creationId xmlns:a16="http://schemas.microsoft.com/office/drawing/2014/main" id="{6306B1E6-8DD5-41FA-901D-D389DC658111}"/>
              </a:ext>
            </a:extLst>
          </p:cNvPr>
          <p:cNvPicPr>
            <a:picLocks noChangeAspect="1"/>
          </p:cNvPicPr>
          <p:nvPr/>
        </p:nvPicPr>
        <p:blipFill rotWithShape="1">
          <a:blip r:embed="rId2">
            <a:extLst>
              <a:ext uri="{28A0092B-C50C-407E-A947-70E740481C1C}">
                <a14:useLocalDpi xmlns:a14="http://schemas.microsoft.com/office/drawing/2010/main" val="0"/>
              </a:ext>
            </a:extLst>
          </a:blip>
          <a:srcRect l="44576" r="30420" b="5905"/>
          <a:stretch/>
        </p:blipFill>
        <p:spPr>
          <a:xfrm>
            <a:off x="20" y="10"/>
            <a:ext cx="2734036" cy="6867719"/>
          </a:xfrm>
          <a:custGeom>
            <a:avLst/>
            <a:gdLst>
              <a:gd name="connsiteX0" fmla="*/ 0 w 2734056"/>
              <a:gd name="connsiteY0" fmla="*/ 0 h 6858000"/>
              <a:gd name="connsiteX1" fmla="*/ 1674254 w 2734056"/>
              <a:gd name="connsiteY1" fmla="*/ 0 h 6858000"/>
              <a:gd name="connsiteX2" fmla="*/ 2734056 w 2734056"/>
              <a:gd name="connsiteY2" fmla="*/ 6850199 h 6858000"/>
              <a:gd name="connsiteX3" fmla="*/ 2734056 w 2734056"/>
              <a:gd name="connsiteY3" fmla="*/ 6858000 h 6858000"/>
              <a:gd name="connsiteX4" fmla="*/ 461457 w 2734056"/>
              <a:gd name="connsiteY4" fmla="*/ 6858000 h 6858000"/>
              <a:gd name="connsiteX5" fmla="*/ 0 w 2734056"/>
              <a:gd name="connsiteY5" fmla="*/ 413411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34056" h="6858000">
                <a:moveTo>
                  <a:pt x="0" y="0"/>
                </a:moveTo>
                <a:lnTo>
                  <a:pt x="1674254" y="0"/>
                </a:lnTo>
                <a:lnTo>
                  <a:pt x="2734056" y="6850199"/>
                </a:lnTo>
                <a:lnTo>
                  <a:pt x="2734056" y="6858000"/>
                </a:lnTo>
                <a:lnTo>
                  <a:pt x="461457" y="6858000"/>
                </a:lnTo>
                <a:lnTo>
                  <a:pt x="0" y="4134118"/>
                </a:lnTo>
                <a:close/>
              </a:path>
            </a:pathLst>
          </a:custGeom>
        </p:spPr>
      </p:pic>
      <p:sp>
        <p:nvSpPr>
          <p:cNvPr id="2" name="Title 1">
            <a:extLst>
              <a:ext uri="{FF2B5EF4-FFF2-40B4-BE49-F238E27FC236}">
                <a16:creationId xmlns:a16="http://schemas.microsoft.com/office/drawing/2014/main" id="{080D8577-F6A6-4475-A983-7500A80F3255}"/>
              </a:ext>
            </a:extLst>
          </p:cNvPr>
          <p:cNvSpPr>
            <a:spLocks noGrp="1"/>
          </p:cNvSpPr>
          <p:nvPr>
            <p:ph type="title"/>
          </p:nvPr>
        </p:nvSpPr>
        <p:spPr>
          <a:xfrm>
            <a:off x="2883780" y="90311"/>
            <a:ext cx="6424440" cy="1320800"/>
          </a:xfrm>
        </p:spPr>
        <p:txBody>
          <a:bodyPr>
            <a:normAutofit/>
          </a:bodyPr>
          <a:lstStyle/>
          <a:p>
            <a:r>
              <a:rPr lang="en-US" sz="6600" dirty="0"/>
              <a:t>Text</a:t>
            </a:r>
          </a:p>
        </p:txBody>
      </p:sp>
      <p:sp>
        <p:nvSpPr>
          <p:cNvPr id="3" name="Content Placeholder 2">
            <a:extLst>
              <a:ext uri="{FF2B5EF4-FFF2-40B4-BE49-F238E27FC236}">
                <a16:creationId xmlns:a16="http://schemas.microsoft.com/office/drawing/2014/main" id="{F48D387E-07CC-429A-9C80-B9A746A69941}"/>
              </a:ext>
            </a:extLst>
          </p:cNvPr>
          <p:cNvSpPr>
            <a:spLocks noGrp="1"/>
          </p:cNvSpPr>
          <p:nvPr>
            <p:ph idx="1"/>
          </p:nvPr>
        </p:nvSpPr>
        <p:spPr>
          <a:xfrm>
            <a:off x="2734056" y="1270000"/>
            <a:ext cx="6424440" cy="3880773"/>
          </a:xfrm>
        </p:spPr>
        <p:txBody>
          <a:bodyPr>
            <a:noAutofit/>
          </a:bodyPr>
          <a:lstStyle/>
          <a:p>
            <a:pPr>
              <a:lnSpc>
                <a:spcPct val="90000"/>
              </a:lnSpc>
            </a:pPr>
            <a:r>
              <a:rPr lang="en-US" dirty="0"/>
              <a:t>This multimedia form surrounds us in computer environments. It’s prevalence prevents us from realizing it’s importance in conveying information and providing easy to use navigation. Also, it is important to remember that text has technical concerns as well.</a:t>
            </a:r>
          </a:p>
          <a:p>
            <a:pPr>
              <a:lnSpc>
                <a:spcPct val="90000"/>
              </a:lnSpc>
            </a:pPr>
            <a:endParaRPr lang="en-US" dirty="0"/>
          </a:p>
          <a:p>
            <a:pPr>
              <a:lnSpc>
                <a:spcPct val="90000"/>
              </a:lnSpc>
            </a:pPr>
            <a:r>
              <a:rPr lang="en-US" dirty="0"/>
              <a:t>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p>
          <a:p>
            <a:pPr marL="0" indent="0">
              <a:lnSpc>
                <a:spcPct val="90000"/>
              </a:lnSpc>
              <a:buNone/>
            </a:pPr>
            <a:endParaRPr lang="en-US" dirty="0"/>
          </a:p>
          <a:p>
            <a:pPr>
              <a:lnSpc>
                <a:spcPct val="90000"/>
              </a:lnSpc>
            </a:pPr>
            <a:r>
              <a:rPr lang="en-US" dirty="0"/>
              <a:t>Type is rendered by individual fonts that are on a computer. In order for your audience to be able to see the typeface you have chose you must either get permission to embed the typeface in your product, license the typeface for use or convert elements of your text to pixels, rendering it as an image.</a:t>
            </a:r>
          </a:p>
          <a:p>
            <a:pPr marL="0" indent="0">
              <a:lnSpc>
                <a:spcPct val="90000"/>
              </a:lnSpc>
              <a:buNone/>
            </a:pPr>
            <a:endParaRPr lang="en-US" dirty="0"/>
          </a:p>
        </p:txBody>
      </p:sp>
      <p:sp>
        <p:nvSpPr>
          <p:cNvPr id="4" name="Arrow: Left 3">
            <a:hlinkClick r:id="rId3" action="ppaction://hlinksldjump"/>
            <a:extLst>
              <a:ext uri="{FF2B5EF4-FFF2-40B4-BE49-F238E27FC236}">
                <a16:creationId xmlns:a16="http://schemas.microsoft.com/office/drawing/2014/main" id="{F0AC84E0-8998-4F92-B132-DB0582D183E8}"/>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
        <p:nvSpPr>
          <p:cNvPr id="7" name="Arrow: Left 6">
            <a:hlinkClick r:id="" action="ppaction://hlinkshowjump?jump=nextslide"/>
            <a:extLst>
              <a:ext uri="{FF2B5EF4-FFF2-40B4-BE49-F238E27FC236}">
                <a16:creationId xmlns:a16="http://schemas.microsoft.com/office/drawing/2014/main" id="{106CD5B4-0CD3-4AA3-86E0-81242C224D67}"/>
              </a:ext>
            </a:extLst>
          </p:cNvPr>
          <p:cNvSpPr/>
          <p:nvPr/>
        </p:nvSpPr>
        <p:spPr>
          <a:xfrm flipH="1">
            <a:off x="11101065" y="5930401"/>
            <a:ext cx="1013326" cy="7876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Cont.</a:t>
            </a:r>
          </a:p>
        </p:txBody>
      </p:sp>
    </p:spTree>
    <p:extLst>
      <p:ext uri="{BB962C8B-B14F-4D97-AF65-F5344CB8AC3E}">
        <p14:creationId xmlns:p14="http://schemas.microsoft.com/office/powerpoint/2010/main" val="22271232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C9E1D-97E8-4982-824A-DA04C153AFC8}"/>
              </a:ext>
            </a:extLst>
          </p:cNvPr>
          <p:cNvSpPr>
            <a:spLocks noGrp="1"/>
          </p:cNvSpPr>
          <p:nvPr>
            <p:ph type="title"/>
          </p:nvPr>
        </p:nvSpPr>
        <p:spPr>
          <a:xfrm>
            <a:off x="899756" y="214184"/>
            <a:ext cx="8596668" cy="1320800"/>
          </a:xfrm>
        </p:spPr>
        <p:txBody>
          <a:bodyPr>
            <a:normAutofit/>
          </a:bodyPr>
          <a:lstStyle/>
          <a:p>
            <a:r>
              <a:rPr lang="en-US" sz="6000" dirty="0"/>
              <a:t>Text Cont. </a:t>
            </a:r>
          </a:p>
        </p:txBody>
      </p:sp>
      <p:sp>
        <p:nvSpPr>
          <p:cNvPr id="3" name="Content Placeholder 2">
            <a:extLst>
              <a:ext uri="{FF2B5EF4-FFF2-40B4-BE49-F238E27FC236}">
                <a16:creationId xmlns:a16="http://schemas.microsoft.com/office/drawing/2014/main" id="{A1F0075B-86DA-4100-B1C3-22B44CD8D604}"/>
              </a:ext>
            </a:extLst>
          </p:cNvPr>
          <p:cNvSpPr>
            <a:spLocks noGrp="1"/>
          </p:cNvSpPr>
          <p:nvPr>
            <p:ph idx="1"/>
          </p:nvPr>
        </p:nvSpPr>
        <p:spPr>
          <a:xfrm>
            <a:off x="1024128" y="1673239"/>
            <a:ext cx="8596668" cy="3880773"/>
          </a:xfrm>
        </p:spPr>
        <p:txBody>
          <a:bodyPr>
            <a:noAutofit/>
          </a:bodyPr>
          <a:lstStyle/>
          <a:p>
            <a:r>
              <a:rPr lang="en-US" sz="2000" b="1" dirty="0"/>
              <a:t>Text has many uses such as Typography</a:t>
            </a:r>
          </a:p>
          <a:p>
            <a:r>
              <a:rPr lang="en-US" sz="2000" b="1" dirty="0"/>
              <a:t>Typography</a:t>
            </a:r>
            <a:r>
              <a:rPr lang="en-US" sz="2000" dirty="0"/>
              <a:t> is the art and technique of arranging type to make written language legible, readable, and appealing when displayed.</a:t>
            </a:r>
          </a:p>
          <a:p>
            <a:pPr marL="0" indent="0">
              <a:buNone/>
            </a:pPr>
            <a:r>
              <a:rPr lang="en-US" sz="2000" dirty="0"/>
              <a:t>Ex. 								   Font Sheet:</a:t>
            </a:r>
          </a:p>
          <a:p>
            <a:pPr>
              <a:buFont typeface="Arial" panose="020B0604020202020204" pitchFamily="34" charset="0"/>
              <a:buChar char="•"/>
            </a:pPr>
            <a:r>
              <a:rPr lang="en-US" sz="2000" i="1" dirty="0"/>
              <a:t>Serif</a:t>
            </a:r>
            <a:r>
              <a:rPr lang="en-US" sz="2000" dirty="0"/>
              <a:t> – </a:t>
            </a:r>
            <a:r>
              <a:rPr lang="en-US" sz="2000" dirty="0">
                <a:latin typeface="Times New Roman"/>
                <a:cs typeface="Times New Roman"/>
              </a:rPr>
              <a:t>Times New Roman</a:t>
            </a:r>
            <a:r>
              <a:rPr lang="en-US" sz="2000" dirty="0"/>
              <a:t> </a:t>
            </a:r>
          </a:p>
          <a:p>
            <a:pPr>
              <a:buFont typeface="Arial" panose="020B0604020202020204" pitchFamily="34" charset="0"/>
              <a:buChar char="•"/>
            </a:pPr>
            <a:r>
              <a:rPr lang="en-US" sz="2000" i="1" dirty="0"/>
              <a:t>Sans (Serif)</a:t>
            </a:r>
            <a:r>
              <a:rPr lang="en-US" sz="2000" dirty="0"/>
              <a:t> - </a:t>
            </a:r>
            <a:r>
              <a:rPr lang="en-US" sz="2000" dirty="0">
                <a:latin typeface="Arial"/>
                <a:cs typeface="Arial"/>
              </a:rPr>
              <a:t>Arial</a:t>
            </a:r>
          </a:p>
          <a:p>
            <a:pPr>
              <a:buFont typeface="Arial" panose="020B0604020202020204" pitchFamily="34" charset="0"/>
              <a:buChar char="•"/>
            </a:pPr>
            <a:r>
              <a:rPr lang="en-US" sz="2000" i="1" dirty="0"/>
              <a:t>Monospace</a:t>
            </a:r>
            <a:r>
              <a:rPr lang="en-US" sz="2000" dirty="0"/>
              <a:t> - </a:t>
            </a:r>
            <a:r>
              <a:rPr lang="en-US" sz="2000" dirty="0">
                <a:latin typeface="Courier"/>
                <a:cs typeface="Courier"/>
              </a:rPr>
              <a:t>Courier</a:t>
            </a:r>
          </a:p>
          <a:p>
            <a:pPr>
              <a:buFont typeface="Arial" panose="020B0604020202020204" pitchFamily="34" charset="0"/>
              <a:buChar char="•"/>
            </a:pPr>
            <a:r>
              <a:rPr lang="en-US" sz="2000" i="1" dirty="0"/>
              <a:t>Modern</a:t>
            </a:r>
            <a:r>
              <a:rPr lang="en-US" sz="2000" dirty="0"/>
              <a:t> - </a:t>
            </a:r>
            <a:r>
              <a:rPr lang="en-US" sz="2000" dirty="0">
                <a:latin typeface="Georgia"/>
                <a:cs typeface="Georgia"/>
              </a:rPr>
              <a:t>Georgia</a:t>
            </a:r>
          </a:p>
          <a:p>
            <a:pPr>
              <a:buFont typeface="Arial" panose="020B0604020202020204" pitchFamily="34" charset="0"/>
              <a:buChar char="•"/>
            </a:pPr>
            <a:r>
              <a:rPr lang="en-US" sz="2000" i="1" dirty="0" err="1"/>
              <a:t>Oldstyle</a:t>
            </a:r>
            <a:r>
              <a:rPr lang="en-US" sz="2000" dirty="0"/>
              <a:t> - </a:t>
            </a:r>
            <a:r>
              <a:rPr lang="en-US" sz="2000" dirty="0">
                <a:latin typeface="Baskerville"/>
                <a:cs typeface="Baskerville"/>
              </a:rPr>
              <a:t>Baskerville</a:t>
            </a:r>
          </a:p>
          <a:p>
            <a:pPr>
              <a:buFont typeface="Arial" panose="020B0604020202020204" pitchFamily="34" charset="0"/>
              <a:buChar char="•"/>
            </a:pPr>
            <a:r>
              <a:rPr lang="en-US" sz="2000" i="1" dirty="0"/>
              <a:t>Script</a:t>
            </a:r>
            <a:r>
              <a:rPr lang="en-US" sz="2000" dirty="0"/>
              <a:t> -</a:t>
            </a:r>
            <a:r>
              <a:rPr lang="en-US" sz="2000" dirty="0">
                <a:latin typeface="Brush Script MT Italic"/>
                <a:cs typeface="Brush Script MT Italic"/>
              </a:rPr>
              <a:t>  Brush Script</a:t>
            </a:r>
          </a:p>
          <a:p>
            <a:pPr>
              <a:buFont typeface="Arial" panose="020B0604020202020204" pitchFamily="34" charset="0"/>
              <a:buChar char="•"/>
            </a:pPr>
            <a:r>
              <a:rPr lang="en-US" sz="2000" i="1" dirty="0"/>
              <a:t>Slab</a:t>
            </a:r>
            <a:r>
              <a:rPr lang="en-US" sz="2000" dirty="0"/>
              <a:t> – </a:t>
            </a:r>
            <a:r>
              <a:rPr lang="en-US" sz="2000" dirty="0">
                <a:latin typeface="Wide Latin"/>
                <a:cs typeface="Wide Latin"/>
              </a:rPr>
              <a:t>Wide Latin</a:t>
            </a:r>
          </a:p>
          <a:p>
            <a:pPr>
              <a:buFont typeface="Arial" panose="020B0604020202020204" pitchFamily="34" charset="0"/>
              <a:buChar char="•"/>
            </a:pPr>
            <a:r>
              <a:rPr lang="en-US" sz="2000" i="1" dirty="0"/>
              <a:t>Decorative</a:t>
            </a:r>
            <a:r>
              <a:rPr lang="en-US" sz="2000" dirty="0"/>
              <a:t> – </a:t>
            </a:r>
            <a:r>
              <a:rPr lang="en-US" sz="2000" dirty="0">
                <a:latin typeface="Curlz MT"/>
                <a:cs typeface="Curlz MT"/>
              </a:rPr>
              <a:t>Curlz MT</a:t>
            </a:r>
            <a:endParaRPr lang="en-US" sz="2000" dirty="0"/>
          </a:p>
          <a:p>
            <a:pPr marL="0" indent="0">
              <a:buNone/>
            </a:pPr>
            <a:endParaRPr lang="en-US" sz="2000" dirty="0"/>
          </a:p>
        </p:txBody>
      </p:sp>
      <p:pic>
        <p:nvPicPr>
          <p:cNvPr id="5" name="Picture 4">
            <a:extLst>
              <a:ext uri="{FF2B5EF4-FFF2-40B4-BE49-F238E27FC236}">
                <a16:creationId xmlns:a16="http://schemas.microsoft.com/office/drawing/2014/main" id="{B0C2EF5F-D136-4243-9803-87026EE170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5662" y="3312366"/>
            <a:ext cx="6171150" cy="3418093"/>
          </a:xfrm>
          <a:prstGeom prst="rect">
            <a:avLst/>
          </a:prstGeom>
        </p:spPr>
      </p:pic>
      <p:sp>
        <p:nvSpPr>
          <p:cNvPr id="6" name="Arrow: Left 5">
            <a:hlinkClick r:id="" action="ppaction://hlinkshowjump?jump=previousslide"/>
            <a:extLst>
              <a:ext uri="{FF2B5EF4-FFF2-40B4-BE49-F238E27FC236}">
                <a16:creationId xmlns:a16="http://schemas.microsoft.com/office/drawing/2014/main" id="{43914B77-0221-45DB-955C-5F25B4028FE9}"/>
              </a:ext>
            </a:extLst>
          </p:cNvPr>
          <p:cNvSpPr/>
          <p:nvPr/>
        </p:nvSpPr>
        <p:spPr>
          <a:xfrm>
            <a:off x="95897" y="6143664"/>
            <a:ext cx="928231" cy="5915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Back</a:t>
            </a:r>
          </a:p>
        </p:txBody>
      </p:sp>
      <p:sp>
        <p:nvSpPr>
          <p:cNvPr id="7" name="Arrow: Left 6">
            <a:hlinkClick r:id="rId3" action="ppaction://hlinksldjump"/>
            <a:extLst>
              <a:ext uri="{FF2B5EF4-FFF2-40B4-BE49-F238E27FC236}">
                <a16:creationId xmlns:a16="http://schemas.microsoft.com/office/drawing/2014/main" id="{F8B14B5A-BBB8-4CA2-A0AE-B4DEBCAB2DCB}"/>
              </a:ext>
            </a:extLst>
          </p:cNvPr>
          <p:cNvSpPr/>
          <p:nvPr/>
        </p:nvSpPr>
        <p:spPr>
          <a:xfrm flipH="1">
            <a:off x="9467337" y="5848331"/>
            <a:ext cx="2628766"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98828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Picture 4" descr="A picture containing indoor, building&#10;&#10;Description generated with high confidence">
            <a:extLst>
              <a:ext uri="{FF2B5EF4-FFF2-40B4-BE49-F238E27FC236}">
                <a16:creationId xmlns:a16="http://schemas.microsoft.com/office/drawing/2014/main" id="{90BDAD25-D21D-4072-B8FD-83BD7B010F1C}"/>
              </a:ext>
            </a:extLst>
          </p:cNvPr>
          <p:cNvPicPr>
            <a:picLocks noChangeAspect="1"/>
          </p:cNvPicPr>
          <p:nvPr/>
        </p:nvPicPr>
        <p:blipFill rotWithShape="1">
          <a:blip r:embed="rId2">
            <a:extLst>
              <a:ext uri="{28A0092B-C50C-407E-A947-70E740481C1C}">
                <a14:useLocalDpi xmlns:a14="http://schemas.microsoft.com/office/drawing/2010/main" val="0"/>
              </a:ext>
            </a:extLst>
          </a:blip>
          <a:srcRect l="9091" t="12974" b="10417"/>
          <a:stretch/>
        </p:blipFill>
        <p:spPr>
          <a:xfrm>
            <a:off x="1" y="10"/>
            <a:ext cx="12191999" cy="6857990"/>
          </a:xfrm>
          <a:prstGeom prst="rect">
            <a:avLst/>
          </a:prstGeom>
        </p:spPr>
      </p:pic>
      <p:sp>
        <p:nvSpPr>
          <p:cNvPr id="10" name="Parallelogram 9">
            <a:extLst>
              <a:ext uri="{FF2B5EF4-FFF2-40B4-BE49-F238E27FC236}">
                <a16:creationId xmlns:a16="http://schemas.microsoft.com/office/drawing/2014/main" id="{054F7F79-F447-429D-8CB8-7459C972E48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24188" y="0"/>
            <a:ext cx="9372600" cy="6858000"/>
          </a:xfrm>
          <a:prstGeom prst="parallelogram">
            <a:avLst>
              <a:gd name="adj" fmla="val 14937"/>
            </a:avLst>
          </a:prstGeom>
          <a:solidFill>
            <a:schemeClr val="bg1">
              <a:alpha val="8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8C18954F-0B0F-44A8-91E0-847BF7010516}"/>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C0A67AA-69E1-4F6D-A8A6-E7A2EAB7E1A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1D6D9E94-9FEE-4E26-AE7D-4E3E03A0650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5">
            <a:extLst>
              <a:ext uri="{FF2B5EF4-FFF2-40B4-BE49-F238E27FC236}">
                <a16:creationId xmlns:a16="http://schemas.microsoft.com/office/drawing/2014/main" id="{0CC2471B-F98C-4D94-8777-C8D8912A961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E943A1EA-7FA0-4E82-9E41-7778E165952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AFAAF75F-1732-434D-983C-04B19185B32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8">
            <a:extLst>
              <a:ext uri="{FF2B5EF4-FFF2-40B4-BE49-F238E27FC236}">
                <a16:creationId xmlns:a16="http://schemas.microsoft.com/office/drawing/2014/main" id="{B5721446-F8B2-46D7-B9FA-197016D0D53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a:extLst>
              <a:ext uri="{FF2B5EF4-FFF2-40B4-BE49-F238E27FC236}">
                <a16:creationId xmlns:a16="http://schemas.microsoft.com/office/drawing/2014/main" id="{AF09704D-A239-4559-A447-A072A7E8681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a:extLst>
              <a:ext uri="{FF2B5EF4-FFF2-40B4-BE49-F238E27FC236}">
                <a16:creationId xmlns:a16="http://schemas.microsoft.com/office/drawing/2014/main" id="{CDB22AD5-4F36-43F4-985C-AF8CC39B944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637F63F2-649A-41EF-BE19-652586482CF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4992D435-4AF6-4974-A20D-850124790AFE}"/>
              </a:ext>
            </a:extLst>
          </p:cNvPr>
          <p:cNvSpPr>
            <a:spLocks noGrp="1"/>
          </p:cNvSpPr>
          <p:nvPr>
            <p:ph type="title"/>
          </p:nvPr>
        </p:nvSpPr>
        <p:spPr>
          <a:xfrm>
            <a:off x="2766842" y="203205"/>
            <a:ext cx="6487955" cy="1320800"/>
          </a:xfrm>
        </p:spPr>
        <p:txBody>
          <a:bodyPr anchor="t">
            <a:normAutofit/>
          </a:bodyPr>
          <a:lstStyle/>
          <a:p>
            <a:r>
              <a:rPr lang="en-US" sz="7200" dirty="0"/>
              <a:t>Images</a:t>
            </a:r>
          </a:p>
        </p:txBody>
      </p:sp>
      <p:sp>
        <p:nvSpPr>
          <p:cNvPr id="3" name="Content Placeholder 2">
            <a:extLst>
              <a:ext uri="{FF2B5EF4-FFF2-40B4-BE49-F238E27FC236}">
                <a16:creationId xmlns:a16="http://schemas.microsoft.com/office/drawing/2014/main" id="{1B7787D6-B280-44C7-84B1-374CEDAF5A55}"/>
              </a:ext>
            </a:extLst>
          </p:cNvPr>
          <p:cNvSpPr>
            <a:spLocks noGrp="1"/>
          </p:cNvSpPr>
          <p:nvPr>
            <p:ph idx="1"/>
          </p:nvPr>
        </p:nvSpPr>
        <p:spPr>
          <a:xfrm>
            <a:off x="2738421" y="1831562"/>
            <a:ext cx="6487955" cy="3882362"/>
          </a:xfrm>
        </p:spPr>
        <p:txBody>
          <a:bodyPr>
            <a:noAutofit/>
          </a:bodyPr>
          <a:lstStyle/>
          <a:p>
            <a:r>
              <a:rPr lang="en-US" sz="3200" dirty="0"/>
              <a:t>A common maxim holds that “an image is worth a thousand words.” A properly composed image can convey strong emotion and message to people that view it. It is important to use images wisely. Many images are manipulated to get cool effects.</a:t>
            </a:r>
          </a:p>
        </p:txBody>
      </p:sp>
      <p:sp>
        <p:nvSpPr>
          <p:cNvPr id="17" name="Arrow: Left 16">
            <a:hlinkClick r:id="rId3" action="ppaction://hlinksldjump"/>
            <a:extLst>
              <a:ext uri="{FF2B5EF4-FFF2-40B4-BE49-F238E27FC236}">
                <a16:creationId xmlns:a16="http://schemas.microsoft.com/office/drawing/2014/main" id="{E16ABAA0-BFD2-401B-A304-810C124F52B7}"/>
              </a:ext>
            </a:extLst>
          </p:cNvPr>
          <p:cNvSpPr/>
          <p:nvPr/>
        </p:nvSpPr>
        <p:spPr>
          <a:xfrm>
            <a:off x="77609" y="5826769"/>
            <a:ext cx="2578857"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
        <p:nvSpPr>
          <p:cNvPr id="19" name="Arrow: Left 18">
            <a:hlinkClick r:id="" action="ppaction://hlinkshowjump?jump=nextslide"/>
            <a:extLst>
              <a:ext uri="{FF2B5EF4-FFF2-40B4-BE49-F238E27FC236}">
                <a16:creationId xmlns:a16="http://schemas.microsoft.com/office/drawing/2014/main" id="{AF066494-0677-4F67-A621-A6947CC593BE}"/>
              </a:ext>
            </a:extLst>
          </p:cNvPr>
          <p:cNvSpPr/>
          <p:nvPr/>
        </p:nvSpPr>
        <p:spPr>
          <a:xfrm flipH="1">
            <a:off x="11101065" y="5930401"/>
            <a:ext cx="1013326" cy="7876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Cont.</a:t>
            </a:r>
          </a:p>
        </p:txBody>
      </p:sp>
    </p:spTree>
    <p:extLst>
      <p:ext uri="{BB962C8B-B14F-4D97-AF65-F5344CB8AC3E}">
        <p14:creationId xmlns:p14="http://schemas.microsoft.com/office/powerpoint/2010/main" val="1987373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B3F26-7A7F-445A-BD8A-EAB2076C02A6}"/>
              </a:ext>
            </a:extLst>
          </p:cNvPr>
          <p:cNvSpPr>
            <a:spLocks noGrp="1"/>
          </p:cNvSpPr>
          <p:nvPr>
            <p:ph type="title"/>
          </p:nvPr>
        </p:nvSpPr>
        <p:spPr>
          <a:xfrm>
            <a:off x="677334" y="609600"/>
            <a:ext cx="8596668" cy="1320800"/>
          </a:xfrm>
        </p:spPr>
        <p:txBody>
          <a:bodyPr/>
          <a:lstStyle/>
          <a:p>
            <a:r>
              <a:rPr lang="en-US" dirty="0"/>
              <a:t>Images Cont. </a:t>
            </a:r>
          </a:p>
        </p:txBody>
      </p:sp>
      <p:sp>
        <p:nvSpPr>
          <p:cNvPr id="3" name="Content Placeholder 2">
            <a:extLst>
              <a:ext uri="{FF2B5EF4-FFF2-40B4-BE49-F238E27FC236}">
                <a16:creationId xmlns:a16="http://schemas.microsoft.com/office/drawing/2014/main" id="{8E9667F9-8709-489E-99C8-57C6B45286ED}"/>
              </a:ext>
            </a:extLst>
          </p:cNvPr>
          <p:cNvSpPr>
            <a:spLocks noGrp="1"/>
          </p:cNvSpPr>
          <p:nvPr>
            <p:ph idx="1"/>
          </p:nvPr>
        </p:nvSpPr>
        <p:spPr>
          <a:xfrm>
            <a:off x="677334" y="1799344"/>
            <a:ext cx="8596668" cy="3880773"/>
          </a:xfrm>
        </p:spPr>
        <p:txBody>
          <a:bodyPr/>
          <a:lstStyle/>
          <a:p>
            <a:pPr>
              <a:buFont typeface="Wingdings" panose="05000000000000000000" pitchFamily="2" charset="2"/>
              <a:buChar char="q"/>
            </a:pPr>
            <a:r>
              <a:rPr lang="en-US" dirty="0"/>
              <a:t>Vector vs Bitmap?</a:t>
            </a:r>
          </a:p>
          <a:p>
            <a:pPr marL="0" indent="0">
              <a:buNone/>
            </a:pPr>
            <a:endParaRPr lang="en-US" dirty="0"/>
          </a:p>
          <a:p>
            <a:r>
              <a:rPr lang="en-US" dirty="0"/>
              <a:t>Bitmaps are collections of colors that are rendered in a rectangular grid by on screen pixels. They can require a lot of memory to store the picture information as the physical dimensions of the image increases.</a:t>
            </a:r>
          </a:p>
          <a:p>
            <a:r>
              <a:rPr lang="en-US" dirty="0"/>
              <a:t>Vector images are stored as a series of instructions about how the image is to be drawn. These images can scale from the size of a logo on a business card up to the size of an advertisement on the side of a skyscraper with no loss in image clarity.</a:t>
            </a:r>
          </a:p>
          <a:p>
            <a:endParaRPr lang="en-US" dirty="0"/>
          </a:p>
        </p:txBody>
      </p:sp>
      <p:pic>
        <p:nvPicPr>
          <p:cNvPr id="5" name="Picture 4">
            <a:extLst>
              <a:ext uri="{FF2B5EF4-FFF2-40B4-BE49-F238E27FC236}">
                <a16:creationId xmlns:a16="http://schemas.microsoft.com/office/drawing/2014/main" id="{9A07DB74-1D58-41F4-A9BC-1FD8BCBB4B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59377" y="4714875"/>
            <a:ext cx="3810000" cy="2143125"/>
          </a:xfrm>
          <a:prstGeom prst="rect">
            <a:avLst/>
          </a:prstGeom>
        </p:spPr>
      </p:pic>
      <p:sp>
        <p:nvSpPr>
          <p:cNvPr id="6" name="Arrow: Left 5">
            <a:hlinkClick r:id="" action="ppaction://hlinkshowjump?jump=previousslide"/>
            <a:extLst>
              <a:ext uri="{FF2B5EF4-FFF2-40B4-BE49-F238E27FC236}">
                <a16:creationId xmlns:a16="http://schemas.microsoft.com/office/drawing/2014/main" id="{9D4B26EE-ABC5-4F58-9FAA-0FAF1A091FF5}"/>
              </a:ext>
            </a:extLst>
          </p:cNvPr>
          <p:cNvSpPr/>
          <p:nvPr/>
        </p:nvSpPr>
        <p:spPr>
          <a:xfrm>
            <a:off x="95897" y="6143664"/>
            <a:ext cx="928231" cy="59156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Back</a:t>
            </a:r>
          </a:p>
        </p:txBody>
      </p:sp>
      <p:sp>
        <p:nvSpPr>
          <p:cNvPr id="7" name="Arrow: Left 6">
            <a:hlinkClick r:id="rId3" action="ppaction://hlinksldjump"/>
            <a:extLst>
              <a:ext uri="{FF2B5EF4-FFF2-40B4-BE49-F238E27FC236}">
                <a16:creationId xmlns:a16="http://schemas.microsoft.com/office/drawing/2014/main" id="{184D6756-3751-45D7-A643-D92EB78537C3}"/>
              </a:ext>
            </a:extLst>
          </p:cNvPr>
          <p:cNvSpPr/>
          <p:nvPr/>
        </p:nvSpPr>
        <p:spPr>
          <a:xfrm flipH="1">
            <a:off x="9467337" y="5839187"/>
            <a:ext cx="2628766" cy="89127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The Knowledge Tree</a:t>
            </a:r>
            <a:endParaRPr lang="en-US" b="1" dirty="0"/>
          </a:p>
        </p:txBody>
      </p:sp>
    </p:spTree>
    <p:extLst>
      <p:ext uri="{BB962C8B-B14F-4D97-AF65-F5344CB8AC3E}">
        <p14:creationId xmlns:p14="http://schemas.microsoft.com/office/powerpoint/2010/main" val="141688557"/>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592</TotalTime>
  <Words>1024</Words>
  <Application>Microsoft Office PowerPoint</Application>
  <PresentationFormat>Widescreen</PresentationFormat>
  <Paragraphs>147</Paragraphs>
  <Slides>20</Slides>
  <Notes>0</Notes>
  <HiddenSlides>0</HiddenSlides>
  <MMClips>2</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20</vt:i4>
      </vt:variant>
    </vt:vector>
  </HeadingPairs>
  <TitlesOfParts>
    <vt:vector size="33" baseType="lpstr">
      <vt:lpstr>Arial</vt:lpstr>
      <vt:lpstr>Baskerville</vt:lpstr>
      <vt:lpstr>Brush Script MT Italic</vt:lpstr>
      <vt:lpstr>Calibri</vt:lpstr>
      <vt:lpstr>Courier</vt:lpstr>
      <vt:lpstr>Curlz MT</vt:lpstr>
      <vt:lpstr>Georgia</vt:lpstr>
      <vt:lpstr>Times New Roman</vt:lpstr>
      <vt:lpstr>Trebuchet MS</vt:lpstr>
      <vt:lpstr>Wide Latin</vt:lpstr>
      <vt:lpstr>Wingdings</vt:lpstr>
      <vt:lpstr>Wingdings 3</vt:lpstr>
      <vt:lpstr>Facet</vt:lpstr>
      <vt:lpstr>Nothing Is Here;  Or Is There?</vt:lpstr>
      <vt:lpstr>What is Multimedia?</vt:lpstr>
      <vt:lpstr>Importance of Multimedia?</vt:lpstr>
      <vt:lpstr>The Five Building Blocks of Multimedia</vt:lpstr>
      <vt:lpstr>PowerPoint Presentation</vt:lpstr>
      <vt:lpstr>Text</vt:lpstr>
      <vt:lpstr>Text Cont. </vt:lpstr>
      <vt:lpstr>Images</vt:lpstr>
      <vt:lpstr>Images Cont. </vt:lpstr>
      <vt:lpstr>Audio</vt:lpstr>
      <vt:lpstr>Audio Cont. </vt:lpstr>
      <vt:lpstr>Animation</vt:lpstr>
      <vt:lpstr>Animation Cont. </vt:lpstr>
      <vt:lpstr>Video</vt:lpstr>
      <vt:lpstr>Video Cont. </vt:lpstr>
      <vt:lpstr>Hardware Needed (playback or creation)</vt:lpstr>
      <vt:lpstr>Software Needed (playback or creation)</vt:lpstr>
      <vt:lpstr>Copyrights</vt:lpstr>
      <vt:lpstr>Conclusion</vt:lpstr>
      <vt:lpstr>Credits/References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Akash Darji</dc:creator>
  <cp:lastModifiedBy>Akash Darji</cp:lastModifiedBy>
  <cp:revision>59</cp:revision>
  <dcterms:created xsi:type="dcterms:W3CDTF">2018-04-09T16:35:50Z</dcterms:created>
  <dcterms:modified xsi:type="dcterms:W3CDTF">2018-04-11T03:26:15Z</dcterms:modified>
</cp:coreProperties>
</file>