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5143500" cx="9144000"/>
  <p:notesSz cx="6858000" cy="9144000"/>
  <p:embeddedFontLst>
    <p:embeddedFont>
      <p:font typeface="Montserrat"/>
      <p:regular r:id="rId25"/>
      <p:bold r:id="rId26"/>
      <p:italic r:id="rId27"/>
      <p:boldItalic r:id="rId28"/>
    </p:embeddedFont>
    <p:embeddedFont>
      <p:font typeface="La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ontserrat-bold.fntdata"/><Relationship Id="rId25" Type="http://schemas.openxmlformats.org/officeDocument/2006/relationships/font" Target="fonts/Montserrat-regular.fntdata"/><Relationship Id="rId28" Type="http://schemas.openxmlformats.org/officeDocument/2006/relationships/font" Target="fonts/Montserrat-boldItalic.fntdata"/><Relationship Id="rId27" Type="http://schemas.openxmlformats.org/officeDocument/2006/relationships/font" Target="fonts/Montserrat-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italic.fntdata"/><Relationship Id="rId30" Type="http://schemas.openxmlformats.org/officeDocument/2006/relationships/font" Target="fonts/Lato-bold.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Lato-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Shape 131"/>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132" name="Shape 1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1" name="Shape 20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Shape 2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8" name="Shape 2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Shape 2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5" name="Shape 2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2" name="Shape 22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 name="Shape 227"/>
        <p:cNvGrpSpPr/>
        <p:nvPr/>
      </p:nvGrpSpPr>
      <p:grpSpPr>
        <a:xfrm>
          <a:off x="0" y="0"/>
          <a:ext cx="0" cy="0"/>
          <a:chOff x="0" y="0"/>
          <a:chExt cx="0" cy="0"/>
        </a:xfrm>
      </p:grpSpPr>
      <p:sp>
        <p:nvSpPr>
          <p:cNvPr id="228" name="Shape 2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9" name="Shape 22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5" name="Shape 23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1" name="Shape 24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8" name="Shape 24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Shape 2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7" name="Shape 25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Shape 26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8" name="Shape 26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Shape 1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8" name="Shape 13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Shape 27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4" name="Shape 27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5" name="Shape 15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Shape 16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1" name="Shape 16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Shape 1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7" name="Shape 16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3" name="Shape 1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0" name="Shape 18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7" name="Shape 18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Shape 1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4" name="Shape 19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nvGrpSpPr>
          <p:cNvPr id="11" name="Shape 11"/>
          <p:cNvGrpSpPr/>
          <p:nvPr/>
        </p:nvGrpSpPr>
        <p:grpSpPr>
          <a:xfrm>
            <a:off x="0" y="490"/>
            <a:ext cx="5153705" cy="5134399"/>
            <a:chOff x="0" y="75"/>
            <a:chExt cx="5153705" cy="5152950"/>
          </a:xfrm>
        </p:grpSpPr>
        <p:sp>
          <p:nvSpPr>
            <p:cNvPr id="12" name="Shape 1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 name="Shape 13"/>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 name="Shape 14"/>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 name="Shape 15"/>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6" name="Shape 16"/>
          <p:cNvSpPr txBox="1"/>
          <p:nvPr>
            <p:ph type="ctrTitle"/>
          </p:nvPr>
        </p:nvSpPr>
        <p:spPr>
          <a:xfrm>
            <a:off x="3537150" y="1578400"/>
            <a:ext cx="5017500" cy="1578900"/>
          </a:xfrm>
          <a:prstGeom prst="rect">
            <a:avLst/>
          </a:prstGeom>
        </p:spPr>
        <p:txBody>
          <a:bodyPr anchorCtr="0" anchor="t" bIns="91425" lIns="91425" spcFirstLastPara="1" rIns="91425" wrap="square" tIns="91425"/>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7" name="Shape 17"/>
          <p:cNvSpPr txBox="1"/>
          <p:nvPr>
            <p:ph idx="1" type="subTitle"/>
          </p:nvPr>
        </p:nvSpPr>
        <p:spPr>
          <a:xfrm>
            <a:off x="5083950" y="3924925"/>
            <a:ext cx="3470700" cy="506100"/>
          </a:xfrm>
          <a:prstGeom prst="rect">
            <a:avLst/>
          </a:prstGeom>
        </p:spPr>
        <p:txBody>
          <a:bodyPr anchorCtr="0" anchor="t" bIns="91425" lIns="91425" spcFirstLastPara="1" rIns="91425" wrap="square" tIns="91425"/>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8" name="Shape 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05" name="Shape 105"/>
        <p:cNvGrpSpPr/>
        <p:nvPr/>
      </p:nvGrpSpPr>
      <p:grpSpPr>
        <a:xfrm>
          <a:off x="0" y="0"/>
          <a:ext cx="0" cy="0"/>
          <a:chOff x="0" y="0"/>
          <a:chExt cx="0" cy="0"/>
        </a:xfrm>
      </p:grpSpPr>
      <p:grpSp>
        <p:nvGrpSpPr>
          <p:cNvPr id="106" name="Shape 106"/>
          <p:cNvGrpSpPr/>
          <p:nvPr/>
        </p:nvGrpSpPr>
        <p:grpSpPr>
          <a:xfrm>
            <a:off x="4406400" y="0"/>
            <a:ext cx="4737600" cy="5143065"/>
            <a:chOff x="4406400" y="0"/>
            <a:chExt cx="4737600" cy="5143065"/>
          </a:xfrm>
        </p:grpSpPr>
        <p:sp>
          <p:nvSpPr>
            <p:cNvPr id="107" name="Shape 107"/>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8" name="Shape 108"/>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9" name="Shape 109"/>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0" name="Shape 110"/>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1" name="Shape 1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2" name="Shape 112"/>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3" name="Shape 11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4" name="Shape 114"/>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5" name="Shape 115"/>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6" name="Shape 116"/>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7" name="Shape 117"/>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8" name="Shape 118"/>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9" name="Shape 119"/>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0" name="Shape 120"/>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1" name="Shape 12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2" name="Shape 122"/>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3" name="Shape 12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4" name="Shape 124"/>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25" name="Shape 125"/>
          <p:cNvSpPr txBox="1"/>
          <p:nvPr>
            <p:ph type="title"/>
          </p:nvPr>
        </p:nvSpPr>
        <p:spPr>
          <a:xfrm>
            <a:off x="823850" y="1284675"/>
            <a:ext cx="4776000" cy="1300800"/>
          </a:xfrm>
          <a:prstGeom prst="rect">
            <a:avLst/>
          </a:prstGeom>
        </p:spPr>
        <p:txBody>
          <a:bodyPr anchorCtr="0" anchor="t" bIns="91425" lIns="91425" spcFirstLastPara="1" rIns="91425" wrap="square" tIns="91425"/>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p:txBody>
      </p:sp>
      <p:sp>
        <p:nvSpPr>
          <p:cNvPr id="126" name="Shape 126"/>
          <p:cNvSpPr txBox="1"/>
          <p:nvPr>
            <p:ph idx="1" type="body"/>
          </p:nvPr>
        </p:nvSpPr>
        <p:spPr>
          <a:xfrm>
            <a:off x="823850" y="2643124"/>
            <a:ext cx="4776000" cy="1218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27" name="Shape 1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8" name="Shape 128"/>
        <p:cNvGrpSpPr/>
        <p:nvPr/>
      </p:nvGrpSpPr>
      <p:grpSpPr>
        <a:xfrm>
          <a:off x="0" y="0"/>
          <a:ext cx="0" cy="0"/>
          <a:chOff x="0" y="0"/>
          <a:chExt cx="0" cy="0"/>
        </a:xfrm>
      </p:grpSpPr>
      <p:sp>
        <p:nvSpPr>
          <p:cNvPr id="129" name="Shape 1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9" name="Shape 19"/>
        <p:cNvGrpSpPr/>
        <p:nvPr/>
      </p:nvGrpSpPr>
      <p:grpSpPr>
        <a:xfrm>
          <a:off x="0" y="0"/>
          <a:ext cx="0" cy="0"/>
          <a:chOff x="0" y="0"/>
          <a:chExt cx="0" cy="0"/>
        </a:xfrm>
      </p:grpSpPr>
      <p:grpSp>
        <p:nvGrpSpPr>
          <p:cNvPr id="20" name="Shape 20"/>
          <p:cNvGrpSpPr/>
          <p:nvPr/>
        </p:nvGrpSpPr>
        <p:grpSpPr>
          <a:xfrm>
            <a:off x="4406400" y="0"/>
            <a:ext cx="4737600" cy="5143065"/>
            <a:chOff x="4406400" y="0"/>
            <a:chExt cx="4737600" cy="5143065"/>
          </a:xfrm>
        </p:grpSpPr>
        <p:sp>
          <p:nvSpPr>
            <p:cNvPr id="21" name="Shape 2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2" name="Shape 22"/>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 name="Shape 2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4" name="Shape 24"/>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 name="Shape 25"/>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6" name="Shape 26"/>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7" name="Shape 27"/>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8" name="Shape 28"/>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 name="Shape 29"/>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0" name="Shape 30"/>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1" name="Shape 3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2" name="Shape 32"/>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3" name="Shape 3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 name="Shape 34"/>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5" name="Shape 35"/>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6" name="Shape 36"/>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8" name="Shape 38"/>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39" name="Shape 39"/>
          <p:cNvSpPr txBox="1"/>
          <p:nvPr>
            <p:ph type="title"/>
          </p:nvPr>
        </p:nvSpPr>
        <p:spPr>
          <a:xfrm>
            <a:off x="823850" y="2053000"/>
            <a:ext cx="4587000" cy="1148700"/>
          </a:xfrm>
          <a:prstGeom prst="rect">
            <a:avLst/>
          </a:prstGeom>
        </p:spPr>
        <p:txBody>
          <a:bodyPr anchorCtr="0" anchor="ctr"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1" name="Shape 41"/>
        <p:cNvGrpSpPr/>
        <p:nvPr/>
      </p:nvGrpSpPr>
      <p:grpSpPr>
        <a:xfrm>
          <a:off x="0" y="0"/>
          <a:ext cx="0" cy="0"/>
          <a:chOff x="0" y="0"/>
          <a:chExt cx="0" cy="0"/>
        </a:xfrm>
      </p:grpSpPr>
      <p:grpSp>
        <p:nvGrpSpPr>
          <p:cNvPr id="42" name="Shape 42"/>
          <p:cNvGrpSpPr/>
          <p:nvPr/>
        </p:nvGrpSpPr>
        <p:grpSpPr>
          <a:xfrm>
            <a:off x="0" y="381001"/>
            <a:ext cx="1037850" cy="1016287"/>
            <a:chOff x="0" y="381001"/>
            <a:chExt cx="1037850" cy="1016287"/>
          </a:xfrm>
        </p:grpSpPr>
        <p:sp>
          <p:nvSpPr>
            <p:cNvPr id="43" name="Shape 43"/>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4" name="Shape 4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45" name="Shape 45"/>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6" name="Shape 46"/>
          <p:cNvSpPr txBox="1"/>
          <p:nvPr>
            <p:ph idx="1" type="body"/>
          </p:nvPr>
        </p:nvSpPr>
        <p:spPr>
          <a:xfrm>
            <a:off x="1297500" y="1567550"/>
            <a:ext cx="70389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8" name="Shape 48"/>
        <p:cNvGrpSpPr/>
        <p:nvPr/>
      </p:nvGrpSpPr>
      <p:grpSpPr>
        <a:xfrm>
          <a:off x="0" y="0"/>
          <a:ext cx="0" cy="0"/>
          <a:chOff x="0" y="0"/>
          <a:chExt cx="0" cy="0"/>
        </a:xfrm>
      </p:grpSpPr>
      <p:grpSp>
        <p:nvGrpSpPr>
          <p:cNvPr id="49" name="Shape 49"/>
          <p:cNvGrpSpPr/>
          <p:nvPr/>
        </p:nvGrpSpPr>
        <p:grpSpPr>
          <a:xfrm>
            <a:off x="0" y="381001"/>
            <a:ext cx="1037850" cy="1016287"/>
            <a:chOff x="0" y="381001"/>
            <a:chExt cx="1037850" cy="1016287"/>
          </a:xfrm>
        </p:grpSpPr>
        <p:sp>
          <p:nvSpPr>
            <p:cNvPr id="50" name="Shape 50"/>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1" name="Shape 51"/>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52" name="Shape 52"/>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 name="Shape 53"/>
          <p:cNvSpPr txBox="1"/>
          <p:nvPr>
            <p:ph idx="1" type="body"/>
          </p:nvPr>
        </p:nvSpPr>
        <p:spPr>
          <a:xfrm>
            <a:off x="1297500" y="1567550"/>
            <a:ext cx="34032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Shape 54"/>
          <p:cNvSpPr txBox="1"/>
          <p:nvPr>
            <p:ph idx="2" type="body"/>
          </p:nvPr>
        </p:nvSpPr>
        <p:spPr>
          <a:xfrm>
            <a:off x="4933221" y="1567550"/>
            <a:ext cx="34032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Shape 5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6" name="Shape 56"/>
        <p:cNvGrpSpPr/>
        <p:nvPr/>
      </p:nvGrpSpPr>
      <p:grpSpPr>
        <a:xfrm>
          <a:off x="0" y="0"/>
          <a:ext cx="0" cy="0"/>
          <a:chOff x="0" y="0"/>
          <a:chExt cx="0" cy="0"/>
        </a:xfrm>
      </p:grpSpPr>
      <p:grpSp>
        <p:nvGrpSpPr>
          <p:cNvPr id="57" name="Shape 57"/>
          <p:cNvGrpSpPr/>
          <p:nvPr/>
        </p:nvGrpSpPr>
        <p:grpSpPr>
          <a:xfrm>
            <a:off x="0" y="381001"/>
            <a:ext cx="1037850" cy="1016287"/>
            <a:chOff x="0" y="381001"/>
            <a:chExt cx="1037850" cy="1016287"/>
          </a:xfrm>
        </p:grpSpPr>
        <p:sp>
          <p:nvSpPr>
            <p:cNvPr id="58" name="Shape 58"/>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9" name="Shape 5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60" name="Shape 60"/>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1" name="Shape 6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62" name="Shape 62"/>
        <p:cNvGrpSpPr/>
        <p:nvPr/>
      </p:nvGrpSpPr>
      <p:grpSpPr>
        <a:xfrm>
          <a:off x="0" y="0"/>
          <a:ext cx="0" cy="0"/>
          <a:chOff x="0" y="0"/>
          <a:chExt cx="0" cy="0"/>
        </a:xfrm>
      </p:grpSpPr>
      <p:grpSp>
        <p:nvGrpSpPr>
          <p:cNvPr id="63" name="Shape 63"/>
          <p:cNvGrpSpPr/>
          <p:nvPr/>
        </p:nvGrpSpPr>
        <p:grpSpPr>
          <a:xfrm>
            <a:off x="0" y="381001"/>
            <a:ext cx="1037850" cy="1016287"/>
            <a:chOff x="0" y="381001"/>
            <a:chExt cx="1037850" cy="1016287"/>
          </a:xfrm>
        </p:grpSpPr>
        <p:sp>
          <p:nvSpPr>
            <p:cNvPr id="64" name="Shape 6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5" name="Shape 6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66" name="Shape 66"/>
          <p:cNvSpPr txBox="1"/>
          <p:nvPr>
            <p:ph type="title"/>
          </p:nvPr>
        </p:nvSpPr>
        <p:spPr>
          <a:xfrm>
            <a:off x="1297500" y="393750"/>
            <a:ext cx="3798900" cy="1493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7" name="Shape 67"/>
          <p:cNvSpPr txBox="1"/>
          <p:nvPr>
            <p:ph idx="1" type="body"/>
          </p:nvPr>
        </p:nvSpPr>
        <p:spPr>
          <a:xfrm>
            <a:off x="1297500" y="1972550"/>
            <a:ext cx="3798900" cy="2415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8" name="Shape 6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69" name="Shape 69"/>
        <p:cNvGrpSpPr/>
        <p:nvPr/>
      </p:nvGrpSpPr>
      <p:grpSpPr>
        <a:xfrm>
          <a:off x="0" y="0"/>
          <a:ext cx="0" cy="0"/>
          <a:chOff x="0" y="0"/>
          <a:chExt cx="0" cy="0"/>
        </a:xfrm>
      </p:grpSpPr>
      <p:grpSp>
        <p:nvGrpSpPr>
          <p:cNvPr id="70" name="Shape 70"/>
          <p:cNvGrpSpPr/>
          <p:nvPr/>
        </p:nvGrpSpPr>
        <p:grpSpPr>
          <a:xfrm>
            <a:off x="4406400" y="0"/>
            <a:ext cx="4737600" cy="5143500"/>
            <a:chOff x="4406400" y="0"/>
            <a:chExt cx="4737600" cy="5143500"/>
          </a:xfrm>
        </p:grpSpPr>
        <p:sp>
          <p:nvSpPr>
            <p:cNvPr id="71" name="Shape 71"/>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2" name="Shape 72"/>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3" name="Shape 73"/>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4" name="Shape 74"/>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5" name="Shape 75"/>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6" name="Shape 76"/>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7" name="Shape 77"/>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8" name="Shape 7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9" name="Shape 79"/>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0" name="Shape 80"/>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1" name="Shape 81"/>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2" name="Shape 82"/>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3" name="Shape 83"/>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4" name="Shape 84"/>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5" name="Shape 85"/>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6" name="Shape 86"/>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7" name="Shape 87"/>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8" name="Shape 8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89" name="Shape 89"/>
          <p:cNvSpPr txBox="1"/>
          <p:nvPr>
            <p:ph type="title"/>
          </p:nvPr>
        </p:nvSpPr>
        <p:spPr>
          <a:xfrm>
            <a:off x="823850" y="866775"/>
            <a:ext cx="4587000" cy="3521100"/>
          </a:xfrm>
          <a:prstGeom prst="rect">
            <a:avLst/>
          </a:prstGeom>
        </p:spPr>
        <p:txBody>
          <a:bodyPr anchorCtr="0" anchor="ctr"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Shape 9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91" name="Shape 91"/>
        <p:cNvGrpSpPr/>
        <p:nvPr/>
      </p:nvGrpSpPr>
      <p:grpSpPr>
        <a:xfrm>
          <a:off x="0" y="0"/>
          <a:ext cx="0" cy="0"/>
          <a:chOff x="0" y="0"/>
          <a:chExt cx="0" cy="0"/>
        </a:xfrm>
      </p:grpSpPr>
      <p:grpSp>
        <p:nvGrpSpPr>
          <p:cNvPr id="92" name="Shape 92"/>
          <p:cNvGrpSpPr/>
          <p:nvPr/>
        </p:nvGrpSpPr>
        <p:grpSpPr>
          <a:xfrm>
            <a:off x="0" y="381001"/>
            <a:ext cx="1037850" cy="1016287"/>
            <a:chOff x="0" y="381001"/>
            <a:chExt cx="1037850" cy="1016287"/>
          </a:xfrm>
        </p:grpSpPr>
        <p:sp>
          <p:nvSpPr>
            <p:cNvPr id="93" name="Shape 93"/>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4" name="Shape 9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95" name="Shape 95"/>
          <p:cNvSpPr txBox="1"/>
          <p:nvPr>
            <p:ph type="title"/>
          </p:nvPr>
        </p:nvSpPr>
        <p:spPr>
          <a:xfrm>
            <a:off x="1297500" y="1658325"/>
            <a:ext cx="3036300" cy="17517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6" name="Shape 96"/>
          <p:cNvSpPr txBox="1"/>
          <p:nvPr>
            <p:ph idx="1" type="subTitle"/>
          </p:nvPr>
        </p:nvSpPr>
        <p:spPr>
          <a:xfrm>
            <a:off x="1297500" y="3538000"/>
            <a:ext cx="3036300" cy="506100"/>
          </a:xfrm>
          <a:prstGeom prst="rect">
            <a:avLst/>
          </a:prstGeom>
        </p:spPr>
        <p:txBody>
          <a:bodyPr anchorCtr="0" anchor="t" bIns="91425" lIns="91425" spcFirstLastPara="1" rIns="91425" wrap="square" tIns="91425"/>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97" name="Shape 97"/>
          <p:cNvSpPr txBox="1"/>
          <p:nvPr>
            <p:ph idx="2" type="body"/>
          </p:nvPr>
        </p:nvSpPr>
        <p:spPr>
          <a:xfrm>
            <a:off x="4648200" y="1696600"/>
            <a:ext cx="3676800" cy="23475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Shape 9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99" name="Shape 99"/>
        <p:cNvGrpSpPr/>
        <p:nvPr/>
      </p:nvGrpSpPr>
      <p:grpSpPr>
        <a:xfrm>
          <a:off x="0" y="0"/>
          <a:ext cx="0" cy="0"/>
          <a:chOff x="0" y="0"/>
          <a:chExt cx="0" cy="0"/>
        </a:xfrm>
      </p:grpSpPr>
      <p:grpSp>
        <p:nvGrpSpPr>
          <p:cNvPr id="100" name="Shape 100"/>
          <p:cNvGrpSpPr/>
          <p:nvPr/>
        </p:nvGrpSpPr>
        <p:grpSpPr>
          <a:xfrm>
            <a:off x="0" y="4128572"/>
            <a:ext cx="698925" cy="684657"/>
            <a:chOff x="0" y="3785672"/>
            <a:chExt cx="698925" cy="684657"/>
          </a:xfrm>
        </p:grpSpPr>
        <p:sp>
          <p:nvSpPr>
            <p:cNvPr id="101" name="Shape 101"/>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2" name="Shape 102"/>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03" name="Shape 103"/>
          <p:cNvSpPr txBox="1"/>
          <p:nvPr>
            <p:ph idx="1" type="body"/>
          </p:nvPr>
        </p:nvSpPr>
        <p:spPr>
          <a:xfrm>
            <a:off x="812725" y="4305375"/>
            <a:ext cx="6936000" cy="5238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300"/>
              <a:buNone/>
              <a:defRPr/>
            </a:lvl1pPr>
          </a:lstStyle>
          <a:p/>
        </p:txBody>
      </p:sp>
      <p:sp>
        <p:nvSpPr>
          <p:cNvPr id="104" name="Shape 10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focus">
    <p:bg>
      <p:bgPr>
        <a:solidFill>
          <a:schemeClr val="dk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www.youtube.com/watch?v=rULPlLohR8w" TargetMode="Externa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www.youtube.com/watch?v=s5aytG6aa8Q" TargetMode="Externa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7.jpg"/><Relationship Id="rId4" Type="http://schemas.openxmlformats.org/officeDocument/2006/relationships/image" Target="../media/image12.jpg"/><Relationship Id="rId5"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8.png"/><Relationship Id="rId4" Type="http://schemas.openxmlformats.org/officeDocument/2006/relationships/image" Target="../media/image18.png"/><Relationship Id="rId5" Type="http://schemas.openxmlformats.org/officeDocument/2006/relationships/image" Target="../media/image22.png"/><Relationship Id="rId6" Type="http://schemas.openxmlformats.org/officeDocument/2006/relationships/image" Target="../media/image6.png"/><Relationship Id="rId7"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19.png"/><Relationship Id="rId6" Type="http://schemas.openxmlformats.org/officeDocument/2006/relationships/image" Target="../media/image10.jpg"/><Relationship Id="rId7"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www.youtube.com/watch?v=s5aytG6aa8Q"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Shape 134"/>
          <p:cNvSpPr txBox="1"/>
          <p:nvPr>
            <p:ph type="ctrTitle"/>
          </p:nvPr>
        </p:nvSpPr>
        <p:spPr>
          <a:xfrm>
            <a:off x="3537150" y="1578400"/>
            <a:ext cx="5017500" cy="15789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Interactive</a:t>
            </a:r>
            <a:endParaRPr/>
          </a:p>
          <a:p>
            <a:pPr indent="0" lvl="0" marL="0">
              <a:spcBef>
                <a:spcPts val="0"/>
              </a:spcBef>
              <a:spcAft>
                <a:spcPts val="0"/>
              </a:spcAft>
              <a:buNone/>
            </a:pPr>
            <a:r>
              <a:rPr lang="en"/>
              <a:t>Multimedia I</a:t>
            </a:r>
            <a:endParaRPr/>
          </a:p>
        </p:txBody>
      </p:sp>
      <p:sp>
        <p:nvSpPr>
          <p:cNvPr id="135" name="Shape 135"/>
          <p:cNvSpPr txBox="1"/>
          <p:nvPr>
            <p:ph idx="1" type="subTitle"/>
          </p:nvPr>
        </p:nvSpPr>
        <p:spPr>
          <a:xfrm>
            <a:off x="5083950" y="3924925"/>
            <a:ext cx="3470700" cy="506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By Kywajn Alston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Shape 203"/>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Images in Multimedia PT 2</a:t>
            </a:r>
            <a:endParaRPr/>
          </a:p>
        </p:txBody>
      </p:sp>
      <p:sp>
        <p:nvSpPr>
          <p:cNvPr id="204" name="Shape 204"/>
          <p:cNvSpPr txBox="1"/>
          <p:nvPr>
            <p:ph idx="1" type="body"/>
          </p:nvPr>
        </p:nvSpPr>
        <p:spPr>
          <a:xfrm>
            <a:off x="5474600" y="1480750"/>
            <a:ext cx="2861700" cy="30849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As shown in the image off to the left, an image like this could be used on social media but in this case it is used as a example.</a:t>
            </a:r>
            <a:endParaRPr/>
          </a:p>
        </p:txBody>
      </p:sp>
      <p:pic>
        <p:nvPicPr>
          <p:cNvPr id="205" name="Shape 205"/>
          <p:cNvPicPr preferRelativeResize="0"/>
          <p:nvPr/>
        </p:nvPicPr>
        <p:blipFill>
          <a:blip r:embed="rId3">
            <a:alphaModFix/>
          </a:blip>
          <a:stretch>
            <a:fillRect/>
          </a:stretch>
        </p:blipFill>
        <p:spPr>
          <a:xfrm>
            <a:off x="848554" y="1480750"/>
            <a:ext cx="4626051" cy="30848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Shape 21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Audio in Multimedia</a:t>
            </a:r>
            <a:endParaRPr/>
          </a:p>
        </p:txBody>
      </p:sp>
      <p:sp>
        <p:nvSpPr>
          <p:cNvPr id="211" name="Shape 211"/>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Audio is something that everyone can relate to in the modern era. As we are all listening to something whether it be a podcast, radio station such as “The Breakfast club on 105.1” or just listening to music on Spotify, Apple Music or Soundcloud. It is a regular upon the daily life of many.</a:t>
            </a:r>
            <a:endParaRPr/>
          </a:p>
        </p:txBody>
      </p:sp>
      <p:pic>
        <p:nvPicPr>
          <p:cNvPr id="212" name="Shape 212"/>
          <p:cNvPicPr preferRelativeResize="0"/>
          <p:nvPr/>
        </p:nvPicPr>
        <p:blipFill>
          <a:blip r:embed="rId3">
            <a:alphaModFix/>
          </a:blip>
          <a:stretch>
            <a:fillRect/>
          </a:stretch>
        </p:blipFill>
        <p:spPr>
          <a:xfrm>
            <a:off x="1297499" y="2648550"/>
            <a:ext cx="2895451" cy="23880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sp>
        <p:nvSpPr>
          <p:cNvPr id="217" name="Shape 21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Audio in Multimedia</a:t>
            </a:r>
            <a:endParaRPr/>
          </a:p>
        </p:txBody>
      </p:sp>
      <p:sp>
        <p:nvSpPr>
          <p:cNvPr id="218" name="Shape 218"/>
          <p:cNvSpPr txBox="1"/>
          <p:nvPr>
            <p:ph idx="1" type="body"/>
          </p:nvPr>
        </p:nvSpPr>
        <p:spPr>
          <a:xfrm>
            <a:off x="5516025" y="1372425"/>
            <a:ext cx="2820600" cy="33789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As shown in this image of iTunes one of the largest music players in the world, audio is used in many different forms, mainly used for music.</a:t>
            </a:r>
            <a:endParaRPr/>
          </a:p>
        </p:txBody>
      </p:sp>
      <p:pic>
        <p:nvPicPr>
          <p:cNvPr id="219" name="Shape 219"/>
          <p:cNvPicPr preferRelativeResize="0"/>
          <p:nvPr/>
        </p:nvPicPr>
        <p:blipFill>
          <a:blip r:embed="rId3">
            <a:alphaModFix/>
          </a:blip>
          <a:stretch>
            <a:fillRect/>
          </a:stretch>
        </p:blipFill>
        <p:spPr>
          <a:xfrm>
            <a:off x="1297500" y="1372350"/>
            <a:ext cx="4218524" cy="33790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 name="Shape 223"/>
        <p:cNvGrpSpPr/>
        <p:nvPr/>
      </p:nvGrpSpPr>
      <p:grpSpPr>
        <a:xfrm>
          <a:off x="0" y="0"/>
          <a:ext cx="0" cy="0"/>
          <a:chOff x="0" y="0"/>
          <a:chExt cx="0" cy="0"/>
        </a:xfrm>
      </p:grpSpPr>
      <p:sp>
        <p:nvSpPr>
          <p:cNvPr id="224" name="Shape 22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Animation in Multimedia</a:t>
            </a:r>
            <a:endParaRPr/>
          </a:p>
        </p:txBody>
      </p:sp>
      <p:sp>
        <p:nvSpPr>
          <p:cNvPr id="225" name="Shape 225"/>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Animation is mainly used for cartoons or apps to have more fluidity, within the core of the app. Or in some cases having fluidity in a school project such as a powerpoint.</a:t>
            </a:r>
            <a:endParaRPr/>
          </a:p>
        </p:txBody>
      </p:sp>
      <p:sp>
        <p:nvSpPr>
          <p:cNvPr descr="Ripped from my Rugrats Movie DVD in widescreen hope the quality is okay! Enjoy the movie while it's up :)   Copyright goes to Paramount Pictures Corporation/Paramount_VFP." id="226" name="Shape 226" title="The Rugrats Movie - [Part 1/16]">
            <a:hlinkClick r:id="rId3"/>
          </p:cNvPr>
          <p:cNvSpPr/>
          <p:nvPr/>
        </p:nvSpPr>
        <p:spPr>
          <a:xfrm>
            <a:off x="1297500" y="2277675"/>
            <a:ext cx="3640650" cy="2730475"/>
          </a:xfrm>
          <a:prstGeom prst="rect">
            <a:avLst/>
          </a:prstGeom>
          <a:blipFill>
            <a:blip r:embed="rId4">
              <a:alphaModFix/>
            </a:blip>
            <a:stretch>
              <a:fillRect/>
            </a:stretch>
          </a:blipFill>
          <a:ln>
            <a:noFill/>
          </a:ln>
        </p:spPr>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gtEl>
                                        <p:attrNameLst>
                                          <p:attrName>style.visibility</p:attrName>
                                        </p:attrNameLst>
                                      </p:cBhvr>
                                      <p:to>
                                        <p:strVal val="visible"/>
                                      </p:to>
                                    </p:set>
                                    <p:animEffect filter="fade" transition="in">
                                      <p:cBhvr>
                                        <p:cTn dur="2000"/>
                                        <p:tgtEl>
                                          <p:spTgt spid="2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1000"/>
                                        <p:tgtEl>
                                          <p:spTgt spid="2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Shape 23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Animation Cues</a:t>
            </a:r>
            <a:endParaRPr/>
          </a:p>
        </p:txBody>
      </p:sp>
      <p:sp>
        <p:nvSpPr>
          <p:cNvPr id="232" name="Shape 232"/>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Animation Cues could be used as a loading point for an interface. It can also provide hints on what to do next by having a glow under the button.</a:t>
            </a:r>
            <a:endParaRPr/>
          </a:p>
        </p:txBody>
      </p:sp>
    </p:spTree>
  </p:cSld>
  <p:clrMapOvr>
    <a:masterClrMapping/>
  </p:clrMapOvr>
  <mc:AlternateContent>
    <mc:Choice Requires="p14">
      <p:transition spd="slow" p14:dur="10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afterEffect" presetClass="entr" presetID="2" presetSubtype="4">
                                  <p:stCondLst>
                                    <p:cond delay="0"/>
                                  </p:stCondLst>
                                  <p:childTnLst>
                                    <p:set>
                                      <p:cBhvr>
                                        <p:cTn dur="1" fill="hold">
                                          <p:stCondLst>
                                            <p:cond delay="0"/>
                                          </p:stCondLst>
                                        </p:cTn>
                                        <p:tgtEl>
                                          <p:spTgt spid="231"/>
                                        </p:tgtEl>
                                        <p:attrNameLst>
                                          <p:attrName>style.visibility</p:attrName>
                                        </p:attrNameLst>
                                      </p:cBhvr>
                                      <p:to>
                                        <p:strVal val="visible"/>
                                      </p:to>
                                    </p:set>
                                    <p:anim calcmode="lin" valueType="num">
                                      <p:cBhvr additive="base">
                                        <p:cTn dur="1000"/>
                                        <p:tgtEl>
                                          <p:spTgt spid="231"/>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2" presetSubtype="2">
                                  <p:stCondLst>
                                    <p:cond delay="0"/>
                                  </p:stCondLst>
                                  <p:childTnLst>
                                    <p:set>
                                      <p:cBhvr>
                                        <p:cTn dur="1" fill="hold">
                                          <p:stCondLst>
                                            <p:cond delay="0"/>
                                          </p:stCondLst>
                                        </p:cTn>
                                        <p:tgtEl>
                                          <p:spTgt spid="232"/>
                                        </p:tgtEl>
                                        <p:attrNameLst>
                                          <p:attrName>style.visibility</p:attrName>
                                        </p:attrNameLst>
                                      </p:cBhvr>
                                      <p:to>
                                        <p:strVal val="visible"/>
                                      </p:to>
                                    </p:set>
                                    <p:anim calcmode="lin" valueType="num">
                                      <p:cBhvr additive="base">
                                        <p:cTn dur="1000"/>
                                        <p:tgtEl>
                                          <p:spTgt spid="232"/>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Shape 23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Video in Multimedia</a:t>
            </a:r>
            <a:endParaRPr/>
          </a:p>
        </p:txBody>
      </p:sp>
      <p:sp>
        <p:nvSpPr>
          <p:cNvPr id="238" name="Shape 238"/>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Video in multimedia, is the most commonly used thing is today’s modern era. As coming from common  websites like Youtube,Instagram, and Twitter, video is used for creativity and as well as “moods” for the younger generation.</a:t>
            </a:r>
            <a:endParaRPr/>
          </a:p>
          <a:p>
            <a:pPr indent="0" lvl="0" marL="0">
              <a:spcBef>
                <a:spcPts val="1600"/>
              </a:spcBef>
              <a:spcAft>
                <a:spcPts val="0"/>
              </a:spcAft>
              <a:buNone/>
            </a:pPr>
            <a:r>
              <a:rPr lang="en"/>
              <a:t>There is also a challenge for video producers to render a video with a lot of data to be transferred smoothly. </a:t>
            </a:r>
            <a:endParaRPr/>
          </a:p>
          <a:p>
            <a:pPr indent="0" lvl="0" marL="0">
              <a:spcBef>
                <a:spcPts val="1600"/>
              </a:spcBef>
              <a:spcAft>
                <a:spcPts val="160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Shape 243"/>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Video in Multimedia PT 2</a:t>
            </a:r>
            <a:endParaRPr/>
          </a:p>
        </p:txBody>
      </p:sp>
      <p:sp>
        <p:nvSpPr>
          <p:cNvPr id="244" name="Shape 244"/>
          <p:cNvSpPr txBox="1"/>
          <p:nvPr>
            <p:ph idx="1" type="body"/>
          </p:nvPr>
        </p:nvSpPr>
        <p:spPr>
          <a:xfrm>
            <a:off x="5165300" y="1269000"/>
            <a:ext cx="3171000" cy="3429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As seen in this video created by Joseph Vincent, it shows as a creative means with the power of editing and proper use of videos taken from the internet, to create a cinematic experience for the viewer.</a:t>
            </a:r>
            <a:endParaRPr/>
          </a:p>
        </p:txBody>
      </p:sp>
      <p:sp>
        <p:nvSpPr>
          <p:cNvPr descr="https://www.patreon.com/JosephVincent - Please support this channel on Patreon for exclusive content. We need your support to continue onwards. Thanks.  Shop at Amazon using my Affiliate Link to help this channel!!! http://www.amazon.com/?tag=osephincent-20" id="245" name="Shape 245" title="Philadelphia Eagles - Champions at Last">
            <a:hlinkClick r:id="rId3"/>
          </p:cNvPr>
          <p:cNvSpPr/>
          <p:nvPr/>
        </p:nvSpPr>
        <p:spPr>
          <a:xfrm>
            <a:off x="593300" y="1269000"/>
            <a:ext cx="4572000" cy="3429000"/>
          </a:xfrm>
          <a:prstGeom prst="rect">
            <a:avLst/>
          </a:prstGeom>
          <a:blipFill>
            <a:blip r:embed="rId4">
              <a:alphaModFix/>
            </a:blip>
            <a:stretch>
              <a:fillRect/>
            </a:stretch>
          </a:blipFill>
          <a:ln>
            <a:noFill/>
          </a:ln>
        </p:spPr>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Shape 25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Hardware Needed</a:t>
            </a:r>
            <a:endParaRPr/>
          </a:p>
        </p:txBody>
      </p:sp>
      <p:sp>
        <p:nvSpPr>
          <p:cNvPr id="251" name="Shape 251"/>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Phone/Smartphone</a:t>
            </a:r>
            <a:endParaRPr/>
          </a:p>
          <a:p>
            <a:pPr indent="0" lvl="0" marL="0">
              <a:spcBef>
                <a:spcPts val="1600"/>
              </a:spcBef>
              <a:spcAft>
                <a:spcPts val="1600"/>
              </a:spcAft>
              <a:buNone/>
            </a:pPr>
            <a:r>
              <a:rPr lang="en"/>
              <a:t>Computer or Tablet</a:t>
            </a:r>
            <a:endParaRPr/>
          </a:p>
        </p:txBody>
      </p:sp>
      <p:pic>
        <p:nvPicPr>
          <p:cNvPr id="252" name="Shape 252"/>
          <p:cNvPicPr preferRelativeResize="0"/>
          <p:nvPr/>
        </p:nvPicPr>
        <p:blipFill>
          <a:blip r:embed="rId3">
            <a:alphaModFix/>
          </a:blip>
          <a:stretch>
            <a:fillRect/>
          </a:stretch>
        </p:blipFill>
        <p:spPr>
          <a:xfrm>
            <a:off x="1297499" y="2758525"/>
            <a:ext cx="3925100" cy="2242375"/>
          </a:xfrm>
          <a:prstGeom prst="rect">
            <a:avLst/>
          </a:prstGeom>
          <a:noFill/>
          <a:ln>
            <a:noFill/>
          </a:ln>
        </p:spPr>
      </p:pic>
      <p:pic>
        <p:nvPicPr>
          <p:cNvPr id="253" name="Shape 253"/>
          <p:cNvPicPr preferRelativeResize="0"/>
          <p:nvPr/>
        </p:nvPicPr>
        <p:blipFill>
          <a:blip r:embed="rId4">
            <a:alphaModFix/>
          </a:blip>
          <a:stretch>
            <a:fillRect/>
          </a:stretch>
        </p:blipFill>
        <p:spPr>
          <a:xfrm>
            <a:off x="5222600" y="2393507"/>
            <a:ext cx="3925099" cy="2607388"/>
          </a:xfrm>
          <a:prstGeom prst="rect">
            <a:avLst/>
          </a:prstGeom>
          <a:noFill/>
          <a:ln>
            <a:noFill/>
          </a:ln>
        </p:spPr>
      </p:pic>
      <p:pic>
        <p:nvPicPr>
          <p:cNvPr id="254" name="Shape 254"/>
          <p:cNvPicPr preferRelativeResize="0"/>
          <p:nvPr/>
        </p:nvPicPr>
        <p:blipFill>
          <a:blip r:embed="rId5">
            <a:alphaModFix/>
          </a:blip>
          <a:stretch>
            <a:fillRect/>
          </a:stretch>
        </p:blipFill>
        <p:spPr>
          <a:xfrm>
            <a:off x="6964400" y="213900"/>
            <a:ext cx="2179600" cy="21796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 name="Shape 258"/>
        <p:cNvGrpSpPr/>
        <p:nvPr/>
      </p:nvGrpSpPr>
      <p:grpSpPr>
        <a:xfrm>
          <a:off x="0" y="0"/>
          <a:ext cx="0" cy="0"/>
          <a:chOff x="0" y="0"/>
          <a:chExt cx="0" cy="0"/>
        </a:xfrm>
      </p:grpSpPr>
      <p:sp>
        <p:nvSpPr>
          <p:cNvPr id="259" name="Shape 25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Software Needed</a:t>
            </a:r>
            <a:endParaRPr/>
          </a:p>
        </p:txBody>
      </p:sp>
      <p:sp>
        <p:nvSpPr>
          <p:cNvPr id="260" name="Shape 260"/>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iOS</a:t>
            </a:r>
            <a:endParaRPr/>
          </a:p>
          <a:p>
            <a:pPr indent="0" lvl="0" marL="0">
              <a:spcBef>
                <a:spcPts val="1600"/>
              </a:spcBef>
              <a:spcAft>
                <a:spcPts val="0"/>
              </a:spcAft>
              <a:buNone/>
            </a:pPr>
            <a:r>
              <a:rPr lang="en"/>
              <a:t>Android</a:t>
            </a:r>
            <a:endParaRPr/>
          </a:p>
          <a:p>
            <a:pPr indent="0" lvl="0" marL="0">
              <a:spcBef>
                <a:spcPts val="1600"/>
              </a:spcBef>
              <a:spcAft>
                <a:spcPts val="0"/>
              </a:spcAft>
              <a:buNone/>
            </a:pPr>
            <a:r>
              <a:rPr lang="en"/>
              <a:t>Linux</a:t>
            </a:r>
            <a:endParaRPr/>
          </a:p>
          <a:p>
            <a:pPr indent="0" lvl="0" marL="0">
              <a:spcBef>
                <a:spcPts val="1600"/>
              </a:spcBef>
              <a:spcAft>
                <a:spcPts val="0"/>
              </a:spcAft>
              <a:buNone/>
            </a:pPr>
            <a:r>
              <a:rPr lang="en"/>
              <a:t>Windows</a:t>
            </a:r>
            <a:endParaRPr/>
          </a:p>
          <a:p>
            <a:pPr indent="0" lvl="0" marL="0">
              <a:spcBef>
                <a:spcPts val="1600"/>
              </a:spcBef>
              <a:spcAft>
                <a:spcPts val="1600"/>
              </a:spcAft>
              <a:buNone/>
            </a:pPr>
            <a:r>
              <a:rPr lang="en"/>
              <a:t>MacOS</a:t>
            </a:r>
            <a:endParaRPr/>
          </a:p>
        </p:txBody>
      </p:sp>
      <p:pic>
        <p:nvPicPr>
          <p:cNvPr id="261" name="Shape 261"/>
          <p:cNvPicPr preferRelativeResize="0"/>
          <p:nvPr/>
        </p:nvPicPr>
        <p:blipFill>
          <a:blip r:embed="rId3">
            <a:alphaModFix/>
          </a:blip>
          <a:stretch>
            <a:fillRect/>
          </a:stretch>
        </p:blipFill>
        <p:spPr>
          <a:xfrm>
            <a:off x="6572250" y="2571750"/>
            <a:ext cx="2571750" cy="2571750"/>
          </a:xfrm>
          <a:prstGeom prst="rect">
            <a:avLst/>
          </a:prstGeom>
          <a:noFill/>
          <a:ln>
            <a:noFill/>
          </a:ln>
        </p:spPr>
      </p:pic>
      <p:pic>
        <p:nvPicPr>
          <p:cNvPr id="262" name="Shape 262"/>
          <p:cNvPicPr preferRelativeResize="0"/>
          <p:nvPr/>
        </p:nvPicPr>
        <p:blipFill>
          <a:blip r:embed="rId4">
            <a:alphaModFix/>
          </a:blip>
          <a:stretch>
            <a:fillRect/>
          </a:stretch>
        </p:blipFill>
        <p:spPr>
          <a:xfrm>
            <a:off x="6980402" y="512325"/>
            <a:ext cx="1755449" cy="2059424"/>
          </a:xfrm>
          <a:prstGeom prst="rect">
            <a:avLst/>
          </a:prstGeom>
          <a:noFill/>
          <a:ln>
            <a:noFill/>
          </a:ln>
        </p:spPr>
      </p:pic>
      <p:pic>
        <p:nvPicPr>
          <p:cNvPr id="263" name="Shape 263"/>
          <p:cNvPicPr preferRelativeResize="0"/>
          <p:nvPr/>
        </p:nvPicPr>
        <p:blipFill>
          <a:blip r:embed="rId5">
            <a:alphaModFix/>
          </a:blip>
          <a:stretch>
            <a:fillRect/>
          </a:stretch>
        </p:blipFill>
        <p:spPr>
          <a:xfrm>
            <a:off x="2040900" y="3388050"/>
            <a:ext cx="1755450" cy="1755450"/>
          </a:xfrm>
          <a:prstGeom prst="rect">
            <a:avLst/>
          </a:prstGeom>
          <a:noFill/>
          <a:ln>
            <a:noFill/>
          </a:ln>
        </p:spPr>
      </p:pic>
      <p:pic>
        <p:nvPicPr>
          <p:cNvPr id="264" name="Shape 264"/>
          <p:cNvPicPr preferRelativeResize="0"/>
          <p:nvPr/>
        </p:nvPicPr>
        <p:blipFill>
          <a:blip r:embed="rId6">
            <a:alphaModFix/>
          </a:blip>
          <a:stretch>
            <a:fillRect/>
          </a:stretch>
        </p:blipFill>
        <p:spPr>
          <a:xfrm>
            <a:off x="3796350" y="4367025"/>
            <a:ext cx="2775900" cy="719200"/>
          </a:xfrm>
          <a:prstGeom prst="rect">
            <a:avLst/>
          </a:prstGeom>
          <a:noFill/>
          <a:ln>
            <a:noFill/>
          </a:ln>
        </p:spPr>
      </p:pic>
      <p:pic>
        <p:nvPicPr>
          <p:cNvPr id="265" name="Shape 265"/>
          <p:cNvPicPr preferRelativeResize="0"/>
          <p:nvPr/>
        </p:nvPicPr>
        <p:blipFill>
          <a:blip r:embed="rId7">
            <a:alphaModFix/>
          </a:blip>
          <a:stretch>
            <a:fillRect/>
          </a:stretch>
        </p:blipFill>
        <p:spPr>
          <a:xfrm>
            <a:off x="126250" y="3559475"/>
            <a:ext cx="1344273" cy="158402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Shape 27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Copyrights</a:t>
            </a:r>
            <a:endParaRPr/>
          </a:p>
        </p:txBody>
      </p:sp>
      <p:sp>
        <p:nvSpPr>
          <p:cNvPr id="271" name="Shape 271"/>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i="1" lang="en" sz="1350">
                <a:solidFill>
                  <a:srgbClr val="727272"/>
                </a:solidFill>
                <a:highlight>
                  <a:srgbClr val="FFFFFF"/>
                </a:highlight>
                <a:latin typeface="Verdana"/>
                <a:ea typeface="Verdana"/>
                <a:cs typeface="Verdana"/>
                <a:sym typeface="Verdana"/>
              </a:rPr>
              <a:t>© 2018 Kywajn Alston ALL RIGHTS RESERVED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Shape 14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What is Multimedia?</a:t>
            </a:r>
            <a:endParaRPr/>
          </a:p>
        </p:txBody>
      </p:sp>
      <p:pic>
        <p:nvPicPr>
          <p:cNvPr id="141" name="Shape 141"/>
          <p:cNvPicPr preferRelativeResize="0"/>
          <p:nvPr/>
        </p:nvPicPr>
        <p:blipFill>
          <a:blip r:embed="rId3">
            <a:alphaModFix/>
          </a:blip>
          <a:stretch>
            <a:fillRect/>
          </a:stretch>
        </p:blipFill>
        <p:spPr>
          <a:xfrm>
            <a:off x="1772475" y="1078525"/>
            <a:ext cx="766400" cy="1373276"/>
          </a:xfrm>
          <a:prstGeom prst="rect">
            <a:avLst/>
          </a:prstGeom>
          <a:noFill/>
          <a:ln>
            <a:noFill/>
          </a:ln>
        </p:spPr>
      </p:pic>
      <p:pic>
        <p:nvPicPr>
          <p:cNvPr id="142" name="Shape 142"/>
          <p:cNvPicPr preferRelativeResize="0"/>
          <p:nvPr/>
        </p:nvPicPr>
        <p:blipFill>
          <a:blip r:embed="rId4">
            <a:alphaModFix/>
          </a:blip>
          <a:stretch>
            <a:fillRect/>
          </a:stretch>
        </p:blipFill>
        <p:spPr>
          <a:xfrm>
            <a:off x="5938175" y="1279800"/>
            <a:ext cx="2458500" cy="743699"/>
          </a:xfrm>
          <a:prstGeom prst="rect">
            <a:avLst/>
          </a:prstGeom>
          <a:noFill/>
          <a:ln>
            <a:noFill/>
          </a:ln>
        </p:spPr>
      </p:pic>
      <p:pic>
        <p:nvPicPr>
          <p:cNvPr id="143" name="Shape 143"/>
          <p:cNvPicPr preferRelativeResize="0"/>
          <p:nvPr/>
        </p:nvPicPr>
        <p:blipFill>
          <a:blip r:embed="rId5">
            <a:alphaModFix/>
          </a:blip>
          <a:stretch>
            <a:fillRect/>
          </a:stretch>
        </p:blipFill>
        <p:spPr>
          <a:xfrm>
            <a:off x="1469038" y="3747750"/>
            <a:ext cx="1373276" cy="1373276"/>
          </a:xfrm>
          <a:prstGeom prst="rect">
            <a:avLst/>
          </a:prstGeom>
          <a:noFill/>
          <a:ln>
            <a:noFill/>
          </a:ln>
        </p:spPr>
      </p:pic>
      <p:pic>
        <p:nvPicPr>
          <p:cNvPr id="144" name="Shape 144"/>
          <p:cNvPicPr preferRelativeResize="0"/>
          <p:nvPr/>
        </p:nvPicPr>
        <p:blipFill>
          <a:blip r:embed="rId6">
            <a:alphaModFix/>
          </a:blip>
          <a:stretch>
            <a:fillRect/>
          </a:stretch>
        </p:blipFill>
        <p:spPr>
          <a:xfrm>
            <a:off x="6775899" y="3633450"/>
            <a:ext cx="917399" cy="1487575"/>
          </a:xfrm>
          <a:prstGeom prst="rect">
            <a:avLst/>
          </a:prstGeom>
          <a:noFill/>
          <a:ln>
            <a:noFill/>
          </a:ln>
        </p:spPr>
      </p:pic>
      <p:sp>
        <p:nvSpPr>
          <p:cNvPr id="145" name="Shape 145"/>
          <p:cNvSpPr/>
          <p:nvPr/>
        </p:nvSpPr>
        <p:spPr>
          <a:xfrm rot="1592890">
            <a:off x="2247362" y="2546543"/>
            <a:ext cx="1365925" cy="66814"/>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46" name="Shape 146"/>
          <p:cNvPicPr preferRelativeResize="0"/>
          <p:nvPr/>
        </p:nvPicPr>
        <p:blipFill>
          <a:blip r:embed="rId7">
            <a:alphaModFix/>
          </a:blip>
          <a:stretch>
            <a:fillRect/>
          </a:stretch>
        </p:blipFill>
        <p:spPr>
          <a:xfrm>
            <a:off x="3391914" y="2190450"/>
            <a:ext cx="2656409" cy="2170949"/>
          </a:xfrm>
          <a:prstGeom prst="rect">
            <a:avLst/>
          </a:prstGeom>
          <a:noFill/>
          <a:ln>
            <a:noFill/>
          </a:ln>
        </p:spPr>
      </p:pic>
      <p:sp>
        <p:nvSpPr>
          <p:cNvPr id="147" name="Shape 147"/>
          <p:cNvSpPr/>
          <p:nvPr/>
        </p:nvSpPr>
        <p:spPr>
          <a:xfrm rot="5400000">
            <a:off x="1448900" y="3058100"/>
            <a:ext cx="1279500" cy="66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8" name="Shape 148"/>
          <p:cNvSpPr/>
          <p:nvPr/>
        </p:nvSpPr>
        <p:spPr>
          <a:xfrm>
            <a:off x="2304375" y="1715700"/>
            <a:ext cx="3633900" cy="66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9" name="Shape 149"/>
          <p:cNvSpPr/>
          <p:nvPr/>
        </p:nvSpPr>
        <p:spPr>
          <a:xfrm>
            <a:off x="2842325" y="4489925"/>
            <a:ext cx="3933600" cy="66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0" name="Shape 150"/>
          <p:cNvSpPr/>
          <p:nvPr/>
        </p:nvSpPr>
        <p:spPr>
          <a:xfrm rot="-1164280">
            <a:off x="2775308" y="3717857"/>
            <a:ext cx="1132321" cy="66797"/>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1" name="Shape 151"/>
          <p:cNvSpPr/>
          <p:nvPr/>
        </p:nvSpPr>
        <p:spPr>
          <a:xfrm rot="1478387">
            <a:off x="5996348" y="3741488"/>
            <a:ext cx="762751" cy="66987"/>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2" name="Shape 152"/>
          <p:cNvSpPr/>
          <p:nvPr/>
        </p:nvSpPr>
        <p:spPr>
          <a:xfrm rot="5400000">
            <a:off x="6362225" y="2794825"/>
            <a:ext cx="1610400" cy="66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Shape 27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Credit</a:t>
            </a:r>
            <a:endParaRPr/>
          </a:p>
        </p:txBody>
      </p:sp>
      <p:sp>
        <p:nvSpPr>
          <p:cNvPr id="277" name="Shape 277"/>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Philadelphia Eagles Champions at last by Joseph Vincent : </a:t>
            </a:r>
            <a:r>
              <a:rPr lang="en" u="sng">
                <a:solidFill>
                  <a:schemeClr val="hlink"/>
                </a:solidFill>
                <a:hlinkClick r:id="rId3"/>
              </a:rPr>
              <a:t>https://www.youtube.com/watch?v=s5aytG6aa8Q</a:t>
            </a:r>
            <a:r>
              <a:rPr lang="en"/>
              <a:t>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Shape 15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Multimedia is...</a:t>
            </a:r>
            <a:endParaRPr/>
          </a:p>
        </p:txBody>
      </p:sp>
      <p:sp>
        <p:nvSpPr>
          <p:cNvPr id="158" name="Shape 158"/>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The Webster Definition is: Using more than one medium for expression or communication.</a:t>
            </a:r>
            <a:endParaRPr/>
          </a:p>
          <a:p>
            <a:pPr indent="0" lvl="0" marL="0">
              <a:spcBef>
                <a:spcPts val="1600"/>
              </a:spcBef>
              <a:spcAft>
                <a:spcPts val="1600"/>
              </a:spcAft>
              <a:buNone/>
            </a:pPr>
            <a:r>
              <a:rPr lang="en"/>
              <a:t>While in other terms, it could be declared as using social media and other technologies of the modern era.</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Shape 163"/>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The Five Building Blocks of Multimedia</a:t>
            </a:r>
            <a:endParaRPr/>
          </a:p>
        </p:txBody>
      </p:sp>
      <p:sp>
        <p:nvSpPr>
          <p:cNvPr id="164" name="Shape 16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Text - Such as a text document, or newspapers or e-books.</a:t>
            </a:r>
            <a:endParaRPr/>
          </a:p>
          <a:p>
            <a:pPr indent="0" lvl="0" marL="0">
              <a:spcBef>
                <a:spcPts val="1600"/>
              </a:spcBef>
              <a:spcAft>
                <a:spcPts val="0"/>
              </a:spcAft>
              <a:buNone/>
            </a:pPr>
            <a:r>
              <a:rPr lang="en"/>
              <a:t>Images - Images can consist of the pictures that we post on social media or just take when we have a good picture.</a:t>
            </a:r>
            <a:endParaRPr/>
          </a:p>
          <a:p>
            <a:pPr indent="0" lvl="0" marL="0">
              <a:spcBef>
                <a:spcPts val="1600"/>
              </a:spcBef>
              <a:spcAft>
                <a:spcPts val="0"/>
              </a:spcAft>
              <a:buNone/>
            </a:pPr>
            <a:r>
              <a:rPr lang="en"/>
              <a:t>Audio - Consists of the music we hear or the podcasts that are listened to on a day to day basis.</a:t>
            </a:r>
            <a:endParaRPr/>
          </a:p>
          <a:p>
            <a:pPr indent="0" lvl="0" marL="0">
              <a:spcBef>
                <a:spcPts val="1600"/>
              </a:spcBef>
              <a:spcAft>
                <a:spcPts val="0"/>
              </a:spcAft>
              <a:buNone/>
            </a:pPr>
            <a:r>
              <a:rPr lang="en"/>
              <a:t>Video - Websites such as Youtube or Netflix have videos as it is the main use of the sites. Or even video Ads.</a:t>
            </a:r>
            <a:endParaRPr/>
          </a:p>
          <a:p>
            <a:pPr indent="0" lvl="0" marL="0">
              <a:spcBef>
                <a:spcPts val="1600"/>
              </a:spcBef>
              <a:spcAft>
                <a:spcPts val="1600"/>
              </a:spcAft>
              <a:buNone/>
            </a:pPr>
            <a:r>
              <a:rPr lang="en"/>
              <a:t>Animation - These are commonly seen in cartoons or projects people do on social media such as Twitter or Youtube.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Shape 16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Text in Multimedia</a:t>
            </a:r>
            <a:endParaRPr/>
          </a:p>
        </p:txBody>
      </p:sp>
      <p:sp>
        <p:nvSpPr>
          <p:cNvPr id="170" name="Shape 170"/>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Text is everywhere in multimedia, it is seen in social media, and various other locations to the point where it is everywhere that we look. Even in ebooks, new articles, Twitter, Instagram and Facebook. Other various social media sites as well, text is everywhere in Multimedia it is a core necessity.</a:t>
            </a:r>
            <a:endParaRPr/>
          </a:p>
          <a:p>
            <a:pPr indent="0" lvl="0" marL="0">
              <a:spcBef>
                <a:spcPts val="1600"/>
              </a:spcBef>
              <a:spcAft>
                <a:spcPts val="0"/>
              </a:spcAft>
              <a:buNone/>
            </a:pPr>
            <a:r>
              <a:rPr lang="en"/>
              <a:t>Text is also used for numerous amounts of navigating through apps and web pages so that we as a user know where we are heading to on a site.</a:t>
            </a:r>
            <a:endParaRPr/>
          </a:p>
          <a:p>
            <a:pPr indent="0" lvl="0" marL="0">
              <a:spcBef>
                <a:spcPts val="1600"/>
              </a:spcBef>
              <a:spcAft>
                <a:spcPts val="1600"/>
              </a:spcAft>
              <a:buNone/>
            </a:pPr>
            <a:r>
              <a:rPr lang="en"/>
              <a:t>In a computer text is set up by two different sets of “codes”, programming codes which is ASCII and Unicode. ASCII was made before Unicode and can only show English and some western languages overseas. While Unicode, it can print almost every single language on Earth.</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Shape 17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Text in Multimedia PT 2</a:t>
            </a:r>
            <a:endParaRPr/>
          </a:p>
        </p:txBody>
      </p:sp>
      <p:sp>
        <p:nvSpPr>
          <p:cNvPr id="176" name="Shape 176"/>
          <p:cNvSpPr txBox="1"/>
          <p:nvPr>
            <p:ph idx="1" type="body"/>
          </p:nvPr>
        </p:nvSpPr>
        <p:spPr>
          <a:xfrm>
            <a:off x="5932175" y="1649675"/>
            <a:ext cx="31233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Times Square is a prime example of noticing how text is everywhere in multimedia.</a:t>
            </a:r>
            <a:endParaRPr/>
          </a:p>
        </p:txBody>
      </p:sp>
      <p:pic>
        <p:nvPicPr>
          <p:cNvPr id="177" name="Shape 177"/>
          <p:cNvPicPr preferRelativeResize="0"/>
          <p:nvPr/>
        </p:nvPicPr>
        <p:blipFill>
          <a:blip r:embed="rId3">
            <a:alphaModFix/>
          </a:blip>
          <a:stretch>
            <a:fillRect/>
          </a:stretch>
        </p:blipFill>
        <p:spPr>
          <a:xfrm>
            <a:off x="1297500" y="1567550"/>
            <a:ext cx="4634675" cy="30754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Shape 182"/>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Images in Multimedia</a:t>
            </a:r>
            <a:endParaRPr/>
          </a:p>
        </p:txBody>
      </p:sp>
      <p:sp>
        <p:nvSpPr>
          <p:cNvPr id="183" name="Shape 183"/>
          <p:cNvSpPr txBox="1"/>
          <p:nvPr>
            <p:ph idx="1" type="body"/>
          </p:nvPr>
        </p:nvSpPr>
        <p:spPr>
          <a:xfrm>
            <a:off x="5331050" y="1567550"/>
            <a:ext cx="30054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The images we see on everyday platforms such as Instagram, and Twitter and even FaceBook for some people. They are also commonly used in websites for advertisements. Images are also arranged by its file name. For example: JPEG or PNG. Pictures are also assorted by having bitmaps and vectors.</a:t>
            </a:r>
            <a:endParaRPr/>
          </a:p>
        </p:txBody>
      </p:sp>
      <p:pic>
        <p:nvPicPr>
          <p:cNvPr id="184" name="Shape 184"/>
          <p:cNvPicPr preferRelativeResize="0"/>
          <p:nvPr/>
        </p:nvPicPr>
        <p:blipFill>
          <a:blip r:embed="rId3">
            <a:alphaModFix/>
          </a:blip>
          <a:stretch>
            <a:fillRect/>
          </a:stretch>
        </p:blipFill>
        <p:spPr>
          <a:xfrm>
            <a:off x="771675" y="2400600"/>
            <a:ext cx="4559376" cy="25646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Shape 18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Vectors</a:t>
            </a:r>
            <a:endParaRPr/>
          </a:p>
        </p:txBody>
      </p:sp>
      <p:sp>
        <p:nvSpPr>
          <p:cNvPr id="190" name="Shape 190"/>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Vectors work as it is designed for the image that it is drawing no matter how it is changed in certain ways it is supposed to keep its’ quality. </a:t>
            </a:r>
            <a:endParaRPr/>
          </a:p>
        </p:txBody>
      </p:sp>
      <p:pic>
        <p:nvPicPr>
          <p:cNvPr id="191" name="Shape 191"/>
          <p:cNvPicPr preferRelativeResize="0"/>
          <p:nvPr/>
        </p:nvPicPr>
        <p:blipFill>
          <a:blip r:embed="rId3">
            <a:alphaModFix/>
          </a:blip>
          <a:stretch>
            <a:fillRect/>
          </a:stretch>
        </p:blipFill>
        <p:spPr>
          <a:xfrm>
            <a:off x="5226025" y="2111813"/>
            <a:ext cx="3110375" cy="18226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Shape 196"/>
          <p:cNvSpPr txBox="1"/>
          <p:nvPr>
            <p:ph type="title"/>
          </p:nvPr>
        </p:nvSpPr>
        <p:spPr>
          <a:xfrm>
            <a:off x="1297500" y="686250"/>
            <a:ext cx="6963900" cy="639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Bitmaps</a:t>
            </a:r>
            <a:endParaRPr/>
          </a:p>
        </p:txBody>
      </p:sp>
      <p:sp>
        <p:nvSpPr>
          <p:cNvPr id="197" name="Shape 197"/>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n"/>
              <a:t>Bitmaps are colors that are created by a rectangular grid by on screen pixels. The bigger the picture resolution is the higher the file size will be. For example a 4K image would be atleast 100+ MB/s.</a:t>
            </a:r>
            <a:endParaRPr/>
          </a:p>
        </p:txBody>
      </p:sp>
      <p:pic>
        <p:nvPicPr>
          <p:cNvPr id="198" name="Shape 198"/>
          <p:cNvPicPr preferRelativeResize="0"/>
          <p:nvPr/>
        </p:nvPicPr>
        <p:blipFill>
          <a:blip r:embed="rId3">
            <a:alphaModFix/>
          </a:blip>
          <a:stretch>
            <a:fillRect/>
          </a:stretch>
        </p:blipFill>
        <p:spPr>
          <a:xfrm>
            <a:off x="5138520" y="2111850"/>
            <a:ext cx="3197875" cy="20423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