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3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5C5FDC7-4978-41CF-96DF-F9449EDDC392}" type="datetimeFigureOut">
              <a:rPr lang="en-US" smtClean="0"/>
              <a:t>4/10/2018</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BF2B005-5702-4E54-A878-F2C5206C47B0}"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453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C5FDC7-4978-41CF-96DF-F9449EDDC392}"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3679868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C5FDC7-4978-41CF-96DF-F9449EDDC392}"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3147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C5FDC7-4978-41CF-96DF-F9449EDDC392}"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928823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C5FDC7-4978-41CF-96DF-F9449EDDC392}"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2B005-5702-4E54-A878-F2C5206C47B0}"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5044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C5FDC7-4978-41CF-96DF-F9449EDDC392}"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4171179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C5FDC7-4978-41CF-96DF-F9449EDDC392}" type="datetimeFigureOut">
              <a:rPr lang="en-US" smtClean="0"/>
              <a:t>4/10/2018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1719929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5C5FDC7-4978-41CF-96DF-F9449EDDC392}" type="datetimeFigureOut">
              <a:rPr lang="en-US" smtClean="0"/>
              <a:t>4/10/2018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3461963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C5FDC7-4978-41CF-96DF-F9449EDDC392}" type="datetimeFigureOut">
              <a:rPr lang="en-US" smtClean="0"/>
              <a:t>4/10/2018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371722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5C5FDC7-4978-41CF-96DF-F9449EDDC392}"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1679158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5C5FDC7-4978-41CF-96DF-F9449EDDC392}"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2B005-5702-4E54-A878-F2C5206C47B0}" type="slidenum">
              <a:rPr lang="en-US" smtClean="0"/>
              <a:t>‹#›</a:t>
            </a:fld>
            <a:endParaRPr lang="en-US"/>
          </a:p>
        </p:txBody>
      </p:sp>
    </p:spTree>
    <p:extLst>
      <p:ext uri="{BB962C8B-B14F-4D97-AF65-F5344CB8AC3E}">
        <p14:creationId xmlns:p14="http://schemas.microsoft.com/office/powerpoint/2010/main" val="2466068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15C5FDC7-4978-41CF-96DF-F9449EDDC392}" type="datetimeFigureOut">
              <a:rPr lang="en-US" smtClean="0"/>
              <a:t>4/10/2018</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BBF2B005-5702-4E54-A878-F2C5206C47B0}" type="slidenum">
              <a:rPr lang="en-US" smtClean="0"/>
              <a:t>‹#›</a:t>
            </a:fld>
            <a:endParaRPr lang="en-US"/>
          </a:p>
        </p:txBody>
      </p:sp>
    </p:spTree>
    <p:extLst>
      <p:ext uri="{BB962C8B-B14F-4D97-AF65-F5344CB8AC3E}">
        <p14:creationId xmlns:p14="http://schemas.microsoft.com/office/powerpoint/2010/main" val="1512202610"/>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https://www.youtube.com/embed/HmZKgaHa3Fg" TargetMode="External"/><Relationship Id="rId1" Type="http://schemas.openxmlformats.org/officeDocument/2006/relationships/video" Target="https://www.youtube.com/embed/HUW67ZUrdVM" TargetMode="Externa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creativebloq.com/typography/5-embarrassing-examples-bad-kerning-91412894" TargetMode="External"/><Relationship Id="rId7" Type="http://schemas.openxmlformats.org/officeDocument/2006/relationships/hyperlink" Target="http://www.silvanti.com/video/compression/compression.html" TargetMode="External"/><Relationship Id="rId2" Type="http://schemas.openxmlformats.org/officeDocument/2006/relationships/hyperlink" Target="https://www.silocreativo.com/en/serif-vs-sans-serif-differences-similarities/" TargetMode="External"/><Relationship Id="rId1" Type="http://schemas.openxmlformats.org/officeDocument/2006/relationships/slideLayout" Target="../slideLayouts/slideLayout2.xml"/><Relationship Id="rId6" Type="http://schemas.openxmlformats.org/officeDocument/2006/relationships/hyperlink" Target="http://beyourowngraphicdesigner.co.uk/are-you-feeling-a-bit-pixelated-vector-graphics-vs-bitmaps/" TargetMode="External"/><Relationship Id="rId5" Type="http://schemas.openxmlformats.org/officeDocument/2006/relationships/hyperlink" Target="http://edublog.amdsb.ca/myblognathanial226/2017/02/23/font-headings-hmm/" TargetMode="External"/><Relationship Id="rId4" Type="http://schemas.openxmlformats.org/officeDocument/2006/relationships/hyperlink" Target="https://www.fonts.com/content/learning/fontology/level-3/signs-and-symbols/ligatures-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youtu.be/_SHFwmPQ_rQ?t=142" TargetMode="External"/><Relationship Id="rId2" Type="http://schemas.openxmlformats.org/officeDocument/2006/relationships/hyperlink" Target="https://www.youtube.com/watch?v=IUb9kIwHfoE" TargetMode="External"/><Relationship Id="rId1" Type="http://schemas.openxmlformats.org/officeDocument/2006/relationships/slideLayout" Target="../slideLayouts/slideLayout2.xml"/><Relationship Id="rId6" Type="http://schemas.openxmlformats.org/officeDocument/2006/relationships/hyperlink" Target="https://www.youtube.com/watch?v=HmZKgaHa3Fg&amp;t=1s" TargetMode="External"/><Relationship Id="rId5" Type="http://schemas.openxmlformats.org/officeDocument/2006/relationships/hyperlink" Target="https://www.youtube.com/watch?v=HUW67ZUrdVM" TargetMode="External"/><Relationship Id="rId4" Type="http://schemas.openxmlformats.org/officeDocument/2006/relationships/hyperlink" Target="https://www.youtube.com/watch?v=puddRuyFHf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_SHFwmPQ_rQ?t=142" TargetMode="External"/><Relationship Id="rId2" Type="http://schemas.openxmlformats.org/officeDocument/2006/relationships/hyperlink" Target="https://www.youtube.com/watch?v=IUb9kIwHfoE" TargetMode="External"/><Relationship Id="rId1" Type="http://schemas.openxmlformats.org/officeDocument/2006/relationships/slideLayout" Target="../slideLayouts/slideLayout2.xml"/><Relationship Id="rId4" Type="http://schemas.openxmlformats.org/officeDocument/2006/relationships/hyperlink" Target="https://www.youtube.com/watch?v=puddRuyFHf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DFFC2-6017-4815-8F66-ECE8046DA54B}"/>
              </a:ext>
            </a:extLst>
          </p:cNvPr>
          <p:cNvSpPr>
            <a:spLocks noGrp="1"/>
          </p:cNvSpPr>
          <p:nvPr>
            <p:ph type="ctrTitle"/>
          </p:nvPr>
        </p:nvSpPr>
        <p:spPr/>
        <p:txBody>
          <a:bodyPr/>
          <a:lstStyle/>
          <a:p>
            <a:r>
              <a:rPr lang="en-US" dirty="0">
                <a:effectLst>
                  <a:innerShdw blurRad="63500" dist="50800" dir="13500000">
                    <a:srgbClr val="000000">
                      <a:alpha val="50000"/>
                    </a:srgbClr>
                  </a:innerShdw>
                </a:effectLst>
                <a:latin typeface="Malgun Gothic" panose="020B0503020000020004" pitchFamily="34" charset="-127"/>
                <a:ea typeface="Malgun Gothic" panose="020B0503020000020004" pitchFamily="34" charset="-127"/>
              </a:rPr>
              <a:t>Multimedia</a:t>
            </a:r>
          </a:p>
        </p:txBody>
      </p:sp>
      <p:sp>
        <p:nvSpPr>
          <p:cNvPr id="3" name="Subtitle 2">
            <a:extLst>
              <a:ext uri="{FF2B5EF4-FFF2-40B4-BE49-F238E27FC236}">
                <a16:creationId xmlns:a16="http://schemas.microsoft.com/office/drawing/2014/main" id="{3B5824F8-5F40-4628-9A96-8FF5C64EEF6A}"/>
              </a:ext>
            </a:extLst>
          </p:cNvPr>
          <p:cNvSpPr>
            <a:spLocks noGrp="1"/>
          </p:cNvSpPr>
          <p:nvPr>
            <p:ph type="subTitle" idx="1"/>
          </p:nvPr>
        </p:nvSpPr>
        <p:spPr/>
        <p:txBody>
          <a:bodyPr/>
          <a:lstStyle/>
          <a:p>
            <a:r>
              <a:rPr lang="en-US" dirty="0">
                <a:latin typeface="Malgun Gothic" panose="020B0503020000020004" pitchFamily="34" charset="-127"/>
                <a:ea typeface="Malgun Gothic" panose="020B0503020000020004" pitchFamily="34" charset="-127"/>
              </a:rPr>
              <a:t>What exactly is it?</a:t>
            </a:r>
          </a:p>
        </p:txBody>
      </p:sp>
    </p:spTree>
    <p:extLst>
      <p:ext uri="{BB962C8B-B14F-4D97-AF65-F5344CB8AC3E}">
        <p14:creationId xmlns:p14="http://schemas.microsoft.com/office/powerpoint/2010/main" val="4100946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EC29D-43A5-402B-AFCE-22FE83B201D8}"/>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Animation</a:t>
            </a:r>
          </a:p>
        </p:txBody>
      </p:sp>
      <p:sp>
        <p:nvSpPr>
          <p:cNvPr id="3" name="Content Placeholder 2">
            <a:extLst>
              <a:ext uri="{FF2B5EF4-FFF2-40B4-BE49-F238E27FC236}">
                <a16:creationId xmlns:a16="http://schemas.microsoft.com/office/drawing/2014/main" id="{2F4589C0-854D-4350-830D-D594DA45F5B4}"/>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What is animation? How is it used? Animation is the use of persistence of vision or pictures, animation is used all over the place; tv, websites, etc.</a:t>
            </a:r>
          </a:p>
          <a:p>
            <a:r>
              <a:rPr lang="en-US" dirty="0">
                <a:latin typeface="Malgun Gothic" panose="020B0503020000020004" pitchFamily="34" charset="-127"/>
                <a:ea typeface="Malgun Gothic" panose="020B0503020000020004" pitchFamily="34" charset="-127"/>
              </a:rPr>
              <a:t>Animation today is.. Really big. We have anime which has a really big presence in the world right now; its profession is all over the place but it mostly comes out of Japan where things are drawn out on paper or digitally, its turned into animation and then thrown onto their mainstream media, so it holds a big place in our media too (cartoons etc.) </a:t>
            </a:r>
          </a:p>
          <a:p>
            <a:r>
              <a:rPr lang="en-US" dirty="0">
                <a:latin typeface="Malgun Gothic" panose="020B0503020000020004" pitchFamily="34" charset="-127"/>
                <a:ea typeface="Malgun Gothic" panose="020B0503020000020004" pitchFamily="34" charset="-127"/>
              </a:rPr>
              <a:t>So its mostly used for .. Entertainment. </a:t>
            </a:r>
          </a:p>
        </p:txBody>
      </p:sp>
    </p:spTree>
    <p:extLst>
      <p:ext uri="{BB962C8B-B14F-4D97-AF65-F5344CB8AC3E}">
        <p14:creationId xmlns:p14="http://schemas.microsoft.com/office/powerpoint/2010/main" val="4254153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C57D4-E019-4A7A-8057-D72BF6B88BAD}"/>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Animation examples</a:t>
            </a:r>
          </a:p>
        </p:txBody>
      </p:sp>
      <p:sp>
        <p:nvSpPr>
          <p:cNvPr id="3" name="Content Placeholder 2">
            <a:extLst>
              <a:ext uri="{FF2B5EF4-FFF2-40B4-BE49-F238E27FC236}">
                <a16:creationId xmlns:a16="http://schemas.microsoft.com/office/drawing/2014/main" id="{BB4B6241-EDC1-4A22-B687-8EF7934158A2}"/>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My favorite uses of animation are gifs, I use different gifs from </a:t>
            </a:r>
            <a:r>
              <a:rPr lang="en-US" dirty="0" err="1">
                <a:latin typeface="Malgun Gothic" panose="020B0503020000020004" pitchFamily="34" charset="-127"/>
                <a:ea typeface="Malgun Gothic" panose="020B0503020000020004" pitchFamily="34" charset="-127"/>
              </a:rPr>
              <a:t>animes</a:t>
            </a:r>
            <a:r>
              <a:rPr lang="en-US" dirty="0">
                <a:latin typeface="Malgun Gothic" panose="020B0503020000020004" pitchFamily="34" charset="-127"/>
                <a:ea typeface="Malgun Gothic" panose="020B0503020000020004" pitchFamily="34" charset="-127"/>
              </a:rPr>
              <a:t> I watch, here are some examples: </a:t>
            </a:r>
          </a:p>
        </p:txBody>
      </p:sp>
      <p:pic>
        <p:nvPicPr>
          <p:cNvPr id="9" name="Picture 8">
            <a:extLst>
              <a:ext uri="{FF2B5EF4-FFF2-40B4-BE49-F238E27FC236}">
                <a16:creationId xmlns:a16="http://schemas.microsoft.com/office/drawing/2014/main" id="{3C8D4F0F-A8C5-4CFE-98D8-EDBF19573D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15" y="2820798"/>
            <a:ext cx="3682210" cy="2071243"/>
          </a:xfrm>
          <a:prstGeom prst="rect">
            <a:avLst/>
          </a:prstGeom>
        </p:spPr>
      </p:pic>
      <p:pic>
        <p:nvPicPr>
          <p:cNvPr id="11" name="Picture 10">
            <a:extLst>
              <a:ext uri="{FF2B5EF4-FFF2-40B4-BE49-F238E27FC236}">
                <a16:creationId xmlns:a16="http://schemas.microsoft.com/office/drawing/2014/main" id="{6F68CFD5-1B34-4AD1-9249-5EDF97FB5D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3494" y="2820798"/>
            <a:ext cx="2636066" cy="3007068"/>
          </a:xfrm>
          <a:prstGeom prst="rect">
            <a:avLst/>
          </a:prstGeom>
        </p:spPr>
      </p:pic>
      <p:pic>
        <p:nvPicPr>
          <p:cNvPr id="13" name="Picture 12">
            <a:extLst>
              <a:ext uri="{FF2B5EF4-FFF2-40B4-BE49-F238E27FC236}">
                <a16:creationId xmlns:a16="http://schemas.microsoft.com/office/drawing/2014/main" id="{D28F1650-32B7-424C-9346-D853171A94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6319" y="2788501"/>
            <a:ext cx="3113505" cy="2398552"/>
          </a:xfrm>
          <a:prstGeom prst="rect">
            <a:avLst/>
          </a:prstGeom>
        </p:spPr>
      </p:pic>
    </p:spTree>
    <p:extLst>
      <p:ext uri="{BB962C8B-B14F-4D97-AF65-F5344CB8AC3E}">
        <p14:creationId xmlns:p14="http://schemas.microsoft.com/office/powerpoint/2010/main" val="382898923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3852D-C3F3-46F5-8251-A6EE6E3E4BD2}"/>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Video</a:t>
            </a:r>
          </a:p>
        </p:txBody>
      </p:sp>
      <p:sp>
        <p:nvSpPr>
          <p:cNvPr id="3" name="Content Placeholder 2">
            <a:extLst>
              <a:ext uri="{FF2B5EF4-FFF2-40B4-BE49-F238E27FC236}">
                <a16:creationId xmlns:a16="http://schemas.microsoft.com/office/drawing/2014/main" id="{36087602-01AB-422D-8A01-7964385CF86E}"/>
              </a:ext>
            </a:extLst>
          </p:cNvPr>
          <p:cNvSpPr>
            <a:spLocks noGrp="1"/>
          </p:cNvSpPr>
          <p:nvPr>
            <p:ph idx="1"/>
          </p:nvPr>
        </p:nvSpPr>
        <p:spPr/>
        <p:txBody>
          <a:bodyPr/>
          <a:lstStyle/>
          <a:p>
            <a:r>
              <a:rPr lang="en-US" dirty="0"/>
              <a:t>Aren't video just animation with noise? One can argue that. Video does abuse persistence of vision like animation but it captures everything instead of the movement. </a:t>
            </a:r>
          </a:p>
          <a:p>
            <a:r>
              <a:rPr lang="en-US" dirty="0"/>
              <a:t>Video can vary with a lot of things, its audio quality and viewing quality. </a:t>
            </a:r>
          </a:p>
        </p:txBody>
      </p:sp>
    </p:spTree>
    <p:extLst>
      <p:ext uri="{BB962C8B-B14F-4D97-AF65-F5344CB8AC3E}">
        <p14:creationId xmlns:p14="http://schemas.microsoft.com/office/powerpoint/2010/main" val="3249350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F57FF-EDE5-4856-B96B-58B4552E1827}"/>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Video Examples</a:t>
            </a:r>
          </a:p>
        </p:txBody>
      </p:sp>
      <p:pic>
        <p:nvPicPr>
          <p:cNvPr id="5" name="Online Media 4">
            <a:hlinkClick r:id="" action="ppaction://media"/>
            <a:extLst>
              <a:ext uri="{FF2B5EF4-FFF2-40B4-BE49-F238E27FC236}">
                <a16:creationId xmlns:a16="http://schemas.microsoft.com/office/drawing/2014/main" id="{2714F820-77CE-49AE-8E31-8D6CB01D0BCD}"/>
              </a:ext>
            </a:extLst>
          </p:cNvPr>
          <p:cNvPicPr>
            <a:picLocks noGrp="1" noRot="1" noChangeAspect="1"/>
          </p:cNvPicPr>
          <p:nvPr>
            <p:ph sz="half" idx="1"/>
            <a:videoFile r:link="rId1"/>
          </p:nvPr>
        </p:nvPicPr>
        <p:blipFill>
          <a:blip r:embed="rId4"/>
          <a:stretch>
            <a:fillRect/>
          </a:stretch>
        </p:blipFill>
        <p:spPr>
          <a:xfrm>
            <a:off x="1143000" y="2380216"/>
            <a:ext cx="4572000" cy="2571750"/>
          </a:xfrm>
          <a:prstGeom prst="rect">
            <a:avLst/>
          </a:prstGeom>
        </p:spPr>
      </p:pic>
      <p:pic>
        <p:nvPicPr>
          <p:cNvPr id="7" name="Online Media 6">
            <a:hlinkClick r:id="" action="ppaction://media"/>
            <a:extLst>
              <a:ext uri="{FF2B5EF4-FFF2-40B4-BE49-F238E27FC236}">
                <a16:creationId xmlns:a16="http://schemas.microsoft.com/office/drawing/2014/main" id="{44C69D63-6A60-4432-A8F6-2A54523CCE59}"/>
              </a:ext>
            </a:extLst>
          </p:cNvPr>
          <p:cNvPicPr>
            <a:picLocks noGrp="1" noRot="1" noChangeAspect="1"/>
          </p:cNvPicPr>
          <p:nvPr>
            <p:ph sz="half" idx="2"/>
            <a:videoFile r:link="rId2"/>
          </p:nvPr>
        </p:nvPicPr>
        <p:blipFill>
          <a:blip r:embed="rId5"/>
          <a:stretch>
            <a:fillRect/>
          </a:stretch>
        </p:blipFill>
        <p:spPr>
          <a:xfrm>
            <a:off x="6357938" y="2380216"/>
            <a:ext cx="4572000" cy="2571750"/>
          </a:xfrm>
          <a:prstGeom prst="rect">
            <a:avLst/>
          </a:prstGeom>
        </p:spPr>
      </p:pic>
      <p:sp>
        <p:nvSpPr>
          <p:cNvPr id="6" name="TextBox 5">
            <a:extLst>
              <a:ext uri="{FF2B5EF4-FFF2-40B4-BE49-F238E27FC236}">
                <a16:creationId xmlns:a16="http://schemas.microsoft.com/office/drawing/2014/main" id="{F1F78F5D-6DD3-4EA2-A3A4-2883E6FE2020}"/>
              </a:ext>
            </a:extLst>
          </p:cNvPr>
          <p:cNvSpPr txBox="1"/>
          <p:nvPr/>
        </p:nvSpPr>
        <p:spPr>
          <a:xfrm>
            <a:off x="1325460" y="5366222"/>
            <a:ext cx="3573711" cy="430887"/>
          </a:xfrm>
          <a:prstGeom prst="rect">
            <a:avLst/>
          </a:prstGeom>
          <a:noFill/>
        </p:spPr>
        <p:txBody>
          <a:bodyPr wrap="square" rtlCol="0">
            <a:spAutoFit/>
          </a:bodyPr>
          <a:lstStyle/>
          <a:p>
            <a:r>
              <a:rPr lang="en-US" sz="2200" dirty="0">
                <a:solidFill>
                  <a:schemeClr val="accent1"/>
                </a:solidFill>
                <a:latin typeface="Malgun Gothic" panose="020B0503020000020004" pitchFamily="34" charset="-127"/>
                <a:ea typeface="Malgun Gothic" panose="020B0503020000020004" pitchFamily="34" charset="-127"/>
              </a:rPr>
              <a:t>Video at 144p</a:t>
            </a:r>
          </a:p>
        </p:txBody>
      </p:sp>
      <p:sp>
        <p:nvSpPr>
          <p:cNvPr id="8" name="TextBox 7">
            <a:extLst>
              <a:ext uri="{FF2B5EF4-FFF2-40B4-BE49-F238E27FC236}">
                <a16:creationId xmlns:a16="http://schemas.microsoft.com/office/drawing/2014/main" id="{83C1BCB3-1492-407D-942B-84B6DA2B279B}"/>
              </a:ext>
            </a:extLst>
          </p:cNvPr>
          <p:cNvSpPr txBox="1"/>
          <p:nvPr/>
        </p:nvSpPr>
        <p:spPr>
          <a:xfrm>
            <a:off x="6560191" y="5366222"/>
            <a:ext cx="4306349" cy="430887"/>
          </a:xfrm>
          <a:prstGeom prst="rect">
            <a:avLst/>
          </a:prstGeom>
          <a:noFill/>
        </p:spPr>
        <p:txBody>
          <a:bodyPr wrap="square" rtlCol="0">
            <a:spAutoFit/>
          </a:bodyPr>
          <a:lstStyle/>
          <a:p>
            <a:r>
              <a:rPr lang="en-US" sz="2200" dirty="0">
                <a:solidFill>
                  <a:schemeClr val="accent1"/>
                </a:solidFill>
                <a:latin typeface="Malgun Gothic" panose="020B0503020000020004" pitchFamily="34" charset="-127"/>
                <a:ea typeface="Malgun Gothic" panose="020B0503020000020004" pitchFamily="34" charset="-127"/>
              </a:rPr>
              <a:t>Video at 1080p </a:t>
            </a:r>
          </a:p>
        </p:txBody>
      </p:sp>
    </p:spTree>
    <p:extLst>
      <p:ext uri="{BB962C8B-B14F-4D97-AF65-F5344CB8AC3E}">
        <p14:creationId xmlns:p14="http://schemas.microsoft.com/office/powerpoint/2010/main" val="155087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821E1-A94C-4285-8832-A3A758D9278E}"/>
              </a:ext>
            </a:extLst>
          </p:cNvPr>
          <p:cNvSpPr>
            <a:spLocks noGrp="1"/>
          </p:cNvSpPr>
          <p:nvPr>
            <p:ph type="title"/>
          </p:nvPr>
        </p:nvSpPr>
        <p:spPr>
          <a:xfrm>
            <a:off x="1143000" y="609600"/>
            <a:ext cx="9875520" cy="1356360"/>
          </a:xfrm>
        </p:spPr>
        <p:txBody>
          <a:bodyPr/>
          <a:lstStyle/>
          <a:p>
            <a:r>
              <a:rPr lang="en-US" b="1" dirty="0">
                <a:latin typeface="Malgun Gothic" panose="020B0503020000020004" pitchFamily="34" charset="-127"/>
                <a:ea typeface="Malgun Gothic" panose="020B0503020000020004" pitchFamily="34" charset="-127"/>
              </a:rPr>
              <a:t>Adobe Photoshop</a:t>
            </a:r>
          </a:p>
        </p:txBody>
      </p:sp>
      <p:sp>
        <p:nvSpPr>
          <p:cNvPr id="3" name="Content Placeholder 2">
            <a:extLst>
              <a:ext uri="{FF2B5EF4-FFF2-40B4-BE49-F238E27FC236}">
                <a16:creationId xmlns:a16="http://schemas.microsoft.com/office/drawing/2014/main" id="{0CA7AA37-C0F2-48C2-ABE4-943E5A99999F}"/>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Adobe photoshop is a program that is part of the Adobe suite.</a:t>
            </a:r>
          </a:p>
          <a:p>
            <a:r>
              <a:rPr lang="en-US" dirty="0">
                <a:latin typeface="Malgun Gothic" panose="020B0503020000020004" pitchFamily="34" charset="-127"/>
                <a:ea typeface="Malgun Gothic" panose="020B0503020000020004" pitchFamily="34" charset="-127"/>
              </a:rPr>
              <a:t>Photoshop is a program that allows you to alter photos to look extremely fake or just to edit a photo you took of someone to make it look a little better. </a:t>
            </a:r>
          </a:p>
          <a:p>
            <a:r>
              <a:rPr lang="en-US" dirty="0">
                <a:latin typeface="Malgun Gothic" panose="020B0503020000020004" pitchFamily="34" charset="-127"/>
                <a:ea typeface="Malgun Gothic" panose="020B0503020000020004" pitchFamily="34" charset="-127"/>
              </a:rPr>
              <a:t>It’s a versatile tool for bringing back dead photos that have been heavily damaged by time or you can even use it to make things that don’t make sense at all like a panda in space or whatever your mind feels like messing around with.</a:t>
            </a:r>
          </a:p>
          <a:p>
            <a:r>
              <a:rPr lang="en-US" dirty="0">
                <a:latin typeface="Malgun Gothic" panose="020B0503020000020004" pitchFamily="34" charset="-127"/>
                <a:ea typeface="Malgun Gothic" panose="020B0503020000020004" pitchFamily="34" charset="-127"/>
              </a:rPr>
              <a:t>Video example on learning the basics of photoshop: https://www.youtube.com/watch?v=EOar7toRw80</a:t>
            </a:r>
          </a:p>
        </p:txBody>
      </p:sp>
    </p:spTree>
    <p:extLst>
      <p:ext uri="{BB962C8B-B14F-4D97-AF65-F5344CB8AC3E}">
        <p14:creationId xmlns:p14="http://schemas.microsoft.com/office/powerpoint/2010/main" val="4183441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45CC2-A192-4778-92E6-F51A5F8AC2D0}"/>
              </a:ext>
            </a:extLst>
          </p:cNvPr>
          <p:cNvSpPr>
            <a:spLocks noGrp="1"/>
          </p:cNvSpPr>
          <p:nvPr>
            <p:ph type="title"/>
          </p:nvPr>
        </p:nvSpPr>
        <p:spPr/>
        <p:txBody>
          <a:bodyPr/>
          <a:lstStyle/>
          <a:p>
            <a:r>
              <a:rPr lang="en-US" b="1" dirty="0" err="1">
                <a:latin typeface="Malgun Gothic" panose="020B0503020000020004" pitchFamily="34" charset="-127"/>
                <a:ea typeface="Malgun Gothic" panose="020B0503020000020004" pitchFamily="34" charset="-127"/>
              </a:rPr>
              <a:t>Piskle</a:t>
            </a:r>
            <a:endParaRPr lang="en-US" b="1" dirty="0">
              <a:latin typeface="Malgun Gothic" panose="020B0503020000020004" pitchFamily="34" charset="-127"/>
              <a:ea typeface="Malgun Gothic" panose="020B0503020000020004" pitchFamily="34" charset="-127"/>
            </a:endParaRPr>
          </a:p>
        </p:txBody>
      </p:sp>
      <p:sp>
        <p:nvSpPr>
          <p:cNvPr id="3" name="Content Placeholder 2">
            <a:extLst>
              <a:ext uri="{FF2B5EF4-FFF2-40B4-BE49-F238E27FC236}">
                <a16:creationId xmlns:a16="http://schemas.microsoft.com/office/drawing/2014/main" id="{B485A5F0-F3F0-4027-90B2-0DAB37EB63E8}"/>
              </a:ext>
            </a:extLst>
          </p:cNvPr>
          <p:cNvSpPr>
            <a:spLocks noGrp="1"/>
          </p:cNvSpPr>
          <p:nvPr>
            <p:ph idx="1"/>
          </p:nvPr>
        </p:nvSpPr>
        <p:spPr/>
        <p:txBody>
          <a:bodyPr/>
          <a:lstStyle/>
          <a:p>
            <a:r>
              <a:rPr lang="en-US" dirty="0" err="1">
                <a:latin typeface="Malgun Gothic" panose="020B0503020000020004" pitchFamily="34" charset="-127"/>
                <a:ea typeface="Malgun Gothic" panose="020B0503020000020004" pitchFamily="34" charset="-127"/>
              </a:rPr>
              <a:t>Piskle</a:t>
            </a:r>
            <a:r>
              <a:rPr lang="en-US" dirty="0">
                <a:latin typeface="Malgun Gothic" panose="020B0503020000020004" pitchFamily="34" charset="-127"/>
                <a:ea typeface="Malgun Gothic" panose="020B0503020000020004" pitchFamily="34" charset="-127"/>
              </a:rPr>
              <a:t> is very easy to use if you want to do quick animation with pixel art </a:t>
            </a:r>
          </a:p>
          <a:p>
            <a:r>
              <a:rPr lang="en-US" dirty="0">
                <a:latin typeface="Malgun Gothic" panose="020B0503020000020004" pitchFamily="34" charset="-127"/>
                <a:ea typeface="Malgun Gothic" panose="020B0503020000020004" pitchFamily="34" charset="-127"/>
              </a:rPr>
              <a:t>It almost looks like photoshop, the UI is easy to navigate and learn.</a:t>
            </a:r>
          </a:p>
          <a:p>
            <a:r>
              <a:rPr lang="en-US" dirty="0">
                <a:latin typeface="Malgun Gothic" panose="020B0503020000020004" pitchFamily="34" charset="-127"/>
                <a:ea typeface="Malgun Gothic" panose="020B0503020000020004" pitchFamily="34" charset="-127"/>
              </a:rPr>
              <a:t>The canvas is basically a bitmap if you think about the way we talked about images and how bitmaps are for them if </a:t>
            </a:r>
            <a:r>
              <a:rPr lang="en-US" dirty="0" err="1">
                <a:latin typeface="Malgun Gothic" panose="020B0503020000020004" pitchFamily="34" charset="-127"/>
                <a:ea typeface="Malgun Gothic" panose="020B0503020000020004" pitchFamily="34" charset="-127"/>
              </a:rPr>
              <a:t>youre</a:t>
            </a:r>
            <a:r>
              <a:rPr lang="en-US" dirty="0">
                <a:latin typeface="Malgun Gothic" panose="020B0503020000020004" pitchFamily="34" charset="-127"/>
                <a:ea typeface="Malgun Gothic" panose="020B0503020000020004" pitchFamily="34" charset="-127"/>
              </a:rPr>
              <a:t> not using the vector route for the image. </a:t>
            </a:r>
          </a:p>
          <a:p>
            <a:r>
              <a:rPr lang="en-US" dirty="0">
                <a:latin typeface="Malgun Gothic" panose="020B0503020000020004" pitchFamily="34" charset="-127"/>
                <a:ea typeface="Malgun Gothic" panose="020B0503020000020004" pitchFamily="34" charset="-127"/>
              </a:rPr>
              <a:t>You can save your work on the site and come back to it or save it to your personal device and upload it back on the </a:t>
            </a:r>
            <a:r>
              <a:rPr lang="en-US" dirty="0" err="1">
                <a:latin typeface="Malgun Gothic" panose="020B0503020000020004" pitchFamily="34" charset="-127"/>
                <a:ea typeface="Malgun Gothic" panose="020B0503020000020004" pitchFamily="34" charset="-127"/>
              </a:rPr>
              <a:t>Piskle</a:t>
            </a:r>
            <a:r>
              <a:rPr lang="en-US" dirty="0">
                <a:latin typeface="Malgun Gothic" panose="020B0503020000020004" pitchFamily="34" charset="-127"/>
                <a:ea typeface="Malgun Gothic" panose="020B0503020000020004" pitchFamily="34" charset="-127"/>
              </a:rPr>
              <a:t> site to edit the animation.</a:t>
            </a:r>
          </a:p>
          <a:p>
            <a:r>
              <a:rPr lang="en-US" dirty="0">
                <a:latin typeface="Malgun Gothic" panose="020B0503020000020004" pitchFamily="34" charset="-127"/>
                <a:ea typeface="Malgun Gothic" panose="020B0503020000020004" pitchFamily="34" charset="-127"/>
              </a:rPr>
              <a:t>Overall great program for people who want to do starter animation or go beyond with the program too.  </a:t>
            </a:r>
          </a:p>
        </p:txBody>
      </p:sp>
    </p:spTree>
    <p:extLst>
      <p:ext uri="{BB962C8B-B14F-4D97-AF65-F5344CB8AC3E}">
        <p14:creationId xmlns:p14="http://schemas.microsoft.com/office/powerpoint/2010/main" val="1349513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D9415-2377-4AA1-A2C3-C8643F972E77}"/>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Copyrights</a:t>
            </a:r>
            <a:r>
              <a:rPr lang="en-US" dirty="0"/>
              <a:t> </a:t>
            </a:r>
          </a:p>
        </p:txBody>
      </p:sp>
      <p:sp>
        <p:nvSpPr>
          <p:cNvPr id="3" name="Content Placeholder 2">
            <a:extLst>
              <a:ext uri="{FF2B5EF4-FFF2-40B4-BE49-F238E27FC236}">
                <a16:creationId xmlns:a16="http://schemas.microsoft.com/office/drawing/2014/main" id="{23DFBCDD-7020-4760-B943-732F4E472760}"/>
              </a:ext>
            </a:extLst>
          </p:cNvPr>
          <p:cNvSpPr>
            <a:spLocks noGrp="1"/>
          </p:cNvSpPr>
          <p:nvPr>
            <p:ph idx="1"/>
          </p:nvPr>
        </p:nvSpPr>
        <p:spPr>
          <a:xfrm>
            <a:off x="1143000" y="1736521"/>
            <a:ext cx="9872871" cy="4359479"/>
          </a:xfrm>
        </p:spPr>
        <p:txBody>
          <a:bodyPr>
            <a:normAutofit lnSpcReduction="10000"/>
          </a:bodyPr>
          <a:lstStyle/>
          <a:p>
            <a:r>
              <a:rPr lang="en-US" dirty="0">
                <a:latin typeface="Malgun Gothic" panose="020B0503020000020004" pitchFamily="34" charset="-127"/>
                <a:ea typeface="Malgun Gothic" panose="020B0503020000020004" pitchFamily="34" charset="-127"/>
              </a:rPr>
              <a:t>Serif vs. sans-serif : </a:t>
            </a:r>
            <a:r>
              <a:rPr lang="en-US" dirty="0">
                <a:latin typeface="Malgun Gothic" panose="020B0503020000020004" pitchFamily="34" charset="-127"/>
                <a:ea typeface="Malgun Gothic" panose="020B0503020000020004" pitchFamily="34" charset="-127"/>
                <a:hlinkClick r:id="rId2"/>
              </a:rPr>
              <a:t>https://www.silocreativo.com/en/serif-vs-sans-serif-differences-similarities/</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Kerning example: </a:t>
            </a:r>
            <a:r>
              <a:rPr lang="en-US" dirty="0">
                <a:latin typeface="Malgun Gothic" panose="020B0503020000020004" pitchFamily="34" charset="-127"/>
                <a:ea typeface="Malgun Gothic" panose="020B0503020000020004" pitchFamily="34" charset="-127"/>
                <a:hlinkClick r:id="rId3"/>
              </a:rPr>
              <a:t>https://www.creativebloq.com/typography/5-embarrassing-examples-bad-kerning-91412894</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Ligature: </a:t>
            </a:r>
            <a:r>
              <a:rPr lang="en-US" dirty="0">
                <a:latin typeface="Malgun Gothic" panose="020B0503020000020004" pitchFamily="34" charset="-127"/>
                <a:ea typeface="Malgun Gothic" panose="020B0503020000020004" pitchFamily="34" charset="-127"/>
                <a:hlinkClick r:id="rId4"/>
              </a:rPr>
              <a:t>https://www.fonts.com/content/learning/fontology/level-3/signs-and-symbols/ligatures-1</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Fonts: </a:t>
            </a:r>
            <a:r>
              <a:rPr lang="en-US" dirty="0">
                <a:latin typeface="Malgun Gothic" panose="020B0503020000020004" pitchFamily="34" charset="-127"/>
                <a:ea typeface="Malgun Gothic" panose="020B0503020000020004" pitchFamily="34" charset="-127"/>
                <a:hlinkClick r:id="rId5"/>
              </a:rPr>
              <a:t>http://edublog.amdsb.ca/myblognathanial226/2017/02/23/font-headings-hmm/</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Bits vs vector: </a:t>
            </a:r>
            <a:r>
              <a:rPr lang="en-US" dirty="0">
                <a:latin typeface="Malgun Gothic" panose="020B0503020000020004" pitchFamily="34" charset="-127"/>
                <a:ea typeface="Malgun Gothic" panose="020B0503020000020004" pitchFamily="34" charset="-127"/>
                <a:hlinkClick r:id="rId6"/>
              </a:rPr>
              <a:t>http://beyourowngraphicdesigner.co.uk/are-you-feeling-a-bit-pixelated-vector-graphics-vs-bitmaps/</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Compression: </a:t>
            </a:r>
            <a:r>
              <a:rPr lang="en-US" dirty="0">
                <a:latin typeface="Malgun Gothic" panose="020B0503020000020004" pitchFamily="34" charset="-127"/>
                <a:ea typeface="Malgun Gothic" panose="020B0503020000020004" pitchFamily="34" charset="-127"/>
                <a:hlinkClick r:id="rId7"/>
              </a:rPr>
              <a:t>http://www.silvanti.com/video/compression/compression.html</a:t>
            </a:r>
            <a:endParaRPr lang="en-US" dirty="0">
              <a:latin typeface="Malgun Gothic" panose="020B0503020000020004" pitchFamily="34" charset="-127"/>
              <a:ea typeface="Malgun Gothic" panose="020B0503020000020004" pitchFamily="34" charset="-127"/>
            </a:endParaRPr>
          </a:p>
          <a:p>
            <a:endParaRPr lang="en-US" dirty="0"/>
          </a:p>
        </p:txBody>
      </p:sp>
    </p:spTree>
    <p:extLst>
      <p:ext uri="{BB962C8B-B14F-4D97-AF65-F5344CB8AC3E}">
        <p14:creationId xmlns:p14="http://schemas.microsoft.com/office/powerpoint/2010/main" val="212546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6FDF6-1727-4A63-985A-B37832389A94}"/>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Copyrights (count.) </a:t>
            </a:r>
          </a:p>
        </p:txBody>
      </p:sp>
      <p:sp>
        <p:nvSpPr>
          <p:cNvPr id="3" name="Content Placeholder 2">
            <a:extLst>
              <a:ext uri="{FF2B5EF4-FFF2-40B4-BE49-F238E27FC236}">
                <a16:creationId xmlns:a16="http://schemas.microsoft.com/office/drawing/2014/main" id="{0F572A39-5B35-457B-A980-DE76B5D82F84}"/>
              </a:ext>
            </a:extLst>
          </p:cNvPr>
          <p:cNvSpPr>
            <a:spLocks noGrp="1"/>
          </p:cNvSpPr>
          <p:nvPr>
            <p:ph idx="1"/>
          </p:nvPr>
        </p:nvSpPr>
        <p:spPr>
          <a:xfrm>
            <a:off x="1042332" y="2082567"/>
            <a:ext cx="9872871" cy="4038600"/>
          </a:xfrm>
        </p:spPr>
        <p:txBody>
          <a:bodyPr/>
          <a:lstStyle/>
          <a:p>
            <a:r>
              <a:rPr lang="en-US" dirty="0">
                <a:latin typeface="Malgun Gothic" panose="020B0503020000020004" pitchFamily="34" charset="-127"/>
                <a:ea typeface="Malgun Gothic" panose="020B0503020000020004" pitchFamily="34" charset="-127"/>
              </a:rPr>
              <a:t>Bad vs good audio: </a:t>
            </a:r>
            <a:r>
              <a:rPr lang="en-US" dirty="0">
                <a:latin typeface="Malgun Gothic" panose="020B0503020000020004" pitchFamily="34" charset="-127"/>
                <a:ea typeface="Malgun Gothic" panose="020B0503020000020004" pitchFamily="34" charset="-127"/>
                <a:hlinkClick r:id="rId2"/>
              </a:rPr>
              <a:t>https://www.youtube.com/watch?v=IUb9kIwHfoE</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Frequency test: </a:t>
            </a:r>
            <a:r>
              <a:rPr lang="en-US" dirty="0">
                <a:latin typeface="Malgun Gothic" panose="020B0503020000020004" pitchFamily="34" charset="-127"/>
                <a:ea typeface="Malgun Gothic" panose="020B0503020000020004" pitchFamily="34" charset="-127"/>
                <a:hlinkClick r:id="rId3"/>
              </a:rPr>
              <a:t>https://youtu.be/_SHFwmPQ_rQ?t=142</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DDLC BG Music: </a:t>
            </a:r>
            <a:r>
              <a:rPr lang="en-US" dirty="0">
                <a:latin typeface="Malgun Gothic" panose="020B0503020000020004" pitchFamily="34" charset="-127"/>
                <a:ea typeface="Malgun Gothic" panose="020B0503020000020004" pitchFamily="34" charset="-127"/>
                <a:hlinkClick r:id="rId4"/>
              </a:rPr>
              <a:t>https://www.youtube.com/watch?v=puddRuyFHfI</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Lions: </a:t>
            </a:r>
            <a:r>
              <a:rPr lang="en-US" dirty="0">
                <a:latin typeface="Malgun Gothic" panose="020B0503020000020004" pitchFamily="34" charset="-127"/>
                <a:ea typeface="Malgun Gothic" panose="020B0503020000020004" pitchFamily="34" charset="-127"/>
                <a:hlinkClick r:id="rId5"/>
              </a:rPr>
              <a:t>https://www.youtube.com/watch?v=HUW67ZUrdVM</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1080p: </a:t>
            </a:r>
            <a:r>
              <a:rPr lang="en-US" dirty="0">
                <a:latin typeface="Malgun Gothic" panose="020B0503020000020004" pitchFamily="34" charset="-127"/>
                <a:ea typeface="Malgun Gothic" panose="020B0503020000020004" pitchFamily="34" charset="-127"/>
                <a:hlinkClick r:id="rId6"/>
              </a:rPr>
              <a:t>https://www.youtube.com/watch?v=HmZKgaHa3Fg&amp;t=1s</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Gifs in order: Zero Two – A1 Pictures / Studio Trigger: Darling in the FRANXX.</a:t>
            </a:r>
          </a:p>
          <a:p>
            <a:r>
              <a:rPr lang="en-US" dirty="0" err="1">
                <a:latin typeface="Malgun Gothic" panose="020B0503020000020004" pitchFamily="34" charset="-127"/>
                <a:ea typeface="Malgun Gothic" panose="020B0503020000020004" pitchFamily="34" charset="-127"/>
              </a:rPr>
              <a:t>Tohru</a:t>
            </a:r>
            <a:r>
              <a:rPr lang="en-US" dirty="0">
                <a:latin typeface="Malgun Gothic" panose="020B0503020000020004" pitchFamily="34" charset="-127"/>
                <a:ea typeface="Malgun Gothic" panose="020B0503020000020004" pitchFamily="34" charset="-127"/>
              </a:rPr>
              <a:t> / </a:t>
            </a:r>
            <a:r>
              <a:rPr lang="en-US" dirty="0" err="1">
                <a:latin typeface="Malgun Gothic" panose="020B0503020000020004" pitchFamily="34" charset="-127"/>
                <a:ea typeface="Malgun Gothic" panose="020B0503020000020004" pitchFamily="34" charset="-127"/>
              </a:rPr>
              <a:t>Kanna</a:t>
            </a:r>
            <a:r>
              <a:rPr lang="en-US" dirty="0">
                <a:latin typeface="Malgun Gothic" panose="020B0503020000020004" pitchFamily="34" charset="-127"/>
                <a:ea typeface="Malgun Gothic" panose="020B0503020000020004" pitchFamily="34" charset="-127"/>
              </a:rPr>
              <a:t> – Studio </a:t>
            </a:r>
            <a:r>
              <a:rPr lang="en-US" dirty="0" err="1">
                <a:latin typeface="Malgun Gothic" panose="020B0503020000020004" pitchFamily="34" charset="-127"/>
                <a:ea typeface="Malgun Gothic" panose="020B0503020000020004" pitchFamily="34" charset="-127"/>
              </a:rPr>
              <a:t>Kyoani</a:t>
            </a:r>
            <a:r>
              <a:rPr lang="en-US" dirty="0">
                <a:latin typeface="Malgun Gothic" panose="020B0503020000020004" pitchFamily="34" charset="-127"/>
                <a:ea typeface="Malgun Gothic" panose="020B0503020000020004" pitchFamily="34" charset="-127"/>
              </a:rPr>
              <a:t>: Kobayashi’s Dragon Maid. </a:t>
            </a:r>
          </a:p>
          <a:p>
            <a:endParaRPr lang="en-US" dirty="0"/>
          </a:p>
          <a:p>
            <a:endParaRPr lang="en-US" dirty="0"/>
          </a:p>
        </p:txBody>
      </p:sp>
    </p:spTree>
    <p:extLst>
      <p:ext uri="{BB962C8B-B14F-4D97-AF65-F5344CB8AC3E}">
        <p14:creationId xmlns:p14="http://schemas.microsoft.com/office/powerpoint/2010/main" val="778803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55FB3-FC0F-4ACA-A132-8DC4DAF56C99}"/>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What is “Multimedia”?</a:t>
            </a:r>
          </a:p>
        </p:txBody>
      </p:sp>
      <p:sp>
        <p:nvSpPr>
          <p:cNvPr id="3" name="Content Placeholder 2">
            <a:extLst>
              <a:ext uri="{FF2B5EF4-FFF2-40B4-BE49-F238E27FC236}">
                <a16:creationId xmlns:a16="http://schemas.microsoft.com/office/drawing/2014/main" id="{DF56CF79-9C94-4030-BD69-29525B6924CF}"/>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Multimedia is.. All the media we use today; we use many forms of media but there are a main 5 type of medias that allowed us to have what we have today in the current time.</a:t>
            </a:r>
          </a:p>
        </p:txBody>
      </p:sp>
    </p:spTree>
    <p:extLst>
      <p:ext uri="{BB962C8B-B14F-4D97-AF65-F5344CB8AC3E}">
        <p14:creationId xmlns:p14="http://schemas.microsoft.com/office/powerpoint/2010/main" val="3345535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495B1-B198-42B6-A895-440D017C2B46}"/>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The 5 building blocks of Multimedia</a:t>
            </a:r>
          </a:p>
        </p:txBody>
      </p:sp>
      <p:sp>
        <p:nvSpPr>
          <p:cNvPr id="3" name="Content Placeholder 2">
            <a:extLst>
              <a:ext uri="{FF2B5EF4-FFF2-40B4-BE49-F238E27FC236}">
                <a16:creationId xmlns:a16="http://schemas.microsoft.com/office/drawing/2014/main" id="{8FF7DAA8-EBA1-488D-A1C1-B5C57F2AE7DE}"/>
              </a:ext>
            </a:extLst>
          </p:cNvPr>
          <p:cNvSpPr>
            <a:spLocks noGrp="1"/>
          </p:cNvSpPr>
          <p:nvPr>
            <p:ph idx="1"/>
          </p:nvPr>
        </p:nvSpPr>
        <p:spPr/>
        <p:txBody>
          <a:bodyPr>
            <a:normAutofit lnSpcReduction="10000"/>
          </a:bodyPr>
          <a:lstStyle/>
          <a:p>
            <a:r>
              <a:rPr lang="en-US" dirty="0">
                <a:latin typeface="Malgun Gothic" panose="020B0503020000020004" pitchFamily="34" charset="-127"/>
                <a:ea typeface="Malgun Gothic" panose="020B0503020000020004" pitchFamily="34" charset="-127"/>
              </a:rPr>
              <a:t>We have…</a:t>
            </a:r>
          </a:p>
          <a:p>
            <a:r>
              <a:rPr lang="en-US" dirty="0">
                <a:latin typeface="Malgun Gothic" panose="020B0503020000020004" pitchFamily="34" charset="-127"/>
                <a:ea typeface="Malgun Gothic" panose="020B0503020000020004" pitchFamily="34" charset="-127"/>
              </a:rPr>
              <a:t>Text</a:t>
            </a:r>
          </a:p>
          <a:p>
            <a:r>
              <a:rPr lang="en-US" dirty="0">
                <a:latin typeface="Malgun Gothic" panose="020B0503020000020004" pitchFamily="34" charset="-127"/>
                <a:ea typeface="Malgun Gothic" panose="020B0503020000020004" pitchFamily="34" charset="-127"/>
              </a:rPr>
              <a:t>Images</a:t>
            </a:r>
          </a:p>
          <a:p>
            <a:r>
              <a:rPr lang="en-US" dirty="0">
                <a:latin typeface="Malgun Gothic" panose="020B0503020000020004" pitchFamily="34" charset="-127"/>
                <a:ea typeface="Malgun Gothic" panose="020B0503020000020004" pitchFamily="34" charset="-127"/>
              </a:rPr>
              <a:t>Audio</a:t>
            </a:r>
          </a:p>
          <a:p>
            <a:r>
              <a:rPr lang="en-US" dirty="0">
                <a:latin typeface="Malgun Gothic" panose="020B0503020000020004" pitchFamily="34" charset="-127"/>
                <a:ea typeface="Malgun Gothic" panose="020B0503020000020004" pitchFamily="34" charset="-127"/>
              </a:rPr>
              <a:t>Animation</a:t>
            </a:r>
          </a:p>
          <a:p>
            <a:r>
              <a:rPr lang="en-US" dirty="0">
                <a:latin typeface="Malgun Gothic" panose="020B0503020000020004" pitchFamily="34" charset="-127"/>
                <a:ea typeface="Malgun Gothic" panose="020B0503020000020004" pitchFamily="34" charset="-127"/>
              </a:rPr>
              <a:t>Video</a:t>
            </a:r>
          </a:p>
          <a:p>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These are all important to our media today as they’re the steps that give us the wonderful programs we use and watch on a daily basis.</a:t>
            </a:r>
          </a:p>
        </p:txBody>
      </p:sp>
    </p:spTree>
    <p:extLst>
      <p:ext uri="{BB962C8B-B14F-4D97-AF65-F5344CB8AC3E}">
        <p14:creationId xmlns:p14="http://schemas.microsoft.com/office/powerpoint/2010/main" val="1037389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48C89-3A1E-4588-9DC3-EDA8F9AF6ACD}"/>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Text</a:t>
            </a:r>
          </a:p>
        </p:txBody>
      </p:sp>
      <p:sp>
        <p:nvSpPr>
          <p:cNvPr id="3" name="Content Placeholder 2">
            <a:extLst>
              <a:ext uri="{FF2B5EF4-FFF2-40B4-BE49-F238E27FC236}">
                <a16:creationId xmlns:a16="http://schemas.microsoft.com/office/drawing/2014/main" id="{8158E5B8-5381-4EBF-8CCF-340E8C53D057}"/>
              </a:ext>
            </a:extLst>
          </p:cNvPr>
          <p:cNvSpPr>
            <a:spLocks noGrp="1"/>
          </p:cNvSpPr>
          <p:nvPr>
            <p:ph idx="1"/>
          </p:nvPr>
        </p:nvSpPr>
        <p:spPr>
          <a:xfrm>
            <a:off x="1143000" y="1853967"/>
            <a:ext cx="9872871" cy="4521665"/>
          </a:xfrm>
        </p:spPr>
        <p:txBody>
          <a:bodyPr>
            <a:normAutofit fontScale="92500" lnSpcReduction="10000"/>
          </a:bodyPr>
          <a:lstStyle/>
          <a:p>
            <a:r>
              <a:rPr lang="en-US" dirty="0">
                <a:latin typeface="Malgun Gothic" panose="020B0503020000020004" pitchFamily="34" charset="-127"/>
                <a:ea typeface="Malgun Gothic" panose="020B0503020000020004" pitchFamily="34" charset="-127"/>
              </a:rPr>
              <a:t>Text is a very versatile media tool we have today, it has many faces, can be made to </a:t>
            </a:r>
            <a:r>
              <a:rPr lang="en-US" b="1" dirty="0">
                <a:latin typeface="Malgun Gothic" panose="020B0503020000020004" pitchFamily="34" charset="-127"/>
                <a:ea typeface="Malgun Gothic" panose="020B0503020000020004" pitchFamily="34" charset="-127"/>
              </a:rPr>
              <a:t>stand out</a:t>
            </a:r>
            <a:r>
              <a:rPr lang="en-US" dirty="0">
                <a:latin typeface="Malgun Gothic" panose="020B0503020000020004" pitchFamily="34" charset="-127"/>
                <a:ea typeface="Malgun Gothic" panose="020B0503020000020004" pitchFamily="34" charset="-127"/>
              </a:rPr>
              <a:t>, look </a:t>
            </a:r>
            <a:r>
              <a:rPr lang="en-US" i="1" dirty="0">
                <a:latin typeface="Malgun Gothic" panose="020B0503020000020004" pitchFamily="34" charset="-127"/>
                <a:ea typeface="Malgun Gothic" panose="020B0503020000020004" pitchFamily="34" charset="-127"/>
              </a:rPr>
              <a:t>fancy</a:t>
            </a:r>
            <a:r>
              <a:rPr lang="en-US" dirty="0">
                <a:latin typeface="Malgun Gothic" panose="020B0503020000020004" pitchFamily="34" charset="-127"/>
                <a:ea typeface="Malgun Gothic" panose="020B0503020000020004" pitchFamily="34" charset="-127"/>
              </a:rPr>
              <a:t>, or just made to </a:t>
            </a:r>
            <a:r>
              <a:rPr lang="en-US" u="sng" dirty="0">
                <a:latin typeface="Malgun Gothic" panose="020B0503020000020004" pitchFamily="34" charset="-127"/>
                <a:ea typeface="Malgun Gothic" panose="020B0503020000020004" pitchFamily="34" charset="-127"/>
              </a:rPr>
              <a:t>point something out. </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On online media, we have something called “fonts” which all vary because they can be a “serif” font which has stems or.. serifs at the end of certain letters and then we have “sans-serif” which is just, simple; doesn’t have stems, just smooth text. These are two of the most used type of fonts we see in our media but there are more than these two; they can be slab, monospace, </a:t>
            </a:r>
            <a:r>
              <a:rPr lang="en-US" dirty="0" err="1">
                <a:latin typeface="Malgun Gothic" panose="020B0503020000020004" pitchFamily="34" charset="-127"/>
                <a:ea typeface="Malgun Gothic" panose="020B0503020000020004" pitchFamily="34" charset="-127"/>
              </a:rPr>
              <a:t>oldstyle</a:t>
            </a:r>
            <a:r>
              <a:rPr lang="en-US" dirty="0">
                <a:latin typeface="Malgun Gothic" panose="020B0503020000020004" pitchFamily="34" charset="-127"/>
                <a:ea typeface="Malgun Gothic" panose="020B0503020000020004" pitchFamily="34" charset="-127"/>
              </a:rPr>
              <a:t>, or even decorative.</a:t>
            </a:r>
          </a:p>
          <a:p>
            <a:r>
              <a:rPr lang="en-US" dirty="0">
                <a:latin typeface="Malgun Gothic" panose="020B0503020000020004" pitchFamily="34" charset="-127"/>
                <a:ea typeface="Malgun Gothic" panose="020B0503020000020004" pitchFamily="34" charset="-127"/>
              </a:rPr>
              <a:t> Kerning saves us a lot of double takes as it spaces our words and letters for us so in the end we don’t end up with an endless headache trying to read things.</a:t>
            </a:r>
          </a:p>
          <a:p>
            <a:r>
              <a:rPr lang="en-US" dirty="0">
                <a:latin typeface="Malgun Gothic" panose="020B0503020000020004" pitchFamily="34" charset="-127"/>
                <a:ea typeface="Malgun Gothic" panose="020B0503020000020004" pitchFamily="34" charset="-127"/>
              </a:rPr>
              <a:t>Ligatures are also very helpful too, it makes reading things easier and smoother.</a:t>
            </a:r>
          </a:p>
          <a:p>
            <a:r>
              <a:rPr lang="en-US" dirty="0">
                <a:latin typeface="Malgun Gothic" panose="020B0503020000020004" pitchFamily="34" charset="-127"/>
                <a:ea typeface="Malgun Gothic" panose="020B0503020000020004" pitchFamily="34" charset="-127"/>
              </a:rPr>
              <a:t>We have also different things that applies to our text, such as ligatures, kerning, and typography which is used in the first sentence; all these things are things of the past but play a really big role today in our media.</a:t>
            </a:r>
          </a:p>
        </p:txBody>
      </p:sp>
    </p:spTree>
    <p:extLst>
      <p:ext uri="{BB962C8B-B14F-4D97-AF65-F5344CB8AC3E}">
        <p14:creationId xmlns:p14="http://schemas.microsoft.com/office/powerpoint/2010/main" val="2639455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9A640-7194-4DF2-BEC7-192A83DD3E0D}"/>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Text Examples</a:t>
            </a:r>
          </a:p>
        </p:txBody>
      </p:sp>
      <p:sp>
        <p:nvSpPr>
          <p:cNvPr id="3" name="Content Placeholder 2">
            <a:extLst>
              <a:ext uri="{FF2B5EF4-FFF2-40B4-BE49-F238E27FC236}">
                <a16:creationId xmlns:a16="http://schemas.microsoft.com/office/drawing/2014/main" id="{7E51ECC3-4446-44F3-929E-6812FCAB8A0F}"/>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Here are the differences in serif vs sans-serif</a:t>
            </a:r>
          </a:p>
          <a:p>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Why kerning matters so much </a:t>
            </a:r>
          </a:p>
          <a:p>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Ligature example </a:t>
            </a:r>
          </a:p>
          <a:p>
            <a:endParaRPr lang="en-US" dirty="0">
              <a:latin typeface="Malgun Gothic" panose="020B0503020000020004" pitchFamily="34" charset="-127"/>
              <a:ea typeface="Malgun Gothic" panose="020B0503020000020004" pitchFamily="34" charset="-127"/>
            </a:endParaRPr>
          </a:p>
          <a:p>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Font examples </a:t>
            </a:r>
          </a:p>
        </p:txBody>
      </p:sp>
      <p:pic>
        <p:nvPicPr>
          <p:cNvPr id="5" name="Picture 4">
            <a:extLst>
              <a:ext uri="{FF2B5EF4-FFF2-40B4-BE49-F238E27FC236}">
                <a16:creationId xmlns:a16="http://schemas.microsoft.com/office/drawing/2014/main" id="{F83BAEF6-C4BF-4C9F-8A19-960F8C2BC9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444072"/>
            <a:ext cx="3836426" cy="2131348"/>
          </a:xfrm>
          <a:prstGeom prst="rect">
            <a:avLst/>
          </a:prstGeom>
        </p:spPr>
      </p:pic>
      <p:pic>
        <p:nvPicPr>
          <p:cNvPr id="7" name="Picture 6">
            <a:extLst>
              <a:ext uri="{FF2B5EF4-FFF2-40B4-BE49-F238E27FC236}">
                <a16:creationId xmlns:a16="http://schemas.microsoft.com/office/drawing/2014/main" id="{3B9D03B7-73B9-46A8-90C4-FE0AF6FB19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8495" y="2666860"/>
            <a:ext cx="2679365" cy="1512464"/>
          </a:xfrm>
          <a:prstGeom prst="rect">
            <a:avLst/>
          </a:prstGeom>
        </p:spPr>
      </p:pic>
      <p:cxnSp>
        <p:nvCxnSpPr>
          <p:cNvPr id="9" name="Straight Arrow Connector 8">
            <a:extLst>
              <a:ext uri="{FF2B5EF4-FFF2-40B4-BE49-F238E27FC236}">
                <a16:creationId xmlns:a16="http://schemas.microsoft.com/office/drawing/2014/main" id="{2933031F-65A8-458C-B13E-7836E5BB8C21}"/>
              </a:ext>
            </a:extLst>
          </p:cNvPr>
          <p:cNvCxnSpPr/>
          <p:nvPr/>
        </p:nvCxnSpPr>
        <p:spPr>
          <a:xfrm>
            <a:off x="5427677" y="3280095"/>
            <a:ext cx="33723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5A3A092-650D-4466-B8C2-D635D8F830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1414" y="3527928"/>
            <a:ext cx="3122450" cy="1302791"/>
          </a:xfrm>
          <a:prstGeom prst="rect">
            <a:avLst/>
          </a:prstGeom>
        </p:spPr>
      </p:pic>
      <p:pic>
        <p:nvPicPr>
          <p:cNvPr id="15" name="Picture 14">
            <a:extLst>
              <a:ext uri="{FF2B5EF4-FFF2-40B4-BE49-F238E27FC236}">
                <a16:creationId xmlns:a16="http://schemas.microsoft.com/office/drawing/2014/main" id="{9692B77C-BD71-4C73-9D8E-E206E643C0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1434" y="4282581"/>
            <a:ext cx="3836426" cy="2131343"/>
          </a:xfrm>
          <a:prstGeom prst="rect">
            <a:avLst/>
          </a:prstGeom>
        </p:spPr>
      </p:pic>
      <p:cxnSp>
        <p:nvCxnSpPr>
          <p:cNvPr id="17" name="Straight Arrow Connector 16">
            <a:extLst>
              <a:ext uri="{FF2B5EF4-FFF2-40B4-BE49-F238E27FC236}">
                <a16:creationId xmlns:a16="http://schemas.microsoft.com/office/drawing/2014/main" id="{0819CF47-C6C6-4848-8BC9-BA1C163539CB}"/>
              </a:ext>
            </a:extLst>
          </p:cNvPr>
          <p:cNvCxnSpPr/>
          <p:nvPr/>
        </p:nvCxnSpPr>
        <p:spPr>
          <a:xfrm>
            <a:off x="3632200" y="5613400"/>
            <a:ext cx="381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62029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EAB70-ABBE-424F-AD11-478CF9D6C3DA}"/>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Images</a:t>
            </a:r>
          </a:p>
        </p:txBody>
      </p:sp>
      <p:sp>
        <p:nvSpPr>
          <p:cNvPr id="3" name="Content Placeholder 2">
            <a:extLst>
              <a:ext uri="{FF2B5EF4-FFF2-40B4-BE49-F238E27FC236}">
                <a16:creationId xmlns:a16="http://schemas.microsoft.com/office/drawing/2014/main" id="{E79F955F-D5EE-4FB3-9412-F8BBE7A24425}"/>
              </a:ext>
            </a:extLst>
          </p:cNvPr>
          <p:cNvSpPr>
            <a:spLocks noGrp="1"/>
          </p:cNvSpPr>
          <p:nvPr>
            <p:ph idx="1"/>
          </p:nvPr>
        </p:nvSpPr>
        <p:spPr/>
        <p:txBody>
          <a:bodyPr>
            <a:normAutofit/>
          </a:bodyPr>
          <a:lstStyle/>
          <a:p>
            <a:r>
              <a:rPr lang="en-US" dirty="0">
                <a:latin typeface="Malgun Gothic" panose="020B0503020000020004" pitchFamily="34" charset="-127"/>
                <a:ea typeface="Malgun Gothic" panose="020B0503020000020004" pitchFamily="34" charset="-127"/>
              </a:rPr>
              <a:t>What are they exactly? A piece of frozen time? Possibly. But can our computers and phones have images? Yes? No? The answer is no; even though you have many pictures and videos on your phone and computer they actually aren’t there. They’re read though “Bitmaps” and “Vectors”.</a:t>
            </a:r>
          </a:p>
          <a:p>
            <a:r>
              <a:rPr lang="en-US" dirty="0">
                <a:latin typeface="Malgun Gothic" panose="020B0503020000020004" pitchFamily="34" charset="-127"/>
                <a:ea typeface="Malgun Gothic" panose="020B0503020000020004" pitchFamily="34" charset="-127"/>
              </a:rPr>
              <a:t>What exactly are those two things? Bitmaps are map of individual pixels that have their own color.</a:t>
            </a:r>
          </a:p>
          <a:p>
            <a:r>
              <a:rPr lang="en-US" dirty="0">
                <a:latin typeface="Malgun Gothic" panose="020B0503020000020004" pitchFamily="34" charset="-127"/>
                <a:ea typeface="Malgun Gothic" panose="020B0503020000020004" pitchFamily="34" charset="-127"/>
              </a:rPr>
              <a:t>Vectors on the other hand, lets the system mathematically decide what color the pixels are going to be. </a:t>
            </a:r>
          </a:p>
          <a:p>
            <a:r>
              <a:rPr lang="en-US" dirty="0">
                <a:latin typeface="Malgun Gothic" panose="020B0503020000020004" pitchFamily="34" charset="-127"/>
                <a:ea typeface="Malgun Gothic" panose="020B0503020000020004" pitchFamily="34" charset="-127"/>
              </a:rPr>
              <a:t>Images also lose quality over being shared, they get compressed down and lose a bit of quality over what they’re being shared on but if the compression is very bad.. Then the image also get ruined. </a:t>
            </a:r>
          </a:p>
          <a:p>
            <a:endParaRPr lang="en-US" dirty="0">
              <a:latin typeface="Malgun Gothic" panose="020B0503020000020004" pitchFamily="34" charset="-127"/>
              <a:ea typeface="Malgun Gothic" panose="020B0503020000020004" pitchFamily="34" charset="-127"/>
            </a:endParaRPr>
          </a:p>
        </p:txBody>
      </p:sp>
    </p:spTree>
    <p:extLst>
      <p:ext uri="{BB962C8B-B14F-4D97-AF65-F5344CB8AC3E}">
        <p14:creationId xmlns:p14="http://schemas.microsoft.com/office/powerpoint/2010/main" val="1573499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32312-2C48-4388-BE52-20199787B623}"/>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Image examples</a:t>
            </a:r>
          </a:p>
        </p:txBody>
      </p:sp>
      <p:pic>
        <p:nvPicPr>
          <p:cNvPr id="5" name="Content Placeholder 4">
            <a:extLst>
              <a:ext uri="{FF2B5EF4-FFF2-40B4-BE49-F238E27FC236}">
                <a16:creationId xmlns:a16="http://schemas.microsoft.com/office/drawing/2014/main" id="{21B10C56-AD39-407B-B126-7C38F3F57AE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86059" y="2812189"/>
            <a:ext cx="2857500" cy="2857500"/>
          </a:xfrm>
        </p:spPr>
      </p:pic>
      <p:pic>
        <p:nvPicPr>
          <p:cNvPr id="7" name="Picture 6">
            <a:extLst>
              <a:ext uri="{FF2B5EF4-FFF2-40B4-BE49-F238E27FC236}">
                <a16:creationId xmlns:a16="http://schemas.microsoft.com/office/drawing/2014/main" id="{941E21D3-EECA-4352-923F-7DF292D714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224" y="3007452"/>
            <a:ext cx="6174231" cy="2466975"/>
          </a:xfrm>
          <a:prstGeom prst="rect">
            <a:avLst/>
          </a:prstGeom>
        </p:spPr>
      </p:pic>
    </p:spTree>
    <p:extLst>
      <p:ext uri="{BB962C8B-B14F-4D97-AF65-F5344CB8AC3E}">
        <p14:creationId xmlns:p14="http://schemas.microsoft.com/office/powerpoint/2010/main" val="302797065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21751-B04D-45C8-859E-D02F3FA7FACE}"/>
              </a:ext>
            </a:extLst>
          </p:cNvPr>
          <p:cNvSpPr>
            <a:spLocks noGrp="1"/>
          </p:cNvSpPr>
          <p:nvPr>
            <p:ph type="title"/>
          </p:nvPr>
        </p:nvSpPr>
        <p:spPr/>
        <p:txBody>
          <a:bodyPr/>
          <a:lstStyle/>
          <a:p>
            <a:r>
              <a:rPr lang="en-US" b="1" dirty="0">
                <a:latin typeface="Malgun Gothic" panose="020B0503020000020004" pitchFamily="34" charset="-127"/>
                <a:ea typeface="Malgun Gothic" panose="020B0503020000020004" pitchFamily="34" charset="-127"/>
              </a:rPr>
              <a:t>Audio</a:t>
            </a:r>
          </a:p>
        </p:txBody>
      </p:sp>
      <p:sp>
        <p:nvSpPr>
          <p:cNvPr id="3" name="Content Placeholder 2">
            <a:extLst>
              <a:ext uri="{FF2B5EF4-FFF2-40B4-BE49-F238E27FC236}">
                <a16:creationId xmlns:a16="http://schemas.microsoft.com/office/drawing/2014/main" id="{D7BAE2C8-A7EB-44B6-AB17-64C51760FDE0}"/>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To understand audio, you have to understand what sound is, what is it? Sound is vibrations that travel through the air or whatever is around and when heard, our brains “read” the soundwaves, and thus sound is heard.</a:t>
            </a:r>
          </a:p>
          <a:p>
            <a:r>
              <a:rPr lang="en-US" dirty="0">
                <a:latin typeface="Malgun Gothic" panose="020B0503020000020004" pitchFamily="34" charset="-127"/>
                <a:ea typeface="Malgun Gothic" panose="020B0503020000020004" pitchFamily="34" charset="-127"/>
              </a:rPr>
              <a:t>We humans measure sound by Decibels (dB) and Hertz (Hz)</a:t>
            </a:r>
          </a:p>
          <a:p>
            <a:r>
              <a:rPr lang="en-US" dirty="0">
                <a:latin typeface="Malgun Gothic" panose="020B0503020000020004" pitchFamily="34" charset="-127"/>
                <a:ea typeface="Malgun Gothic" panose="020B0503020000020004" pitchFamily="34" charset="-127"/>
              </a:rPr>
              <a:t>Just as my prof. Caruso said our hearing range is between 20 Hz and 20 </a:t>
            </a:r>
            <a:r>
              <a:rPr lang="en-US" dirty="0" err="1">
                <a:latin typeface="Malgun Gothic" panose="020B0503020000020004" pitchFamily="34" charset="-127"/>
                <a:ea typeface="Malgun Gothic" panose="020B0503020000020004" pitchFamily="34" charset="-127"/>
              </a:rPr>
              <a:t>KHz</a:t>
            </a:r>
            <a:r>
              <a:rPr lang="en-US" dirty="0">
                <a:latin typeface="Malgun Gothic" panose="020B0503020000020004" pitchFamily="34" charset="-127"/>
                <a:ea typeface="Malgun Gothic" panose="020B0503020000020004" pitchFamily="34" charset="-127"/>
              </a:rPr>
              <a:t>, our range for hearing is from 0 dB to 130 </a:t>
            </a:r>
            <a:r>
              <a:rPr lang="en-US" dirty="0" err="1">
                <a:latin typeface="Malgun Gothic" panose="020B0503020000020004" pitchFamily="34" charset="-127"/>
                <a:ea typeface="Malgun Gothic" panose="020B0503020000020004" pitchFamily="34" charset="-127"/>
              </a:rPr>
              <a:t>dB.</a:t>
            </a:r>
            <a:r>
              <a:rPr lang="en-US" dirty="0">
                <a:latin typeface="Malgun Gothic" panose="020B0503020000020004" pitchFamily="34" charset="-127"/>
                <a:ea typeface="Malgun Gothic" panose="020B0503020000020004" pitchFamily="34" charset="-127"/>
              </a:rPr>
              <a:t>. Also know as the “threshold of pain”.</a:t>
            </a:r>
          </a:p>
          <a:p>
            <a:r>
              <a:rPr lang="en-US" dirty="0">
                <a:latin typeface="Malgun Gothic" panose="020B0503020000020004" pitchFamily="34" charset="-127"/>
                <a:ea typeface="Malgun Gothic" panose="020B0503020000020004" pitchFamily="34" charset="-127"/>
              </a:rPr>
              <a:t>Audio in our media is a mix of things, from music, adding to the background of something, or even interviews – but sometimes these can have a turn for the worse if the person has no idea what they’re doing. </a:t>
            </a:r>
          </a:p>
        </p:txBody>
      </p:sp>
    </p:spTree>
    <p:extLst>
      <p:ext uri="{BB962C8B-B14F-4D97-AF65-F5344CB8AC3E}">
        <p14:creationId xmlns:p14="http://schemas.microsoft.com/office/powerpoint/2010/main" val="3772042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CF889-3FF6-4001-9E8B-48C3DF27D9BE}"/>
              </a:ext>
            </a:extLst>
          </p:cNvPr>
          <p:cNvSpPr>
            <a:spLocks noGrp="1"/>
          </p:cNvSpPr>
          <p:nvPr>
            <p:ph type="title"/>
          </p:nvPr>
        </p:nvSpPr>
        <p:spPr>
          <a:xfrm>
            <a:off x="1167615" y="601211"/>
            <a:ext cx="9875520" cy="1356360"/>
          </a:xfrm>
        </p:spPr>
        <p:txBody>
          <a:bodyPr/>
          <a:lstStyle/>
          <a:p>
            <a:r>
              <a:rPr lang="en-US" b="1" dirty="0">
                <a:latin typeface="Malgun Gothic" panose="020B0503020000020004" pitchFamily="34" charset="-127"/>
                <a:ea typeface="Malgun Gothic" panose="020B0503020000020004" pitchFamily="34" charset="-127"/>
              </a:rPr>
              <a:t>Audio examples </a:t>
            </a:r>
          </a:p>
        </p:txBody>
      </p:sp>
      <p:sp>
        <p:nvSpPr>
          <p:cNvPr id="3" name="Content Placeholder 2">
            <a:extLst>
              <a:ext uri="{FF2B5EF4-FFF2-40B4-BE49-F238E27FC236}">
                <a16:creationId xmlns:a16="http://schemas.microsoft.com/office/drawing/2014/main" id="{98600367-CCE0-4721-8E0D-ADC937EE961C}"/>
              </a:ext>
            </a:extLst>
          </p:cNvPr>
          <p:cNvSpPr>
            <a:spLocks noGrp="1"/>
          </p:cNvSpPr>
          <p:nvPr>
            <p:ph idx="1"/>
          </p:nvPr>
        </p:nvSpPr>
        <p:spPr/>
        <p:txBody>
          <a:bodyPr/>
          <a:lstStyle/>
          <a:p>
            <a:r>
              <a:rPr lang="en-US" dirty="0">
                <a:latin typeface="Malgun Gothic" panose="020B0503020000020004" pitchFamily="34" charset="-127"/>
                <a:ea typeface="Malgun Gothic" panose="020B0503020000020004" pitchFamily="34" charset="-127"/>
              </a:rPr>
              <a:t>Good vs Bad Audio example: </a:t>
            </a:r>
            <a:r>
              <a:rPr lang="en-US" dirty="0">
                <a:latin typeface="Malgun Gothic" panose="020B0503020000020004" pitchFamily="34" charset="-127"/>
                <a:ea typeface="Malgun Gothic" panose="020B0503020000020004" pitchFamily="34" charset="-127"/>
                <a:hlinkClick r:id="rId2"/>
              </a:rPr>
              <a:t>https://www.youtube.com/watch?v=IUb9kIwHfoE</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Frequency test: </a:t>
            </a:r>
            <a:r>
              <a:rPr lang="en-US" dirty="0">
                <a:latin typeface="Malgun Gothic" panose="020B0503020000020004" pitchFamily="34" charset="-127"/>
                <a:ea typeface="Malgun Gothic" panose="020B0503020000020004" pitchFamily="34" charset="-127"/>
                <a:hlinkClick r:id="rId3"/>
              </a:rPr>
              <a:t>https://youtu.be/_SHFwmPQ_rQ?t=142</a:t>
            </a:r>
            <a:endParaRPr lang="en-US" dirty="0">
              <a:latin typeface="Malgun Gothic" panose="020B0503020000020004" pitchFamily="34" charset="-127"/>
              <a:ea typeface="Malgun Gothic" panose="020B0503020000020004" pitchFamily="34" charset="-127"/>
            </a:endParaRPr>
          </a:p>
          <a:p>
            <a:r>
              <a:rPr lang="en-US" dirty="0">
                <a:latin typeface="Malgun Gothic" panose="020B0503020000020004" pitchFamily="34" charset="-127"/>
                <a:ea typeface="Malgun Gothic" panose="020B0503020000020004" pitchFamily="34" charset="-127"/>
              </a:rPr>
              <a:t>Great use of BG music: </a:t>
            </a:r>
            <a:r>
              <a:rPr lang="en-US" dirty="0">
                <a:latin typeface="Malgun Gothic" panose="020B0503020000020004" pitchFamily="34" charset="-127"/>
                <a:ea typeface="Malgun Gothic" panose="020B0503020000020004" pitchFamily="34" charset="-127"/>
                <a:hlinkClick r:id="rId4"/>
              </a:rPr>
              <a:t>https://www.youtube.com/watch?v=puddRuyFHfI</a:t>
            </a:r>
            <a:r>
              <a:rPr lang="en-US" dirty="0">
                <a:latin typeface="Malgun Gothic" panose="020B0503020000020004" pitchFamily="34" charset="-127"/>
                <a:ea typeface="Malgun Gothic" panose="020B0503020000020004" pitchFamily="34" charset="-127"/>
              </a:rPr>
              <a:t> (Will actually bait you into thinking it’s a normal dating simulator.)</a:t>
            </a:r>
          </a:p>
          <a:p>
            <a:endParaRPr lang="en-US" dirty="0"/>
          </a:p>
        </p:txBody>
      </p:sp>
    </p:spTree>
    <p:extLst>
      <p:ext uri="{BB962C8B-B14F-4D97-AF65-F5344CB8AC3E}">
        <p14:creationId xmlns:p14="http://schemas.microsoft.com/office/powerpoint/2010/main" val="38325047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theme/theme1.xml><?xml version="1.0" encoding="utf-8"?>
<a:theme xmlns:a="http://schemas.openxmlformats.org/drawingml/2006/main" name="Basis">
  <a:themeElements>
    <a:clrScheme name="Custom 2">
      <a:dk1>
        <a:srgbClr val="000000"/>
      </a:dk1>
      <a:lt1>
        <a:srgbClr val="FFFFFF"/>
      </a:lt1>
      <a:dk2>
        <a:srgbClr val="565349"/>
      </a:dk2>
      <a:lt2>
        <a:srgbClr val="DDDDDD"/>
      </a:lt2>
      <a:accent1>
        <a:srgbClr val="374E5A"/>
      </a:accent1>
      <a:accent2>
        <a:srgbClr val="5A7B6C"/>
      </a:accent2>
      <a:accent3>
        <a:srgbClr val="8FB87F"/>
      </a:accent3>
      <a:accent4>
        <a:srgbClr val="D5FF9B"/>
      </a:accent4>
      <a:accent5>
        <a:srgbClr val="FFFFF1"/>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
  <TotalTime>276</TotalTime>
  <Words>1327</Words>
  <Application>Microsoft Office PowerPoint</Application>
  <PresentationFormat>Widescreen</PresentationFormat>
  <Paragraphs>81</Paragraphs>
  <Slides>17</Slides>
  <Notes>0</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Malgun Gothic</vt:lpstr>
      <vt:lpstr>Corbel</vt:lpstr>
      <vt:lpstr>Basis</vt:lpstr>
      <vt:lpstr>Multimedia</vt:lpstr>
      <vt:lpstr>What is “Multimedia”?</vt:lpstr>
      <vt:lpstr>The 5 building blocks of Multimedia</vt:lpstr>
      <vt:lpstr>Text</vt:lpstr>
      <vt:lpstr>Text Examples</vt:lpstr>
      <vt:lpstr>Images</vt:lpstr>
      <vt:lpstr>Image examples</vt:lpstr>
      <vt:lpstr>Audio</vt:lpstr>
      <vt:lpstr>Audio examples </vt:lpstr>
      <vt:lpstr>Animation</vt:lpstr>
      <vt:lpstr>Animation examples</vt:lpstr>
      <vt:lpstr>Video</vt:lpstr>
      <vt:lpstr>Video Examples</vt:lpstr>
      <vt:lpstr>Adobe Photoshop</vt:lpstr>
      <vt:lpstr>Piskle</vt:lpstr>
      <vt:lpstr>Copyrights </vt:lpstr>
      <vt:lpstr>Copyrights (count.)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dc:title>
  <dc:creator>Marc Bonilla</dc:creator>
  <cp:lastModifiedBy>Marc Bonilla</cp:lastModifiedBy>
  <cp:revision>28</cp:revision>
  <dcterms:created xsi:type="dcterms:W3CDTF">2018-04-10T21:45:53Z</dcterms:created>
  <dcterms:modified xsi:type="dcterms:W3CDTF">2018-04-11T02:38:18Z</dcterms:modified>
</cp:coreProperties>
</file>