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7" r:id="rId2"/>
    <p:sldId id="280" r:id="rId3"/>
    <p:sldId id="264" r:id="rId4"/>
    <p:sldId id="260" r:id="rId5"/>
    <p:sldId id="324" r:id="rId6"/>
    <p:sldId id="281" r:id="rId7"/>
    <p:sldId id="283"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 id="306" r:id="rId29"/>
    <p:sldId id="307" r:id="rId30"/>
    <p:sldId id="308" r:id="rId31"/>
    <p:sldId id="309" r:id="rId32"/>
    <p:sldId id="310" r:id="rId33"/>
    <p:sldId id="311" r:id="rId34"/>
    <p:sldId id="312" r:id="rId35"/>
    <p:sldId id="313" r:id="rId36"/>
    <p:sldId id="314" r:id="rId37"/>
    <p:sldId id="315" r:id="rId38"/>
    <p:sldId id="316" r:id="rId39"/>
    <p:sldId id="317" r:id="rId40"/>
    <p:sldId id="318" r:id="rId41"/>
    <p:sldId id="319" r:id="rId42"/>
    <p:sldId id="320" r:id="rId43"/>
    <p:sldId id="321" r:id="rId44"/>
    <p:sldId id="322" r:id="rId45"/>
    <p:sldId id="285" r:id="rId46"/>
    <p:sldId id="323"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4326880E-B11C-452D-8305-C6664E361E42}">
          <p14:sldIdLst>
            <p14:sldId id="257"/>
          </p14:sldIdLst>
        </p14:section>
        <p14:section name="Misc." id="{10172FA8-B014-438B-9833-361736038B4B}">
          <p14:sldIdLst>
            <p14:sldId id="280"/>
            <p14:sldId id="264"/>
          </p14:sldIdLst>
        </p14:section>
        <p14:section name="Navigation" id="{B4974514-1DB0-47C4-AA08-6898A9C79760}">
          <p14:sldIdLst>
            <p14:sldId id="260"/>
            <p14:sldId id="324"/>
            <p14:sldId id="281"/>
          </p14:sldIdLst>
        </p14:section>
        <p14:section name="Hard Copies" id="{426197CD-9E98-754F-A8E0-80BA7FA5B1FF}">
          <p14:sldIdLst>
            <p14:sldId id="283"/>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Lst>
        </p14:section>
        <p14:section name="Hardware" id="{DB82636C-2F57-D746-BEDC-401B4D41A3BD}">
          <p14:sldIdLst>
            <p14:sldId id="285"/>
            <p14:sldId id="32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588" autoAdjust="0"/>
    <p:restoredTop sz="94660"/>
  </p:normalViewPr>
  <p:slideViewPr>
    <p:cSldViewPr snapToGrid="0">
      <p:cViewPr varScale="1">
        <p:scale>
          <a:sx n="110" d="100"/>
          <a:sy n="110" d="100"/>
        </p:scale>
        <p:origin x="55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B7F18D-2660-7D4A-9A80-FE2A13809E4D}" type="datetimeFigureOut">
              <a:rPr lang="en-US" smtClean="0"/>
              <a:t>5/3/18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B19FEB-ACF2-5B4F-8D92-A36D069C043A}" type="slidenum">
              <a:rPr lang="en-US" smtClean="0"/>
              <a:t>‹#›</a:t>
            </a:fld>
            <a:endParaRPr lang="en-US"/>
          </a:p>
        </p:txBody>
      </p:sp>
    </p:spTree>
    <p:extLst>
      <p:ext uri="{BB962C8B-B14F-4D97-AF65-F5344CB8AC3E}">
        <p14:creationId xmlns:p14="http://schemas.microsoft.com/office/powerpoint/2010/main" val="1300788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C6F6CDE-0B28-4A93-98BB-AD459AB71B16}" type="datetimeFigureOut">
              <a:rPr lang="en-US" smtClean="0"/>
              <a:t>5/3/18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1368C-6C05-42AA-A927-85812B88A598}" type="slidenum">
              <a:rPr lang="en-US" smtClean="0"/>
              <a:t>‹#›</a:t>
            </a:fld>
            <a:endParaRPr lang="en-US"/>
          </a:p>
        </p:txBody>
      </p:sp>
    </p:spTree>
    <p:extLst>
      <p:ext uri="{BB962C8B-B14F-4D97-AF65-F5344CB8AC3E}">
        <p14:creationId xmlns:p14="http://schemas.microsoft.com/office/powerpoint/2010/main" val="1272178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C6F6CDE-0B28-4A93-98BB-AD459AB71B16}" type="datetimeFigureOut">
              <a:rPr lang="en-US" smtClean="0"/>
              <a:t>5/3/18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1368C-6C05-42AA-A927-85812B88A598}" type="slidenum">
              <a:rPr lang="en-US" smtClean="0"/>
              <a:t>‹#›</a:t>
            </a:fld>
            <a:endParaRPr lang="en-US"/>
          </a:p>
        </p:txBody>
      </p:sp>
    </p:spTree>
    <p:extLst>
      <p:ext uri="{BB962C8B-B14F-4D97-AF65-F5344CB8AC3E}">
        <p14:creationId xmlns:p14="http://schemas.microsoft.com/office/powerpoint/2010/main" val="3503377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C6F6CDE-0B28-4A93-98BB-AD459AB71B16}" type="datetimeFigureOut">
              <a:rPr lang="en-US" smtClean="0"/>
              <a:t>5/3/18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1368C-6C05-42AA-A927-85812B88A598}" type="slidenum">
              <a:rPr lang="en-US" smtClean="0"/>
              <a:t>‹#›</a:t>
            </a:fld>
            <a:endParaRPr lang="en-US"/>
          </a:p>
        </p:txBody>
      </p:sp>
    </p:spTree>
    <p:extLst>
      <p:ext uri="{BB962C8B-B14F-4D97-AF65-F5344CB8AC3E}">
        <p14:creationId xmlns:p14="http://schemas.microsoft.com/office/powerpoint/2010/main" val="781491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C6F6CDE-0B28-4A93-98BB-AD459AB71B16}" type="datetimeFigureOut">
              <a:rPr lang="en-US" smtClean="0"/>
              <a:t>5/3/18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1368C-6C05-42AA-A927-85812B88A598}" type="slidenum">
              <a:rPr lang="en-US" smtClean="0"/>
              <a:t>‹#›</a:t>
            </a:fld>
            <a:endParaRPr lang="en-US"/>
          </a:p>
        </p:txBody>
      </p:sp>
    </p:spTree>
    <p:extLst>
      <p:ext uri="{BB962C8B-B14F-4D97-AF65-F5344CB8AC3E}">
        <p14:creationId xmlns:p14="http://schemas.microsoft.com/office/powerpoint/2010/main" val="1552103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C6F6CDE-0B28-4A93-98BB-AD459AB71B16}" type="datetimeFigureOut">
              <a:rPr lang="en-US" smtClean="0"/>
              <a:t>5/3/18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1368C-6C05-42AA-A927-85812B88A598}" type="slidenum">
              <a:rPr lang="en-US" smtClean="0"/>
              <a:t>‹#›</a:t>
            </a:fld>
            <a:endParaRPr lang="en-US"/>
          </a:p>
        </p:txBody>
      </p:sp>
    </p:spTree>
    <p:extLst>
      <p:ext uri="{BB962C8B-B14F-4D97-AF65-F5344CB8AC3E}">
        <p14:creationId xmlns:p14="http://schemas.microsoft.com/office/powerpoint/2010/main" val="1471481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C6F6CDE-0B28-4A93-98BB-AD459AB71B16}" type="datetimeFigureOut">
              <a:rPr lang="en-US" smtClean="0"/>
              <a:t>5/3/18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F1368C-6C05-42AA-A927-85812B88A598}" type="slidenum">
              <a:rPr lang="en-US" smtClean="0"/>
              <a:t>‹#›</a:t>
            </a:fld>
            <a:endParaRPr lang="en-US"/>
          </a:p>
        </p:txBody>
      </p:sp>
    </p:spTree>
    <p:extLst>
      <p:ext uri="{BB962C8B-B14F-4D97-AF65-F5344CB8AC3E}">
        <p14:creationId xmlns:p14="http://schemas.microsoft.com/office/powerpoint/2010/main" val="2071321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C6F6CDE-0B28-4A93-98BB-AD459AB71B16}" type="datetimeFigureOut">
              <a:rPr lang="en-US" smtClean="0"/>
              <a:t>5/3/18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F1368C-6C05-42AA-A927-85812B88A598}" type="slidenum">
              <a:rPr lang="en-US" smtClean="0"/>
              <a:t>‹#›</a:t>
            </a:fld>
            <a:endParaRPr lang="en-US"/>
          </a:p>
        </p:txBody>
      </p:sp>
    </p:spTree>
    <p:extLst>
      <p:ext uri="{BB962C8B-B14F-4D97-AF65-F5344CB8AC3E}">
        <p14:creationId xmlns:p14="http://schemas.microsoft.com/office/powerpoint/2010/main" val="2077705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C6F6CDE-0B28-4A93-98BB-AD459AB71B16}" type="datetimeFigureOut">
              <a:rPr lang="en-US" smtClean="0"/>
              <a:t>5/3/18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F1368C-6C05-42AA-A927-85812B88A598}" type="slidenum">
              <a:rPr lang="en-US" smtClean="0"/>
              <a:t>‹#›</a:t>
            </a:fld>
            <a:endParaRPr lang="en-US"/>
          </a:p>
        </p:txBody>
      </p:sp>
    </p:spTree>
    <p:extLst>
      <p:ext uri="{BB962C8B-B14F-4D97-AF65-F5344CB8AC3E}">
        <p14:creationId xmlns:p14="http://schemas.microsoft.com/office/powerpoint/2010/main" val="1159275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6F6CDE-0B28-4A93-98BB-AD459AB71B16}" type="datetimeFigureOut">
              <a:rPr lang="en-US" smtClean="0"/>
              <a:t>5/3/18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F1368C-6C05-42AA-A927-85812B88A598}" type="slidenum">
              <a:rPr lang="en-US" smtClean="0"/>
              <a:t>‹#›</a:t>
            </a:fld>
            <a:endParaRPr lang="en-US"/>
          </a:p>
        </p:txBody>
      </p:sp>
    </p:spTree>
    <p:extLst>
      <p:ext uri="{BB962C8B-B14F-4D97-AF65-F5344CB8AC3E}">
        <p14:creationId xmlns:p14="http://schemas.microsoft.com/office/powerpoint/2010/main" val="3119746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C6F6CDE-0B28-4A93-98BB-AD459AB71B16}" type="datetimeFigureOut">
              <a:rPr lang="en-US" smtClean="0"/>
              <a:t>5/3/18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F1368C-6C05-42AA-A927-85812B88A598}" type="slidenum">
              <a:rPr lang="en-US" smtClean="0"/>
              <a:t>‹#›</a:t>
            </a:fld>
            <a:endParaRPr lang="en-US"/>
          </a:p>
        </p:txBody>
      </p:sp>
    </p:spTree>
    <p:extLst>
      <p:ext uri="{BB962C8B-B14F-4D97-AF65-F5344CB8AC3E}">
        <p14:creationId xmlns:p14="http://schemas.microsoft.com/office/powerpoint/2010/main" val="1874830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C6F6CDE-0B28-4A93-98BB-AD459AB71B16}" type="datetimeFigureOut">
              <a:rPr lang="en-US" smtClean="0"/>
              <a:t>5/3/18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F1368C-6C05-42AA-A927-85812B88A598}" type="slidenum">
              <a:rPr lang="en-US" smtClean="0"/>
              <a:t>‹#›</a:t>
            </a:fld>
            <a:endParaRPr lang="en-US"/>
          </a:p>
        </p:txBody>
      </p:sp>
    </p:spTree>
    <p:extLst>
      <p:ext uri="{BB962C8B-B14F-4D97-AF65-F5344CB8AC3E}">
        <p14:creationId xmlns:p14="http://schemas.microsoft.com/office/powerpoint/2010/main" val="175680372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6F6CDE-0B28-4A93-98BB-AD459AB71B16}" type="datetimeFigureOut">
              <a:rPr lang="en-US" smtClean="0"/>
              <a:t>5/3/18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F1368C-6C05-42AA-A927-85812B88A598}" type="slidenum">
              <a:rPr lang="en-US" smtClean="0"/>
              <a:t>‹#›</a:t>
            </a:fld>
            <a:endParaRPr lang="en-US"/>
          </a:p>
        </p:txBody>
      </p:sp>
    </p:spTree>
    <p:extLst>
      <p:ext uri="{BB962C8B-B14F-4D97-AF65-F5344CB8AC3E}">
        <p14:creationId xmlns:p14="http://schemas.microsoft.com/office/powerpoint/2010/main" val="2887795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4.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17.jpg"/></Relationships>
</file>

<file path=ppt/slides/_rels/slide18.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18.jpg"/></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1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 Target="slide1.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20.jpg"/></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21.jpg"/></Relationships>
</file>

<file path=ppt/slides/_rels/slide22.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4.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5.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6.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7.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8.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9.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 Target="slide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0.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1.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2.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3.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4.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5.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6.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7.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8.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9.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slide" Target="slide1.xml"/><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0.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1.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2.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3.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4.jpg"/><Relationship Id="rId1" Type="http://schemas.openxmlformats.org/officeDocument/2006/relationships/slideLayout" Target="../slideLayouts/slideLayout1.xml"/><Relationship Id="rId2" Type="http://schemas.openxmlformats.org/officeDocument/2006/relationships/slide" Target="slide6.xml"/></Relationships>
</file>

<file path=ppt/slides/_rels/slide45.xml.rels><?xml version="1.0" encoding="UTF-8" standalone="yes"?>
<Relationships xmlns="http://schemas.openxmlformats.org/package/2006/relationships"><Relationship Id="rId3" Type="http://schemas.openxmlformats.org/officeDocument/2006/relationships/slide" Target="slide5.xml"/><Relationship Id="rId4" Type="http://schemas.openxmlformats.org/officeDocument/2006/relationships/image" Target="../media/image1.png"/><Relationship Id="rId5" Type="http://schemas.openxmlformats.org/officeDocument/2006/relationships/image" Target="../media/image46.png"/><Relationship Id="rId1" Type="http://schemas.openxmlformats.org/officeDocument/2006/relationships/slideLayout" Target="../slideLayouts/slideLayout1.xml"/><Relationship Id="rId2" Type="http://schemas.openxmlformats.org/officeDocument/2006/relationships/image" Target="../media/image45.jpeg"/></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slide" Target="slide5.xml"/><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 Target="slide46.xml"/><Relationship Id="rId4" Type="http://schemas.openxmlformats.org/officeDocument/2006/relationships/image" Target="../media/image4.jpeg"/><Relationship Id="rId5" Type="http://schemas.openxmlformats.org/officeDocument/2006/relationships/slide" Target="slide4.xml"/><Relationship Id="rId6" Type="http://schemas.openxmlformats.org/officeDocument/2006/relationships/image" Target="../media/image1.png"/><Relationship Id="rId7" Type="http://schemas.openxmlformats.org/officeDocument/2006/relationships/image" Target="../media/image5.jpeg"/><Relationship Id="rId1" Type="http://schemas.openxmlformats.org/officeDocument/2006/relationships/slideLayout" Target="../slideLayouts/slideLayout1.xml"/><Relationship Id="rId2" Type="http://schemas.openxmlformats.org/officeDocument/2006/relationships/slide" Target="slide45.xml"/></Relationships>
</file>

<file path=ppt/slides/_rels/slide6.xml.rels><?xml version="1.0" encoding="UTF-8" standalone="yes"?>
<Relationships xmlns="http://schemas.openxmlformats.org/package/2006/relationships"><Relationship Id="rId20" Type="http://schemas.openxmlformats.org/officeDocument/2006/relationships/slide" Target="slide22.xml"/><Relationship Id="rId21" Type="http://schemas.openxmlformats.org/officeDocument/2006/relationships/slide" Target="slide23.xml"/><Relationship Id="rId22" Type="http://schemas.openxmlformats.org/officeDocument/2006/relationships/slide" Target="slide24.xml"/><Relationship Id="rId23" Type="http://schemas.openxmlformats.org/officeDocument/2006/relationships/slide" Target="slide25.xml"/><Relationship Id="rId24" Type="http://schemas.openxmlformats.org/officeDocument/2006/relationships/slide" Target="slide26.xml"/><Relationship Id="rId25" Type="http://schemas.openxmlformats.org/officeDocument/2006/relationships/slide" Target="slide27.xml"/><Relationship Id="rId26" Type="http://schemas.openxmlformats.org/officeDocument/2006/relationships/slide" Target="slide28.xml"/><Relationship Id="rId27" Type="http://schemas.openxmlformats.org/officeDocument/2006/relationships/slide" Target="slide29.xml"/><Relationship Id="rId28" Type="http://schemas.openxmlformats.org/officeDocument/2006/relationships/slide" Target="slide30.xml"/><Relationship Id="rId29" Type="http://schemas.openxmlformats.org/officeDocument/2006/relationships/slide" Target="slide31.xml"/><Relationship Id="rId1" Type="http://schemas.openxmlformats.org/officeDocument/2006/relationships/slideLayout" Target="../slideLayouts/slideLayout1.xml"/><Relationship Id="rId2" Type="http://schemas.openxmlformats.org/officeDocument/2006/relationships/slide" Target="slide4.xml"/><Relationship Id="rId3" Type="http://schemas.openxmlformats.org/officeDocument/2006/relationships/image" Target="../media/image1.png"/><Relationship Id="rId4" Type="http://schemas.openxmlformats.org/officeDocument/2006/relationships/image" Target="../media/image6.jpeg"/><Relationship Id="rId5" Type="http://schemas.openxmlformats.org/officeDocument/2006/relationships/slide" Target="slide7.xml"/><Relationship Id="rId30" Type="http://schemas.openxmlformats.org/officeDocument/2006/relationships/slide" Target="slide32.xml"/><Relationship Id="rId31" Type="http://schemas.openxmlformats.org/officeDocument/2006/relationships/slide" Target="slide33.xml"/><Relationship Id="rId32" Type="http://schemas.openxmlformats.org/officeDocument/2006/relationships/slide" Target="slide34.xml"/><Relationship Id="rId9" Type="http://schemas.openxmlformats.org/officeDocument/2006/relationships/slide" Target="slide11.xml"/><Relationship Id="rId6" Type="http://schemas.openxmlformats.org/officeDocument/2006/relationships/slide" Target="slide8.xml"/><Relationship Id="rId7" Type="http://schemas.openxmlformats.org/officeDocument/2006/relationships/slide" Target="slide9.xml"/><Relationship Id="rId8" Type="http://schemas.openxmlformats.org/officeDocument/2006/relationships/slide" Target="slide10.xml"/><Relationship Id="rId33" Type="http://schemas.openxmlformats.org/officeDocument/2006/relationships/slide" Target="slide35.xml"/><Relationship Id="rId34" Type="http://schemas.openxmlformats.org/officeDocument/2006/relationships/slide" Target="slide36.xml"/><Relationship Id="rId35" Type="http://schemas.openxmlformats.org/officeDocument/2006/relationships/slide" Target="slide37.xml"/><Relationship Id="rId36" Type="http://schemas.openxmlformats.org/officeDocument/2006/relationships/slide" Target="slide38.xml"/><Relationship Id="rId10" Type="http://schemas.openxmlformats.org/officeDocument/2006/relationships/slide" Target="slide12.xml"/><Relationship Id="rId11" Type="http://schemas.openxmlformats.org/officeDocument/2006/relationships/slide" Target="slide13.xml"/><Relationship Id="rId12" Type="http://schemas.openxmlformats.org/officeDocument/2006/relationships/slide" Target="slide14.xml"/><Relationship Id="rId13" Type="http://schemas.openxmlformats.org/officeDocument/2006/relationships/slide" Target="slide15.xml"/><Relationship Id="rId14" Type="http://schemas.openxmlformats.org/officeDocument/2006/relationships/slide" Target="slide16.xml"/><Relationship Id="rId15" Type="http://schemas.openxmlformats.org/officeDocument/2006/relationships/slide" Target="slide17.xml"/><Relationship Id="rId16" Type="http://schemas.openxmlformats.org/officeDocument/2006/relationships/slide" Target="slide18.xml"/><Relationship Id="rId17" Type="http://schemas.openxmlformats.org/officeDocument/2006/relationships/slide" Target="slide19.xml"/><Relationship Id="rId18" Type="http://schemas.openxmlformats.org/officeDocument/2006/relationships/slide" Target="slide20.xml"/><Relationship Id="rId19" Type="http://schemas.openxmlformats.org/officeDocument/2006/relationships/slide" Target="slide21.xml"/><Relationship Id="rId37" Type="http://schemas.openxmlformats.org/officeDocument/2006/relationships/slide" Target="slide39.xml"/><Relationship Id="rId38" Type="http://schemas.openxmlformats.org/officeDocument/2006/relationships/slide" Target="slide40.xml"/><Relationship Id="rId39" Type="http://schemas.openxmlformats.org/officeDocument/2006/relationships/slide" Target="slide41.xml"/><Relationship Id="rId40" Type="http://schemas.openxmlformats.org/officeDocument/2006/relationships/slide" Target="slide42.xml"/><Relationship Id="rId41" Type="http://schemas.openxmlformats.org/officeDocument/2006/relationships/slide" Target="slide43.xml"/><Relationship Id="rId42" Type="http://schemas.openxmlformats.org/officeDocument/2006/relationships/slide" Target="slide44.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3302"/>
            <a:ext cx="12192000" cy="68613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25348"/>
            <a:ext cx="11944350" cy="6641276"/>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12737" y="2926080"/>
            <a:ext cx="11566524" cy="121794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smtClean="0">
                <a:solidFill>
                  <a:srgbClr val="000066"/>
                </a:solidFill>
                <a:latin typeface="Slim Play" charset="0"/>
                <a:ea typeface="Slim Play" charset="0"/>
                <a:cs typeface="Slim Play" charset="0"/>
              </a:rPr>
              <a:t>My personal game and hardware Collection</a:t>
            </a:r>
            <a:endParaRPr lang="en-US" sz="3600" dirty="0" smtClean="0">
              <a:solidFill>
                <a:srgbClr val="000066"/>
              </a:solidFill>
              <a:latin typeface="Slim Play" charset="0"/>
              <a:ea typeface="Slim Play" charset="0"/>
              <a:cs typeface="Slim Play" charset="0"/>
            </a:endParaRPr>
          </a:p>
        </p:txBody>
      </p:sp>
      <p:sp>
        <p:nvSpPr>
          <p:cNvPr id="10" name="Rectangle 9"/>
          <p:cNvSpPr/>
          <p:nvPr/>
        </p:nvSpPr>
        <p:spPr>
          <a:xfrm>
            <a:off x="6950076" y="5105397"/>
            <a:ext cx="3150394" cy="1498603"/>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Press the </a:t>
            </a:r>
            <a:r>
              <a:rPr lang="en-US" dirty="0" err="1"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playStation</a:t>
            </a:r>
            <a:r>
              <a:rPr lang="en-US"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 logo to begin</a:t>
            </a:r>
            <a:endParaRPr lang="en-US"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20" name="Rectangle 19"/>
          <p:cNvSpPr/>
          <p:nvPr/>
        </p:nvSpPr>
        <p:spPr>
          <a:xfrm>
            <a:off x="10385420" y="5105397"/>
            <a:ext cx="1498604" cy="1498603"/>
          </a:xfrm>
          <a:prstGeom prst="rect">
            <a:avLst/>
          </a:prstGeom>
          <a:solidFill>
            <a:srgbClr val="000066"/>
          </a:solidFill>
          <a:ln>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312738" y="338399"/>
            <a:ext cx="11566524" cy="245903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itle 1"/>
          <p:cNvSpPr txBox="1">
            <a:spLocks/>
          </p:cNvSpPr>
          <p:nvPr/>
        </p:nvSpPr>
        <p:spPr>
          <a:xfrm>
            <a:off x="312738" y="338398"/>
            <a:ext cx="11566523" cy="245903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5000" dirty="0" smtClean="0">
                <a:solidFill>
                  <a:srgbClr val="000066"/>
                </a:solidFill>
                <a:latin typeface="Slim Play" charset="0"/>
                <a:ea typeface="Slim Play" charset="0"/>
                <a:cs typeface="Slim Play" charset="0"/>
              </a:rPr>
              <a:t>ps4</a:t>
            </a:r>
          </a:p>
        </p:txBody>
      </p:sp>
      <p:sp>
        <p:nvSpPr>
          <p:cNvPr id="12" name="Rectangle 11">
            <a:hlinkClick r:id="rId2" action="ppaction://hlinksldjump"/>
          </p:cNvPr>
          <p:cNvSpPr/>
          <p:nvPr/>
        </p:nvSpPr>
        <p:spPr>
          <a:xfrm>
            <a:off x="312738" y="5105396"/>
            <a:ext cx="6352388" cy="1498603"/>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680"/>
              </a:lnSpc>
            </a:pPr>
            <a:r>
              <a:rPr lang="en-US" sz="4000" dirty="0" smtClean="0">
                <a:solidFill>
                  <a:schemeClr val="bg1"/>
                </a:solidFill>
                <a:latin typeface="Slim Play" charset="0"/>
                <a:ea typeface="Slim Play" charset="0"/>
                <a:cs typeface="Slim Play" charset="0"/>
              </a:rPr>
              <a:t>References</a:t>
            </a:r>
            <a:endParaRPr lang="en-US" sz="4000" dirty="0">
              <a:solidFill>
                <a:schemeClr val="bg1"/>
              </a:solidFill>
              <a:latin typeface="Slim Play" charset="0"/>
              <a:ea typeface="Slim Play" charset="0"/>
              <a:cs typeface="Slim Play" charset="0"/>
            </a:endParaRPr>
          </a:p>
        </p:txBody>
      </p:sp>
      <p:pic>
        <p:nvPicPr>
          <p:cNvPr id="4" name="Picture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85419" y="5195743"/>
            <a:ext cx="1493842" cy="1222980"/>
          </a:xfrm>
          <a:prstGeom prst="rect">
            <a:avLst/>
          </a:prstGeom>
        </p:spPr>
      </p:pic>
      <p:sp>
        <p:nvSpPr>
          <p:cNvPr id="15" name="Rectangle 14"/>
          <p:cNvSpPr/>
          <p:nvPr/>
        </p:nvSpPr>
        <p:spPr>
          <a:xfrm>
            <a:off x="312737" y="4297639"/>
            <a:ext cx="11566524" cy="6541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smtClean="0">
                <a:solidFill>
                  <a:srgbClr val="000066"/>
                </a:solidFill>
                <a:latin typeface="Slim Play" charset="0"/>
                <a:ea typeface="Slim Play" charset="0"/>
                <a:cs typeface="Slim Play" charset="0"/>
              </a:rPr>
              <a:t>Albert Rager IV</a:t>
            </a:r>
            <a:endParaRPr lang="en-US" sz="3600" dirty="0" smtClean="0">
              <a:solidFill>
                <a:srgbClr val="000066"/>
              </a:solidFill>
              <a:latin typeface="Slim Play" charset="0"/>
              <a:ea typeface="Slim Play" charset="0"/>
              <a:cs typeface="Slim Play" charset="0"/>
            </a:endParaRPr>
          </a:p>
        </p:txBody>
      </p:sp>
      <p:cxnSp>
        <p:nvCxnSpPr>
          <p:cNvPr id="5" name="Straight Arrow Connector 4"/>
          <p:cNvCxnSpPr/>
          <p:nvPr/>
        </p:nvCxnSpPr>
        <p:spPr>
          <a:xfrm>
            <a:off x="7262192" y="6418723"/>
            <a:ext cx="262393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698032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merican Typewriter" charset="0"/>
                <a:ea typeface="American Typewriter" charset="0"/>
                <a:cs typeface="American Typewriter" charset="0"/>
              </a:rPr>
              <a:t>“…puts </a:t>
            </a:r>
            <a:r>
              <a:rPr lang="en-US" sz="2000" dirty="0">
                <a:latin typeface="American Typewriter" charset="0"/>
                <a:ea typeface="American Typewriter" charset="0"/>
                <a:cs typeface="American Typewriter" charset="0"/>
              </a:rPr>
              <a:t>you in the driver’s seat and dares you to take charge of incredible all-terrain vehicles, venturing across extreme landscapes with only a map and compass as your guides</a:t>
            </a:r>
            <a:r>
              <a:rPr lang="en-US" sz="2000" dirty="0" smtClean="0">
                <a:latin typeface="American Typewriter" charset="0"/>
                <a:ea typeface="American Typewriter" charset="0"/>
                <a:cs typeface="American Typewriter" charset="0"/>
              </a:rPr>
              <a:t>!”</a:t>
            </a:r>
          </a:p>
          <a:p>
            <a:pPr marL="342900" indent="-342900" algn="ctr">
              <a:buFontTx/>
              <a:buChar char="-"/>
            </a:pPr>
            <a:r>
              <a:rPr lang="en-US" sz="2000" dirty="0" smtClean="0">
                <a:latin typeface="American Typewriter" charset="0"/>
                <a:ea typeface="American Typewriter" charset="0"/>
                <a:cs typeface="American Typewriter" charset="0"/>
              </a:rPr>
              <a:t>Saber Interactive</a:t>
            </a: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Pros</a:t>
            </a:r>
          </a:p>
          <a:p>
            <a:pPr marL="342900" indent="-342900" algn="ctr">
              <a:buFontTx/>
              <a:buChar char="-"/>
            </a:pPr>
            <a:r>
              <a:rPr lang="en-US" sz="2000" dirty="0" smtClean="0">
                <a:latin typeface="American Typewriter" charset="0"/>
                <a:ea typeface="American Typewriter" charset="0"/>
                <a:cs typeface="American Typewriter" charset="0"/>
              </a:rPr>
              <a:t>Very realistic truck mechanics</a:t>
            </a:r>
          </a:p>
          <a:p>
            <a:pPr marL="342900" indent="-342900" algn="ctr">
              <a:buFontTx/>
              <a:buChar char="-"/>
            </a:pPr>
            <a:r>
              <a:rPr lang="en-US" sz="2000" dirty="0" smtClean="0">
                <a:latin typeface="American Typewriter" charset="0"/>
                <a:ea typeface="American Typewriter" charset="0"/>
                <a:cs typeface="American Typewriter" charset="0"/>
              </a:rPr>
              <a:t>Beautiful scenery</a:t>
            </a:r>
          </a:p>
          <a:p>
            <a:pPr marL="342900" indent="-342900" algn="ctr">
              <a:buFontTx/>
              <a:buChar char="-"/>
            </a:pPr>
            <a:r>
              <a:rPr lang="en-US" sz="2000" dirty="0" smtClean="0">
                <a:latin typeface="American Typewriter" charset="0"/>
                <a:ea typeface="American Typewriter" charset="0"/>
                <a:cs typeface="American Typewriter" charset="0"/>
              </a:rPr>
              <a:t>Fun to send trucks through mud</a:t>
            </a:r>
          </a:p>
          <a:p>
            <a:pPr marL="342900" indent="-342900" algn="ctr">
              <a:buFontTx/>
              <a:buChar char="-"/>
            </a:pPr>
            <a:r>
              <a:rPr lang="en-US" sz="2000" dirty="0" smtClean="0">
                <a:latin typeface="American Typewriter" charset="0"/>
                <a:ea typeface="American Typewriter" charset="0"/>
                <a:cs typeface="American Typewriter" charset="0"/>
              </a:rPr>
              <a:t>Multiplayer</a:t>
            </a: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Cons</a:t>
            </a:r>
          </a:p>
          <a:p>
            <a:pPr marL="342900" indent="-342900" algn="ctr">
              <a:buFontTx/>
              <a:buChar char="-"/>
            </a:pPr>
            <a:r>
              <a:rPr lang="en-US" sz="2000" dirty="0" smtClean="0">
                <a:latin typeface="American Typewriter" charset="0"/>
                <a:ea typeface="American Typewriter" charset="0"/>
                <a:cs typeface="American Typewriter" charset="0"/>
              </a:rPr>
              <a:t>Gameplay is very slow-paced</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Mud Runner</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27994" t="5206" r="16709" b="8598"/>
          <a:stretch/>
        </p:blipFill>
        <p:spPr>
          <a:xfrm>
            <a:off x="6402301" y="2002731"/>
            <a:ext cx="5078274" cy="4452731"/>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451180186"/>
      </p:ext>
    </p:extLst>
  </p:cSld>
  <p:clrMapOvr>
    <a:masterClrMapping/>
  </p:clrMapOvr>
  <p:transition spd="slow" advClick="0">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merican Typewriter" charset="0"/>
                <a:ea typeface="American Typewriter" charset="0"/>
                <a:cs typeface="American Typewriter" charset="0"/>
              </a:rPr>
              <a:t>“Destroy </a:t>
            </a:r>
            <a:r>
              <a:rPr lang="en-US" sz="2000" dirty="0">
                <a:latin typeface="American Typewriter" charset="0"/>
                <a:ea typeface="American Typewriter" charset="0"/>
                <a:cs typeface="American Typewriter" charset="0"/>
              </a:rPr>
              <a:t>everything in your path in this nitroglycerin-</a:t>
            </a:r>
            <a:r>
              <a:rPr lang="en-US" sz="2000" dirty="0" err="1">
                <a:latin typeface="American Typewriter" charset="0"/>
                <a:ea typeface="American Typewriter" charset="0"/>
                <a:cs typeface="American Typewriter" charset="0"/>
              </a:rPr>
              <a:t>fuelled</a:t>
            </a:r>
            <a:r>
              <a:rPr lang="en-US" sz="2000" dirty="0">
                <a:latin typeface="American Typewriter" charset="0"/>
                <a:ea typeface="American Typewriter" charset="0"/>
                <a:cs typeface="American Typewriter" charset="0"/>
              </a:rPr>
              <a:t> racing game</a:t>
            </a:r>
            <a:r>
              <a:rPr lang="en-US" sz="2000" dirty="0" smtClean="0">
                <a:latin typeface="American Typewriter" charset="0"/>
                <a:ea typeface="American Typewriter" charset="0"/>
                <a:cs typeface="American Typewriter" charset="0"/>
              </a:rPr>
              <a:t>!”</a:t>
            </a:r>
          </a:p>
          <a:p>
            <a:pPr algn="ctr"/>
            <a:r>
              <a:rPr lang="en-US" sz="2000" dirty="0" smtClean="0">
                <a:latin typeface="American Typewriter" charset="0"/>
                <a:ea typeface="American Typewriter" charset="0"/>
                <a:cs typeface="American Typewriter" charset="0"/>
              </a:rPr>
              <a:t>- </a:t>
            </a:r>
            <a:r>
              <a:rPr lang="en-US" sz="2000" dirty="0" err="1" smtClean="0">
                <a:latin typeface="American Typewriter" charset="0"/>
                <a:ea typeface="American Typewriter" charset="0"/>
                <a:cs typeface="American Typewriter" charset="0"/>
              </a:rPr>
              <a:t>Kylotonn</a:t>
            </a:r>
            <a:endParaRPr lang="en-US" sz="2000" dirty="0" smtClean="0">
              <a:latin typeface="American Typewriter" charset="0"/>
              <a:ea typeface="American Typewriter" charset="0"/>
              <a:cs typeface="American Typewriter" charset="0"/>
            </a:endParaRP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Pros</a:t>
            </a:r>
          </a:p>
          <a:p>
            <a:pPr marL="342900" indent="-342900" algn="ctr">
              <a:buFontTx/>
              <a:buChar char="-"/>
            </a:pPr>
            <a:r>
              <a:rPr lang="en-US" sz="2000" dirty="0" smtClean="0">
                <a:latin typeface="American Typewriter" charset="0"/>
                <a:ea typeface="American Typewriter" charset="0"/>
                <a:cs typeface="American Typewriter" charset="0"/>
              </a:rPr>
              <a:t>Fast-paced racing</a:t>
            </a:r>
          </a:p>
          <a:p>
            <a:pPr marL="342900" indent="-342900" algn="ctr">
              <a:buFontTx/>
              <a:buChar char="-"/>
            </a:pPr>
            <a:r>
              <a:rPr lang="en-US" sz="2000" dirty="0" smtClean="0">
                <a:latin typeface="American Typewriter" charset="0"/>
                <a:ea typeface="American Typewriter" charset="0"/>
                <a:cs typeface="American Typewriter" charset="0"/>
              </a:rPr>
              <a:t>Different game modes, not just racing</a:t>
            </a:r>
          </a:p>
          <a:p>
            <a:pPr marL="342900" indent="-342900" algn="ctr">
              <a:buFontTx/>
              <a:buChar char="-"/>
            </a:pPr>
            <a:r>
              <a:rPr lang="en-US" sz="2000" dirty="0" smtClean="0">
                <a:latin typeface="American Typewriter" charset="0"/>
                <a:ea typeface="American Typewriter" charset="0"/>
                <a:cs typeface="American Typewriter" charset="0"/>
              </a:rPr>
              <a:t>Gameplay has a high replay value</a:t>
            </a:r>
            <a:endParaRPr lang="en-US" sz="2000" dirty="0">
              <a:latin typeface="American Typewriter" charset="0"/>
              <a:ea typeface="American Typewriter" charset="0"/>
              <a:cs typeface="American Typewriter" charset="0"/>
            </a:endParaRPr>
          </a:p>
          <a:p>
            <a:pPr marL="342900" indent="-342900" algn="ctr">
              <a:buFontTx/>
              <a:buChar char="-"/>
            </a:pPr>
            <a:r>
              <a:rPr lang="en-US" sz="2000" dirty="0" smtClean="0">
                <a:latin typeface="American Typewriter" charset="0"/>
                <a:ea typeface="American Typewriter" charset="0"/>
                <a:cs typeface="American Typewriter" charset="0"/>
              </a:rPr>
              <a:t>Multiplayer</a:t>
            </a: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Cons</a:t>
            </a:r>
          </a:p>
          <a:p>
            <a:pPr marL="342900" indent="-342900" algn="ctr">
              <a:buFontTx/>
              <a:buChar char="-"/>
            </a:pPr>
            <a:r>
              <a:rPr lang="en-US" sz="2000" dirty="0" smtClean="0">
                <a:latin typeface="American Typewriter" charset="0"/>
                <a:ea typeface="American Typewriter" charset="0"/>
                <a:cs typeface="American Typewriter" charset="0"/>
              </a:rPr>
              <a:t>AI is broken</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err="1"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Flatout</a:t>
            </a: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 4</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0997" r="15651"/>
          <a:stretch/>
        </p:blipFill>
        <p:spPr>
          <a:xfrm>
            <a:off x="6400800" y="1962819"/>
            <a:ext cx="5104778" cy="4532555"/>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031455967"/>
      </p:ext>
    </p:extLst>
  </p:cSld>
  <p:clrMapOvr>
    <a:masterClrMapping/>
  </p:clrMapOvr>
  <p:transition spd="slow" advClick="0">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1900" dirty="0" smtClean="0">
                <a:latin typeface="American Typewriter" charset="0"/>
                <a:ea typeface="American Typewriter" charset="0"/>
                <a:cs typeface="American Typewriter" charset="0"/>
              </a:rPr>
              <a:t>“Evolve </a:t>
            </a:r>
            <a:r>
              <a:rPr lang="en-US" sz="1900" dirty="0">
                <a:latin typeface="American Typewriter" charset="0"/>
                <a:ea typeface="American Typewriter" charset="0"/>
                <a:cs typeface="American Typewriter" charset="0"/>
              </a:rPr>
              <a:t>or die. </a:t>
            </a:r>
            <a:r>
              <a:rPr lang="en-US" sz="1900" dirty="0" smtClean="0">
                <a:latin typeface="American Typewriter" charset="0"/>
                <a:ea typeface="American Typewriter" charset="0"/>
                <a:cs typeface="American Typewriter" charset="0"/>
              </a:rPr>
              <a:t>Make way </a:t>
            </a:r>
            <a:r>
              <a:rPr lang="en-US" sz="1900" dirty="0">
                <a:latin typeface="American Typewriter" charset="0"/>
                <a:ea typeface="American Typewriter" charset="0"/>
                <a:cs typeface="American Typewriter" charset="0"/>
              </a:rPr>
              <a:t>for an expansive, open </a:t>
            </a:r>
            <a:r>
              <a:rPr lang="en-US" sz="1900" dirty="0" smtClean="0">
                <a:latin typeface="American Typewriter" charset="0"/>
                <a:ea typeface="American Typewriter" charset="0"/>
                <a:cs typeface="American Typewriter" charset="0"/>
              </a:rPr>
              <a:t>city… </a:t>
            </a:r>
            <a:r>
              <a:rPr lang="en-US" sz="1900" dirty="0">
                <a:latin typeface="American Typewriter" charset="0"/>
                <a:ea typeface="American Typewriter" charset="0"/>
                <a:cs typeface="American Typewriter" charset="0"/>
              </a:rPr>
              <a:t>and we </a:t>
            </a:r>
            <a:r>
              <a:rPr lang="en-US" sz="1900" dirty="0" smtClean="0">
                <a:latin typeface="American Typewriter" charset="0"/>
                <a:ea typeface="American Typewriter" charset="0"/>
                <a:cs typeface="American Typewriter" charset="0"/>
              </a:rPr>
              <a:t>let </a:t>
            </a:r>
            <a:r>
              <a:rPr lang="en-US" sz="1900" dirty="0">
                <a:latin typeface="American Typewriter" charset="0"/>
                <a:ea typeface="American Typewriter" charset="0"/>
                <a:cs typeface="American Typewriter" charset="0"/>
              </a:rPr>
              <a:t>you loose on a heap of cool challenges that unsurprisingly </a:t>
            </a:r>
            <a:r>
              <a:rPr lang="en-US" sz="1900" dirty="0" smtClean="0">
                <a:latin typeface="American Typewriter" charset="0"/>
                <a:ea typeface="American Typewriter" charset="0"/>
                <a:cs typeface="American Typewriter" charset="0"/>
              </a:rPr>
              <a:t>rewards </a:t>
            </a:r>
            <a:r>
              <a:rPr lang="en-US" sz="1900" dirty="0">
                <a:latin typeface="American Typewriter" charset="0"/>
                <a:ea typeface="American Typewriter" charset="0"/>
                <a:cs typeface="American Typewriter" charset="0"/>
              </a:rPr>
              <a:t>you for driving like a </a:t>
            </a:r>
            <a:r>
              <a:rPr lang="en-US" sz="1900" dirty="0" smtClean="0">
                <a:latin typeface="American Typewriter" charset="0"/>
                <a:ea typeface="American Typewriter" charset="0"/>
                <a:cs typeface="American Typewriter" charset="0"/>
              </a:rPr>
              <a:t>lunatic”</a:t>
            </a:r>
          </a:p>
          <a:p>
            <a:pPr marL="342900" indent="-342900" algn="ctr" fontAlgn="base">
              <a:buFontTx/>
              <a:buChar char="-"/>
            </a:pPr>
            <a:r>
              <a:rPr lang="en-US" sz="1900" dirty="0" smtClean="0">
                <a:latin typeface="American Typewriter" charset="0"/>
                <a:ea typeface="American Typewriter" charset="0"/>
                <a:cs typeface="American Typewriter" charset="0"/>
              </a:rPr>
              <a:t>Criterion Games</a:t>
            </a:r>
          </a:p>
          <a:p>
            <a:pPr marL="342900" indent="-342900" algn="ctr" fontAlgn="base">
              <a:buFontTx/>
              <a:buChar char="-"/>
            </a:pPr>
            <a:endParaRPr lang="en-US" sz="1900" dirty="0" smtClean="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Pros</a:t>
            </a:r>
          </a:p>
          <a:p>
            <a:pPr marL="342900" indent="-342900" algn="ctr">
              <a:buFontTx/>
              <a:buChar char="-"/>
            </a:pPr>
            <a:r>
              <a:rPr lang="en-US" sz="1900" dirty="0" smtClean="0">
                <a:latin typeface="American Typewriter" charset="0"/>
                <a:ea typeface="American Typewriter" charset="0"/>
                <a:cs typeface="American Typewriter" charset="0"/>
              </a:rPr>
              <a:t>Fast-paced racing</a:t>
            </a:r>
          </a:p>
          <a:p>
            <a:pPr marL="342900" indent="-342900" algn="ctr">
              <a:buFontTx/>
              <a:buChar char="-"/>
            </a:pPr>
            <a:r>
              <a:rPr lang="en-US" sz="1900" dirty="0" smtClean="0">
                <a:latin typeface="American Typewriter" charset="0"/>
                <a:ea typeface="American Typewriter" charset="0"/>
                <a:cs typeface="American Typewriter" charset="0"/>
              </a:rPr>
              <a:t>Multiple game modes, including the option to free roam</a:t>
            </a:r>
          </a:p>
          <a:p>
            <a:pPr marL="342900" indent="-342900" algn="ctr">
              <a:buFontTx/>
              <a:buChar char="-"/>
            </a:pPr>
            <a:r>
              <a:rPr lang="en-US" sz="1900" dirty="0" smtClean="0">
                <a:latin typeface="American Typewriter" charset="0"/>
                <a:ea typeface="American Typewriter" charset="0"/>
                <a:cs typeface="American Typewriter" charset="0"/>
              </a:rPr>
              <a:t>Gameplay has a high replay value</a:t>
            </a:r>
          </a:p>
          <a:p>
            <a:pPr marL="342900" indent="-342900" algn="ctr">
              <a:buFontTx/>
              <a:buChar char="-"/>
            </a:pPr>
            <a:r>
              <a:rPr lang="en-US" sz="1900" dirty="0" smtClean="0">
                <a:latin typeface="American Typewriter" charset="0"/>
                <a:ea typeface="American Typewriter" charset="0"/>
                <a:cs typeface="American Typewriter" charset="0"/>
              </a:rPr>
              <a:t>Awesome soundtrack</a:t>
            </a:r>
            <a:endParaRPr lang="en-US" sz="1900" dirty="0">
              <a:latin typeface="American Typewriter" charset="0"/>
              <a:ea typeface="American Typewriter" charset="0"/>
              <a:cs typeface="American Typewriter" charset="0"/>
            </a:endParaRPr>
          </a:p>
          <a:p>
            <a:pPr marL="342900" indent="-342900" algn="ctr">
              <a:buFontTx/>
              <a:buChar char="-"/>
            </a:pPr>
            <a:r>
              <a:rPr lang="en-US" sz="1900" dirty="0" smtClean="0">
                <a:latin typeface="American Typewriter" charset="0"/>
                <a:ea typeface="American Typewriter" charset="0"/>
                <a:cs typeface="American Typewriter" charset="0"/>
              </a:rPr>
              <a:t>Multiplayer</a:t>
            </a:r>
          </a:p>
          <a:p>
            <a:pPr marL="342900" indent="-342900" algn="ctr">
              <a:buFontTx/>
              <a:buChar char="-"/>
            </a:pPr>
            <a:endParaRPr lang="en-US" sz="1900" dirty="0" smtClean="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Cons</a:t>
            </a:r>
          </a:p>
          <a:p>
            <a:pPr marL="342900" indent="-342900" algn="ctr">
              <a:buFontTx/>
              <a:buChar char="-"/>
            </a:pPr>
            <a:r>
              <a:rPr lang="en-US" sz="1900" dirty="0" smtClean="0">
                <a:latin typeface="American Typewriter" charset="0"/>
                <a:ea typeface="American Typewriter" charset="0"/>
                <a:cs typeface="American Typewriter" charset="0"/>
              </a:rPr>
              <a:t>Multiplayer trophies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Burnout Paradise Remastered</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38476" r="2612"/>
          <a:stretch/>
        </p:blipFill>
        <p:spPr>
          <a:xfrm>
            <a:off x="6384597" y="1986718"/>
            <a:ext cx="5113682" cy="4484757"/>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373487074"/>
      </p:ext>
    </p:extLst>
  </p:cSld>
  <p:clrMapOvr>
    <a:masterClrMapping/>
  </p:clrMapOvr>
  <p:transition spd="slow" advClick="0">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smtClean="0">
                <a:latin typeface="American Typewriter" charset="0"/>
                <a:ea typeface="American Typewriter" charset="0"/>
                <a:cs typeface="American Typewriter" charset="0"/>
              </a:rPr>
              <a:t>“…equipped </a:t>
            </a:r>
            <a:r>
              <a:rPr lang="en-US" sz="1900" dirty="0">
                <a:latin typeface="American Typewriter" charset="0"/>
                <a:ea typeface="American Typewriter" charset="0"/>
                <a:cs typeface="American Typewriter" charset="0"/>
              </a:rPr>
              <a:t>with the latest vehicle physics simulation that includes knowledge gained from both the </a:t>
            </a:r>
            <a:r>
              <a:rPr lang="en-US" sz="1900" dirty="0" smtClean="0">
                <a:latin typeface="American Typewriter" charset="0"/>
                <a:ea typeface="American Typewriter" charset="0"/>
                <a:cs typeface="American Typewriter" charset="0"/>
              </a:rPr>
              <a:t>real </a:t>
            </a:r>
            <a:r>
              <a:rPr lang="en-US" sz="1900" dirty="0">
                <a:latin typeface="American Typewriter" charset="0"/>
                <a:ea typeface="American Typewriter" charset="0"/>
                <a:cs typeface="American Typewriter" charset="0"/>
              </a:rPr>
              <a:t>and the </a:t>
            </a:r>
            <a:r>
              <a:rPr lang="en-US" sz="1900" dirty="0" smtClean="0">
                <a:latin typeface="American Typewriter" charset="0"/>
                <a:ea typeface="American Typewriter" charset="0"/>
                <a:cs typeface="American Typewriter" charset="0"/>
              </a:rPr>
              <a:t>virtual. A physics simulation that is ‘easy to drive because it is realistic’ has been achieved.”</a:t>
            </a:r>
          </a:p>
          <a:p>
            <a:pPr algn="ctr"/>
            <a:r>
              <a:rPr lang="en-US" sz="1900" dirty="0" smtClean="0">
                <a:latin typeface="American Typewriter" charset="0"/>
                <a:ea typeface="American Typewriter" charset="0"/>
                <a:cs typeface="American Typewriter" charset="0"/>
              </a:rPr>
              <a:t>- Polyphony Digital</a:t>
            </a:r>
          </a:p>
          <a:p>
            <a:pPr marL="342900" indent="-342900" algn="ctr">
              <a:buFontTx/>
              <a:buChar char="-"/>
            </a:pPr>
            <a:endParaRPr lang="en-US" sz="1900" dirty="0" smtClean="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Pros</a:t>
            </a:r>
          </a:p>
          <a:p>
            <a:pPr marL="342900" indent="-342900" algn="ctr">
              <a:buFontTx/>
              <a:buChar char="-"/>
            </a:pPr>
            <a:r>
              <a:rPr lang="en-US" sz="1900" dirty="0" smtClean="0">
                <a:latin typeface="American Typewriter" charset="0"/>
                <a:ea typeface="American Typewriter" charset="0"/>
                <a:cs typeface="American Typewriter" charset="0"/>
              </a:rPr>
              <a:t>Focuses on competing with other players</a:t>
            </a:r>
          </a:p>
          <a:p>
            <a:pPr marL="342900" indent="-342900" algn="ctr">
              <a:buFontTx/>
              <a:buChar char="-"/>
            </a:pPr>
            <a:r>
              <a:rPr lang="en-US" sz="1900" dirty="0" smtClean="0">
                <a:latin typeface="American Typewriter" charset="0"/>
                <a:ea typeface="American Typewriter" charset="0"/>
                <a:cs typeface="American Typewriter" charset="0"/>
              </a:rPr>
              <a:t>Very realistic racing simulation</a:t>
            </a:r>
          </a:p>
          <a:p>
            <a:pPr marL="342900" indent="-342900" algn="ctr">
              <a:buFontTx/>
              <a:buChar char="-"/>
            </a:pPr>
            <a:endParaRPr lang="en-US" sz="1900" dirty="0" smtClean="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Cons</a:t>
            </a:r>
          </a:p>
          <a:p>
            <a:pPr marL="342900" indent="-342900" algn="ctr">
              <a:buFontTx/>
              <a:buChar char="-"/>
            </a:pPr>
            <a:r>
              <a:rPr lang="en-US" sz="1900" dirty="0" smtClean="0">
                <a:latin typeface="American Typewriter" charset="0"/>
                <a:ea typeface="American Typewriter" charset="0"/>
                <a:cs typeface="American Typewriter" charset="0"/>
              </a:rPr>
              <a:t>Barely any cars compared to previous GT games.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Gran </a:t>
            </a:r>
            <a:r>
              <a:rPr lang="en-US" sz="4400" dirty="0" err="1"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Turismo</a:t>
            </a: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 Sport	</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9012" b="16531"/>
          <a:stretch/>
        </p:blipFill>
        <p:spPr>
          <a:xfrm>
            <a:off x="6401161" y="2042488"/>
            <a:ext cx="5080553" cy="4373218"/>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089661381"/>
      </p:ext>
    </p:extLst>
  </p:cSld>
  <p:clrMapOvr>
    <a:masterClrMapping/>
  </p:clrMapOvr>
  <p:transition spd="slow" advClick="0">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smtClean="0">
                <a:latin typeface="American Typewriter" charset="0"/>
                <a:ea typeface="American Typewriter" charset="0"/>
                <a:cs typeface="American Typewriter" charset="0"/>
              </a:rPr>
              <a:t>“The </a:t>
            </a:r>
            <a:r>
              <a:rPr lang="en-US" sz="1900" dirty="0">
                <a:latin typeface="American Typewriter" charset="0"/>
                <a:ea typeface="American Typewriter" charset="0"/>
                <a:cs typeface="American Typewriter" charset="0"/>
              </a:rPr>
              <a:t>fate of Mordor rests upon the choices you'll </a:t>
            </a:r>
            <a:r>
              <a:rPr lang="en-US" sz="1900" dirty="0" smtClean="0">
                <a:latin typeface="American Typewriter" charset="0"/>
                <a:ea typeface="American Typewriter" charset="0"/>
                <a:cs typeface="American Typewriter" charset="0"/>
              </a:rPr>
              <a:t>make. So </a:t>
            </a:r>
            <a:r>
              <a:rPr lang="en-US" sz="1900" dirty="0">
                <a:latin typeface="American Typewriter" charset="0"/>
                <a:ea typeface="American Typewriter" charset="0"/>
                <a:cs typeface="American Typewriter" charset="0"/>
              </a:rPr>
              <a:t>weigh them with your life, because Nothing Will be </a:t>
            </a:r>
            <a:r>
              <a:rPr lang="en-US" sz="1900" dirty="0" smtClean="0">
                <a:latin typeface="American Typewriter" charset="0"/>
                <a:ea typeface="American Typewriter" charset="0"/>
                <a:cs typeface="American Typewriter" charset="0"/>
              </a:rPr>
              <a:t>Forgotten”</a:t>
            </a:r>
            <a:endParaRPr lang="en-US" sz="1900" dirty="0">
              <a:latin typeface="American Typewriter" charset="0"/>
              <a:ea typeface="American Typewriter" charset="0"/>
              <a:cs typeface="American Typewriter" charset="0"/>
            </a:endParaRPr>
          </a:p>
          <a:p>
            <a:pPr marL="342900" indent="-342900" algn="ctr">
              <a:buFontTx/>
              <a:buChar char="-"/>
            </a:pPr>
            <a:r>
              <a:rPr lang="en-US" sz="1900" dirty="0" smtClean="0">
                <a:latin typeface="American Typewriter" charset="0"/>
                <a:ea typeface="American Typewriter" charset="0"/>
                <a:cs typeface="American Typewriter" charset="0"/>
              </a:rPr>
              <a:t>Monolith Productions</a:t>
            </a:r>
          </a:p>
          <a:p>
            <a:pPr marL="342900" indent="-342900" algn="ctr">
              <a:buFontTx/>
              <a:buChar char="-"/>
            </a:pPr>
            <a:endParaRPr lang="en-US" sz="1900" dirty="0" smtClean="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Pros</a:t>
            </a:r>
          </a:p>
          <a:p>
            <a:pPr marL="342900" indent="-342900" algn="ctr">
              <a:buFontTx/>
              <a:buChar char="-"/>
            </a:pPr>
            <a:r>
              <a:rPr lang="en-US" sz="1900" dirty="0" smtClean="0">
                <a:latin typeface="American Typewriter" charset="0"/>
                <a:ea typeface="American Typewriter" charset="0"/>
                <a:cs typeface="American Typewriter" charset="0"/>
              </a:rPr>
              <a:t>Nemesis/Loyalty Mechanic</a:t>
            </a:r>
          </a:p>
          <a:p>
            <a:pPr marL="342900" indent="-342900" algn="ctr">
              <a:buFontTx/>
              <a:buChar char="-"/>
            </a:pPr>
            <a:r>
              <a:rPr lang="en-US" sz="1900" dirty="0" smtClean="0">
                <a:latin typeface="American Typewriter" charset="0"/>
                <a:ea typeface="American Typewriter" charset="0"/>
                <a:cs typeface="American Typewriter" charset="0"/>
              </a:rPr>
              <a:t>Orcs and personalities are generated at random, no two games are the same</a:t>
            </a:r>
          </a:p>
          <a:p>
            <a:pPr marL="342900" indent="-342900" algn="ctr">
              <a:buFontTx/>
              <a:buChar char="-"/>
            </a:pPr>
            <a:r>
              <a:rPr lang="en-US" sz="1900" dirty="0" smtClean="0">
                <a:latin typeface="American Typewriter" charset="0"/>
                <a:ea typeface="American Typewriter" charset="0"/>
                <a:cs typeface="American Typewriter" charset="0"/>
              </a:rPr>
              <a:t>Invading massive fortresses with hundreds of orcs by your side never gets old</a:t>
            </a:r>
          </a:p>
          <a:p>
            <a:pPr marL="342900" indent="-342900" algn="ctr">
              <a:buFontTx/>
              <a:buChar char="-"/>
            </a:pPr>
            <a:endParaRPr lang="en-US" sz="1900" dirty="0" smtClean="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Cons</a:t>
            </a:r>
          </a:p>
          <a:p>
            <a:pPr marL="342900" indent="-342900" algn="ctr">
              <a:buFontTx/>
              <a:buChar char="-"/>
            </a:pPr>
            <a:r>
              <a:rPr lang="en-US" sz="1900" dirty="0" err="1" smtClean="0">
                <a:latin typeface="American Typewriter" charset="0"/>
                <a:ea typeface="American Typewriter" charset="0"/>
                <a:cs typeface="American Typewriter" charset="0"/>
              </a:rPr>
              <a:t>Microtransactions</a:t>
            </a:r>
            <a:r>
              <a:rPr lang="en-US" sz="1900" dirty="0" smtClean="0">
                <a:latin typeface="American Typewriter" charset="0"/>
                <a:ea typeface="American Typewriter" charset="0"/>
                <a:cs typeface="American Typewriter" charset="0"/>
              </a:rPr>
              <a:t> in a single-player RPG</a:t>
            </a:r>
          </a:p>
          <a:p>
            <a:pPr marL="342900" indent="-342900" algn="ctr">
              <a:buFontTx/>
              <a:buChar char="-"/>
            </a:pPr>
            <a:r>
              <a:rPr lang="en-US" sz="1900" dirty="0" smtClean="0">
                <a:latin typeface="American Typewriter" charset="0"/>
                <a:ea typeface="American Typewriter" charset="0"/>
                <a:cs typeface="American Typewriter" charset="0"/>
              </a:rPr>
              <a:t>Linear storyline</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Shadow of war</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893" r="2976" b="19900"/>
          <a:stretch/>
        </p:blipFill>
        <p:spPr>
          <a:xfrm>
            <a:off x="6428805" y="1996105"/>
            <a:ext cx="5025266" cy="4465983"/>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005124206"/>
      </p:ext>
    </p:extLst>
  </p:cSld>
  <p:clrMapOvr>
    <a:masterClrMapping/>
  </p:clrMapOvr>
  <p:transition spd="slow" advClick="0">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smtClean="0">
                <a:latin typeface="American Typewriter" charset="0"/>
                <a:ea typeface="American Typewriter" charset="0"/>
                <a:cs typeface="American Typewriter" charset="0"/>
              </a:rPr>
              <a:t>“…a </a:t>
            </a:r>
            <a:r>
              <a:rPr lang="en-US" sz="2000" dirty="0" smtClean="0">
                <a:latin typeface="American Typewriter" charset="0"/>
                <a:ea typeface="American Typewriter" charset="0"/>
                <a:cs typeface="American Typewriter" charset="0"/>
              </a:rPr>
              <a:t>relentless </a:t>
            </a:r>
            <a:r>
              <a:rPr lang="en-US" sz="2000" dirty="0">
                <a:latin typeface="American Typewriter" charset="0"/>
                <a:ea typeface="American Typewriter" charset="0"/>
                <a:cs typeface="American Typewriter" charset="0"/>
              </a:rPr>
              <a:t>vendetta against those who have wronged you. Fight through Mordor and uncover the truth of the spirit that compels you, discover the origins of the Rings of Power, build your legend and ultimately confront the evil of </a:t>
            </a:r>
            <a:r>
              <a:rPr lang="en-US" sz="2000" dirty="0" smtClean="0">
                <a:latin typeface="American Typewriter" charset="0"/>
                <a:ea typeface="American Typewriter" charset="0"/>
                <a:cs typeface="American Typewriter" charset="0"/>
              </a:rPr>
              <a:t>Sauron…</a:t>
            </a:r>
            <a:r>
              <a:rPr lang="en-US" sz="1900" dirty="0" smtClean="0">
                <a:latin typeface="American Typewriter" charset="0"/>
                <a:ea typeface="American Typewriter" charset="0"/>
                <a:cs typeface="American Typewriter" charset="0"/>
              </a:rPr>
              <a:t>”</a:t>
            </a:r>
            <a:endParaRPr lang="en-US" sz="1900" dirty="0">
              <a:latin typeface="American Typewriter" charset="0"/>
              <a:ea typeface="American Typewriter" charset="0"/>
              <a:cs typeface="American Typewriter" charset="0"/>
            </a:endParaRPr>
          </a:p>
          <a:p>
            <a:pPr marL="342900" indent="-342900" algn="ctr">
              <a:buFontTx/>
              <a:buChar char="-"/>
            </a:pPr>
            <a:r>
              <a:rPr lang="en-US" sz="1900" dirty="0" smtClean="0">
                <a:latin typeface="American Typewriter" charset="0"/>
                <a:ea typeface="American Typewriter" charset="0"/>
                <a:cs typeface="American Typewriter" charset="0"/>
              </a:rPr>
              <a:t>Monolith Productions</a:t>
            </a:r>
          </a:p>
          <a:p>
            <a:pPr marL="342900" indent="-342900" algn="ctr">
              <a:buFontTx/>
              <a:buChar char="-"/>
            </a:pPr>
            <a:endParaRPr lang="en-US" sz="1900" dirty="0" smtClean="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Pros</a:t>
            </a:r>
          </a:p>
          <a:p>
            <a:pPr marL="342900" indent="-342900" algn="ctr">
              <a:buFontTx/>
              <a:buChar char="-"/>
            </a:pPr>
            <a:r>
              <a:rPr lang="en-US" sz="1900" dirty="0" smtClean="0">
                <a:latin typeface="American Typewriter" charset="0"/>
                <a:ea typeface="American Typewriter" charset="0"/>
                <a:cs typeface="American Typewriter" charset="0"/>
              </a:rPr>
              <a:t>Nemesis Mechanic</a:t>
            </a:r>
          </a:p>
          <a:p>
            <a:pPr marL="342900" indent="-342900" algn="ctr">
              <a:buFontTx/>
              <a:buChar char="-"/>
            </a:pPr>
            <a:r>
              <a:rPr lang="en-US" sz="1900" dirty="0" smtClean="0">
                <a:latin typeface="American Typewriter" charset="0"/>
                <a:ea typeface="American Typewriter" charset="0"/>
                <a:cs typeface="American Typewriter" charset="0"/>
              </a:rPr>
              <a:t>Orcs and personalities are generated at random, no two games are the same</a:t>
            </a:r>
          </a:p>
          <a:p>
            <a:pPr marL="342900" indent="-342900" algn="ctr">
              <a:buFontTx/>
              <a:buChar char="-"/>
            </a:pPr>
            <a:r>
              <a:rPr lang="en-US" sz="1900" dirty="0" smtClean="0">
                <a:latin typeface="American Typewriter" charset="0"/>
                <a:ea typeface="American Typewriter" charset="0"/>
                <a:cs typeface="American Typewriter" charset="0"/>
              </a:rPr>
              <a:t>Takes place in Middle Earth</a:t>
            </a:r>
          </a:p>
          <a:p>
            <a:pPr marL="342900" indent="-342900" algn="ctr">
              <a:buFontTx/>
              <a:buChar char="-"/>
            </a:pPr>
            <a:endParaRPr lang="en-US" sz="1900" dirty="0" smtClean="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Cons</a:t>
            </a:r>
          </a:p>
          <a:p>
            <a:pPr marL="342900" indent="-342900" algn="ctr">
              <a:buFontTx/>
              <a:buChar char="-"/>
            </a:pPr>
            <a:r>
              <a:rPr lang="en-US" sz="1900" dirty="0" smtClean="0">
                <a:latin typeface="American Typewriter" charset="0"/>
                <a:ea typeface="American Typewriter" charset="0"/>
                <a:cs typeface="American Typewriter" charset="0"/>
              </a:rPr>
              <a:t>Linear storyline</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Shadow of Mordor	</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17482" b="24311"/>
          <a:stretch/>
        </p:blipFill>
        <p:spPr>
          <a:xfrm>
            <a:off x="6406675" y="2015983"/>
            <a:ext cx="5069525" cy="4426227"/>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102957400"/>
      </p:ext>
    </p:extLst>
  </p:cSld>
  <p:clrMapOvr>
    <a:masterClrMapping/>
  </p:clrMapOvr>
  <p:transition spd="slow" advClick="0">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smtClean="0">
                <a:latin typeface="American Typewriter" charset="0"/>
                <a:ea typeface="American Typewriter" charset="0"/>
                <a:cs typeface="American Typewriter" charset="0"/>
              </a:rPr>
              <a:t>“As </a:t>
            </a:r>
            <a:r>
              <a:rPr lang="en-US" sz="1700" dirty="0">
                <a:latin typeface="American Typewriter" charset="0"/>
                <a:ea typeface="American Typewriter" charset="0"/>
                <a:cs typeface="American Typewriter" charset="0"/>
              </a:rPr>
              <a:t>the sole survivor of Vault 111, you enter a world destroyed by nuclear war. Only you can rebuild and determine the fate of the </a:t>
            </a:r>
            <a:r>
              <a:rPr lang="en-US" sz="1700" dirty="0" smtClean="0">
                <a:latin typeface="American Typewriter" charset="0"/>
                <a:ea typeface="American Typewriter" charset="0"/>
                <a:cs typeface="American Typewriter" charset="0"/>
              </a:rPr>
              <a:t>Wasteland”</a:t>
            </a:r>
          </a:p>
          <a:p>
            <a:pPr algn="ctr"/>
            <a:r>
              <a:rPr lang="en-US" sz="1700" dirty="0" smtClean="0">
                <a:latin typeface="American Typewriter" charset="0"/>
                <a:ea typeface="American Typewriter" charset="0"/>
                <a:cs typeface="American Typewriter" charset="0"/>
              </a:rPr>
              <a:t>- Bethesda Game Studios</a:t>
            </a:r>
          </a:p>
          <a:p>
            <a:pPr marL="342900" indent="-342900" algn="ctr">
              <a:buFontTx/>
              <a:buChar char="-"/>
            </a:pPr>
            <a:endParaRPr lang="en-US" sz="1700" dirty="0" smtClean="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Pros</a:t>
            </a:r>
          </a:p>
          <a:p>
            <a:pPr marL="342900" indent="-342900" algn="ctr">
              <a:buFontTx/>
              <a:buChar char="-"/>
            </a:pPr>
            <a:r>
              <a:rPr lang="en-US" sz="1700" dirty="0" smtClean="0">
                <a:latin typeface="American Typewriter" charset="0"/>
                <a:ea typeface="American Typewriter" charset="0"/>
                <a:cs typeface="American Typewriter" charset="0"/>
              </a:rPr>
              <a:t>Massive open world</a:t>
            </a:r>
          </a:p>
          <a:p>
            <a:pPr marL="342900" indent="-342900" algn="ctr">
              <a:buFontTx/>
              <a:buChar char="-"/>
            </a:pPr>
            <a:r>
              <a:rPr lang="en-US" sz="1700" dirty="0" smtClean="0">
                <a:latin typeface="American Typewriter" charset="0"/>
                <a:ea typeface="American Typewriter" charset="0"/>
                <a:cs typeface="American Typewriter" charset="0"/>
              </a:rPr>
              <a:t>Settlement building</a:t>
            </a:r>
          </a:p>
          <a:p>
            <a:pPr marL="342900" indent="-342900" algn="ctr">
              <a:buFontTx/>
              <a:buChar char="-"/>
            </a:pPr>
            <a:r>
              <a:rPr lang="en-US" sz="1700" dirty="0" smtClean="0">
                <a:latin typeface="American Typewriter" charset="0"/>
                <a:ea typeface="American Typewriter" charset="0"/>
                <a:cs typeface="American Typewriter" charset="0"/>
              </a:rPr>
              <a:t>Complex weapon/armor modifying mechanics</a:t>
            </a:r>
          </a:p>
          <a:p>
            <a:pPr marL="342900" indent="-342900" algn="ctr">
              <a:buFontTx/>
              <a:buChar char="-"/>
            </a:pPr>
            <a:r>
              <a:rPr lang="en-US" sz="1700" dirty="0" smtClean="0">
                <a:latin typeface="American Typewriter" charset="0"/>
                <a:ea typeface="American Typewriter" charset="0"/>
                <a:cs typeface="American Typewriter" charset="0"/>
              </a:rPr>
              <a:t>I like post-apocalyptic games</a:t>
            </a:r>
          </a:p>
          <a:p>
            <a:pPr marL="342900" indent="-342900" algn="ctr">
              <a:buFontTx/>
              <a:buChar char="-"/>
            </a:pPr>
            <a:r>
              <a:rPr lang="en-US" sz="1700" dirty="0" smtClean="0">
                <a:latin typeface="American Typewriter" charset="0"/>
                <a:ea typeface="American Typewriter" charset="0"/>
                <a:cs typeface="American Typewriter" charset="0"/>
              </a:rPr>
              <a:t>Branching storyline, massive amounts of quests</a:t>
            </a:r>
          </a:p>
          <a:p>
            <a:pPr marL="342900" indent="-342900" algn="ctr">
              <a:buFontTx/>
              <a:buChar char="-"/>
            </a:pPr>
            <a:endParaRPr lang="en-US" sz="1700" dirty="0" smtClean="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Cons</a:t>
            </a:r>
          </a:p>
          <a:p>
            <a:pPr marL="342900" indent="-342900" algn="ctr">
              <a:buFontTx/>
              <a:buChar char="-"/>
            </a:pPr>
            <a:r>
              <a:rPr lang="en-US" sz="1700" dirty="0" smtClean="0">
                <a:latin typeface="American Typewriter" charset="0"/>
                <a:ea typeface="American Typewriter" charset="0"/>
                <a:cs typeface="American Typewriter" charset="0"/>
              </a:rPr>
              <a:t>Very buggy game</a:t>
            </a:r>
          </a:p>
          <a:p>
            <a:pPr marL="342900" indent="-342900" algn="ctr">
              <a:buFontTx/>
              <a:buChar char="-"/>
            </a:pPr>
            <a:r>
              <a:rPr lang="en-US" sz="1700" dirty="0" smtClean="0">
                <a:latin typeface="American Typewriter" charset="0"/>
                <a:ea typeface="American Typewriter" charset="0"/>
                <a:cs typeface="American Typewriter" charset="0"/>
              </a:rPr>
              <a:t>Storyline isn’t as good as previous games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Fallout 4</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22466"/>
          <a:stretch/>
        </p:blipFill>
        <p:spPr>
          <a:xfrm>
            <a:off x="6432741" y="2004196"/>
            <a:ext cx="5017394" cy="4436362"/>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592548537"/>
      </p:ext>
    </p:extLst>
  </p:cSld>
  <p:clrMapOvr>
    <a:masterClrMapping/>
  </p:clrMapOvr>
  <p:transition spd="slow" advClick="0">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merican Typewriter" charset="0"/>
                <a:ea typeface="American Typewriter" charset="0"/>
                <a:cs typeface="American Typewriter" charset="0"/>
              </a:rPr>
              <a:t>“…</a:t>
            </a:r>
            <a:r>
              <a:rPr lang="en-US" dirty="0">
                <a:latin typeface="American Typewriter" charset="0"/>
                <a:ea typeface="American Typewriter" charset="0"/>
                <a:cs typeface="American Typewriter" charset="0"/>
              </a:rPr>
              <a:t>Los Santos: a sprawling sun-soaked metropolis full of self-help gurus, starlets and fading celebrities, once the envy of the Western world, now struggling to stay </a:t>
            </a:r>
            <a:r>
              <a:rPr lang="en-US" dirty="0" smtClean="0">
                <a:latin typeface="American Typewriter" charset="0"/>
                <a:ea typeface="American Typewriter" charset="0"/>
                <a:cs typeface="American Typewriter" charset="0"/>
              </a:rPr>
              <a:t>afloat… Amidst </a:t>
            </a:r>
            <a:r>
              <a:rPr lang="en-US" dirty="0">
                <a:latin typeface="American Typewriter" charset="0"/>
                <a:ea typeface="American Typewriter" charset="0"/>
                <a:cs typeface="American Typewriter" charset="0"/>
              </a:rPr>
              <a:t>the turmoil, three very different criminals plot their own chances of survival and success:</a:t>
            </a:r>
          </a:p>
          <a:p>
            <a:pPr marL="342900" indent="-342900" algn="ctr">
              <a:buFontTx/>
              <a:buChar char="-"/>
            </a:pPr>
            <a:r>
              <a:rPr lang="en-US" dirty="0" err="1" smtClean="0">
                <a:latin typeface="American Typewriter" charset="0"/>
                <a:ea typeface="American Typewriter" charset="0"/>
                <a:cs typeface="American Typewriter" charset="0"/>
              </a:rPr>
              <a:t>Rockstar</a:t>
            </a:r>
            <a:r>
              <a:rPr lang="en-US" dirty="0" smtClean="0">
                <a:latin typeface="American Typewriter" charset="0"/>
                <a:ea typeface="American Typewriter" charset="0"/>
                <a:cs typeface="American Typewriter" charset="0"/>
              </a:rPr>
              <a:t> Games</a:t>
            </a:r>
          </a:p>
          <a:p>
            <a:pPr marL="342900" indent="-34290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marL="342900" indent="-342900" algn="ctr">
              <a:buFontTx/>
              <a:buChar char="-"/>
            </a:pPr>
            <a:r>
              <a:rPr lang="en-US" dirty="0" smtClean="0">
                <a:latin typeface="American Typewriter" charset="0"/>
                <a:ea typeface="American Typewriter" charset="0"/>
                <a:cs typeface="American Typewriter" charset="0"/>
              </a:rPr>
              <a:t>Developers still constantly add new content to the game</a:t>
            </a:r>
          </a:p>
          <a:p>
            <a:pPr marL="342900" indent="-342900" algn="ctr">
              <a:buFontTx/>
              <a:buChar char="-"/>
            </a:pPr>
            <a:r>
              <a:rPr lang="en-US" dirty="0" smtClean="0">
                <a:latin typeface="American Typewriter" charset="0"/>
                <a:ea typeface="American Typewriter" charset="0"/>
                <a:cs typeface="American Typewriter" charset="0"/>
              </a:rPr>
              <a:t>Playing online with friends never gets old</a:t>
            </a:r>
          </a:p>
          <a:p>
            <a:pPr marL="342900" indent="-34290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algn="ctr"/>
            <a:r>
              <a:rPr lang="en-US" dirty="0" smtClean="0">
                <a:latin typeface="American Typewriter" charset="0"/>
                <a:ea typeface="American Typewriter" charset="0"/>
                <a:cs typeface="American Typewriter" charset="0"/>
              </a:rPr>
              <a:t>- Storyline is linear</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Grand theft auto V 	</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4020" b="14505"/>
          <a:stretch/>
        </p:blipFill>
        <p:spPr>
          <a:xfrm>
            <a:off x="6447943" y="2014330"/>
            <a:ext cx="4986990" cy="4399722"/>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2144721894"/>
      </p:ext>
    </p:extLst>
  </p:cSld>
  <p:clrMapOvr>
    <a:masterClrMapping/>
  </p:clrMapOvr>
  <p:transition spd="slow" advClick="0">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merican Typewriter" charset="0"/>
                <a:ea typeface="American Typewriter" charset="0"/>
                <a:cs typeface="American Typewriter" charset="0"/>
              </a:rPr>
              <a:t>“…play as a brilliant hacker and former thug, whose criminal past led to a violent family tragedy. Now on the hunt for those who hurt your family, you’ll be able to monitor and hack all who surround you by manipulating everything connected to the city’s network”</a:t>
            </a:r>
            <a:endParaRPr lang="en-US" dirty="0">
              <a:latin typeface="American Typewriter" charset="0"/>
              <a:ea typeface="American Typewriter" charset="0"/>
              <a:cs typeface="American Typewriter" charset="0"/>
            </a:endParaRPr>
          </a:p>
          <a:p>
            <a:pPr marL="342900" indent="-342900" algn="ctr">
              <a:buFontTx/>
              <a:buChar char="-"/>
            </a:pPr>
            <a:r>
              <a:rPr lang="en-US" dirty="0" err="1" smtClean="0">
                <a:latin typeface="American Typewriter" charset="0"/>
                <a:ea typeface="American Typewriter" charset="0"/>
                <a:cs typeface="American Typewriter" charset="0"/>
              </a:rPr>
              <a:t>Ubisoft</a:t>
            </a:r>
            <a:r>
              <a:rPr lang="en-US" dirty="0" smtClean="0">
                <a:latin typeface="American Typewriter" charset="0"/>
                <a:ea typeface="American Typewriter" charset="0"/>
                <a:cs typeface="American Typewriter" charset="0"/>
              </a:rPr>
              <a:t> Montreal</a:t>
            </a:r>
          </a:p>
          <a:p>
            <a:pPr marL="342900" indent="-34290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marL="342900" indent="-342900" algn="ctr">
              <a:buFontTx/>
              <a:buChar char="-"/>
            </a:pPr>
            <a:r>
              <a:rPr lang="en-US" dirty="0" smtClean="0">
                <a:latin typeface="American Typewriter" charset="0"/>
                <a:ea typeface="American Typewriter" charset="0"/>
                <a:cs typeface="American Typewriter" charset="0"/>
              </a:rPr>
              <a:t>Game is always fresh with random events</a:t>
            </a:r>
          </a:p>
          <a:p>
            <a:pPr marL="342900" indent="-342900" algn="ctr">
              <a:buFontTx/>
              <a:buChar char="-"/>
            </a:pPr>
            <a:r>
              <a:rPr lang="en-US" dirty="0" smtClean="0">
                <a:latin typeface="American Typewriter" charset="0"/>
                <a:ea typeface="American Typewriter" charset="0"/>
                <a:cs typeface="American Typewriter" charset="0"/>
              </a:rPr>
              <a:t>Is essentially Grand Theft Auto with the ability to hack elements of the city</a:t>
            </a:r>
          </a:p>
          <a:p>
            <a:pPr marL="342900" indent="-34290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marL="285750" indent="-285750" algn="ctr">
              <a:buFontTx/>
              <a:buChar char="-"/>
            </a:pPr>
            <a:r>
              <a:rPr lang="en-US" dirty="0" smtClean="0">
                <a:latin typeface="American Typewriter" charset="0"/>
                <a:ea typeface="American Typewriter" charset="0"/>
                <a:cs typeface="American Typewriter" charset="0"/>
              </a:rPr>
              <a:t>Multiplayer is very buggy</a:t>
            </a:r>
          </a:p>
          <a:p>
            <a:pPr marL="285750" indent="-285750" algn="ctr">
              <a:buFontTx/>
              <a:buChar char="-"/>
            </a:pPr>
            <a:r>
              <a:rPr lang="en-US" dirty="0" smtClean="0">
                <a:latin typeface="American Typewriter" charset="0"/>
                <a:ea typeface="American Typewriter" charset="0"/>
                <a:cs typeface="American Typewriter" charset="0"/>
              </a:rPr>
              <a:t>Storyline can be dry at times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Watch Dogs</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17308" b="23963"/>
          <a:stretch/>
        </p:blipFill>
        <p:spPr>
          <a:xfrm>
            <a:off x="6406675" y="1987826"/>
            <a:ext cx="5069525" cy="4465983"/>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169753442"/>
      </p:ext>
    </p:extLst>
  </p:cSld>
  <p:clrMapOvr>
    <a:masterClrMapping/>
  </p:clrMapOvr>
  <p:transition spd="slow" advClick="0">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smtClean="0">
                <a:latin typeface="American Typewriter" charset="0"/>
                <a:ea typeface="American Typewriter" charset="0"/>
                <a:cs typeface="American Typewriter" charset="0"/>
              </a:rPr>
              <a:t>“…the </a:t>
            </a:r>
            <a:r>
              <a:rPr lang="en-US" sz="1700" dirty="0">
                <a:latin typeface="American Typewriter" charset="0"/>
                <a:ea typeface="American Typewriter" charset="0"/>
                <a:cs typeface="American Typewriter" charset="0"/>
              </a:rPr>
              <a:t>video game adaptation of Games Workshop's classic tabletop game combining American football with the Warhammer fantasy world</a:t>
            </a:r>
            <a:r>
              <a:rPr lang="en-US" sz="1700" dirty="0" smtClean="0">
                <a:latin typeface="American Typewriter" charset="0"/>
                <a:ea typeface="American Typewriter" charset="0"/>
                <a:cs typeface="American Typewriter" charset="0"/>
              </a:rPr>
              <a:t>”</a:t>
            </a:r>
          </a:p>
          <a:p>
            <a:pPr algn="ctr"/>
            <a:r>
              <a:rPr lang="en-US" sz="1700" dirty="0" smtClean="0">
                <a:latin typeface="American Typewriter" charset="0"/>
                <a:ea typeface="American Typewriter" charset="0"/>
                <a:cs typeface="American Typewriter" charset="0"/>
              </a:rPr>
              <a:t>- Cyanide</a:t>
            </a:r>
          </a:p>
          <a:p>
            <a:pPr marL="342900" indent="-342900" algn="ctr">
              <a:buFontTx/>
              <a:buChar char="-"/>
            </a:pPr>
            <a:endParaRPr lang="en-US" sz="1700" dirty="0" smtClean="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Pros</a:t>
            </a:r>
          </a:p>
          <a:p>
            <a:pPr marL="342900" indent="-342900" algn="ctr">
              <a:buFontTx/>
              <a:buChar char="-"/>
            </a:pPr>
            <a:r>
              <a:rPr lang="en-US" sz="1700" dirty="0" smtClean="0">
                <a:latin typeface="American Typewriter" charset="0"/>
                <a:ea typeface="American Typewriter" charset="0"/>
                <a:cs typeface="American Typewriter" charset="0"/>
              </a:rPr>
              <a:t>Strategic gameplay</a:t>
            </a:r>
          </a:p>
          <a:p>
            <a:pPr marL="342900" indent="-342900" algn="ctr">
              <a:buFontTx/>
              <a:buChar char="-"/>
            </a:pPr>
            <a:r>
              <a:rPr lang="en-US" sz="1700" dirty="0" smtClean="0">
                <a:latin typeface="American Typewriter" charset="0"/>
                <a:ea typeface="American Typewriter" charset="0"/>
                <a:cs typeface="American Typewriter" charset="0"/>
              </a:rPr>
              <a:t>Uses characters from the Warhammer fantasy world</a:t>
            </a:r>
          </a:p>
          <a:p>
            <a:pPr marL="342900" indent="-342900" algn="ctr">
              <a:buFontTx/>
              <a:buChar char="-"/>
            </a:pPr>
            <a:r>
              <a:rPr lang="en-US" sz="1700" dirty="0" smtClean="0">
                <a:latin typeface="American Typewriter" charset="0"/>
                <a:ea typeface="American Typewriter" charset="0"/>
                <a:cs typeface="American Typewriter" charset="0"/>
              </a:rPr>
              <a:t>Characters keep upgrades and injuries from game to game, dead players are dead permanently</a:t>
            </a:r>
          </a:p>
          <a:p>
            <a:pPr marL="342900" indent="-342900" algn="ctr">
              <a:buFontTx/>
              <a:buChar char="-"/>
            </a:pPr>
            <a:endParaRPr lang="en-US" sz="1700" dirty="0" smtClean="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Cons</a:t>
            </a:r>
          </a:p>
          <a:p>
            <a:pPr marL="285750" indent="-285750" algn="ctr">
              <a:buFontTx/>
              <a:buChar char="-"/>
            </a:pPr>
            <a:r>
              <a:rPr lang="en-US" sz="1700" dirty="0" smtClean="0">
                <a:latin typeface="American Typewriter" charset="0"/>
                <a:ea typeface="American Typewriter" charset="0"/>
                <a:cs typeface="American Typewriter" charset="0"/>
              </a:rPr>
              <a:t>Not many people play it</a:t>
            </a:r>
          </a:p>
          <a:p>
            <a:pPr marL="285750" indent="-285750" algn="ctr">
              <a:buFontTx/>
              <a:buChar char="-"/>
            </a:pPr>
            <a:r>
              <a:rPr lang="en-US" sz="1700" dirty="0" smtClean="0">
                <a:latin typeface="American Typewriter" charset="0"/>
                <a:ea typeface="American Typewriter" charset="0"/>
                <a:cs typeface="American Typewriter" charset="0"/>
              </a:rPr>
              <a:t>Action is slow-paced</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Blood Bowl II</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8390" r="17930"/>
          <a:stretch/>
        </p:blipFill>
        <p:spPr>
          <a:xfrm>
            <a:off x="6395675" y="1980330"/>
            <a:ext cx="5091526" cy="4497533"/>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726135190"/>
      </p:ext>
    </p:extLst>
  </p:cSld>
  <p:clrMapOvr>
    <a:masterClrMapping/>
  </p:clrMapOvr>
  <p:transition spd="slow" advClick="0">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8099"/>
            <a:ext cx="12192000" cy="68613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7000" y="222615"/>
            <a:ext cx="11931650" cy="6491937"/>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76447" y="382772"/>
            <a:ext cx="11665552" cy="62250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latin typeface="Stencil" charset="0"/>
                <a:ea typeface="Stencil" charset="0"/>
                <a:cs typeface="Stencil" charset="0"/>
              </a:rPr>
              <a:t>Hark! I command you, </a:t>
            </a:r>
          </a:p>
          <a:p>
            <a:pPr algn="ctr"/>
            <a:r>
              <a:rPr lang="en-US" sz="5400" b="1" dirty="0" err="1" smtClean="0">
                <a:latin typeface="Stencil" charset="0"/>
                <a:ea typeface="Stencil" charset="0"/>
                <a:cs typeface="Stencil" charset="0"/>
              </a:rPr>
              <a:t>nobile</a:t>
            </a:r>
            <a:r>
              <a:rPr lang="en-US" sz="5400" b="1" dirty="0" smtClean="0">
                <a:latin typeface="Stencil" charset="0"/>
                <a:ea typeface="Stencil" charset="0"/>
                <a:cs typeface="Stencil" charset="0"/>
              </a:rPr>
              <a:t> user, </a:t>
            </a:r>
          </a:p>
          <a:p>
            <a:pPr algn="ctr"/>
            <a:r>
              <a:rPr lang="en-US" sz="5400" b="1" dirty="0" smtClean="0">
                <a:latin typeface="Stencil" charset="0"/>
                <a:ea typeface="Stencil" charset="0"/>
                <a:cs typeface="Stencil" charset="0"/>
              </a:rPr>
              <a:t>to </a:t>
            </a:r>
            <a:r>
              <a:rPr lang="en-US" sz="5400" b="1" u="sng" dirty="0" smtClean="0">
                <a:latin typeface="Stencil" charset="0"/>
                <a:ea typeface="Stencil" charset="0"/>
                <a:cs typeface="Stencil" charset="0"/>
              </a:rPr>
              <a:t>stop</a:t>
            </a:r>
            <a:r>
              <a:rPr lang="en-US" sz="5400" b="1" dirty="0" smtClean="0">
                <a:latin typeface="Stencil" charset="0"/>
                <a:ea typeface="Stencil" charset="0"/>
                <a:cs typeface="Stencil" charset="0"/>
              </a:rPr>
              <a:t> using the arrow keys at once! use the on-screen buttons instead!</a:t>
            </a:r>
            <a:endParaRPr lang="en-US" sz="5400" dirty="0">
              <a:latin typeface="Stencil" charset="0"/>
              <a:ea typeface="Stencil" charset="0"/>
              <a:cs typeface="Stencil" charset="0"/>
            </a:endParaRPr>
          </a:p>
        </p:txBody>
      </p:sp>
      <p:sp>
        <p:nvSpPr>
          <p:cNvPr id="22" name="Rectangle 21"/>
          <p:cNvSpPr/>
          <p:nvPr/>
        </p:nvSpPr>
        <p:spPr>
          <a:xfrm rot="16200000">
            <a:off x="10726325" y="5448186"/>
            <a:ext cx="1016001" cy="101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3795" y="5515880"/>
            <a:ext cx="1163832" cy="884512"/>
          </a:xfrm>
          <a:prstGeom prst="rect">
            <a:avLst/>
          </a:prstGeom>
        </p:spPr>
      </p:pic>
    </p:spTree>
    <p:extLst>
      <p:ext uri="{BB962C8B-B14F-4D97-AF65-F5344CB8AC3E}">
        <p14:creationId xmlns:p14="http://schemas.microsoft.com/office/powerpoint/2010/main" val="1544528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000" advClick="0">
        <p15:prstTrans prst="fracture"/>
      </p:transition>
    </mc:Choice>
    <mc:Fallback xmlns="">
      <p:transition spd="slow" advClick="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smtClean="0">
                <a:latin typeface="American Typewriter" charset="0"/>
                <a:ea typeface="American Typewriter" charset="0"/>
                <a:cs typeface="American Typewriter" charset="0"/>
              </a:rPr>
              <a:t>“The </a:t>
            </a:r>
            <a:r>
              <a:rPr lang="en-US" sz="1900" dirty="0">
                <a:latin typeface="American Typewriter" charset="0"/>
                <a:ea typeface="American Typewriter" charset="0"/>
                <a:cs typeface="American Typewriter" charset="0"/>
              </a:rPr>
              <a:t>very world is at your fingertips as you fight for survival, fortune, and glory. Delve deep into cavernous expanses, seek out ever-greater foes to test your mettle in combat, or construct your own city - In the World of Terraria, the choice is yours</a:t>
            </a:r>
            <a:r>
              <a:rPr lang="en-US" sz="1900" dirty="0" smtClean="0">
                <a:latin typeface="American Typewriter" charset="0"/>
                <a:ea typeface="American Typewriter" charset="0"/>
                <a:cs typeface="American Typewriter" charset="0"/>
              </a:rPr>
              <a:t>!”</a:t>
            </a:r>
          </a:p>
          <a:p>
            <a:pPr marL="342900" indent="-342900" algn="ctr">
              <a:buFontTx/>
              <a:buChar char="-"/>
            </a:pPr>
            <a:r>
              <a:rPr lang="en-US" sz="1900" dirty="0" smtClean="0">
                <a:latin typeface="American Typewriter" charset="0"/>
                <a:ea typeface="American Typewriter" charset="0"/>
                <a:cs typeface="American Typewriter" charset="0"/>
              </a:rPr>
              <a:t>Re-Logic</a:t>
            </a:r>
          </a:p>
          <a:p>
            <a:pPr marL="342900" indent="-342900" algn="ctr">
              <a:buFontTx/>
              <a:buChar char="-"/>
            </a:pPr>
            <a:endParaRPr lang="en-US" sz="1900" dirty="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Pros</a:t>
            </a:r>
          </a:p>
          <a:p>
            <a:pPr marL="342900" indent="-342900" algn="ctr">
              <a:buFontTx/>
              <a:buChar char="-"/>
            </a:pPr>
            <a:r>
              <a:rPr lang="en-US" sz="1900" dirty="0" smtClean="0">
                <a:latin typeface="American Typewriter" charset="0"/>
                <a:ea typeface="American Typewriter" charset="0"/>
                <a:cs typeface="American Typewriter" charset="0"/>
              </a:rPr>
              <a:t>Similar to Minecraft</a:t>
            </a:r>
          </a:p>
          <a:p>
            <a:pPr marL="342900" indent="-342900" algn="ctr">
              <a:buFontTx/>
              <a:buChar char="-"/>
            </a:pPr>
            <a:r>
              <a:rPr lang="en-US" sz="1900" dirty="0" smtClean="0">
                <a:latin typeface="American Typewriter" charset="0"/>
                <a:ea typeface="American Typewriter" charset="0"/>
                <a:cs typeface="American Typewriter" charset="0"/>
              </a:rPr>
              <a:t>Multiple bosses to fight</a:t>
            </a:r>
          </a:p>
          <a:p>
            <a:pPr marL="342900" indent="-342900" algn="ctr">
              <a:buFontTx/>
              <a:buChar char="-"/>
            </a:pPr>
            <a:r>
              <a:rPr lang="en-US" sz="1900" dirty="0" smtClean="0">
                <a:latin typeface="American Typewriter" charset="0"/>
                <a:ea typeface="American Typewriter" charset="0"/>
                <a:cs typeface="American Typewriter" charset="0"/>
              </a:rPr>
              <a:t>Has a descent replay value</a:t>
            </a:r>
          </a:p>
          <a:p>
            <a:pPr marL="342900" indent="-342900" algn="ctr">
              <a:buFontTx/>
              <a:buChar char="-"/>
            </a:pPr>
            <a:endParaRPr lang="en-US" sz="1900" dirty="0" smtClean="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Cons</a:t>
            </a:r>
          </a:p>
          <a:p>
            <a:pPr algn="ctr"/>
            <a:r>
              <a:rPr lang="en-US" sz="1900" dirty="0" smtClean="0">
                <a:latin typeface="American Typewriter" charset="0"/>
                <a:ea typeface="American Typewriter" charset="0"/>
                <a:cs typeface="American Typewriter" charset="0"/>
              </a:rPr>
              <a:t>- Can be very repetitive</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Terraria</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2467"/>
          <a:stretch/>
        </p:blipFill>
        <p:spPr>
          <a:xfrm>
            <a:off x="6382846" y="1989479"/>
            <a:ext cx="5117184" cy="4479235"/>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608983441"/>
      </p:ext>
    </p:extLst>
  </p:cSld>
  <p:clrMapOvr>
    <a:masterClrMapping/>
  </p:clrMapOvr>
  <p:transition spd="slow" advClick="0">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merican Typewriter" charset="0"/>
                <a:ea typeface="American Typewriter" charset="0"/>
                <a:cs typeface="American Typewriter" charset="0"/>
              </a:rPr>
              <a:t>“Throw </a:t>
            </a:r>
            <a:r>
              <a:rPr lang="en-US" sz="2000" dirty="0">
                <a:latin typeface="American Typewriter" charset="0"/>
                <a:ea typeface="American Typewriter" charset="0"/>
                <a:cs typeface="American Typewriter" charset="0"/>
              </a:rPr>
              <a:t>yourself into the all-out war of Battlefield 4's multiplayer. With support for 64 players and 7 unique game </a:t>
            </a:r>
            <a:r>
              <a:rPr lang="en-US" sz="2000" dirty="0" smtClean="0">
                <a:latin typeface="American Typewriter" charset="0"/>
                <a:ea typeface="American Typewriter" charset="0"/>
                <a:cs typeface="American Typewriter" charset="0"/>
              </a:rPr>
              <a:t>modes, </a:t>
            </a:r>
            <a:r>
              <a:rPr lang="en-US" sz="2000" dirty="0">
                <a:latin typeface="American Typewriter" charset="0"/>
                <a:ea typeface="American Typewriter" charset="0"/>
                <a:cs typeface="American Typewriter" charset="0"/>
              </a:rPr>
              <a:t>nothing compares to the scale and scope of Battlefield </a:t>
            </a:r>
            <a:r>
              <a:rPr lang="en-US" sz="2000" dirty="0" smtClean="0">
                <a:latin typeface="American Typewriter" charset="0"/>
                <a:ea typeface="American Typewriter" charset="0"/>
                <a:cs typeface="American Typewriter" charset="0"/>
              </a:rPr>
              <a:t>4”</a:t>
            </a:r>
            <a:endParaRPr lang="en-US" sz="2000" dirty="0">
              <a:latin typeface="American Typewriter" charset="0"/>
              <a:ea typeface="American Typewriter" charset="0"/>
              <a:cs typeface="American Typewriter" charset="0"/>
            </a:endParaRPr>
          </a:p>
          <a:p>
            <a:pPr marL="342900" indent="-342900" algn="ctr">
              <a:buFontTx/>
              <a:buChar char="-"/>
            </a:pPr>
            <a:r>
              <a:rPr lang="en-US" sz="2000" dirty="0" smtClean="0">
                <a:latin typeface="American Typewriter" charset="0"/>
                <a:ea typeface="American Typewriter" charset="0"/>
                <a:cs typeface="American Typewriter" charset="0"/>
              </a:rPr>
              <a:t>Dice</a:t>
            </a:r>
          </a:p>
          <a:p>
            <a:pPr marL="342900" indent="-342900" algn="ctr">
              <a:buFontTx/>
              <a:buChar char="-"/>
            </a:pPr>
            <a:endParaRPr lang="en-US" sz="2000" dirty="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Pros</a:t>
            </a:r>
          </a:p>
          <a:p>
            <a:pPr marL="342900" indent="-342900" algn="ctr">
              <a:buFontTx/>
              <a:buChar char="-"/>
            </a:pPr>
            <a:r>
              <a:rPr lang="en-US" sz="2000" dirty="0" smtClean="0">
                <a:latin typeface="American Typewriter" charset="0"/>
                <a:ea typeface="American Typewriter" charset="0"/>
                <a:cs typeface="American Typewriter" charset="0"/>
              </a:rPr>
              <a:t>Every multiplayer battle is different</a:t>
            </a:r>
          </a:p>
          <a:p>
            <a:pPr marL="342900" indent="-342900" algn="ctr">
              <a:buFontTx/>
              <a:buChar char="-"/>
            </a:pPr>
            <a:r>
              <a:rPr lang="en-US" sz="2000" dirty="0" smtClean="0">
                <a:latin typeface="American Typewriter" charset="0"/>
                <a:ea typeface="American Typewriter" charset="0"/>
                <a:cs typeface="American Typewriter" charset="0"/>
              </a:rPr>
              <a:t>Battles are massive and (for the most part) realistic</a:t>
            </a: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Cons</a:t>
            </a:r>
          </a:p>
          <a:p>
            <a:pPr algn="ctr"/>
            <a:r>
              <a:rPr lang="en-US" sz="2000" dirty="0" smtClean="0">
                <a:latin typeface="American Typewriter" charset="0"/>
                <a:ea typeface="American Typewriter" charset="0"/>
                <a:cs typeface="American Typewriter" charset="0"/>
              </a:rPr>
              <a:t>- Storyline sucks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Battlefield 4</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36297"/>
          <a:stretch/>
        </p:blipFill>
        <p:spPr>
          <a:xfrm>
            <a:off x="6395675" y="1981197"/>
            <a:ext cx="5091526" cy="4495800"/>
          </a:xfrm>
          <a:prstGeom prst="rect">
            <a:avLst/>
          </a:prstGeom>
        </p:spPr>
      </p:pic>
      <p:pic>
        <p:nvPicPr>
          <p:cNvPr id="12" name="Picture 11">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694144663"/>
      </p:ext>
    </p:extLst>
  </p:cSld>
  <p:clrMapOvr>
    <a:masterClrMapping/>
  </p:clrMapOvr>
  <p:transition spd="slow" advClick="0">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merican Typewriter" charset="0"/>
                <a:ea typeface="American Typewriter" charset="0"/>
                <a:cs typeface="American Typewriter" charset="0"/>
              </a:rPr>
              <a:t>“</a:t>
            </a:r>
            <a:r>
              <a:rPr lang="en-US" sz="2000" i="1" dirty="0"/>
              <a:t>Battlefield 1 </a:t>
            </a:r>
            <a:r>
              <a:rPr lang="en-US" sz="2000" dirty="0"/>
              <a:t>brings you into the dawn of all-out </a:t>
            </a:r>
            <a:r>
              <a:rPr lang="en-US" sz="2000" dirty="0" smtClean="0"/>
              <a:t>warfare</a:t>
            </a:r>
            <a:r>
              <a:rPr lang="en-US" sz="2000" dirty="0"/>
              <a:t>, where no battle is ever the same. </a:t>
            </a:r>
            <a:r>
              <a:rPr lang="en-US" sz="2000" dirty="0" smtClean="0"/>
              <a:t>…revolutionize </a:t>
            </a:r>
            <a:r>
              <a:rPr lang="en-US" sz="2000" dirty="0"/>
              <a:t>your play with access to new maps, new modes, and new conflicts.</a:t>
            </a:r>
            <a:r>
              <a:rPr lang="en-US" sz="2000" dirty="0" smtClean="0">
                <a:latin typeface="American Typewriter" charset="0"/>
                <a:ea typeface="American Typewriter" charset="0"/>
                <a:cs typeface="American Typewriter" charset="0"/>
              </a:rPr>
              <a:t>”</a:t>
            </a:r>
            <a:endParaRPr lang="en-US" sz="2000" dirty="0">
              <a:latin typeface="American Typewriter" charset="0"/>
              <a:ea typeface="American Typewriter" charset="0"/>
              <a:cs typeface="American Typewriter" charset="0"/>
            </a:endParaRPr>
          </a:p>
          <a:p>
            <a:pPr marL="342900" indent="-342900" algn="ctr">
              <a:buFontTx/>
              <a:buChar char="-"/>
            </a:pPr>
            <a:r>
              <a:rPr lang="en-US" sz="2000" dirty="0" smtClean="0">
                <a:latin typeface="American Typewriter" charset="0"/>
                <a:ea typeface="American Typewriter" charset="0"/>
                <a:cs typeface="American Typewriter" charset="0"/>
              </a:rPr>
              <a:t>Dice</a:t>
            </a:r>
          </a:p>
          <a:p>
            <a:pPr marL="342900" indent="-342900" algn="ctr">
              <a:buFontTx/>
              <a:buChar char="-"/>
            </a:pPr>
            <a:endParaRPr lang="en-US" sz="2000" dirty="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Pros</a:t>
            </a:r>
          </a:p>
          <a:p>
            <a:pPr marL="342900" indent="-342900" algn="ctr">
              <a:buFontTx/>
              <a:buChar char="-"/>
            </a:pPr>
            <a:r>
              <a:rPr lang="en-US" sz="2000" dirty="0" smtClean="0">
                <a:latin typeface="American Typewriter" charset="0"/>
                <a:ea typeface="American Typewriter" charset="0"/>
                <a:cs typeface="American Typewriter" charset="0"/>
              </a:rPr>
              <a:t>Every multiplayer battle is different</a:t>
            </a:r>
          </a:p>
          <a:p>
            <a:pPr marL="342900" indent="-342900" algn="ctr">
              <a:buFontTx/>
              <a:buChar char="-"/>
            </a:pPr>
            <a:r>
              <a:rPr lang="en-US" sz="2000" dirty="0" smtClean="0">
                <a:latin typeface="American Typewriter" charset="0"/>
                <a:ea typeface="American Typewriter" charset="0"/>
                <a:cs typeface="American Typewriter" charset="0"/>
              </a:rPr>
              <a:t>Battles are massive and (for the most part) realistic</a:t>
            </a:r>
          </a:p>
          <a:p>
            <a:pPr marL="342900" indent="-342900" algn="ctr">
              <a:buFontTx/>
              <a:buChar char="-"/>
            </a:pPr>
            <a:r>
              <a:rPr lang="en-US" sz="2000" dirty="0" smtClean="0">
                <a:latin typeface="American Typewriter" charset="0"/>
                <a:ea typeface="American Typewriter" charset="0"/>
                <a:cs typeface="American Typewriter" charset="0"/>
              </a:rPr>
              <a:t>Not many games are based off of World War I</a:t>
            </a: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Cons</a:t>
            </a:r>
          </a:p>
          <a:p>
            <a:pPr algn="ctr"/>
            <a:r>
              <a:rPr lang="en-US" sz="2000" dirty="0" smtClean="0">
                <a:latin typeface="American Typewriter" charset="0"/>
                <a:ea typeface="American Typewriter" charset="0"/>
                <a:cs typeface="American Typewriter" charset="0"/>
              </a:rPr>
              <a:t>- </a:t>
            </a:r>
            <a:r>
              <a:rPr lang="en-US" sz="2000" dirty="0" err="1" smtClean="0">
                <a:latin typeface="American Typewriter" charset="0"/>
                <a:ea typeface="American Typewriter" charset="0"/>
                <a:cs typeface="American Typewriter" charset="0"/>
              </a:rPr>
              <a:t>Lootboxes</a:t>
            </a:r>
            <a:endParaRPr lang="en-US" sz="2000" dirty="0" smtClean="0">
              <a:latin typeface="American Typewriter" charset="0"/>
              <a:ea typeface="American Typewriter" charset="0"/>
              <a:cs typeface="American Typewriter" charset="0"/>
            </a:endParaRP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Battlefield 1</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8529" r="18071"/>
          <a:stretch/>
        </p:blipFill>
        <p:spPr>
          <a:xfrm>
            <a:off x="6395675" y="1970430"/>
            <a:ext cx="5091526" cy="4517334"/>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367581022"/>
      </p:ext>
    </p:extLst>
  </p:cSld>
  <p:clrMapOvr>
    <a:masterClrMapping/>
  </p:clrMapOvr>
  <p:transition spd="slow" advClick="0">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merican Typewriter" charset="0"/>
                <a:ea typeface="American Typewriter" charset="0"/>
                <a:cs typeface="American Typewriter" charset="0"/>
              </a:rPr>
              <a:t>“Discover </a:t>
            </a:r>
            <a:r>
              <a:rPr lang="en-US" dirty="0">
                <a:latin typeface="American Typewriter" charset="0"/>
                <a:ea typeface="American Typewriter" charset="0"/>
                <a:cs typeface="American Typewriter" charset="0"/>
              </a:rPr>
              <a:t>endless surprises that the </a:t>
            </a:r>
            <a:r>
              <a:rPr lang="en-US" dirty="0" err="1">
                <a:latin typeface="American Typewriter" charset="0"/>
                <a:ea typeface="American Typewriter" charset="0"/>
                <a:cs typeface="American Typewriter" charset="0"/>
              </a:rPr>
              <a:t>LittleBigPlanet</a:t>
            </a:r>
            <a:r>
              <a:rPr lang="en-US" dirty="0">
                <a:latin typeface="American Typewriter" charset="0"/>
                <a:ea typeface="American Typewriter" charset="0"/>
                <a:cs typeface="American Typewriter" charset="0"/>
              </a:rPr>
              <a:t> Community have created and shared for you to enjoy, with new levels and games to play every day. </a:t>
            </a:r>
            <a:r>
              <a:rPr lang="en-US" dirty="0" smtClean="0">
                <a:latin typeface="American Typewriter" charset="0"/>
                <a:ea typeface="American Typewriter" charset="0"/>
                <a:cs typeface="American Typewriter" charset="0"/>
              </a:rPr>
              <a:t>…[use] the </a:t>
            </a:r>
            <a:r>
              <a:rPr lang="en-US" dirty="0">
                <a:latin typeface="American Typewriter" charset="0"/>
                <a:ea typeface="American Typewriter" charset="0"/>
                <a:cs typeface="American Typewriter" charset="0"/>
              </a:rPr>
              <a:t>powerful and intuitive customization tools to bring your own imagination to </a:t>
            </a:r>
            <a:r>
              <a:rPr lang="en-US" dirty="0" smtClean="0">
                <a:latin typeface="American Typewriter" charset="0"/>
                <a:ea typeface="American Typewriter" charset="0"/>
                <a:cs typeface="American Typewriter" charset="0"/>
              </a:rPr>
              <a:t>life…”</a:t>
            </a:r>
          </a:p>
          <a:p>
            <a:pPr marL="285750" indent="-285750" algn="ctr">
              <a:buFontTx/>
              <a:buChar char="-"/>
            </a:pPr>
            <a:r>
              <a:rPr lang="en-US" dirty="0" smtClean="0">
                <a:latin typeface="American Typewriter" charset="0"/>
                <a:ea typeface="American Typewriter" charset="0"/>
                <a:cs typeface="American Typewriter" charset="0"/>
              </a:rPr>
              <a:t>Sumo Digital</a:t>
            </a:r>
          </a:p>
          <a:p>
            <a:pPr marL="285750" indent="-28575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marL="285750" indent="-285750" algn="ctr">
              <a:buFontTx/>
              <a:buChar char="-"/>
            </a:pPr>
            <a:r>
              <a:rPr lang="en-US" dirty="0" smtClean="0">
                <a:latin typeface="American Typewriter" charset="0"/>
                <a:ea typeface="American Typewriter" charset="0"/>
                <a:cs typeface="American Typewriter" charset="0"/>
              </a:rPr>
              <a:t>You can virtually create and publish anything, including entire levels</a:t>
            </a:r>
          </a:p>
          <a:p>
            <a:pPr marL="285750" indent="-285750" algn="ctr">
              <a:buFontTx/>
              <a:buChar char="-"/>
            </a:pPr>
            <a:r>
              <a:rPr lang="en-US" dirty="0" smtClean="0">
                <a:latin typeface="American Typewriter" charset="0"/>
                <a:ea typeface="American Typewriter" charset="0"/>
                <a:cs typeface="American Typewriter" charset="0"/>
              </a:rPr>
              <a:t>Added many new creative features</a:t>
            </a:r>
          </a:p>
          <a:p>
            <a:pPr marL="342900" indent="-34290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marL="285750" indent="-285750" algn="ctr">
              <a:buFontTx/>
              <a:buChar char="-"/>
            </a:pPr>
            <a:r>
              <a:rPr lang="en-US" dirty="0" smtClean="0">
                <a:latin typeface="American Typewriter" charset="0"/>
                <a:ea typeface="American Typewriter" charset="0"/>
                <a:cs typeface="American Typewriter" charset="0"/>
              </a:rPr>
              <a:t>Was not created by original developers, Media Molecule</a:t>
            </a:r>
          </a:p>
          <a:p>
            <a:pPr marL="285750" indent="-285750" algn="ctr">
              <a:buFontTx/>
              <a:buChar char="-"/>
            </a:pPr>
            <a:r>
              <a:rPr lang="en-US" dirty="0" smtClean="0">
                <a:latin typeface="American Typewriter" charset="0"/>
                <a:ea typeface="American Typewriter" charset="0"/>
                <a:cs typeface="American Typewriter" charset="0"/>
              </a:rPr>
              <a:t>More glitches than previous games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Little Big Planet 3  	</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8409" b="33652"/>
          <a:stretch/>
        </p:blipFill>
        <p:spPr>
          <a:xfrm>
            <a:off x="6414988" y="2017341"/>
            <a:ext cx="5052900" cy="4423511"/>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644644302"/>
      </p:ext>
    </p:extLst>
  </p:cSld>
  <p:clrMapOvr>
    <a:masterClrMapping/>
  </p:clrMapOvr>
  <p:transition spd="slow" advClick="0">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merican Typewriter" charset="0"/>
                <a:ea typeface="American Typewriter" charset="0"/>
                <a:cs typeface="American Typewriter" charset="0"/>
              </a:rPr>
              <a:t>“</a:t>
            </a:r>
            <a:r>
              <a:rPr lang="en-US" sz="2000" i="1" dirty="0"/>
              <a:t>Battlefield 1 </a:t>
            </a:r>
            <a:r>
              <a:rPr lang="en-US" sz="2000" dirty="0"/>
              <a:t>brings you into the dawn of all-out </a:t>
            </a:r>
            <a:r>
              <a:rPr lang="en-US" sz="2000" dirty="0" smtClean="0"/>
              <a:t>warfare</a:t>
            </a:r>
            <a:r>
              <a:rPr lang="en-US" sz="2000" dirty="0"/>
              <a:t>, where no battle is ever the same. </a:t>
            </a:r>
            <a:r>
              <a:rPr lang="en-US" sz="2000" dirty="0" smtClean="0"/>
              <a:t>…revolutionize </a:t>
            </a:r>
            <a:r>
              <a:rPr lang="en-US" sz="2000" dirty="0"/>
              <a:t>your play with access to new maps, new modes, and new conflicts.</a:t>
            </a:r>
            <a:r>
              <a:rPr lang="en-US" sz="2000" dirty="0" smtClean="0">
                <a:latin typeface="American Typewriter" charset="0"/>
                <a:ea typeface="American Typewriter" charset="0"/>
                <a:cs typeface="American Typewriter" charset="0"/>
              </a:rPr>
              <a:t>”</a:t>
            </a:r>
            <a:endParaRPr lang="en-US" sz="2000" dirty="0">
              <a:latin typeface="American Typewriter" charset="0"/>
              <a:ea typeface="American Typewriter" charset="0"/>
              <a:cs typeface="American Typewriter" charset="0"/>
            </a:endParaRPr>
          </a:p>
          <a:p>
            <a:pPr marL="342900" indent="-342900" algn="ctr">
              <a:buFontTx/>
              <a:buChar char="-"/>
            </a:pPr>
            <a:r>
              <a:rPr lang="en-US" sz="2000" dirty="0" smtClean="0">
                <a:latin typeface="American Typewriter" charset="0"/>
                <a:ea typeface="American Typewriter" charset="0"/>
                <a:cs typeface="American Typewriter" charset="0"/>
              </a:rPr>
              <a:t>Dice</a:t>
            </a:r>
          </a:p>
          <a:p>
            <a:pPr marL="342900" indent="-342900" algn="ctr">
              <a:buFontTx/>
              <a:buChar char="-"/>
            </a:pPr>
            <a:endParaRPr lang="en-US" sz="2000" dirty="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Pros</a:t>
            </a:r>
          </a:p>
          <a:p>
            <a:pPr marL="342900" indent="-342900" algn="ctr">
              <a:buFontTx/>
              <a:buChar char="-"/>
            </a:pPr>
            <a:r>
              <a:rPr lang="en-US" sz="2000" dirty="0" smtClean="0">
                <a:latin typeface="American Typewriter" charset="0"/>
                <a:ea typeface="American Typewriter" charset="0"/>
                <a:cs typeface="American Typewriter" charset="0"/>
              </a:rPr>
              <a:t>Every multiplayer battle is different</a:t>
            </a:r>
          </a:p>
          <a:p>
            <a:pPr marL="342900" indent="-342900" algn="ctr">
              <a:buFontTx/>
              <a:buChar char="-"/>
            </a:pPr>
            <a:r>
              <a:rPr lang="en-US" sz="2000" dirty="0" smtClean="0">
                <a:latin typeface="American Typewriter" charset="0"/>
                <a:ea typeface="American Typewriter" charset="0"/>
                <a:cs typeface="American Typewriter" charset="0"/>
              </a:rPr>
              <a:t>Battles are massive and (for the most part) realistic</a:t>
            </a:r>
          </a:p>
          <a:p>
            <a:pPr marL="342900" indent="-342900" algn="ctr">
              <a:buFontTx/>
              <a:buChar char="-"/>
            </a:pPr>
            <a:r>
              <a:rPr lang="en-US" sz="2000" dirty="0" smtClean="0">
                <a:latin typeface="American Typewriter" charset="0"/>
                <a:ea typeface="American Typewriter" charset="0"/>
                <a:cs typeface="American Typewriter" charset="0"/>
              </a:rPr>
              <a:t>Not many games are based off of World War I</a:t>
            </a: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Cons</a:t>
            </a:r>
          </a:p>
          <a:p>
            <a:pPr algn="ctr"/>
            <a:r>
              <a:rPr lang="en-US" sz="2000" dirty="0" smtClean="0">
                <a:latin typeface="American Typewriter" charset="0"/>
                <a:ea typeface="American Typewriter" charset="0"/>
                <a:cs typeface="American Typewriter" charset="0"/>
              </a:rPr>
              <a:t>- </a:t>
            </a:r>
            <a:r>
              <a:rPr lang="en-US" sz="2000" dirty="0" err="1" smtClean="0">
                <a:latin typeface="American Typewriter" charset="0"/>
                <a:ea typeface="American Typewriter" charset="0"/>
                <a:cs typeface="American Typewriter" charset="0"/>
              </a:rPr>
              <a:t>Lootboxes</a:t>
            </a:r>
            <a:endParaRPr lang="en-US" sz="2000" dirty="0" smtClean="0">
              <a:latin typeface="American Typewriter" charset="0"/>
              <a:ea typeface="American Typewriter" charset="0"/>
              <a:cs typeface="American Typewriter" charset="0"/>
            </a:endParaRP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err="1"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Trackmania</a:t>
            </a: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 Turbo	</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23428" r="13508"/>
          <a:stretch/>
        </p:blipFill>
        <p:spPr>
          <a:xfrm>
            <a:off x="6427304" y="1961179"/>
            <a:ext cx="5078274" cy="4535836"/>
          </a:xfrm>
          <a:prstGeom prst="rect">
            <a:avLst/>
          </a:prstGeom>
        </p:spPr>
      </p:pic>
    </p:spTree>
    <p:extLst>
      <p:ext uri="{BB962C8B-B14F-4D97-AF65-F5344CB8AC3E}">
        <p14:creationId xmlns:p14="http://schemas.microsoft.com/office/powerpoint/2010/main" val="1261742099"/>
      </p:ext>
    </p:extLst>
  </p:cSld>
  <p:clrMapOvr>
    <a:masterClrMapping/>
  </p:clrMapOvr>
  <p:transition spd="slow" advClick="0">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merican Typewriter" charset="0"/>
                <a:ea typeface="American Typewriter" charset="0"/>
                <a:cs typeface="American Typewriter" charset="0"/>
              </a:rPr>
              <a:t>“</a:t>
            </a:r>
            <a:r>
              <a:rPr lang="en-US" cap="all" dirty="0">
                <a:latin typeface="American Typewriter" charset="0"/>
                <a:ea typeface="American Typewriter" charset="0"/>
                <a:cs typeface="American Typewriter" charset="0"/>
              </a:rPr>
              <a:t>YOUR FAVORITE MARSUPIAL, CRASH BANDICOOT</a:t>
            </a:r>
            <a:r>
              <a:rPr lang="en-US" cap="all" baseline="30000" dirty="0">
                <a:latin typeface="American Typewriter" charset="0"/>
                <a:ea typeface="American Typewriter" charset="0"/>
                <a:cs typeface="American Typewriter" charset="0"/>
              </a:rPr>
              <a:t>®</a:t>
            </a:r>
            <a:r>
              <a:rPr lang="en-US" cap="all" dirty="0">
                <a:latin typeface="American Typewriter" charset="0"/>
                <a:ea typeface="American Typewriter" charset="0"/>
                <a:cs typeface="American Typewriter" charset="0"/>
              </a:rPr>
              <a:t>, IS BACK AND HE’S ENHANCED, ENTRANCED &amp; READY-TO-DANCE! NOW YOU CAN EXPERIENCE </a:t>
            </a:r>
            <a:r>
              <a:rPr lang="en-US" i="1" cap="all" dirty="0">
                <a:latin typeface="American Typewriter" charset="0"/>
                <a:ea typeface="American Typewriter" charset="0"/>
                <a:cs typeface="American Typewriter" charset="0"/>
              </a:rPr>
              <a:t>CRASH BANDICOOT</a:t>
            </a:r>
            <a:r>
              <a:rPr lang="en-US" cap="all" dirty="0">
                <a:latin typeface="American Typewriter" charset="0"/>
                <a:ea typeface="American Typewriter" charset="0"/>
                <a:cs typeface="American Typewriter" charset="0"/>
              </a:rPr>
              <a:t> LIKE NEVER BEFORE IN FULLY-REMASTERED HD GRAPHICAL GLORY</a:t>
            </a:r>
            <a:r>
              <a:rPr lang="en-US" cap="all" dirty="0" smtClean="0">
                <a:latin typeface="American Typewriter" charset="0"/>
                <a:ea typeface="American Typewriter" charset="0"/>
                <a:cs typeface="American Typewriter" charset="0"/>
              </a:rPr>
              <a:t>.”</a:t>
            </a:r>
            <a:endParaRPr lang="en-US" dirty="0">
              <a:latin typeface="American Typewriter" charset="0"/>
              <a:ea typeface="American Typewriter" charset="0"/>
              <a:cs typeface="American Typewriter" charset="0"/>
            </a:endParaRPr>
          </a:p>
          <a:p>
            <a:pPr marL="342900" indent="-342900" algn="ctr">
              <a:buFontTx/>
              <a:buChar char="-"/>
            </a:pPr>
            <a:r>
              <a:rPr lang="en-US" dirty="0" smtClean="0">
                <a:latin typeface="American Typewriter" charset="0"/>
                <a:ea typeface="American Typewriter" charset="0"/>
                <a:cs typeface="American Typewriter" charset="0"/>
              </a:rPr>
              <a:t>Vicarious Visions</a:t>
            </a:r>
          </a:p>
          <a:p>
            <a:pPr marL="342900" indent="-342900" algn="ctr">
              <a:buFontTx/>
              <a:buChar char="-"/>
            </a:pPr>
            <a:endParaRPr lang="en-US" dirty="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marL="342900" indent="-342900" algn="ctr">
              <a:buFontTx/>
              <a:buChar char="-"/>
            </a:pPr>
            <a:r>
              <a:rPr lang="en-US" dirty="0" smtClean="0">
                <a:latin typeface="American Typewriter" charset="0"/>
                <a:ea typeface="American Typewriter" charset="0"/>
                <a:cs typeface="American Typewriter" charset="0"/>
              </a:rPr>
              <a:t>I loved the series growing up</a:t>
            </a:r>
          </a:p>
          <a:p>
            <a:pPr marL="342900" indent="-342900" algn="ctr">
              <a:buFontTx/>
              <a:buChar char="-"/>
            </a:pPr>
            <a:r>
              <a:rPr lang="en-US" dirty="0" smtClean="0">
                <a:latin typeface="American Typewriter" charset="0"/>
                <a:ea typeface="American Typewriter" charset="0"/>
                <a:cs typeface="American Typewriter" charset="0"/>
              </a:rPr>
              <a:t>All mechanics still behave the same as they did in the original</a:t>
            </a:r>
          </a:p>
          <a:p>
            <a:pPr marL="342900" indent="-342900" algn="ctr">
              <a:buFontTx/>
              <a:buChar char="-"/>
            </a:pPr>
            <a:r>
              <a:rPr lang="en-US" dirty="0" smtClean="0">
                <a:latin typeface="American Typewriter" charset="0"/>
                <a:ea typeface="American Typewriter" charset="0"/>
                <a:cs typeface="American Typewriter" charset="0"/>
              </a:rPr>
              <a:t>Stunning graphics</a:t>
            </a:r>
          </a:p>
          <a:p>
            <a:pPr marL="342900" indent="-34290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algn="ctr"/>
            <a:r>
              <a:rPr lang="en-US" dirty="0" smtClean="0">
                <a:latin typeface="American Typewriter" charset="0"/>
                <a:ea typeface="American Typewriter" charset="0"/>
                <a:cs typeface="American Typewriter" charset="0"/>
              </a:rPr>
              <a:t>- Was not remastered by Naughty Dog, the original developers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Crash Bandicoot </a:t>
            </a:r>
            <a:endParaRPr lang="en-US" sz="44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N Sane Trilogy</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16364" b="13421"/>
          <a:stretch/>
        </p:blipFill>
        <p:spPr>
          <a:xfrm>
            <a:off x="6407765" y="1974574"/>
            <a:ext cx="5067346" cy="4492487"/>
          </a:xfrm>
          <a:prstGeom prst="rect">
            <a:avLst/>
          </a:prstGeom>
        </p:spPr>
      </p:pic>
    </p:spTree>
    <p:extLst>
      <p:ext uri="{BB962C8B-B14F-4D97-AF65-F5344CB8AC3E}">
        <p14:creationId xmlns:p14="http://schemas.microsoft.com/office/powerpoint/2010/main" val="536724568"/>
      </p:ext>
    </p:extLst>
  </p:cSld>
  <p:clrMapOvr>
    <a:masterClrMapping/>
  </p:clrMapOvr>
  <p:transition spd="slow" advClick="0">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merican Typewriter" charset="0"/>
                <a:ea typeface="American Typewriter" charset="0"/>
                <a:cs typeface="American Typewriter" charset="0"/>
              </a:rPr>
              <a:t>“</a:t>
            </a:r>
            <a:r>
              <a:rPr lang="en-US" i="1" dirty="0" smtClean="0">
                <a:latin typeface="American Typewriter" charset="0"/>
                <a:ea typeface="American Typewriter" charset="0"/>
                <a:cs typeface="American Typewriter" charset="0"/>
              </a:rPr>
              <a:t>…</a:t>
            </a:r>
            <a:r>
              <a:rPr lang="en-US" dirty="0" smtClean="0">
                <a:latin typeface="American Typewriter" charset="0"/>
                <a:ea typeface="American Typewriter" charset="0"/>
                <a:cs typeface="American Typewriter" charset="0"/>
              </a:rPr>
              <a:t>a </a:t>
            </a:r>
            <a:r>
              <a:rPr lang="en-US" dirty="0">
                <a:latin typeface="American Typewriter" charset="0"/>
                <a:ea typeface="American Typewriter" charset="0"/>
                <a:cs typeface="American Typewriter" charset="0"/>
              </a:rPr>
              <a:t>new game based on elements from the original </a:t>
            </a:r>
            <a:r>
              <a:rPr lang="en-US" i="1" dirty="0">
                <a:latin typeface="American Typewriter" charset="0"/>
                <a:ea typeface="American Typewriter" charset="0"/>
                <a:cs typeface="American Typewriter" charset="0"/>
              </a:rPr>
              <a:t>Ratchet &amp; </a:t>
            </a:r>
            <a:r>
              <a:rPr lang="en-US" i="1" dirty="0" smtClean="0">
                <a:latin typeface="American Typewriter" charset="0"/>
                <a:ea typeface="American Typewriter" charset="0"/>
                <a:cs typeface="American Typewriter" charset="0"/>
              </a:rPr>
              <a:t>Clank </a:t>
            </a:r>
            <a:r>
              <a:rPr lang="en-US" dirty="0" smtClean="0">
                <a:latin typeface="American Typewriter" charset="0"/>
                <a:ea typeface="American Typewriter" charset="0"/>
                <a:cs typeface="American Typewriter" charset="0"/>
              </a:rPr>
              <a:t>(</a:t>
            </a:r>
            <a:r>
              <a:rPr lang="en-US" dirty="0">
                <a:latin typeface="American Typewriter" charset="0"/>
                <a:ea typeface="American Typewriter" charset="0"/>
                <a:cs typeface="American Typewriter" charset="0"/>
              </a:rPr>
              <a:t>PS2). </a:t>
            </a:r>
            <a:r>
              <a:rPr lang="en-US" i="1" dirty="0">
                <a:latin typeface="American Typewriter" charset="0"/>
                <a:ea typeface="American Typewriter" charset="0"/>
                <a:cs typeface="American Typewriter" charset="0"/>
              </a:rPr>
              <a:t>Ratchet &amp; Clank</a:t>
            </a:r>
            <a:r>
              <a:rPr lang="en-US" dirty="0">
                <a:latin typeface="American Typewriter" charset="0"/>
                <a:ea typeface="American Typewriter" charset="0"/>
                <a:cs typeface="American Typewriter" charset="0"/>
              </a:rPr>
              <a:t> (PS4) re-imagines the characters’ origin stories and modernizes the original gameplay. </a:t>
            </a:r>
            <a:r>
              <a:rPr lang="en-US" dirty="0" smtClean="0">
                <a:latin typeface="American Typewriter" charset="0"/>
                <a:ea typeface="American Typewriter" charset="0"/>
                <a:cs typeface="American Typewriter" charset="0"/>
              </a:rPr>
              <a:t>“</a:t>
            </a:r>
          </a:p>
          <a:p>
            <a:pPr algn="ctr"/>
            <a:r>
              <a:rPr lang="en-US" dirty="0" smtClean="0">
                <a:latin typeface="American Typewriter" charset="0"/>
                <a:ea typeface="American Typewriter" charset="0"/>
                <a:cs typeface="American Typewriter" charset="0"/>
              </a:rPr>
              <a:t>- Insomniac Games</a:t>
            </a:r>
          </a:p>
          <a:p>
            <a:pPr marL="342900" indent="-342900" algn="ctr">
              <a:buFontTx/>
              <a:buChar char="-"/>
            </a:pPr>
            <a:endParaRPr lang="en-US" dirty="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marL="342900" indent="-342900" algn="ctr">
              <a:buFontTx/>
              <a:buChar char="-"/>
            </a:pPr>
            <a:r>
              <a:rPr lang="en-US" dirty="0" smtClean="0">
                <a:latin typeface="American Typewriter" charset="0"/>
                <a:ea typeface="American Typewriter" charset="0"/>
                <a:cs typeface="American Typewriter" charset="0"/>
              </a:rPr>
              <a:t>I loved the series growing up</a:t>
            </a:r>
          </a:p>
          <a:p>
            <a:pPr marL="342900" indent="-342900" algn="ctr">
              <a:buFontTx/>
              <a:buChar char="-"/>
            </a:pPr>
            <a:r>
              <a:rPr lang="en-US" dirty="0" smtClean="0">
                <a:latin typeface="American Typewriter" charset="0"/>
                <a:ea typeface="American Typewriter" charset="0"/>
                <a:cs typeface="American Typewriter" charset="0"/>
              </a:rPr>
              <a:t>Awesome graphics</a:t>
            </a:r>
          </a:p>
          <a:p>
            <a:pPr marL="342900" indent="-342900" algn="ctr">
              <a:buFontTx/>
              <a:buChar char="-"/>
            </a:pPr>
            <a:r>
              <a:rPr lang="en-US" dirty="0" smtClean="0">
                <a:latin typeface="American Typewriter" charset="0"/>
                <a:ea typeface="American Typewriter" charset="0"/>
                <a:cs typeface="American Typewriter" charset="0"/>
              </a:rPr>
              <a:t>Really fun combat system</a:t>
            </a:r>
          </a:p>
          <a:p>
            <a:pPr marL="342900" indent="-34290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algn="ctr"/>
            <a:r>
              <a:rPr lang="en-US" dirty="0" smtClean="0">
                <a:latin typeface="American Typewriter" charset="0"/>
                <a:ea typeface="American Typewriter" charset="0"/>
                <a:cs typeface="American Typewriter" charset="0"/>
              </a:rPr>
              <a:t>- Uses cut scenes from the movie</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Ratchet and clank 	</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r="41527" b="8764"/>
          <a:stretch/>
        </p:blipFill>
        <p:spPr>
          <a:xfrm>
            <a:off x="6390667" y="1990371"/>
            <a:ext cx="5101542" cy="4477451"/>
          </a:xfrm>
          <a:prstGeom prst="rect">
            <a:avLst/>
          </a:prstGeom>
        </p:spPr>
      </p:pic>
    </p:spTree>
    <p:extLst>
      <p:ext uri="{BB962C8B-B14F-4D97-AF65-F5344CB8AC3E}">
        <p14:creationId xmlns:p14="http://schemas.microsoft.com/office/powerpoint/2010/main" val="477750213"/>
      </p:ext>
    </p:extLst>
  </p:cSld>
  <p:clrMapOvr>
    <a:masterClrMapping/>
  </p:clrMapOvr>
  <p:transition spd="slow" advClick="0">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merican Typewriter" charset="0"/>
                <a:ea typeface="American Typewriter" charset="0"/>
                <a:cs typeface="American Typewriter" charset="0"/>
              </a:rPr>
              <a:t>“From </a:t>
            </a:r>
            <a:r>
              <a:rPr lang="en-US" dirty="0">
                <a:latin typeface="American Typewriter" charset="0"/>
                <a:ea typeface="American Typewriter" charset="0"/>
                <a:cs typeface="American Typewriter" charset="0"/>
              </a:rPr>
              <a:t>a galaxy far, far away comes action and adventure with the heroes and scoundrels of Star Wars. Feel the power of the Force as noble Jedi and insidious </a:t>
            </a:r>
            <a:r>
              <a:rPr lang="en-US" dirty="0" err="1">
                <a:latin typeface="American Typewriter" charset="0"/>
                <a:ea typeface="American Typewriter" charset="0"/>
                <a:cs typeface="American Typewriter" charset="0"/>
              </a:rPr>
              <a:t>Sith</a:t>
            </a:r>
            <a:r>
              <a:rPr lang="en-US" dirty="0">
                <a:latin typeface="American Typewriter" charset="0"/>
                <a:ea typeface="American Typewriter" charset="0"/>
                <a:cs typeface="American Typewriter" charset="0"/>
              </a:rPr>
              <a:t> battle for dominance, or hop into a starship and explore the surprises and dangers that await on each new </a:t>
            </a:r>
            <a:r>
              <a:rPr lang="en-US" dirty="0" smtClean="0">
                <a:latin typeface="American Typewriter" charset="0"/>
                <a:ea typeface="American Typewriter" charset="0"/>
                <a:cs typeface="American Typewriter" charset="0"/>
              </a:rPr>
              <a:t>planet”</a:t>
            </a:r>
          </a:p>
          <a:p>
            <a:pPr marL="285750" indent="-285750" algn="ctr">
              <a:buFontTx/>
              <a:buChar char="-"/>
            </a:pPr>
            <a:r>
              <a:rPr lang="en-US" dirty="0" smtClean="0">
                <a:latin typeface="American Typewriter" charset="0"/>
                <a:ea typeface="American Typewriter" charset="0"/>
                <a:cs typeface="American Typewriter" charset="0"/>
              </a:rPr>
              <a:t>Dice</a:t>
            </a:r>
          </a:p>
          <a:p>
            <a:pPr marL="285750" indent="-285750" algn="ctr">
              <a:buFontTx/>
              <a:buChar char="-"/>
            </a:pPr>
            <a:endParaRPr lang="en-US" dirty="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marL="342900" indent="-342900" algn="ctr">
              <a:buFontTx/>
              <a:buChar char="-"/>
            </a:pPr>
            <a:r>
              <a:rPr lang="en-US" dirty="0" smtClean="0">
                <a:latin typeface="American Typewriter" charset="0"/>
                <a:ea typeface="American Typewriter" charset="0"/>
                <a:cs typeface="American Typewriter" charset="0"/>
              </a:rPr>
              <a:t>I grew up playing the old Battlefront games</a:t>
            </a:r>
          </a:p>
          <a:p>
            <a:pPr marL="342900" indent="-342900" algn="ctr">
              <a:buFontTx/>
              <a:buChar char="-"/>
            </a:pPr>
            <a:r>
              <a:rPr lang="en-US" dirty="0" smtClean="0">
                <a:latin typeface="American Typewriter" charset="0"/>
                <a:ea typeface="American Typewriter" charset="0"/>
                <a:cs typeface="American Typewriter" charset="0"/>
              </a:rPr>
              <a:t>Beautiful graphics</a:t>
            </a:r>
          </a:p>
          <a:p>
            <a:pPr marL="342900" indent="-342900" algn="ctr">
              <a:buFontTx/>
              <a:buChar char="-"/>
            </a:pPr>
            <a:r>
              <a:rPr lang="en-US" dirty="0" smtClean="0">
                <a:latin typeface="American Typewriter" charset="0"/>
                <a:ea typeface="American Typewriter" charset="0"/>
                <a:cs typeface="American Typewriter" charset="0"/>
              </a:rPr>
              <a:t>Dice Developed the game</a:t>
            </a:r>
          </a:p>
          <a:p>
            <a:pPr marL="342900" indent="-34290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marL="285750" indent="-285750" algn="ctr">
              <a:buFontTx/>
              <a:buChar char="-"/>
            </a:pPr>
            <a:r>
              <a:rPr lang="en-US" dirty="0" smtClean="0">
                <a:latin typeface="American Typewriter" charset="0"/>
                <a:ea typeface="American Typewriter" charset="0"/>
                <a:cs typeface="American Typewriter" charset="0"/>
              </a:rPr>
              <a:t>Very repetitive gameplay</a:t>
            </a:r>
          </a:p>
          <a:p>
            <a:pPr marL="285750" indent="-285750" algn="ctr">
              <a:buFontTx/>
              <a:buChar char="-"/>
            </a:pPr>
            <a:r>
              <a:rPr lang="en-US" dirty="0" smtClean="0">
                <a:latin typeface="American Typewriter" charset="0"/>
                <a:ea typeface="American Typewriter" charset="0"/>
                <a:cs typeface="American Typewriter" charset="0"/>
              </a:rPr>
              <a:t>Combat system sucks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Battlefront</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8062" r="28216"/>
          <a:stretch/>
        </p:blipFill>
        <p:spPr>
          <a:xfrm>
            <a:off x="6415553" y="1999418"/>
            <a:ext cx="5051770" cy="4459357"/>
          </a:xfrm>
          <a:prstGeom prst="rect">
            <a:avLst/>
          </a:prstGeom>
        </p:spPr>
      </p:pic>
    </p:spTree>
    <p:extLst>
      <p:ext uri="{BB962C8B-B14F-4D97-AF65-F5344CB8AC3E}">
        <p14:creationId xmlns:p14="http://schemas.microsoft.com/office/powerpoint/2010/main" val="218264894"/>
      </p:ext>
    </p:extLst>
  </p:cSld>
  <p:clrMapOvr>
    <a:masterClrMapping/>
  </p:clrMapOvr>
  <p:transition spd="slow" advClick="0">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merican Typewriter" charset="0"/>
                <a:ea typeface="American Typewriter" charset="0"/>
                <a:cs typeface="American Typewriter" charset="0"/>
              </a:rPr>
              <a:t>“</a:t>
            </a:r>
            <a:r>
              <a:rPr lang="en-US" sz="2000" dirty="0">
                <a:latin typeface="American Typewriter" charset="0"/>
                <a:ea typeface="American Typewriter" charset="0"/>
                <a:cs typeface="American Typewriter" charset="0"/>
              </a:rPr>
              <a:t>Defy and master the world’s most epic mountains with skis, wingsuit, snowboard, and paraglider. Go solo or drop in side by side with other players.</a:t>
            </a:r>
            <a:r>
              <a:rPr lang="en-US" sz="2000" dirty="0" smtClean="0">
                <a:latin typeface="American Typewriter" charset="0"/>
                <a:ea typeface="American Typewriter" charset="0"/>
                <a:cs typeface="American Typewriter" charset="0"/>
              </a:rPr>
              <a:t>”</a:t>
            </a:r>
          </a:p>
          <a:p>
            <a:pPr marL="285750" indent="-285750" algn="ctr">
              <a:buFontTx/>
              <a:buChar char="-"/>
            </a:pPr>
            <a:r>
              <a:rPr lang="en-US" sz="2000" dirty="0" err="1" smtClean="0">
                <a:latin typeface="American Typewriter" charset="0"/>
                <a:ea typeface="American Typewriter" charset="0"/>
                <a:cs typeface="American Typewriter" charset="0"/>
              </a:rPr>
              <a:t>Ubisoft</a:t>
            </a:r>
            <a:endParaRPr lang="en-US" sz="2000" dirty="0" smtClean="0">
              <a:latin typeface="American Typewriter" charset="0"/>
              <a:ea typeface="American Typewriter" charset="0"/>
              <a:cs typeface="American Typewriter" charset="0"/>
            </a:endParaRPr>
          </a:p>
          <a:p>
            <a:pPr marL="285750" indent="-285750" algn="ctr">
              <a:buFontTx/>
              <a:buChar char="-"/>
            </a:pPr>
            <a:endParaRPr lang="en-US" sz="2000" dirty="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Pros</a:t>
            </a:r>
          </a:p>
          <a:p>
            <a:pPr marL="342900" indent="-342900" algn="ctr">
              <a:buFontTx/>
              <a:buChar char="-"/>
            </a:pPr>
            <a:r>
              <a:rPr lang="en-US" sz="2000" dirty="0" smtClean="0">
                <a:latin typeface="American Typewriter" charset="0"/>
                <a:ea typeface="American Typewriter" charset="0"/>
                <a:cs typeface="American Typewriter" charset="0"/>
              </a:rPr>
              <a:t>Different things to ride keeps the game fresh</a:t>
            </a:r>
          </a:p>
          <a:p>
            <a:pPr marL="342900" indent="-342900" algn="ctr">
              <a:buFontTx/>
              <a:buChar char="-"/>
            </a:pPr>
            <a:r>
              <a:rPr lang="en-US" sz="2000" dirty="0" smtClean="0">
                <a:latin typeface="American Typewriter" charset="0"/>
                <a:ea typeface="American Typewriter" charset="0"/>
                <a:cs typeface="American Typewriter" charset="0"/>
              </a:rPr>
              <a:t>Stunts with friends is really fun</a:t>
            </a: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Cons</a:t>
            </a:r>
          </a:p>
          <a:p>
            <a:pPr marL="285750" indent="-285750" algn="ctr">
              <a:buFontTx/>
              <a:buChar char="-"/>
            </a:pPr>
            <a:r>
              <a:rPr lang="en-US" sz="2000" dirty="0" smtClean="0">
                <a:latin typeface="American Typewriter" charset="0"/>
                <a:ea typeface="American Typewriter" charset="0"/>
                <a:cs typeface="American Typewriter" charset="0"/>
              </a:rPr>
              <a:t>Grinding and halfpipe mechanics suck</a:t>
            </a:r>
          </a:p>
          <a:p>
            <a:pPr marL="285750" indent="-285750" algn="ctr">
              <a:buFontTx/>
              <a:buChar char="-"/>
            </a:pPr>
            <a:r>
              <a:rPr lang="en-US" sz="2000" dirty="0" smtClean="0">
                <a:latin typeface="American Typewriter" charset="0"/>
                <a:ea typeface="American Typewriter" charset="0"/>
                <a:cs typeface="American Typewriter" charset="0"/>
              </a:rPr>
              <a:t>There aren’t many tricks to pull off</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Steep</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8118" b="5148"/>
          <a:stretch/>
        </p:blipFill>
        <p:spPr>
          <a:xfrm>
            <a:off x="6382136" y="2009357"/>
            <a:ext cx="5118604" cy="4439479"/>
          </a:xfrm>
          <a:prstGeom prst="rect">
            <a:avLst/>
          </a:prstGeom>
        </p:spPr>
      </p:pic>
    </p:spTree>
    <p:extLst>
      <p:ext uri="{BB962C8B-B14F-4D97-AF65-F5344CB8AC3E}">
        <p14:creationId xmlns:p14="http://schemas.microsoft.com/office/powerpoint/2010/main" val="2122848319"/>
      </p:ext>
    </p:extLst>
  </p:cSld>
  <p:clrMapOvr>
    <a:masterClrMapping/>
  </p:clrMapOvr>
  <p:transition spd="slow" advClick="0">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merican Typewriter" charset="0"/>
                <a:ea typeface="American Typewriter" charset="0"/>
                <a:cs typeface="American Typewriter" charset="0"/>
              </a:rPr>
              <a:t>“</a:t>
            </a:r>
            <a:r>
              <a:rPr lang="en-US" dirty="0">
                <a:latin typeface="American Typewriter" charset="0"/>
                <a:ea typeface="American Typewriter" charset="0"/>
                <a:cs typeface="American Typewriter" charset="0"/>
              </a:rPr>
              <a:t>Your car is at the center of everything you do. Craft unique rides with deeper performance and visual customization than ever before. Push them to the limit when you narrowly escape the heat in epic police chases. Go head-to-head with other racers on- or off-road through canyons, deserts, mountains, and the city.</a:t>
            </a:r>
            <a:r>
              <a:rPr lang="en-US" dirty="0" smtClean="0">
                <a:latin typeface="American Typewriter" charset="0"/>
                <a:ea typeface="American Typewriter" charset="0"/>
                <a:cs typeface="American Typewriter" charset="0"/>
              </a:rPr>
              <a:t>”</a:t>
            </a:r>
          </a:p>
          <a:p>
            <a:pPr marL="285750" indent="-285750" algn="ctr">
              <a:buFontTx/>
              <a:buChar char="-"/>
            </a:pPr>
            <a:r>
              <a:rPr lang="en-US" dirty="0" smtClean="0">
                <a:latin typeface="American Typewriter" charset="0"/>
                <a:ea typeface="American Typewriter" charset="0"/>
                <a:cs typeface="American Typewriter" charset="0"/>
              </a:rPr>
              <a:t>Ghost Games</a:t>
            </a:r>
          </a:p>
          <a:p>
            <a:pPr marL="285750" indent="-285750" algn="ctr">
              <a:buFontTx/>
              <a:buChar char="-"/>
            </a:pPr>
            <a:endParaRPr lang="en-US" dirty="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marL="342900" indent="-342900" algn="ctr">
              <a:buFontTx/>
              <a:buChar char="-"/>
            </a:pPr>
            <a:r>
              <a:rPr lang="en-US" dirty="0" smtClean="0">
                <a:latin typeface="American Typewriter" charset="0"/>
                <a:ea typeface="American Typewriter" charset="0"/>
                <a:cs typeface="American Typewriter" charset="0"/>
              </a:rPr>
              <a:t>Vehicle customization is vast</a:t>
            </a:r>
          </a:p>
          <a:p>
            <a:pPr marL="342900" indent="-342900" algn="ctr">
              <a:buFontTx/>
              <a:buChar char="-"/>
            </a:pPr>
            <a:r>
              <a:rPr lang="en-US" dirty="0" smtClean="0">
                <a:latin typeface="American Typewriter" charset="0"/>
                <a:ea typeface="American Typewriter" charset="0"/>
                <a:cs typeface="American Typewriter" charset="0"/>
              </a:rPr>
              <a:t>Story cars transfer over to multiplayer</a:t>
            </a:r>
          </a:p>
          <a:p>
            <a:pPr marL="342900" indent="-34290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marL="285750" indent="-285750" algn="ctr">
              <a:buFontTx/>
              <a:buChar char="-"/>
            </a:pPr>
            <a:r>
              <a:rPr lang="en-US" dirty="0" smtClean="0">
                <a:latin typeface="American Typewriter" charset="0"/>
                <a:ea typeface="American Typewriter" charset="0"/>
                <a:cs typeface="American Typewriter" charset="0"/>
              </a:rPr>
              <a:t>Multiplayer free roam did not come until a later update for the game</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Need for speed payback</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8268" r="9942"/>
          <a:stretch/>
        </p:blipFill>
        <p:spPr>
          <a:xfrm>
            <a:off x="6469908" y="2019297"/>
            <a:ext cx="4943060" cy="4419600"/>
          </a:xfrm>
          <a:prstGeom prst="rect">
            <a:avLst/>
          </a:prstGeom>
        </p:spPr>
      </p:pic>
    </p:spTree>
    <p:extLst>
      <p:ext uri="{BB962C8B-B14F-4D97-AF65-F5344CB8AC3E}">
        <p14:creationId xmlns:p14="http://schemas.microsoft.com/office/powerpoint/2010/main" val="183098379"/>
      </p:ext>
    </p:extLst>
  </p:cSld>
  <p:clrMapOvr>
    <a:masterClrMapping/>
  </p:clrMapOvr>
  <p:transition spd="slow" advClick="0">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302"/>
            <a:ext cx="12192000" cy="68613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23825" y="106711"/>
            <a:ext cx="11944350" cy="6641276"/>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16200000">
            <a:off x="-2490363" y="2934990"/>
            <a:ext cx="6443791" cy="98471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latin typeface="Slim Play" charset="0"/>
                <a:ea typeface="Slim Play" charset="0"/>
                <a:cs typeface="Slim Play" charset="0"/>
              </a:rPr>
              <a:t>References</a:t>
            </a:r>
          </a:p>
        </p:txBody>
      </p:sp>
      <p:sp>
        <p:nvSpPr>
          <p:cNvPr id="7" name="Rectangle 6"/>
          <p:cNvSpPr/>
          <p:nvPr/>
        </p:nvSpPr>
        <p:spPr>
          <a:xfrm>
            <a:off x="1339240" y="205453"/>
            <a:ext cx="10605109" cy="64437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buFont typeface="Wingdings" panose="05000000000000000000" pitchFamily="2" charset="2"/>
              <a:buChar char="q"/>
            </a:pPr>
            <a:r>
              <a:rPr lang="en-US" dirty="0">
                <a:solidFill>
                  <a:srgbClr val="000066"/>
                </a:solidFill>
                <a:ea typeface="Stencil" charset="0"/>
                <a:cs typeface="Stencil" charset="0"/>
              </a:rPr>
              <a:t>Element: </a:t>
            </a:r>
            <a:r>
              <a:rPr lang="en-US" dirty="0" smtClean="0">
                <a:solidFill>
                  <a:srgbClr val="000066"/>
                </a:solidFill>
                <a:ea typeface="Stencil" charset="0"/>
                <a:cs typeface="Stencil" charset="0"/>
              </a:rPr>
              <a:t>PlayStation VR Specs Chart</a:t>
            </a:r>
            <a:endParaRPr lang="en-US" dirty="0">
              <a:solidFill>
                <a:srgbClr val="000066"/>
              </a:solidFill>
              <a:ea typeface="Stencil" charset="0"/>
              <a:cs typeface="Stencil" charset="0"/>
            </a:endParaRPr>
          </a:p>
          <a:p>
            <a:pPr lvl="1">
              <a:spcBef>
                <a:spcPts val="600"/>
              </a:spcBef>
              <a:buFont typeface="Wingdings" panose="05000000000000000000" pitchFamily="2" charset="2"/>
              <a:buChar char="q"/>
            </a:pPr>
            <a:r>
              <a:rPr lang="en-US" dirty="0">
                <a:solidFill>
                  <a:srgbClr val="000066"/>
                </a:solidFill>
                <a:ea typeface="Stencil" charset="0"/>
                <a:cs typeface="Stencil" charset="0"/>
              </a:rPr>
              <a:t>Source: https://</a:t>
            </a:r>
            <a:r>
              <a:rPr lang="en-US" dirty="0" smtClean="0">
                <a:solidFill>
                  <a:srgbClr val="000066"/>
                </a:solidFill>
                <a:ea typeface="Stencil" charset="0"/>
                <a:cs typeface="Stencil" charset="0"/>
              </a:rPr>
              <a:t>www.digitaltrends.com/</a:t>
            </a:r>
          </a:p>
          <a:p>
            <a:pPr>
              <a:spcBef>
                <a:spcPts val="600"/>
              </a:spcBef>
              <a:buFont typeface="Wingdings" panose="05000000000000000000" pitchFamily="2" charset="2"/>
              <a:buChar char="q"/>
            </a:pPr>
            <a:r>
              <a:rPr lang="en-US" dirty="0" smtClean="0">
                <a:solidFill>
                  <a:srgbClr val="000066"/>
                </a:solidFill>
                <a:ea typeface="Stencil" charset="0"/>
                <a:cs typeface="Stencil" charset="0"/>
              </a:rPr>
              <a:t>Element</a:t>
            </a:r>
            <a:r>
              <a:rPr lang="en-US" dirty="0">
                <a:solidFill>
                  <a:srgbClr val="000066"/>
                </a:solidFill>
                <a:ea typeface="Stencil" charset="0"/>
                <a:cs typeface="Stencil" charset="0"/>
              </a:rPr>
              <a:t>: </a:t>
            </a:r>
            <a:r>
              <a:rPr lang="en-US" dirty="0" smtClean="0">
                <a:solidFill>
                  <a:srgbClr val="000066"/>
                </a:solidFill>
                <a:ea typeface="Stencil" charset="0"/>
                <a:cs typeface="Stencil" charset="0"/>
              </a:rPr>
              <a:t>PlayStation 4 Pro Specs Chart</a:t>
            </a:r>
            <a:endParaRPr lang="en-US" dirty="0">
              <a:solidFill>
                <a:srgbClr val="000066"/>
              </a:solidFill>
              <a:ea typeface="Stencil" charset="0"/>
              <a:cs typeface="Stencil" charset="0"/>
            </a:endParaRPr>
          </a:p>
          <a:p>
            <a:pPr lvl="1">
              <a:spcBef>
                <a:spcPts val="600"/>
              </a:spcBef>
              <a:buFont typeface="Wingdings" panose="05000000000000000000" pitchFamily="2" charset="2"/>
              <a:buChar char="q"/>
            </a:pPr>
            <a:r>
              <a:rPr lang="en-US" dirty="0">
                <a:solidFill>
                  <a:srgbClr val="000066"/>
                </a:solidFill>
                <a:ea typeface="Stencil" charset="0"/>
                <a:cs typeface="Stencil" charset="0"/>
              </a:rPr>
              <a:t>Source: http://</a:t>
            </a:r>
            <a:r>
              <a:rPr lang="en-US" dirty="0" smtClean="0">
                <a:solidFill>
                  <a:srgbClr val="000066"/>
                </a:solidFill>
                <a:ea typeface="Stencil" charset="0"/>
                <a:cs typeface="Stencil" charset="0"/>
              </a:rPr>
              <a:t>www.trustedreviews.com/</a:t>
            </a:r>
            <a:endParaRPr lang="en-US" dirty="0">
              <a:solidFill>
                <a:srgbClr val="000066"/>
              </a:solidFill>
              <a:ea typeface="Stencil" charset="0"/>
              <a:cs typeface="Stencil" charset="0"/>
            </a:endParaRPr>
          </a:p>
          <a:p>
            <a:pPr>
              <a:spcBef>
                <a:spcPts val="600"/>
              </a:spcBef>
              <a:buFont typeface="Wingdings" panose="05000000000000000000" pitchFamily="2" charset="2"/>
              <a:buChar char="q"/>
            </a:pPr>
            <a:r>
              <a:rPr lang="en-US" dirty="0" smtClean="0">
                <a:solidFill>
                  <a:srgbClr val="000066"/>
                </a:solidFill>
                <a:ea typeface="Stencil" charset="0"/>
                <a:cs typeface="Stencil" charset="0"/>
              </a:rPr>
              <a:t>Element</a:t>
            </a:r>
            <a:r>
              <a:rPr lang="en-US" dirty="0">
                <a:solidFill>
                  <a:srgbClr val="000066"/>
                </a:solidFill>
                <a:ea typeface="Stencil" charset="0"/>
                <a:cs typeface="Stencil" charset="0"/>
              </a:rPr>
              <a:t>: </a:t>
            </a:r>
            <a:r>
              <a:rPr lang="en-US" dirty="0" smtClean="0">
                <a:solidFill>
                  <a:srgbClr val="000066"/>
                </a:solidFill>
                <a:ea typeface="Stencil" charset="0"/>
                <a:cs typeface="Stencil" charset="0"/>
              </a:rPr>
              <a:t>All game description quotes</a:t>
            </a:r>
            <a:endParaRPr lang="en-US" dirty="0">
              <a:solidFill>
                <a:srgbClr val="000066"/>
              </a:solidFill>
              <a:ea typeface="Stencil" charset="0"/>
              <a:cs typeface="Stencil" charset="0"/>
            </a:endParaRPr>
          </a:p>
          <a:p>
            <a:pPr lvl="1">
              <a:spcBef>
                <a:spcPts val="600"/>
              </a:spcBef>
              <a:buFont typeface="Wingdings" panose="05000000000000000000" pitchFamily="2" charset="2"/>
              <a:buChar char="q"/>
            </a:pPr>
            <a:r>
              <a:rPr lang="en-US" dirty="0" smtClean="0">
                <a:solidFill>
                  <a:srgbClr val="000066"/>
                </a:solidFill>
                <a:ea typeface="Stencil" charset="0"/>
                <a:cs typeface="Stencil" charset="0"/>
              </a:rPr>
              <a:t>Source: Direct quotes from the official website of each listed developer</a:t>
            </a:r>
            <a:endParaRPr lang="en-US" dirty="0">
              <a:solidFill>
                <a:srgbClr val="000066"/>
              </a:solidFill>
              <a:ea typeface="Stencil" charset="0"/>
              <a:cs typeface="Stencil" charset="0"/>
            </a:endParaRPr>
          </a:p>
          <a:p>
            <a:pPr>
              <a:spcBef>
                <a:spcPts val="600"/>
              </a:spcBef>
              <a:buFont typeface="Wingdings" panose="05000000000000000000" pitchFamily="2" charset="2"/>
              <a:buChar char="q"/>
            </a:pPr>
            <a:r>
              <a:rPr lang="en-US" dirty="0">
                <a:solidFill>
                  <a:srgbClr val="000066"/>
                </a:solidFill>
                <a:ea typeface="Stencil" charset="0"/>
                <a:cs typeface="Stencil" charset="0"/>
              </a:rPr>
              <a:t>Element: </a:t>
            </a:r>
            <a:r>
              <a:rPr lang="en-US" dirty="0" smtClean="0">
                <a:solidFill>
                  <a:srgbClr val="000066"/>
                </a:solidFill>
                <a:ea typeface="Stencil" charset="0"/>
                <a:cs typeface="Stencil" charset="0"/>
              </a:rPr>
              <a:t>All game art photos</a:t>
            </a:r>
            <a:endParaRPr lang="en-US" dirty="0">
              <a:solidFill>
                <a:srgbClr val="000066"/>
              </a:solidFill>
              <a:ea typeface="Stencil" charset="0"/>
              <a:cs typeface="Stencil" charset="0"/>
            </a:endParaRPr>
          </a:p>
          <a:p>
            <a:pPr lvl="1">
              <a:spcBef>
                <a:spcPts val="600"/>
              </a:spcBef>
              <a:buFont typeface="Wingdings" panose="05000000000000000000" pitchFamily="2" charset="2"/>
              <a:buChar char="q"/>
            </a:pPr>
            <a:r>
              <a:rPr lang="en-US" dirty="0">
                <a:solidFill>
                  <a:srgbClr val="000066"/>
                </a:solidFill>
                <a:ea typeface="Stencil" charset="0"/>
                <a:cs typeface="Stencil" charset="0"/>
              </a:rPr>
              <a:t>Source: </a:t>
            </a:r>
            <a:r>
              <a:rPr lang="en-US" dirty="0" smtClean="0">
                <a:solidFill>
                  <a:srgbClr val="000066"/>
                </a:solidFill>
                <a:ea typeface="Stencil" charset="0"/>
                <a:cs typeface="Stencil" charset="0"/>
              </a:rPr>
              <a:t>The cover art directly from the original copy of each game</a:t>
            </a:r>
            <a:endParaRPr lang="en-US" dirty="0">
              <a:solidFill>
                <a:srgbClr val="000066"/>
              </a:solidFill>
              <a:ea typeface="Stencil" charset="0"/>
              <a:cs typeface="Stencil" charset="0"/>
            </a:endParaRPr>
          </a:p>
          <a:p>
            <a:pPr>
              <a:spcBef>
                <a:spcPts val="600"/>
              </a:spcBef>
              <a:buFont typeface="Wingdings" panose="05000000000000000000" pitchFamily="2" charset="2"/>
              <a:buChar char="q"/>
            </a:pPr>
            <a:r>
              <a:rPr lang="en-US" dirty="0">
                <a:solidFill>
                  <a:srgbClr val="000066"/>
                </a:solidFill>
                <a:ea typeface="Stencil" charset="0"/>
                <a:cs typeface="Stencil" charset="0"/>
              </a:rPr>
              <a:t>Element: </a:t>
            </a:r>
            <a:r>
              <a:rPr lang="en-US" dirty="0" smtClean="0">
                <a:solidFill>
                  <a:srgbClr val="000066"/>
                </a:solidFill>
                <a:ea typeface="Stencil" charset="0"/>
                <a:cs typeface="Stencil" charset="0"/>
              </a:rPr>
              <a:t>All other real life photos</a:t>
            </a:r>
            <a:endParaRPr lang="en-US" dirty="0">
              <a:solidFill>
                <a:srgbClr val="000066"/>
              </a:solidFill>
              <a:ea typeface="Stencil" charset="0"/>
              <a:cs typeface="Stencil" charset="0"/>
            </a:endParaRPr>
          </a:p>
          <a:p>
            <a:pPr lvl="1">
              <a:spcBef>
                <a:spcPts val="600"/>
              </a:spcBef>
              <a:buFont typeface="Wingdings" panose="05000000000000000000" pitchFamily="2" charset="2"/>
              <a:buChar char="q"/>
            </a:pPr>
            <a:r>
              <a:rPr lang="en-US" dirty="0">
                <a:solidFill>
                  <a:srgbClr val="000066"/>
                </a:solidFill>
                <a:ea typeface="Stencil" charset="0"/>
                <a:cs typeface="Stencil" charset="0"/>
              </a:rPr>
              <a:t>Source: </a:t>
            </a:r>
            <a:r>
              <a:rPr lang="en-US" dirty="0" smtClean="0">
                <a:solidFill>
                  <a:srgbClr val="000066"/>
                </a:solidFill>
                <a:ea typeface="Stencil" charset="0"/>
                <a:cs typeface="Stencil" charset="0"/>
              </a:rPr>
              <a:t>Taken by me of my hardware and physical game copy collection</a:t>
            </a:r>
          </a:p>
          <a:p>
            <a:pPr>
              <a:spcBef>
                <a:spcPts val="600"/>
              </a:spcBef>
              <a:buFont typeface="Wingdings" panose="05000000000000000000" pitchFamily="2" charset="2"/>
              <a:buChar char="q"/>
            </a:pPr>
            <a:r>
              <a:rPr lang="en-US" dirty="0" smtClean="0">
                <a:solidFill>
                  <a:srgbClr val="000066"/>
                </a:solidFill>
                <a:ea typeface="Stencil" charset="0"/>
                <a:cs typeface="Stencil" charset="0"/>
              </a:rPr>
              <a:t>Element: “Slim Play” Font by </a:t>
            </a:r>
            <a:r>
              <a:rPr lang="en-US" dirty="0" err="1" smtClean="0">
                <a:solidFill>
                  <a:srgbClr val="000066"/>
                </a:solidFill>
                <a:ea typeface="Stencil" charset="0"/>
                <a:cs typeface="Stencil" charset="0"/>
              </a:rPr>
              <a:t>Westral</a:t>
            </a:r>
            <a:r>
              <a:rPr lang="en-US" dirty="0" smtClean="0">
                <a:solidFill>
                  <a:srgbClr val="000066"/>
                </a:solidFill>
                <a:ea typeface="Stencil" charset="0"/>
                <a:cs typeface="Stencil" charset="0"/>
              </a:rPr>
              <a:t> Fonts</a:t>
            </a:r>
          </a:p>
          <a:p>
            <a:pPr lvl="1">
              <a:spcBef>
                <a:spcPts val="600"/>
              </a:spcBef>
              <a:buFont typeface="Wingdings" panose="05000000000000000000" pitchFamily="2" charset="2"/>
              <a:buChar char="q"/>
            </a:pPr>
            <a:r>
              <a:rPr lang="en-US" dirty="0" smtClean="0">
                <a:solidFill>
                  <a:srgbClr val="000066"/>
                </a:solidFill>
                <a:ea typeface="Stencil" charset="0"/>
                <a:cs typeface="Stencil" charset="0"/>
              </a:rPr>
              <a:t>Source: http</a:t>
            </a:r>
            <a:r>
              <a:rPr lang="en-US" dirty="0">
                <a:solidFill>
                  <a:srgbClr val="000066"/>
                </a:solidFill>
                <a:ea typeface="Stencil" charset="0"/>
                <a:cs typeface="Stencil" charset="0"/>
              </a:rPr>
              <a:t>://</a:t>
            </a:r>
            <a:r>
              <a:rPr lang="en-US" dirty="0" err="1">
                <a:solidFill>
                  <a:srgbClr val="000066"/>
                </a:solidFill>
                <a:ea typeface="Stencil" charset="0"/>
                <a:cs typeface="Stencil" charset="0"/>
              </a:rPr>
              <a:t>www.fontspace.com</a:t>
            </a:r>
            <a:r>
              <a:rPr lang="en-US" dirty="0">
                <a:solidFill>
                  <a:srgbClr val="000066"/>
                </a:solidFill>
                <a:ea typeface="Stencil" charset="0"/>
                <a:cs typeface="Stencil" charset="0"/>
              </a:rPr>
              <a:t>/</a:t>
            </a:r>
            <a:r>
              <a:rPr lang="en-US" dirty="0" err="1">
                <a:solidFill>
                  <a:srgbClr val="000066"/>
                </a:solidFill>
                <a:ea typeface="Stencil" charset="0"/>
                <a:cs typeface="Stencil" charset="0"/>
              </a:rPr>
              <a:t>westral</a:t>
            </a:r>
            <a:r>
              <a:rPr lang="en-US" dirty="0">
                <a:solidFill>
                  <a:srgbClr val="000066"/>
                </a:solidFill>
                <a:ea typeface="Stencil" charset="0"/>
                <a:cs typeface="Stencil" charset="0"/>
              </a:rPr>
              <a:t>-fonts/slim-play</a:t>
            </a:r>
          </a:p>
          <a:p>
            <a:pPr lvl="1">
              <a:spcBef>
                <a:spcPts val="600"/>
              </a:spcBef>
              <a:buFont typeface="Wingdings" panose="05000000000000000000" pitchFamily="2" charset="2"/>
              <a:buChar char="q"/>
            </a:pPr>
            <a:endParaRPr lang="en-US" dirty="0">
              <a:solidFill>
                <a:srgbClr val="000066"/>
              </a:solidFill>
              <a:ea typeface="Stencil" charset="0"/>
              <a:cs typeface="Stencil" charset="0"/>
            </a:endParaRPr>
          </a:p>
          <a:p>
            <a:pPr lvl="1">
              <a:spcBef>
                <a:spcPts val="600"/>
              </a:spcBef>
              <a:buFont typeface="Wingdings" panose="05000000000000000000" pitchFamily="2" charset="2"/>
              <a:buChar char="q"/>
            </a:pPr>
            <a:endParaRPr lang="en-US" dirty="0">
              <a:solidFill>
                <a:srgbClr val="000066"/>
              </a:solidFill>
              <a:ea typeface="Stencil" charset="0"/>
              <a:cs typeface="Stencil" charset="0"/>
            </a:endParaRPr>
          </a:p>
        </p:txBody>
      </p:sp>
      <p:sp>
        <p:nvSpPr>
          <p:cNvPr id="9" name="Rectangle 8">
            <a:hlinkClick r:id="rId2" action="ppaction://hlinksldjump"/>
          </p:cNvPr>
          <p:cNvSpPr/>
          <p:nvPr/>
        </p:nvSpPr>
        <p:spPr>
          <a:xfrm rot="16200000">
            <a:off x="10630862" y="5341272"/>
            <a:ext cx="1668003" cy="562093"/>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680"/>
              </a:lnSpc>
            </a:pPr>
            <a:r>
              <a:rPr lang="en-US" sz="2400" dirty="0" smtClean="0">
                <a:solidFill>
                  <a:schemeClr val="bg1"/>
                </a:solidFill>
                <a:latin typeface="Slim Play" charset="0"/>
                <a:ea typeface="Slim Play" charset="0"/>
                <a:cs typeface="Slim Play" charset="0"/>
              </a:rPr>
              <a:t>back!</a:t>
            </a:r>
            <a:endParaRPr lang="en-US" sz="2400" dirty="0">
              <a:solidFill>
                <a:schemeClr val="bg1"/>
              </a:solidFill>
              <a:latin typeface="Slim Play" charset="0"/>
              <a:ea typeface="Slim Play" charset="0"/>
              <a:cs typeface="Slim Play" charset="0"/>
            </a:endParaRPr>
          </a:p>
        </p:txBody>
      </p:sp>
    </p:spTree>
    <p:extLst>
      <p:ext uri="{BB962C8B-B14F-4D97-AF65-F5344CB8AC3E}">
        <p14:creationId xmlns:p14="http://schemas.microsoft.com/office/powerpoint/2010/main" val="34126256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fracture"/>
      </p:transition>
    </mc:Choice>
    <mc:Fallback xmlns="">
      <p:transition spd="slow" advClick="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merican Typewriter" charset="0"/>
                <a:ea typeface="American Typewriter" charset="0"/>
                <a:cs typeface="American Typewriter" charset="0"/>
              </a:rPr>
              <a:t>“</a:t>
            </a:r>
            <a:r>
              <a:rPr lang="en-US" dirty="0">
                <a:latin typeface="American Typewriter" charset="0"/>
                <a:ea typeface="American Typewriter" charset="0"/>
                <a:cs typeface="American Typewriter" charset="0"/>
              </a:rPr>
              <a:t>Rock-solid physics and reality-bending course designs come together for an over-the-top racing experience that no other game can </a:t>
            </a:r>
            <a:r>
              <a:rPr lang="en-US" dirty="0" smtClean="0">
                <a:latin typeface="American Typewriter" charset="0"/>
                <a:ea typeface="American Typewriter" charset="0"/>
                <a:cs typeface="American Typewriter" charset="0"/>
              </a:rPr>
              <a:t>provide”</a:t>
            </a:r>
          </a:p>
          <a:p>
            <a:pPr marL="285750" indent="-285750" algn="ctr">
              <a:buFontTx/>
              <a:buChar char="-"/>
            </a:pPr>
            <a:r>
              <a:rPr lang="en-US" dirty="0" err="1" smtClean="0">
                <a:latin typeface="American Typewriter" charset="0"/>
                <a:ea typeface="American Typewriter" charset="0"/>
                <a:cs typeface="American Typewriter" charset="0"/>
              </a:rPr>
              <a:t>Ubisoft</a:t>
            </a:r>
            <a:r>
              <a:rPr lang="en-US" dirty="0" smtClean="0">
                <a:latin typeface="American Typewriter" charset="0"/>
                <a:ea typeface="American Typewriter" charset="0"/>
                <a:cs typeface="American Typewriter" charset="0"/>
              </a:rPr>
              <a:t> </a:t>
            </a:r>
            <a:r>
              <a:rPr lang="en-US" dirty="0" err="1" smtClean="0">
                <a:latin typeface="American Typewriter" charset="0"/>
                <a:ea typeface="American Typewriter" charset="0"/>
                <a:cs typeface="American Typewriter" charset="0"/>
              </a:rPr>
              <a:t>RedLynx</a:t>
            </a:r>
            <a:endParaRPr lang="en-US" dirty="0" smtClean="0">
              <a:latin typeface="American Typewriter" charset="0"/>
              <a:ea typeface="American Typewriter" charset="0"/>
              <a:cs typeface="American Typewriter" charset="0"/>
            </a:endParaRPr>
          </a:p>
          <a:p>
            <a:pPr marL="285750" indent="-285750" algn="ctr">
              <a:buFontTx/>
              <a:buChar char="-"/>
            </a:pPr>
            <a:endParaRPr lang="en-US" dirty="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marL="342900" indent="-342900" algn="ctr">
              <a:buFontTx/>
              <a:buChar char="-"/>
            </a:pPr>
            <a:r>
              <a:rPr lang="en-US" dirty="0" smtClean="0">
                <a:latin typeface="American Typewriter" charset="0"/>
                <a:ea typeface="American Typewriter" charset="0"/>
                <a:cs typeface="American Typewriter" charset="0"/>
              </a:rPr>
              <a:t>Stunts are fun and require skill</a:t>
            </a:r>
          </a:p>
          <a:p>
            <a:pPr marL="342900" indent="-342900" algn="ctr">
              <a:buFontTx/>
              <a:buChar char="-"/>
            </a:pPr>
            <a:r>
              <a:rPr lang="en-US" dirty="0" smtClean="0">
                <a:latin typeface="American Typewriter" charset="0"/>
                <a:ea typeface="American Typewriter" charset="0"/>
                <a:cs typeface="American Typewriter" charset="0"/>
              </a:rPr>
              <a:t>Platform racing is fun</a:t>
            </a:r>
          </a:p>
          <a:p>
            <a:pPr marL="342900" indent="-34290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marL="285750" indent="-285750" algn="ctr">
              <a:buFontTx/>
              <a:buChar char="-"/>
            </a:pPr>
            <a:r>
              <a:rPr lang="en-US" dirty="0" smtClean="0">
                <a:latin typeface="American Typewriter" charset="0"/>
                <a:ea typeface="American Typewriter" charset="0"/>
                <a:cs typeface="American Typewriter" charset="0"/>
              </a:rPr>
              <a:t>Only 4 player multiplayer</a:t>
            </a:r>
          </a:p>
          <a:p>
            <a:pPr marL="285750" indent="-285750" algn="ctr">
              <a:buFontTx/>
              <a:buChar char="-"/>
            </a:pPr>
            <a:r>
              <a:rPr lang="en-US" dirty="0" smtClean="0">
                <a:latin typeface="American Typewriter" charset="0"/>
                <a:ea typeface="American Typewriter" charset="0"/>
                <a:cs typeface="American Typewriter" charset="0"/>
              </a:rPr>
              <a:t>Repetitive gameplay</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Trials Fusion</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13148"/>
          <a:stretch/>
        </p:blipFill>
        <p:spPr>
          <a:xfrm>
            <a:off x="6411044" y="2031385"/>
            <a:ext cx="5060788" cy="4395424"/>
          </a:xfrm>
          <a:prstGeom prst="rect">
            <a:avLst/>
          </a:prstGeom>
        </p:spPr>
      </p:pic>
    </p:spTree>
    <p:extLst>
      <p:ext uri="{BB962C8B-B14F-4D97-AF65-F5344CB8AC3E}">
        <p14:creationId xmlns:p14="http://schemas.microsoft.com/office/powerpoint/2010/main" val="1081049400"/>
      </p:ext>
    </p:extLst>
  </p:cSld>
  <p:clrMapOvr>
    <a:masterClrMapping/>
  </p:clrMapOvr>
  <p:transition spd="slow" advClick="0">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smtClean="0">
                <a:latin typeface="American Typewriter" charset="0"/>
                <a:ea typeface="American Typewriter" charset="0"/>
                <a:cs typeface="American Typewriter" charset="0"/>
              </a:rPr>
              <a:t>“</a:t>
            </a:r>
            <a:r>
              <a:rPr lang="en-US" sz="1700" dirty="0">
                <a:latin typeface="American Typewriter" charset="0"/>
                <a:ea typeface="American Typewriter" charset="0"/>
                <a:cs typeface="American Typewriter" charset="0"/>
              </a:rPr>
              <a:t>Minecraft is a game about placing blocks and going on </a:t>
            </a:r>
            <a:r>
              <a:rPr lang="en-US" sz="1700" dirty="0" smtClean="0">
                <a:latin typeface="American Typewriter" charset="0"/>
                <a:ea typeface="American Typewriter" charset="0"/>
                <a:cs typeface="American Typewriter" charset="0"/>
              </a:rPr>
              <a:t>adventures. Explore </a:t>
            </a:r>
            <a:r>
              <a:rPr lang="en-US" sz="1700" dirty="0">
                <a:latin typeface="American Typewriter" charset="0"/>
                <a:ea typeface="American Typewriter" charset="0"/>
                <a:cs typeface="American Typewriter" charset="0"/>
              </a:rPr>
              <a:t>randomly generated worlds and build amazing things from the simplest of homes to the grandest of castles. Play in creative mode with unlimited resources or mine deep into the world in survival </a:t>
            </a:r>
            <a:r>
              <a:rPr lang="en-US" sz="1700" dirty="0" smtClean="0">
                <a:latin typeface="American Typewriter" charset="0"/>
                <a:ea typeface="American Typewriter" charset="0"/>
                <a:cs typeface="American Typewriter" charset="0"/>
              </a:rPr>
              <a:t>mode…”</a:t>
            </a:r>
          </a:p>
          <a:p>
            <a:pPr marL="285750" indent="-285750" algn="ctr">
              <a:buFontTx/>
              <a:buChar char="-"/>
            </a:pPr>
            <a:r>
              <a:rPr lang="en-US" sz="1700" dirty="0" err="1" smtClean="0">
                <a:latin typeface="American Typewriter" charset="0"/>
                <a:ea typeface="American Typewriter" charset="0"/>
                <a:cs typeface="American Typewriter" charset="0"/>
              </a:rPr>
              <a:t>Mojang</a:t>
            </a:r>
            <a:endParaRPr lang="en-US" sz="1700" dirty="0" smtClean="0">
              <a:latin typeface="American Typewriter" charset="0"/>
              <a:ea typeface="American Typewriter" charset="0"/>
              <a:cs typeface="American Typewriter" charset="0"/>
            </a:endParaRPr>
          </a:p>
          <a:p>
            <a:pPr marL="285750" indent="-285750" algn="ctr">
              <a:buFontTx/>
              <a:buChar char="-"/>
            </a:pPr>
            <a:endParaRPr lang="en-US" sz="1700" dirty="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Pros</a:t>
            </a:r>
          </a:p>
          <a:p>
            <a:pPr marL="342900" indent="-342900" algn="ctr">
              <a:buFontTx/>
              <a:buChar char="-"/>
            </a:pPr>
            <a:r>
              <a:rPr lang="en-US" sz="1700" dirty="0" smtClean="0">
                <a:latin typeface="American Typewriter" charset="0"/>
                <a:ea typeface="American Typewriter" charset="0"/>
                <a:cs typeface="American Typewriter" charset="0"/>
              </a:rPr>
              <a:t>Random generated worlds keep the game fresh</a:t>
            </a:r>
          </a:p>
          <a:p>
            <a:pPr marL="342900" indent="-342900" algn="ctr">
              <a:buFontTx/>
              <a:buChar char="-"/>
            </a:pPr>
            <a:r>
              <a:rPr lang="en-US" sz="1700" dirty="0" smtClean="0">
                <a:latin typeface="American Typewriter" charset="0"/>
                <a:ea typeface="American Typewriter" charset="0"/>
                <a:cs typeface="American Typewriter" charset="0"/>
              </a:rPr>
              <a:t>Is fun whether you are alone or with friends</a:t>
            </a:r>
          </a:p>
          <a:p>
            <a:pPr marL="342900" indent="-342900" algn="ctr">
              <a:buFontTx/>
              <a:buChar char="-"/>
            </a:pPr>
            <a:endParaRPr lang="en-US" sz="1700" dirty="0" smtClean="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Cons</a:t>
            </a:r>
          </a:p>
          <a:p>
            <a:pPr marL="285750" indent="-285750" algn="ctr">
              <a:buFontTx/>
              <a:buChar char="-"/>
            </a:pPr>
            <a:r>
              <a:rPr lang="en-US" sz="1700" dirty="0" smtClean="0">
                <a:latin typeface="American Typewriter" charset="0"/>
                <a:ea typeface="American Typewriter" charset="0"/>
                <a:cs typeface="American Typewriter" charset="0"/>
              </a:rPr>
              <a:t>Unlike on pc, the world eventually stops with an invisible barrier</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Minecraft</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20243" r="16506"/>
          <a:stretch/>
        </p:blipFill>
        <p:spPr>
          <a:xfrm>
            <a:off x="6415553" y="1984510"/>
            <a:ext cx="5051769" cy="4489174"/>
          </a:xfrm>
          <a:prstGeom prst="rect">
            <a:avLst/>
          </a:prstGeom>
        </p:spPr>
      </p:pic>
    </p:spTree>
    <p:extLst>
      <p:ext uri="{BB962C8B-B14F-4D97-AF65-F5344CB8AC3E}">
        <p14:creationId xmlns:p14="http://schemas.microsoft.com/office/powerpoint/2010/main" val="396987028"/>
      </p:ext>
    </p:extLst>
  </p:cSld>
  <p:clrMapOvr>
    <a:masterClrMapping/>
  </p:clrMapOvr>
  <p:transition spd="slow" advClick="0">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smtClean="0">
                <a:latin typeface="American Typewriter" charset="0"/>
                <a:ea typeface="American Typewriter" charset="0"/>
                <a:cs typeface="American Typewriter" charset="0"/>
              </a:rPr>
              <a:t>“…an original story crossing the entire Marvel Universe. Players take control of Iron Man, Spider-Man, the Hulk, Captain America, Wolverine and many more Marvel characters as they unite to stop Loki and a host of other Marvel villains from assembling a super-weapon capable of destroying the world”</a:t>
            </a:r>
          </a:p>
          <a:p>
            <a:pPr marL="285750" indent="-285750" algn="ctr">
              <a:buFontTx/>
              <a:buChar char="-"/>
            </a:pPr>
            <a:r>
              <a:rPr lang="en-US" sz="1700" dirty="0" smtClean="0">
                <a:latin typeface="American Typewriter" charset="0"/>
                <a:ea typeface="American Typewriter" charset="0"/>
                <a:cs typeface="American Typewriter" charset="0"/>
              </a:rPr>
              <a:t>TT Games</a:t>
            </a:r>
          </a:p>
          <a:p>
            <a:pPr marL="285750" indent="-285750" algn="ctr">
              <a:buFontTx/>
              <a:buChar char="-"/>
            </a:pPr>
            <a:endParaRPr lang="en-US" sz="1700" dirty="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Pros</a:t>
            </a:r>
          </a:p>
          <a:p>
            <a:pPr marL="342900" indent="-342900" algn="ctr">
              <a:buFontTx/>
              <a:buChar char="-"/>
            </a:pPr>
            <a:r>
              <a:rPr lang="en-US" sz="1700" dirty="0" smtClean="0">
                <a:latin typeface="American Typewriter" charset="0"/>
                <a:ea typeface="American Typewriter" charset="0"/>
                <a:cs typeface="American Typewriter" charset="0"/>
              </a:rPr>
              <a:t>Marvel and Lego together is an awesome duo</a:t>
            </a:r>
          </a:p>
          <a:p>
            <a:pPr marL="342900" indent="-342900" algn="ctr">
              <a:buFontTx/>
              <a:buChar char="-"/>
            </a:pPr>
            <a:r>
              <a:rPr lang="en-US" sz="1700" dirty="0" smtClean="0">
                <a:latin typeface="American Typewriter" charset="0"/>
                <a:ea typeface="American Typewriter" charset="0"/>
                <a:cs typeface="American Typewriter" charset="0"/>
              </a:rPr>
              <a:t>Comedy and action keep the game fresh</a:t>
            </a:r>
          </a:p>
          <a:p>
            <a:pPr marL="342900" indent="-342900" algn="ctr">
              <a:buFontTx/>
              <a:buChar char="-"/>
            </a:pPr>
            <a:endParaRPr lang="en-US" sz="1700" dirty="0" smtClean="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Cons</a:t>
            </a:r>
          </a:p>
          <a:p>
            <a:pPr marL="285750" indent="-285750" algn="ctr">
              <a:buFontTx/>
              <a:buChar char="-"/>
            </a:pPr>
            <a:r>
              <a:rPr lang="en-US" sz="1700" dirty="0" smtClean="0">
                <a:latin typeface="American Typewriter" charset="0"/>
                <a:ea typeface="American Typewriter" charset="0"/>
                <a:cs typeface="American Typewriter" charset="0"/>
              </a:rPr>
              <a:t>It’s a simple </a:t>
            </a:r>
            <a:r>
              <a:rPr lang="en-US" sz="1700" dirty="0">
                <a:latin typeface="American Typewriter" charset="0"/>
                <a:ea typeface="American Typewriter" charset="0"/>
                <a:cs typeface="American Typewriter" charset="0"/>
              </a:rPr>
              <a:t>L</a:t>
            </a:r>
            <a:r>
              <a:rPr lang="en-US" sz="1700" dirty="0" smtClean="0">
                <a:latin typeface="American Typewriter" charset="0"/>
                <a:ea typeface="American Typewriter" charset="0"/>
                <a:cs typeface="American Typewriter" charset="0"/>
              </a:rPr>
              <a:t>ego game and was not built with a high replay value in mind</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Lego Marvel super heroes</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688" t="30749" r="688" b="-82"/>
          <a:stretch/>
        </p:blipFill>
        <p:spPr>
          <a:xfrm>
            <a:off x="6409052" y="1993619"/>
            <a:ext cx="5064771" cy="4470956"/>
          </a:xfrm>
          <a:prstGeom prst="rect">
            <a:avLst/>
          </a:prstGeom>
        </p:spPr>
      </p:pic>
    </p:spTree>
    <p:extLst>
      <p:ext uri="{BB962C8B-B14F-4D97-AF65-F5344CB8AC3E}">
        <p14:creationId xmlns:p14="http://schemas.microsoft.com/office/powerpoint/2010/main" val="313651139"/>
      </p:ext>
    </p:extLst>
  </p:cSld>
  <p:clrMapOvr>
    <a:masterClrMapping/>
  </p:clrMapOvr>
  <p:transition spd="slow" advClick="0">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smtClean="0">
                <a:latin typeface="American Typewriter" charset="0"/>
                <a:ea typeface="American Typewriter" charset="0"/>
                <a:cs typeface="American Typewriter" charset="0"/>
              </a:rPr>
              <a:t>“…relive and experience all four Jurassic films. Reimagined in Lego form and told in TT Games’ classic LEGO humor, the thrilling adventure recreates unforgettable scenes an action sequences from the films”</a:t>
            </a:r>
          </a:p>
          <a:p>
            <a:pPr marL="285750" indent="-285750" algn="ctr">
              <a:buFontTx/>
              <a:buChar char="-"/>
            </a:pPr>
            <a:r>
              <a:rPr lang="en-US" sz="1700" dirty="0" smtClean="0">
                <a:latin typeface="American Typewriter" charset="0"/>
                <a:ea typeface="American Typewriter" charset="0"/>
                <a:cs typeface="American Typewriter" charset="0"/>
              </a:rPr>
              <a:t>TT Games</a:t>
            </a:r>
          </a:p>
          <a:p>
            <a:pPr marL="285750" indent="-285750" algn="ctr">
              <a:buFontTx/>
              <a:buChar char="-"/>
            </a:pPr>
            <a:endParaRPr lang="en-US" sz="1700" dirty="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Pros</a:t>
            </a:r>
          </a:p>
          <a:p>
            <a:pPr algn="ctr"/>
            <a:r>
              <a:rPr lang="en-US" sz="1700" dirty="0" smtClean="0">
                <a:latin typeface="American Typewriter" charset="0"/>
                <a:ea typeface="American Typewriter" charset="0"/>
                <a:cs typeface="American Typewriter" charset="0"/>
              </a:rPr>
              <a:t>- Includes all scenes from previous Jurassic Park movies as well</a:t>
            </a:r>
          </a:p>
          <a:p>
            <a:pPr marL="342900" indent="-342900" algn="ctr">
              <a:buFontTx/>
              <a:buChar char="-"/>
            </a:pPr>
            <a:r>
              <a:rPr lang="en-US" sz="1700" dirty="0" smtClean="0">
                <a:latin typeface="American Typewriter" charset="0"/>
                <a:ea typeface="American Typewriter" charset="0"/>
                <a:cs typeface="American Typewriter" charset="0"/>
              </a:rPr>
              <a:t>Jurassic Park/World and Lego together is an awesome duo</a:t>
            </a:r>
          </a:p>
          <a:p>
            <a:pPr marL="342900" indent="-342900" algn="ctr">
              <a:buFontTx/>
              <a:buChar char="-"/>
            </a:pPr>
            <a:r>
              <a:rPr lang="en-US" sz="1700" dirty="0" smtClean="0">
                <a:latin typeface="American Typewriter" charset="0"/>
                <a:ea typeface="American Typewriter" charset="0"/>
                <a:cs typeface="American Typewriter" charset="0"/>
              </a:rPr>
              <a:t>Comedy and action keep the game fresh</a:t>
            </a:r>
          </a:p>
          <a:p>
            <a:pPr marL="342900" indent="-342900" algn="ctr">
              <a:buFontTx/>
              <a:buChar char="-"/>
            </a:pPr>
            <a:endParaRPr lang="en-US" sz="1700" dirty="0" smtClean="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Cons</a:t>
            </a:r>
          </a:p>
          <a:p>
            <a:pPr marL="285750" indent="-285750" algn="ctr">
              <a:buFontTx/>
              <a:buChar char="-"/>
            </a:pPr>
            <a:r>
              <a:rPr lang="en-US" sz="1700" dirty="0" smtClean="0">
                <a:latin typeface="American Typewriter" charset="0"/>
                <a:ea typeface="American Typewriter" charset="0"/>
                <a:cs typeface="American Typewriter" charset="0"/>
              </a:rPr>
              <a:t>It’s a simple </a:t>
            </a:r>
            <a:r>
              <a:rPr lang="en-US" sz="1700" dirty="0">
                <a:latin typeface="American Typewriter" charset="0"/>
                <a:ea typeface="American Typewriter" charset="0"/>
                <a:cs typeface="American Typewriter" charset="0"/>
              </a:rPr>
              <a:t>L</a:t>
            </a:r>
            <a:r>
              <a:rPr lang="en-US" sz="1700" dirty="0" smtClean="0">
                <a:latin typeface="American Typewriter" charset="0"/>
                <a:ea typeface="American Typewriter" charset="0"/>
                <a:cs typeface="American Typewriter" charset="0"/>
              </a:rPr>
              <a:t>ego game and was not built with a high replay value in mind</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Lego Jurassic </a:t>
            </a:r>
          </a:p>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world</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b="12587"/>
          <a:stretch/>
        </p:blipFill>
        <p:spPr>
          <a:xfrm>
            <a:off x="6398393" y="2006141"/>
            <a:ext cx="5086090" cy="4445912"/>
          </a:xfrm>
          <a:prstGeom prst="rect">
            <a:avLst/>
          </a:prstGeom>
        </p:spPr>
      </p:pic>
    </p:spTree>
    <p:extLst>
      <p:ext uri="{BB962C8B-B14F-4D97-AF65-F5344CB8AC3E}">
        <p14:creationId xmlns:p14="http://schemas.microsoft.com/office/powerpoint/2010/main" val="1446466370"/>
      </p:ext>
    </p:extLst>
  </p:cSld>
  <p:clrMapOvr>
    <a:masterClrMapping/>
  </p:clrMapOvr>
  <p:transition spd="slow" advClick="0">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smtClean="0">
                <a:latin typeface="American Typewriter" charset="0"/>
                <a:ea typeface="American Typewriter" charset="0"/>
                <a:cs typeface="American Typewriter" charset="0"/>
              </a:rPr>
              <a:t>“</a:t>
            </a:r>
            <a:r>
              <a:rPr lang="en-US" sz="1600" dirty="0" smtClean="0">
                <a:latin typeface="American Typewriter" charset="0"/>
                <a:ea typeface="American Typewriter" charset="0"/>
                <a:cs typeface="American Typewriter" charset="0"/>
              </a:rPr>
              <a:t>Ten </a:t>
            </a:r>
            <a:r>
              <a:rPr lang="en-US" sz="1600" dirty="0">
                <a:latin typeface="American Typewriter" charset="0"/>
                <a:ea typeface="American Typewriter" charset="0"/>
                <a:cs typeface="American Typewriter" charset="0"/>
              </a:rPr>
              <a:t>years after a devastating mass event, the nation’s borders and the balance of global power have been redrawn forever. As what’s left of the nation’s Special Operations forces, a mysterious group known only as “Ghosts” leads the fight back against a newly emerged, technologically-superior global power.</a:t>
            </a:r>
            <a:r>
              <a:rPr lang="en-US" sz="1700" dirty="0" smtClean="0">
                <a:latin typeface="American Typewriter" charset="0"/>
                <a:ea typeface="American Typewriter" charset="0"/>
                <a:cs typeface="American Typewriter" charset="0"/>
              </a:rPr>
              <a:t>”</a:t>
            </a:r>
          </a:p>
          <a:p>
            <a:pPr marL="285750" indent="-285750" algn="ctr">
              <a:buFontTx/>
              <a:buChar char="-"/>
            </a:pPr>
            <a:r>
              <a:rPr lang="en-US" sz="1700" dirty="0" smtClean="0">
                <a:latin typeface="American Typewriter" charset="0"/>
                <a:ea typeface="American Typewriter" charset="0"/>
                <a:cs typeface="American Typewriter" charset="0"/>
              </a:rPr>
              <a:t>Infinity Ward</a:t>
            </a:r>
          </a:p>
          <a:p>
            <a:pPr marL="285750" indent="-285750" algn="ctr">
              <a:buFontTx/>
              <a:buChar char="-"/>
            </a:pPr>
            <a:endParaRPr lang="en-US" sz="1700" dirty="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Pros</a:t>
            </a:r>
          </a:p>
          <a:p>
            <a:pPr algn="ctr"/>
            <a:r>
              <a:rPr lang="en-US" sz="1700" dirty="0" smtClean="0">
                <a:latin typeface="American Typewriter" charset="0"/>
                <a:ea typeface="American Typewriter" charset="0"/>
                <a:cs typeface="American Typewriter" charset="0"/>
              </a:rPr>
              <a:t>- Squads mode lets you transfer your earnings over to multiplayer </a:t>
            </a:r>
          </a:p>
          <a:p>
            <a:pPr algn="ctr"/>
            <a:endParaRPr lang="en-US" sz="1700" dirty="0" smtClean="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Cons</a:t>
            </a:r>
          </a:p>
          <a:p>
            <a:pPr marL="285750" indent="-285750" algn="ctr">
              <a:buFontTx/>
              <a:buChar char="-"/>
            </a:pPr>
            <a:r>
              <a:rPr lang="en-US" sz="1700" dirty="0" smtClean="0">
                <a:latin typeface="American Typewriter" charset="0"/>
                <a:ea typeface="American Typewriter" charset="0"/>
                <a:cs typeface="American Typewriter" charset="0"/>
              </a:rPr>
              <a:t>Huge maps in an arcade game is not a good idea</a:t>
            </a:r>
          </a:p>
          <a:p>
            <a:pPr marL="285750" indent="-285750" algn="ctr">
              <a:buFontTx/>
              <a:buChar char="-"/>
            </a:pPr>
            <a:r>
              <a:rPr lang="en-US" sz="1700" dirty="0" smtClean="0">
                <a:latin typeface="American Typewriter" charset="0"/>
                <a:ea typeface="American Typewriter" charset="0"/>
                <a:cs typeface="American Typewriter" charset="0"/>
              </a:rPr>
              <a:t>Story (like all COD games) is too short</a:t>
            </a:r>
          </a:p>
          <a:p>
            <a:pPr marL="285750" indent="-285750" algn="ctr">
              <a:buFontTx/>
              <a:buChar char="-"/>
            </a:pPr>
            <a:r>
              <a:rPr lang="en-US" sz="1700" dirty="0" smtClean="0">
                <a:latin typeface="American Typewriter" charset="0"/>
                <a:ea typeface="American Typewriter" charset="0"/>
                <a:cs typeface="American Typewriter" charset="0"/>
              </a:rPr>
              <a:t>Broken perks and overpowered weapons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Call of Duty </a:t>
            </a:r>
          </a:p>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ghosts</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r="7722"/>
          <a:stretch/>
        </p:blipFill>
        <p:spPr>
          <a:xfrm>
            <a:off x="6449280" y="2015091"/>
            <a:ext cx="4984315" cy="4428012"/>
          </a:xfrm>
          <a:prstGeom prst="rect">
            <a:avLst/>
          </a:prstGeom>
        </p:spPr>
      </p:pic>
    </p:spTree>
    <p:extLst>
      <p:ext uri="{BB962C8B-B14F-4D97-AF65-F5344CB8AC3E}">
        <p14:creationId xmlns:p14="http://schemas.microsoft.com/office/powerpoint/2010/main" val="88143877"/>
      </p:ext>
    </p:extLst>
  </p:cSld>
  <p:clrMapOvr>
    <a:masterClrMapping/>
  </p:clrMapOvr>
  <p:transition spd="slow" advClick="0">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American Typewriter" charset="0"/>
                <a:ea typeface="American Typewriter" charset="0"/>
                <a:cs typeface="American Typewriter" charset="0"/>
              </a:rPr>
              <a:t>“…a </a:t>
            </a:r>
            <a:r>
              <a:rPr lang="en-US" sz="1600" dirty="0">
                <a:latin typeface="American Typewriter" charset="0"/>
                <a:ea typeface="American Typewriter" charset="0"/>
                <a:cs typeface="American Typewriter" charset="0"/>
              </a:rPr>
              <a:t>future where bio-technology has enabled a new breed of Black Ops soldier. </a:t>
            </a:r>
            <a:r>
              <a:rPr lang="en-US" sz="1600" dirty="0" smtClean="0">
                <a:latin typeface="American Typewriter" charset="0"/>
                <a:ea typeface="American Typewriter" charset="0"/>
                <a:cs typeface="American Typewriter" charset="0"/>
              </a:rPr>
              <a:t>In a world more divided than ever, this elite squad consists of men and women who have enhanced their combat capabilities to fight faster, stronger, and smarter. Every </a:t>
            </a:r>
            <a:r>
              <a:rPr lang="en-US" sz="1600" dirty="0">
                <a:latin typeface="American Typewriter" charset="0"/>
                <a:ea typeface="American Typewriter" charset="0"/>
                <a:cs typeface="American Typewriter" charset="0"/>
              </a:rPr>
              <a:t>soldier has to make difficult decisions and visit dark places in this engaging, gritty </a:t>
            </a:r>
            <a:r>
              <a:rPr lang="en-US" sz="1600" dirty="0" smtClean="0">
                <a:latin typeface="American Typewriter" charset="0"/>
                <a:ea typeface="American Typewriter" charset="0"/>
                <a:cs typeface="American Typewriter" charset="0"/>
              </a:rPr>
              <a:t>narrative”</a:t>
            </a:r>
          </a:p>
          <a:p>
            <a:pPr marL="285750" indent="-285750" algn="ctr">
              <a:buFontTx/>
              <a:buChar char="-"/>
            </a:pPr>
            <a:r>
              <a:rPr lang="en-US" sz="1600" dirty="0" err="1" smtClean="0">
                <a:latin typeface="American Typewriter" charset="0"/>
                <a:ea typeface="American Typewriter" charset="0"/>
                <a:cs typeface="American Typewriter" charset="0"/>
              </a:rPr>
              <a:t>Treyarch</a:t>
            </a:r>
            <a:endParaRPr lang="en-US" sz="1600" dirty="0" smtClean="0">
              <a:latin typeface="American Typewriter" charset="0"/>
              <a:ea typeface="American Typewriter" charset="0"/>
              <a:cs typeface="American Typewriter" charset="0"/>
            </a:endParaRPr>
          </a:p>
          <a:p>
            <a:pPr marL="285750" indent="-285750" algn="ctr">
              <a:buFontTx/>
              <a:buChar char="-"/>
            </a:pPr>
            <a:endParaRPr lang="en-US" sz="1600" dirty="0">
              <a:latin typeface="American Typewriter" charset="0"/>
              <a:ea typeface="American Typewriter" charset="0"/>
              <a:cs typeface="American Typewriter" charset="0"/>
            </a:endParaRPr>
          </a:p>
          <a:p>
            <a:pPr algn="ctr"/>
            <a:r>
              <a:rPr lang="en-US" sz="1600" dirty="0" smtClean="0">
                <a:latin typeface="American Typewriter" charset="0"/>
                <a:ea typeface="American Typewriter" charset="0"/>
                <a:cs typeface="American Typewriter" charset="0"/>
              </a:rPr>
              <a:t>Pros</a:t>
            </a:r>
          </a:p>
          <a:p>
            <a:pPr marL="285750" indent="-285750" algn="ctr">
              <a:buFontTx/>
              <a:buChar char="-"/>
            </a:pPr>
            <a:r>
              <a:rPr lang="en-US" sz="1600" dirty="0" smtClean="0">
                <a:latin typeface="American Typewriter" charset="0"/>
                <a:ea typeface="American Typewriter" charset="0"/>
                <a:cs typeface="American Typewriter" charset="0"/>
              </a:rPr>
              <a:t>Storyline is great</a:t>
            </a:r>
          </a:p>
          <a:p>
            <a:pPr marL="285750" indent="-285750" algn="ctr">
              <a:buFontTx/>
              <a:buChar char="-"/>
            </a:pPr>
            <a:r>
              <a:rPr lang="en-US" sz="1600" dirty="0" smtClean="0">
                <a:latin typeface="American Typewriter" charset="0"/>
                <a:ea typeface="American Typewriter" charset="0"/>
                <a:cs typeface="American Typewriter" charset="0"/>
              </a:rPr>
              <a:t>I prefer the class setup in this game over other COD games</a:t>
            </a:r>
          </a:p>
          <a:p>
            <a:pPr algn="ctr"/>
            <a:endParaRPr lang="en-US" sz="1600" dirty="0" smtClean="0">
              <a:latin typeface="American Typewriter" charset="0"/>
              <a:ea typeface="American Typewriter" charset="0"/>
              <a:cs typeface="American Typewriter" charset="0"/>
            </a:endParaRPr>
          </a:p>
          <a:p>
            <a:pPr algn="ctr"/>
            <a:r>
              <a:rPr lang="en-US" sz="1600" dirty="0" smtClean="0">
                <a:latin typeface="American Typewriter" charset="0"/>
                <a:ea typeface="American Typewriter" charset="0"/>
                <a:cs typeface="American Typewriter" charset="0"/>
              </a:rPr>
              <a:t>Cons</a:t>
            </a:r>
          </a:p>
          <a:p>
            <a:pPr marL="285750" indent="-285750" algn="ctr">
              <a:buFontTx/>
              <a:buChar char="-"/>
            </a:pPr>
            <a:r>
              <a:rPr lang="en-US" sz="1600" dirty="0" smtClean="0">
                <a:latin typeface="American Typewriter" charset="0"/>
                <a:ea typeface="American Typewriter" charset="0"/>
                <a:cs typeface="American Typewriter" charset="0"/>
              </a:rPr>
              <a:t>I prefer traditional movement over </a:t>
            </a:r>
            <a:r>
              <a:rPr lang="en-US" sz="1600" dirty="0" err="1" smtClean="0">
                <a:latin typeface="American Typewriter" charset="0"/>
                <a:ea typeface="American Typewriter" charset="0"/>
                <a:cs typeface="American Typewriter" charset="0"/>
              </a:rPr>
              <a:t>exosuit</a:t>
            </a:r>
            <a:r>
              <a:rPr lang="en-US" sz="1600" dirty="0" smtClean="0">
                <a:latin typeface="American Typewriter" charset="0"/>
                <a:ea typeface="American Typewriter" charset="0"/>
                <a:cs typeface="American Typewriter" charset="0"/>
              </a:rPr>
              <a:t> movement</a:t>
            </a:r>
          </a:p>
          <a:p>
            <a:pPr marL="285750" indent="-285750" algn="ctr">
              <a:buFontTx/>
              <a:buChar char="-"/>
            </a:pPr>
            <a:r>
              <a:rPr lang="en-US" sz="1600" dirty="0" smtClean="0">
                <a:latin typeface="American Typewriter" charset="0"/>
                <a:ea typeface="American Typewriter" charset="0"/>
                <a:cs typeface="American Typewriter" charset="0"/>
              </a:rPr>
              <a:t>Story (like all COD games) is too short</a:t>
            </a:r>
          </a:p>
          <a:p>
            <a:pPr marL="285750" indent="-285750" algn="ctr">
              <a:buFontTx/>
              <a:buChar char="-"/>
            </a:pPr>
            <a:r>
              <a:rPr lang="en-US" sz="1600" dirty="0" smtClean="0">
                <a:latin typeface="American Typewriter" charset="0"/>
                <a:ea typeface="American Typewriter" charset="0"/>
                <a:cs typeface="American Typewriter" charset="0"/>
              </a:rPr>
              <a:t>Specialists are not balanced</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Call of Duty </a:t>
            </a:r>
          </a:p>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Black ops III</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25293" b="12251"/>
          <a:stretch/>
        </p:blipFill>
        <p:spPr>
          <a:xfrm>
            <a:off x="6441620" y="2002731"/>
            <a:ext cx="4999635" cy="4452731"/>
          </a:xfrm>
          <a:prstGeom prst="rect">
            <a:avLst/>
          </a:prstGeom>
        </p:spPr>
      </p:pic>
    </p:spTree>
    <p:extLst>
      <p:ext uri="{BB962C8B-B14F-4D97-AF65-F5344CB8AC3E}">
        <p14:creationId xmlns:p14="http://schemas.microsoft.com/office/powerpoint/2010/main" val="243386831"/>
      </p:ext>
    </p:extLst>
  </p:cSld>
  <p:clrMapOvr>
    <a:masterClrMapping/>
  </p:clrMapOvr>
  <p:transition spd="slow" advClick="0">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merican Typewriter" charset="0"/>
                <a:ea typeface="American Typewriter" charset="0"/>
                <a:cs typeface="American Typewriter" charset="0"/>
              </a:rPr>
              <a:t>“…</a:t>
            </a:r>
            <a:r>
              <a:rPr lang="en-US" dirty="0">
                <a:latin typeface="American Typewriter" charset="0"/>
                <a:ea typeface="American Typewriter" charset="0"/>
                <a:cs typeface="American Typewriter" charset="0"/>
              </a:rPr>
              <a:t> envisions the powerful battlegrounds of the future, where both technology and tactics have evolved to usher in a new era of combat</a:t>
            </a:r>
            <a:r>
              <a:rPr lang="en-US" dirty="0" smtClean="0">
                <a:latin typeface="American Typewriter" charset="0"/>
                <a:ea typeface="American Typewriter" charset="0"/>
                <a:cs typeface="American Typewriter" charset="0"/>
              </a:rPr>
              <a:t>. Jonathan </a:t>
            </a:r>
            <a:r>
              <a:rPr lang="en-US" dirty="0">
                <a:latin typeface="American Typewriter" charset="0"/>
                <a:ea typeface="American Typewriter" charset="0"/>
                <a:cs typeface="American Typewriter" charset="0"/>
              </a:rPr>
              <a:t>Irons – one of the most powerful men in the world – shaping this chilling vision of the future of war. Power changes everything.</a:t>
            </a:r>
            <a:r>
              <a:rPr lang="en-US" dirty="0" smtClean="0">
                <a:latin typeface="American Typewriter" charset="0"/>
                <a:ea typeface="American Typewriter" charset="0"/>
                <a:cs typeface="American Typewriter" charset="0"/>
              </a:rPr>
              <a:t>”</a:t>
            </a:r>
          </a:p>
          <a:p>
            <a:pPr marL="285750" indent="-285750" algn="ctr">
              <a:buFontTx/>
              <a:buChar char="-"/>
            </a:pPr>
            <a:r>
              <a:rPr lang="en-US" dirty="0" smtClean="0">
                <a:latin typeface="American Typewriter" charset="0"/>
                <a:ea typeface="American Typewriter" charset="0"/>
                <a:cs typeface="American Typewriter" charset="0"/>
              </a:rPr>
              <a:t>Sledgehammer Games</a:t>
            </a:r>
          </a:p>
          <a:p>
            <a:pPr marL="285750" indent="-285750" algn="ctr">
              <a:buFontTx/>
              <a:buChar char="-"/>
            </a:pPr>
            <a:endParaRPr lang="en-US" dirty="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marL="285750" indent="-285750" algn="ctr">
              <a:buFontTx/>
              <a:buChar char="-"/>
            </a:pPr>
            <a:r>
              <a:rPr lang="en-US" dirty="0" smtClean="0">
                <a:latin typeface="American Typewriter" charset="0"/>
                <a:ea typeface="American Typewriter" charset="0"/>
                <a:cs typeface="American Typewriter" charset="0"/>
              </a:rPr>
              <a:t>Kevin Spacey is in it</a:t>
            </a:r>
          </a:p>
          <a:p>
            <a:pPr marL="285750" indent="-28575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marL="285750" indent="-285750" algn="ctr">
              <a:buFontTx/>
              <a:buChar char="-"/>
            </a:pPr>
            <a:r>
              <a:rPr lang="en-US" dirty="0" err="1" smtClean="0">
                <a:latin typeface="American Typewriter" charset="0"/>
                <a:ea typeface="American Typewriter" charset="0"/>
                <a:cs typeface="American Typewriter" charset="0"/>
              </a:rPr>
              <a:t>Exosuit</a:t>
            </a:r>
            <a:r>
              <a:rPr lang="en-US" dirty="0" smtClean="0">
                <a:latin typeface="American Typewriter" charset="0"/>
                <a:ea typeface="American Typewriter" charset="0"/>
                <a:cs typeface="American Typewriter" charset="0"/>
              </a:rPr>
              <a:t> movement is horrendous</a:t>
            </a:r>
          </a:p>
          <a:p>
            <a:pPr marL="285750" indent="-285750" algn="ctr">
              <a:buFontTx/>
              <a:buChar char="-"/>
            </a:pPr>
            <a:r>
              <a:rPr lang="en-US" dirty="0" smtClean="0">
                <a:latin typeface="American Typewriter" charset="0"/>
                <a:ea typeface="American Typewriter" charset="0"/>
                <a:cs typeface="American Typewriter" charset="0"/>
              </a:rPr>
              <a:t>Story (like all COD games) is too short</a:t>
            </a:r>
          </a:p>
          <a:p>
            <a:pPr marL="285750" indent="-285750" algn="ctr">
              <a:buFontTx/>
              <a:buChar char="-"/>
            </a:pPr>
            <a:r>
              <a:rPr lang="en-US" dirty="0" smtClean="0">
                <a:latin typeface="American Typewriter" charset="0"/>
                <a:ea typeface="American Typewriter" charset="0"/>
                <a:cs typeface="American Typewriter" charset="0"/>
              </a:rPr>
              <a:t>Lag compensation is horrible</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Call of Duty </a:t>
            </a:r>
          </a:p>
          <a:p>
            <a:pPr algn="ctr"/>
            <a:r>
              <a:rPr lang="en-US" sz="4400" dirty="0" err="1"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Adv</a:t>
            </a: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 Warfare</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2795" r="34135"/>
          <a:stretch/>
        </p:blipFill>
        <p:spPr>
          <a:xfrm>
            <a:off x="6408927" y="1970429"/>
            <a:ext cx="5065021" cy="4517335"/>
          </a:xfrm>
          <a:prstGeom prst="rect">
            <a:avLst/>
          </a:prstGeom>
        </p:spPr>
      </p:pic>
    </p:spTree>
    <p:extLst>
      <p:ext uri="{BB962C8B-B14F-4D97-AF65-F5344CB8AC3E}">
        <p14:creationId xmlns:p14="http://schemas.microsoft.com/office/powerpoint/2010/main" val="527718971"/>
      </p:ext>
    </p:extLst>
  </p:cSld>
  <p:clrMapOvr>
    <a:masterClrMapping/>
  </p:clrMapOvr>
  <p:transition spd="slow" advClick="0">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“Set </a:t>
            </a:r>
            <a:r>
              <a:rPr lang="en-US" dirty="0"/>
              <a:t>in a brutally unforgiving post-apocalyptic world overrun by the undead, 7 Days to Die is an open-world game that is a unique combination of first person shooter, survival horror, tower defense, and role-playing </a:t>
            </a:r>
            <a:r>
              <a:rPr lang="en-US" dirty="0" smtClean="0"/>
              <a:t>games</a:t>
            </a:r>
            <a:r>
              <a:rPr lang="en-US" dirty="0" smtClean="0">
                <a:latin typeface="American Typewriter" charset="0"/>
                <a:ea typeface="American Typewriter" charset="0"/>
                <a:cs typeface="American Typewriter" charset="0"/>
              </a:rPr>
              <a:t>”</a:t>
            </a:r>
          </a:p>
          <a:p>
            <a:pPr marL="285750" indent="-285750" algn="ctr">
              <a:buFontTx/>
              <a:buChar char="-"/>
            </a:pPr>
            <a:r>
              <a:rPr lang="en-US" dirty="0" smtClean="0">
                <a:latin typeface="American Typewriter" charset="0"/>
                <a:ea typeface="American Typewriter" charset="0"/>
                <a:cs typeface="American Typewriter" charset="0"/>
              </a:rPr>
              <a:t>The Fun Pimps</a:t>
            </a:r>
          </a:p>
          <a:p>
            <a:pPr marL="285750" indent="-285750" algn="ctr">
              <a:buFontTx/>
              <a:buChar char="-"/>
            </a:pPr>
            <a:endParaRPr lang="en-US" dirty="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marL="285750" indent="-285750" algn="ctr">
              <a:buFontTx/>
              <a:buChar char="-"/>
            </a:pPr>
            <a:r>
              <a:rPr lang="en-US" dirty="0" smtClean="0">
                <a:latin typeface="American Typewriter" charset="0"/>
                <a:ea typeface="American Typewriter" charset="0"/>
                <a:cs typeface="American Typewriter" charset="0"/>
              </a:rPr>
              <a:t>A first person survival horror game is an awesome combination</a:t>
            </a:r>
          </a:p>
          <a:p>
            <a:pPr marL="285750" indent="-285750" algn="ctr">
              <a:buFontTx/>
              <a:buChar char="-"/>
            </a:pPr>
            <a:r>
              <a:rPr lang="en-US" dirty="0" smtClean="0">
                <a:latin typeface="American Typewriter" charset="0"/>
                <a:ea typeface="American Typewriter" charset="0"/>
                <a:cs typeface="American Typewriter" charset="0"/>
              </a:rPr>
              <a:t>Not many next-gen games have good split screen</a:t>
            </a:r>
          </a:p>
          <a:p>
            <a:pPr marL="285750" indent="-28575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marL="285750" indent="-285750" algn="ctr">
              <a:buFontTx/>
              <a:buChar char="-"/>
            </a:pPr>
            <a:r>
              <a:rPr lang="en-US" dirty="0" smtClean="0">
                <a:latin typeface="American Typewriter" charset="0"/>
                <a:ea typeface="American Typewriter" charset="0"/>
                <a:cs typeface="American Typewriter" charset="0"/>
              </a:rPr>
              <a:t>The graphics and animations are horrible</a:t>
            </a:r>
          </a:p>
          <a:p>
            <a:pPr marL="285750" indent="-285750" algn="ctr">
              <a:buFontTx/>
              <a:buChar char="-"/>
            </a:pPr>
            <a:r>
              <a:rPr lang="en-US" dirty="0" smtClean="0">
                <a:latin typeface="American Typewriter" charset="0"/>
                <a:ea typeface="American Typewriter" charset="0"/>
                <a:cs typeface="American Typewriter" charset="0"/>
              </a:rPr>
              <a:t>Many game mechanics are broken</a:t>
            </a:r>
          </a:p>
          <a:p>
            <a:pPr marL="285750" indent="-285750" algn="ctr">
              <a:buFontTx/>
              <a:buChar char="-"/>
            </a:pPr>
            <a:r>
              <a:rPr lang="en-US" dirty="0" smtClean="0">
                <a:latin typeface="American Typewriter" charset="0"/>
                <a:ea typeface="American Typewriter" charset="0"/>
                <a:cs typeface="American Typewriter" charset="0"/>
              </a:rPr>
              <a:t>You have to wait in real time</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7 days to die</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31094" r="16560"/>
          <a:stretch/>
        </p:blipFill>
        <p:spPr>
          <a:xfrm>
            <a:off x="6414523" y="1960963"/>
            <a:ext cx="5053830" cy="4536267"/>
          </a:xfrm>
          <a:prstGeom prst="rect">
            <a:avLst/>
          </a:prstGeom>
        </p:spPr>
      </p:pic>
    </p:spTree>
    <p:extLst>
      <p:ext uri="{BB962C8B-B14F-4D97-AF65-F5344CB8AC3E}">
        <p14:creationId xmlns:p14="http://schemas.microsoft.com/office/powerpoint/2010/main" val="1113913930"/>
      </p:ext>
    </p:extLst>
  </p:cSld>
  <p:clrMapOvr>
    <a:masterClrMapping/>
  </p:clrMapOvr>
  <p:transition spd="slow" advClick="0">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smtClean="0">
                <a:latin typeface="American Typewriter" charset="0"/>
                <a:ea typeface="American Typewriter" charset="0"/>
                <a:cs typeface="American Typewriter" charset="0"/>
              </a:rPr>
              <a:t>“</a:t>
            </a:r>
            <a:r>
              <a:rPr lang="en-US" sz="1900" dirty="0">
                <a:latin typeface="American Typewriter" charset="0"/>
                <a:ea typeface="American Typewriter" charset="0"/>
                <a:cs typeface="American Typewriter" charset="0"/>
              </a:rPr>
              <a:t>The cult horror shooter series comes to an apocalyptic conclusion with an epic new third chapter, a heart-pumping new horde mode, and remastered editions of the best-selling Nazi Zombie Army 1 &amp; </a:t>
            </a:r>
            <a:r>
              <a:rPr lang="en-US" sz="1900" dirty="0" smtClean="0">
                <a:latin typeface="American Typewriter" charset="0"/>
                <a:ea typeface="American Typewriter" charset="0"/>
                <a:cs typeface="American Typewriter" charset="0"/>
              </a:rPr>
              <a:t>2”</a:t>
            </a:r>
          </a:p>
          <a:p>
            <a:pPr marL="285750" indent="-285750" algn="ctr">
              <a:buFontTx/>
              <a:buChar char="-"/>
            </a:pPr>
            <a:r>
              <a:rPr lang="en-US" sz="1900" dirty="0" smtClean="0">
                <a:latin typeface="American Typewriter" charset="0"/>
                <a:ea typeface="American Typewriter" charset="0"/>
                <a:cs typeface="American Typewriter" charset="0"/>
              </a:rPr>
              <a:t>Rebellion Developments</a:t>
            </a:r>
          </a:p>
          <a:p>
            <a:pPr marL="285750" indent="-285750" algn="ctr">
              <a:buFontTx/>
              <a:buChar char="-"/>
            </a:pPr>
            <a:endParaRPr lang="en-US" sz="1900" dirty="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Pros</a:t>
            </a:r>
          </a:p>
          <a:p>
            <a:pPr marL="285750" indent="-285750" algn="ctr">
              <a:buFontTx/>
              <a:buChar char="-"/>
            </a:pPr>
            <a:r>
              <a:rPr lang="en-US" sz="1900" dirty="0" smtClean="0">
                <a:latin typeface="American Typewriter" charset="0"/>
                <a:ea typeface="American Typewriter" charset="0"/>
                <a:cs typeface="American Typewriter" charset="0"/>
              </a:rPr>
              <a:t>Horde mode is really fun</a:t>
            </a:r>
          </a:p>
          <a:p>
            <a:pPr marL="285750" indent="-285750" algn="ctr">
              <a:buFontTx/>
              <a:buChar char="-"/>
            </a:pPr>
            <a:r>
              <a:rPr lang="en-US" sz="1900" dirty="0" smtClean="0">
                <a:latin typeface="American Typewriter" charset="0"/>
                <a:ea typeface="American Typewriter" charset="0"/>
                <a:cs typeface="American Typewriter" charset="0"/>
              </a:rPr>
              <a:t>Great combat system</a:t>
            </a:r>
            <a:endParaRPr lang="en-US" sz="1900" dirty="0">
              <a:latin typeface="American Typewriter" charset="0"/>
              <a:ea typeface="American Typewriter" charset="0"/>
              <a:cs typeface="American Typewriter" charset="0"/>
            </a:endParaRPr>
          </a:p>
          <a:p>
            <a:pPr marL="285750" indent="-285750" algn="ctr">
              <a:buFontTx/>
              <a:buChar char="-"/>
            </a:pPr>
            <a:r>
              <a:rPr lang="en-US" sz="1900" dirty="0" smtClean="0">
                <a:latin typeface="American Typewriter" charset="0"/>
                <a:ea typeface="American Typewriter" charset="0"/>
                <a:cs typeface="American Typewriter" charset="0"/>
              </a:rPr>
              <a:t>Story has a good concept</a:t>
            </a:r>
          </a:p>
          <a:p>
            <a:pPr marL="285750" indent="-285750" algn="ctr">
              <a:buFontTx/>
              <a:buChar char="-"/>
            </a:pPr>
            <a:endParaRPr lang="en-US" sz="1900" dirty="0" smtClean="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Cons</a:t>
            </a:r>
          </a:p>
          <a:p>
            <a:pPr marL="285750" indent="-285750" algn="ctr">
              <a:buFontTx/>
              <a:buChar char="-"/>
            </a:pPr>
            <a:r>
              <a:rPr lang="en-US" sz="1900" dirty="0" smtClean="0">
                <a:latin typeface="American Typewriter" charset="0"/>
                <a:ea typeface="American Typewriter" charset="0"/>
                <a:cs typeface="American Typewriter" charset="0"/>
              </a:rPr>
              <a:t>Not many guns in the game</a:t>
            </a:r>
          </a:p>
          <a:p>
            <a:pPr marL="285750" indent="-285750" algn="ctr">
              <a:buFontTx/>
              <a:buChar char="-"/>
            </a:pPr>
            <a:r>
              <a:rPr lang="en-US" sz="1900" dirty="0" smtClean="0">
                <a:latin typeface="American Typewriter" charset="0"/>
                <a:ea typeface="American Typewriter" charset="0"/>
                <a:cs typeface="American Typewriter" charset="0"/>
              </a:rPr>
              <a:t>Focused too much on long range combat</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Zombie army </a:t>
            </a:r>
          </a:p>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trilogy</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9018" b="5061"/>
          <a:stretch/>
        </p:blipFill>
        <p:spPr>
          <a:xfrm>
            <a:off x="6444262" y="2002731"/>
            <a:ext cx="4994352" cy="4452731"/>
          </a:xfrm>
          <a:prstGeom prst="rect">
            <a:avLst/>
          </a:prstGeom>
        </p:spPr>
      </p:pic>
    </p:spTree>
    <p:extLst>
      <p:ext uri="{BB962C8B-B14F-4D97-AF65-F5344CB8AC3E}">
        <p14:creationId xmlns:p14="http://schemas.microsoft.com/office/powerpoint/2010/main" val="764273202"/>
      </p:ext>
    </p:extLst>
  </p:cSld>
  <p:clrMapOvr>
    <a:masterClrMapping/>
  </p:clrMapOvr>
  <p:transition spd="slow" advClick="0">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merican Typewriter" charset="0"/>
                <a:ea typeface="American Typewriter" charset="0"/>
                <a:cs typeface="American Typewriter" charset="0"/>
              </a:rPr>
              <a:t>“Welcome to the Stone Age, a time of extreme danger and limitless adventure, when giant mammoths and sabretooth tigers ruled the Earth, and humanity is at the bottom of the food chain”</a:t>
            </a:r>
          </a:p>
          <a:p>
            <a:pPr marL="285750" indent="-285750" algn="ctr">
              <a:buFontTx/>
              <a:buChar char="-"/>
            </a:pPr>
            <a:r>
              <a:rPr lang="en-US" sz="2000" dirty="0" err="1" smtClean="0">
                <a:latin typeface="American Typewriter" charset="0"/>
                <a:ea typeface="American Typewriter" charset="0"/>
                <a:cs typeface="American Typewriter" charset="0"/>
              </a:rPr>
              <a:t>Ubisoft</a:t>
            </a:r>
            <a:endParaRPr lang="en-US" sz="2000" dirty="0" smtClean="0">
              <a:latin typeface="American Typewriter" charset="0"/>
              <a:ea typeface="American Typewriter" charset="0"/>
              <a:cs typeface="American Typewriter" charset="0"/>
            </a:endParaRPr>
          </a:p>
          <a:p>
            <a:pPr marL="285750" indent="-285750" algn="ctr">
              <a:buFontTx/>
              <a:buChar char="-"/>
            </a:pPr>
            <a:endParaRPr lang="en-US" sz="2000" dirty="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Pros</a:t>
            </a:r>
          </a:p>
          <a:p>
            <a:pPr marL="285750" indent="-285750" algn="ctr">
              <a:buFontTx/>
              <a:buChar char="-"/>
            </a:pPr>
            <a:r>
              <a:rPr lang="en-US" sz="2000" dirty="0" smtClean="0">
                <a:latin typeface="American Typewriter" charset="0"/>
                <a:ea typeface="American Typewriter" charset="0"/>
                <a:cs typeface="American Typewriter" charset="0"/>
              </a:rPr>
              <a:t>Awesome concept for a game</a:t>
            </a:r>
          </a:p>
          <a:p>
            <a:pPr marL="285750" indent="-285750" algn="ctr">
              <a:buFontTx/>
              <a:buChar char="-"/>
            </a:pPr>
            <a:r>
              <a:rPr lang="en-US" sz="2000" dirty="0" smtClean="0">
                <a:latin typeface="American Typewriter" charset="0"/>
                <a:ea typeface="American Typewriter" charset="0"/>
                <a:cs typeface="American Typewriter" charset="0"/>
              </a:rPr>
              <a:t>Crafting and survival fits well</a:t>
            </a:r>
          </a:p>
          <a:p>
            <a:pPr marL="285750" indent="-28575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Cons</a:t>
            </a:r>
          </a:p>
          <a:p>
            <a:pPr marL="285750" indent="-285750" algn="ctr">
              <a:buFontTx/>
              <a:buChar char="-"/>
            </a:pPr>
            <a:r>
              <a:rPr lang="en-US" sz="2000" dirty="0" smtClean="0">
                <a:latin typeface="American Typewriter" charset="0"/>
                <a:ea typeface="American Typewriter" charset="0"/>
                <a:cs typeface="American Typewriter" charset="0"/>
              </a:rPr>
              <a:t>Storyline is weak</a:t>
            </a:r>
          </a:p>
          <a:p>
            <a:pPr marL="285750" indent="-285750" algn="ctr">
              <a:buFontTx/>
              <a:buChar char="-"/>
            </a:pPr>
            <a:r>
              <a:rPr lang="en-US" sz="2000" dirty="0" smtClean="0">
                <a:latin typeface="American Typewriter" charset="0"/>
                <a:ea typeface="American Typewriter" charset="0"/>
                <a:cs typeface="American Typewriter" charset="0"/>
              </a:rPr>
              <a:t>Melee combat is very basic</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Far cry primal</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5105" b="23398"/>
          <a:stretch/>
        </p:blipFill>
        <p:spPr>
          <a:xfrm>
            <a:off x="6480998" y="2034868"/>
            <a:ext cx="4920879" cy="4388457"/>
          </a:xfrm>
          <a:prstGeom prst="rect">
            <a:avLst/>
          </a:prstGeom>
        </p:spPr>
      </p:pic>
    </p:spTree>
    <p:extLst>
      <p:ext uri="{BB962C8B-B14F-4D97-AF65-F5344CB8AC3E}">
        <p14:creationId xmlns:p14="http://schemas.microsoft.com/office/powerpoint/2010/main" val="178861401"/>
      </p:ext>
    </p:extLst>
  </p:cSld>
  <p:clrMapOvr>
    <a:masterClrMapping/>
  </p:clrMapOvr>
  <p:transition spd="slow" advClick="0">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3302"/>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5254499"/>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25348"/>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22882" y="3592655"/>
            <a:ext cx="4149724"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Game collection</a:t>
            </a: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13" name="Rectangle 12"/>
          <p:cNvSpPr/>
          <p:nvPr/>
        </p:nvSpPr>
        <p:spPr>
          <a:xfrm rot="16200000">
            <a:off x="4617140" y="3771950"/>
            <a:ext cx="1374589" cy="101600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Up Arrow 17">
            <a:hlinkClick r:id="rId2" action="ppaction://hlinksldjump"/>
          </p:cNvPr>
          <p:cNvSpPr/>
          <p:nvPr/>
        </p:nvSpPr>
        <p:spPr>
          <a:xfrm>
            <a:off x="4872800" y="3656156"/>
            <a:ext cx="863267" cy="1202766"/>
          </a:xfrm>
          <a:prstGeom prst="upArrow">
            <a:avLst/>
          </a:prstGeom>
          <a:solidFill>
            <a:schemeClr val="bg1"/>
          </a:solidFill>
          <a:ln>
            <a:noFill/>
          </a:ln>
          <a:effectLst>
            <a:outerShdw blurRad="50800" dist="38100" dir="2700000" algn="tl"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40" name="Rectangle 39"/>
          <p:cNvSpPr/>
          <p:nvPr/>
        </p:nvSpPr>
        <p:spPr>
          <a:xfrm>
            <a:off x="6295530" y="279398"/>
            <a:ext cx="4149724"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Hardware collection</a:t>
            </a: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41" name="Rectangle 40"/>
          <p:cNvSpPr/>
          <p:nvPr/>
        </p:nvSpPr>
        <p:spPr>
          <a:xfrm rot="16200000">
            <a:off x="10389785" y="458692"/>
            <a:ext cx="1374589" cy="101600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Up Arrow 41">
            <a:hlinkClick r:id="rId3" action="ppaction://hlinksldjump"/>
          </p:cNvPr>
          <p:cNvSpPr/>
          <p:nvPr/>
        </p:nvSpPr>
        <p:spPr>
          <a:xfrm rot="10800000">
            <a:off x="10645445" y="365309"/>
            <a:ext cx="863267" cy="1202766"/>
          </a:xfrm>
          <a:prstGeom prst="upArrow">
            <a:avLst/>
          </a:prstGeom>
          <a:solidFill>
            <a:schemeClr val="bg1"/>
          </a:solidFill>
          <a:ln>
            <a:noFill/>
          </a:ln>
          <a:effectLst>
            <a:outerShdw blurRad="50800" dist="38100" dir="2700000" algn="tl"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6295530" y="1815809"/>
            <a:ext cx="5289550" cy="3150086"/>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32" name="Rectangle 31"/>
          <p:cNvSpPr/>
          <p:nvPr/>
        </p:nvSpPr>
        <p:spPr>
          <a:xfrm>
            <a:off x="522885" y="279397"/>
            <a:ext cx="5289550" cy="3150086"/>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33" name="Rectangle 32"/>
          <p:cNvSpPr/>
          <p:nvPr/>
        </p:nvSpPr>
        <p:spPr>
          <a:xfrm>
            <a:off x="123825" y="5383148"/>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Main Navigation</a:t>
            </a:r>
            <a:endParaRPr lang="en-US" sz="44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28054" r="39517"/>
          <a:stretch/>
        </p:blipFill>
        <p:spPr>
          <a:xfrm rot="5400000">
            <a:off x="1756591" y="-644843"/>
            <a:ext cx="2863906" cy="5025367"/>
          </a:xfrm>
          <a:prstGeom prst="rect">
            <a:avLst/>
          </a:prstGeom>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21267" r="46591"/>
          <a:stretch/>
        </p:blipFill>
        <p:spPr>
          <a:xfrm rot="5400000">
            <a:off x="7478252" y="838153"/>
            <a:ext cx="2924104" cy="5117437"/>
          </a:xfrm>
          <a:prstGeom prst="rect">
            <a:avLst/>
          </a:prstGeom>
        </p:spPr>
      </p:pic>
      <p:pic>
        <p:nvPicPr>
          <p:cNvPr id="17" name="Picture 16">
            <a:hlinkClick r:id="rId6" action="ppaction://hlinksldjump"/>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69079" y="5444759"/>
            <a:ext cx="1493842" cy="1222980"/>
          </a:xfrm>
          <a:prstGeom prst="rect">
            <a:avLst/>
          </a:prstGeom>
        </p:spPr>
      </p:pic>
    </p:spTree>
    <p:extLst>
      <p:ext uri="{BB962C8B-B14F-4D97-AF65-F5344CB8AC3E}">
        <p14:creationId xmlns:p14="http://schemas.microsoft.com/office/powerpoint/2010/main" val="287730584"/>
      </p:ext>
    </p:extLst>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grpId="0" nodeType="withEffect">
                                  <p:stCondLst>
                                    <p:cond delay="0"/>
                                  </p:stCondLst>
                                  <p:childTnLst>
                                    <p:animRot by="120000">
                                      <p:cBhvr>
                                        <p:cTn id="6" dur="100" fill="hold">
                                          <p:stCondLst>
                                            <p:cond delay="0"/>
                                          </p:stCondLst>
                                        </p:cTn>
                                        <p:tgtEl>
                                          <p:spTgt spid="18"/>
                                        </p:tgtEl>
                                        <p:attrNameLst>
                                          <p:attrName>r</p:attrName>
                                        </p:attrNameLst>
                                      </p:cBhvr>
                                    </p:animRot>
                                    <p:animRot by="-240000">
                                      <p:cBhvr>
                                        <p:cTn id="7" dur="200" fill="hold">
                                          <p:stCondLst>
                                            <p:cond delay="200"/>
                                          </p:stCondLst>
                                        </p:cTn>
                                        <p:tgtEl>
                                          <p:spTgt spid="18"/>
                                        </p:tgtEl>
                                        <p:attrNameLst>
                                          <p:attrName>r</p:attrName>
                                        </p:attrNameLst>
                                      </p:cBhvr>
                                    </p:animRot>
                                    <p:animRot by="240000">
                                      <p:cBhvr>
                                        <p:cTn id="8" dur="200" fill="hold">
                                          <p:stCondLst>
                                            <p:cond delay="400"/>
                                          </p:stCondLst>
                                        </p:cTn>
                                        <p:tgtEl>
                                          <p:spTgt spid="18"/>
                                        </p:tgtEl>
                                        <p:attrNameLst>
                                          <p:attrName>r</p:attrName>
                                        </p:attrNameLst>
                                      </p:cBhvr>
                                    </p:animRot>
                                    <p:animRot by="-240000">
                                      <p:cBhvr>
                                        <p:cTn id="9" dur="200" fill="hold">
                                          <p:stCondLst>
                                            <p:cond delay="600"/>
                                          </p:stCondLst>
                                        </p:cTn>
                                        <p:tgtEl>
                                          <p:spTgt spid="18"/>
                                        </p:tgtEl>
                                        <p:attrNameLst>
                                          <p:attrName>r</p:attrName>
                                        </p:attrNameLst>
                                      </p:cBhvr>
                                    </p:animRot>
                                    <p:animRot by="120000">
                                      <p:cBhvr>
                                        <p:cTn id="10" dur="200" fill="hold">
                                          <p:stCondLst>
                                            <p:cond delay="800"/>
                                          </p:stCondLst>
                                        </p:cTn>
                                        <p:tgtEl>
                                          <p:spTgt spid="18"/>
                                        </p:tgtEl>
                                        <p:attrNameLst>
                                          <p:attrName>r</p:attrName>
                                        </p:attrNameLst>
                                      </p:cBhvr>
                                    </p:animRot>
                                  </p:childTnLst>
                                </p:cTn>
                              </p:par>
                              <p:par>
                                <p:cTn id="11" presetID="32" presetClass="emph" presetSubtype="0" repeatCount="indefinite" fill="hold" grpId="0" nodeType="withEffect">
                                  <p:stCondLst>
                                    <p:cond delay="0"/>
                                  </p:stCondLst>
                                  <p:childTnLst>
                                    <p:animRot by="120000">
                                      <p:cBhvr>
                                        <p:cTn id="12" dur="100" fill="hold">
                                          <p:stCondLst>
                                            <p:cond delay="0"/>
                                          </p:stCondLst>
                                        </p:cTn>
                                        <p:tgtEl>
                                          <p:spTgt spid="42"/>
                                        </p:tgtEl>
                                        <p:attrNameLst>
                                          <p:attrName>r</p:attrName>
                                        </p:attrNameLst>
                                      </p:cBhvr>
                                    </p:animRot>
                                    <p:animRot by="-240000">
                                      <p:cBhvr>
                                        <p:cTn id="13" dur="200" fill="hold">
                                          <p:stCondLst>
                                            <p:cond delay="200"/>
                                          </p:stCondLst>
                                        </p:cTn>
                                        <p:tgtEl>
                                          <p:spTgt spid="42"/>
                                        </p:tgtEl>
                                        <p:attrNameLst>
                                          <p:attrName>r</p:attrName>
                                        </p:attrNameLst>
                                      </p:cBhvr>
                                    </p:animRot>
                                    <p:animRot by="240000">
                                      <p:cBhvr>
                                        <p:cTn id="14" dur="200" fill="hold">
                                          <p:stCondLst>
                                            <p:cond delay="400"/>
                                          </p:stCondLst>
                                        </p:cTn>
                                        <p:tgtEl>
                                          <p:spTgt spid="42"/>
                                        </p:tgtEl>
                                        <p:attrNameLst>
                                          <p:attrName>r</p:attrName>
                                        </p:attrNameLst>
                                      </p:cBhvr>
                                    </p:animRot>
                                    <p:animRot by="-240000">
                                      <p:cBhvr>
                                        <p:cTn id="15" dur="200" fill="hold">
                                          <p:stCondLst>
                                            <p:cond delay="600"/>
                                          </p:stCondLst>
                                        </p:cTn>
                                        <p:tgtEl>
                                          <p:spTgt spid="42"/>
                                        </p:tgtEl>
                                        <p:attrNameLst>
                                          <p:attrName>r</p:attrName>
                                        </p:attrNameLst>
                                      </p:cBhvr>
                                    </p:animRot>
                                    <p:animRot by="120000">
                                      <p:cBhvr>
                                        <p:cTn id="16" dur="200" fill="hold">
                                          <p:stCondLst>
                                            <p:cond delay="80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merican Typewriter" charset="0"/>
                <a:ea typeface="American Typewriter" charset="0"/>
                <a:cs typeface="American Typewriter" charset="0"/>
              </a:rPr>
              <a:t>“</a:t>
            </a:r>
            <a:r>
              <a:rPr lang="en-US" dirty="0">
                <a:latin typeface="American Typewriter" charset="0"/>
                <a:ea typeface="American Typewriter" charset="0"/>
                <a:cs typeface="American Typewriter" charset="0"/>
              </a:rPr>
              <a:t>As a man or woman stranded naked, freezing &amp; starving on a mysterious island, you must hunt, harvest, craft items, grow crops, &amp; build shelters to survive. Use skill &amp; cunning to kill, tame, breed, &amp; ride Dinosaurs &amp; primeval creatures living on </a:t>
            </a:r>
            <a:r>
              <a:rPr lang="en-US" dirty="0" smtClean="0">
                <a:latin typeface="American Typewriter" charset="0"/>
                <a:ea typeface="American Typewriter" charset="0"/>
                <a:cs typeface="American Typewriter" charset="0"/>
              </a:rPr>
              <a:t>ARK.</a:t>
            </a:r>
          </a:p>
          <a:p>
            <a:pPr marL="285750" indent="-285750" algn="ctr">
              <a:buFontTx/>
              <a:buChar char="-"/>
            </a:pPr>
            <a:r>
              <a:rPr lang="en-US" dirty="0" smtClean="0">
                <a:latin typeface="American Typewriter" charset="0"/>
                <a:ea typeface="American Typewriter" charset="0"/>
                <a:cs typeface="American Typewriter" charset="0"/>
              </a:rPr>
              <a:t>Studio Wildcard</a:t>
            </a:r>
          </a:p>
          <a:p>
            <a:pPr marL="285750" indent="-285750" algn="ctr">
              <a:buFontTx/>
              <a:buChar char="-"/>
            </a:pPr>
            <a:endParaRPr lang="en-US" dirty="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marL="285750" indent="-285750" algn="ctr">
              <a:buFontTx/>
              <a:buChar char="-"/>
            </a:pPr>
            <a:r>
              <a:rPr lang="en-US" dirty="0" smtClean="0">
                <a:latin typeface="American Typewriter" charset="0"/>
                <a:ea typeface="American Typewriter" charset="0"/>
                <a:cs typeface="American Typewriter" charset="0"/>
              </a:rPr>
              <a:t>Crafting and survival fits well</a:t>
            </a:r>
          </a:p>
          <a:p>
            <a:pPr marL="285750" indent="-285750" algn="ctr">
              <a:buFontTx/>
              <a:buChar char="-"/>
            </a:pPr>
            <a:r>
              <a:rPr lang="en-US" dirty="0" smtClean="0">
                <a:latin typeface="American Typewriter" charset="0"/>
                <a:ea typeface="American Typewriter" charset="0"/>
                <a:cs typeface="American Typewriter" charset="0"/>
              </a:rPr>
              <a:t>You can do well alone as well as with friends</a:t>
            </a:r>
          </a:p>
          <a:p>
            <a:pPr marL="285750" indent="-28575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marL="285750" indent="-285750" algn="ctr">
              <a:buFontTx/>
              <a:buChar char="-"/>
            </a:pPr>
            <a:r>
              <a:rPr lang="en-US" dirty="0" smtClean="0">
                <a:latin typeface="American Typewriter" charset="0"/>
                <a:ea typeface="American Typewriter" charset="0"/>
                <a:cs typeface="American Typewriter" charset="0"/>
              </a:rPr>
              <a:t>Throws you into the game, no real tutorial</a:t>
            </a:r>
          </a:p>
          <a:p>
            <a:pPr marL="285750" indent="-285750" algn="ctr">
              <a:buFontTx/>
              <a:buChar char="-"/>
            </a:pPr>
            <a:r>
              <a:rPr lang="en-US" dirty="0" smtClean="0">
                <a:latin typeface="American Typewriter" charset="0"/>
                <a:ea typeface="American Typewriter" charset="0"/>
                <a:cs typeface="American Typewriter" charset="0"/>
              </a:rPr>
              <a:t>You can spend hours upon hours building and lose everything to larger tribes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Ark survival </a:t>
            </a:r>
          </a:p>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evolved</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4195" r="31509"/>
          <a:stretch/>
        </p:blipFill>
        <p:spPr>
          <a:xfrm>
            <a:off x="6427304" y="1980999"/>
            <a:ext cx="5078274" cy="4496195"/>
          </a:xfrm>
          <a:prstGeom prst="rect">
            <a:avLst/>
          </a:prstGeom>
        </p:spPr>
      </p:pic>
    </p:spTree>
    <p:extLst>
      <p:ext uri="{BB962C8B-B14F-4D97-AF65-F5344CB8AC3E}">
        <p14:creationId xmlns:p14="http://schemas.microsoft.com/office/powerpoint/2010/main" val="1055881959"/>
      </p:ext>
    </p:extLst>
  </p:cSld>
  <p:clrMapOvr>
    <a:masterClrMapping/>
  </p:clrMapOvr>
  <p:transition spd="slow" advClick="0">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smtClean="0">
                <a:latin typeface="American Typewriter" charset="0"/>
                <a:ea typeface="American Typewriter" charset="0"/>
                <a:cs typeface="American Typewriter" charset="0"/>
              </a:rPr>
              <a:t>“</a:t>
            </a:r>
            <a:r>
              <a:rPr lang="en-US" sz="1500" dirty="0">
                <a:latin typeface="American Typewriter" charset="0"/>
                <a:ea typeface="American Typewriter" charset="0"/>
                <a:cs typeface="American Typewriter" charset="0"/>
              </a:rPr>
              <a:t>Science has unlocked the gates to the unknown, and now the only thing standing in the way of the forces of Hell is a lone space marine. Featuring dramatic storylines, pulse-pounding action, revolutionary technology and unique sci-fi based weaponry, </a:t>
            </a:r>
            <a:r>
              <a:rPr lang="en-US" sz="1500" dirty="0" smtClean="0">
                <a:latin typeface="American Typewriter" charset="0"/>
                <a:ea typeface="American Typewriter" charset="0"/>
                <a:cs typeface="American Typewriter" charset="0"/>
              </a:rPr>
              <a:t>DOOM evolved into </a:t>
            </a:r>
            <a:r>
              <a:rPr lang="en-US" sz="1500" dirty="0">
                <a:latin typeface="American Typewriter" charset="0"/>
                <a:ea typeface="American Typewriter" charset="0"/>
                <a:cs typeface="American Typewriter" charset="0"/>
              </a:rPr>
              <a:t>the juggernaut it is </a:t>
            </a:r>
            <a:r>
              <a:rPr lang="en-US" sz="1500" dirty="0" smtClean="0">
                <a:latin typeface="American Typewriter" charset="0"/>
                <a:ea typeface="American Typewriter" charset="0"/>
                <a:cs typeface="American Typewriter" charset="0"/>
              </a:rPr>
              <a:t>today”</a:t>
            </a:r>
          </a:p>
          <a:p>
            <a:pPr marL="285750" indent="-285750" algn="ctr">
              <a:buFontTx/>
              <a:buChar char="-"/>
            </a:pPr>
            <a:r>
              <a:rPr lang="en-US" sz="1500" dirty="0" smtClean="0">
                <a:latin typeface="American Typewriter" charset="0"/>
                <a:ea typeface="American Typewriter" charset="0"/>
                <a:cs typeface="American Typewriter" charset="0"/>
              </a:rPr>
              <a:t>id Software</a:t>
            </a:r>
          </a:p>
          <a:p>
            <a:pPr marL="285750" indent="-285750" algn="ctr">
              <a:buFontTx/>
              <a:buChar char="-"/>
            </a:pPr>
            <a:endParaRPr lang="en-US" sz="1600" dirty="0">
              <a:latin typeface="American Typewriter" charset="0"/>
              <a:ea typeface="American Typewriter" charset="0"/>
              <a:cs typeface="American Typewriter" charset="0"/>
            </a:endParaRPr>
          </a:p>
          <a:p>
            <a:pPr algn="ctr"/>
            <a:r>
              <a:rPr lang="en-US" sz="1600" dirty="0" smtClean="0">
                <a:latin typeface="American Typewriter" charset="0"/>
                <a:ea typeface="American Typewriter" charset="0"/>
                <a:cs typeface="American Typewriter" charset="0"/>
              </a:rPr>
              <a:t>Pros</a:t>
            </a:r>
          </a:p>
          <a:p>
            <a:pPr marL="285750" indent="-285750" algn="ctr">
              <a:buFontTx/>
              <a:buChar char="-"/>
            </a:pPr>
            <a:r>
              <a:rPr lang="en-US" sz="1600" dirty="0" smtClean="0">
                <a:latin typeface="American Typewriter" charset="0"/>
                <a:ea typeface="American Typewriter" charset="0"/>
                <a:cs typeface="American Typewriter" charset="0"/>
              </a:rPr>
              <a:t>Awesome combat, including melee</a:t>
            </a:r>
          </a:p>
          <a:p>
            <a:pPr marL="285750" indent="-285750" algn="ctr">
              <a:buFontTx/>
              <a:buChar char="-"/>
            </a:pPr>
            <a:r>
              <a:rPr lang="en-US" sz="1600" dirty="0" smtClean="0">
                <a:latin typeface="American Typewriter" charset="0"/>
                <a:ea typeface="American Typewriter" charset="0"/>
                <a:cs typeface="American Typewriter" charset="0"/>
              </a:rPr>
              <a:t>Fast paced action</a:t>
            </a:r>
          </a:p>
          <a:p>
            <a:pPr marL="285750" indent="-285750" algn="ctr">
              <a:buFontTx/>
              <a:buChar char="-"/>
            </a:pPr>
            <a:r>
              <a:rPr lang="en-US" sz="1600" dirty="0" smtClean="0">
                <a:latin typeface="American Typewriter" charset="0"/>
                <a:ea typeface="American Typewriter" charset="0"/>
                <a:cs typeface="American Typewriter" charset="0"/>
              </a:rPr>
              <a:t>Fighting demonic enemies never gets old, especially in VR</a:t>
            </a:r>
          </a:p>
          <a:p>
            <a:pPr marL="285750" indent="-285750" algn="ctr">
              <a:buFontTx/>
              <a:buChar char="-"/>
            </a:pPr>
            <a:r>
              <a:rPr lang="en-US" sz="1600" dirty="0" smtClean="0">
                <a:latin typeface="American Typewriter" charset="0"/>
                <a:ea typeface="American Typewriter" charset="0"/>
                <a:cs typeface="American Typewriter" charset="0"/>
              </a:rPr>
              <a:t>Level creation tool</a:t>
            </a:r>
          </a:p>
          <a:p>
            <a:pPr marL="285750" indent="-285750" algn="ctr">
              <a:buFontTx/>
              <a:buChar char="-"/>
            </a:pPr>
            <a:endParaRPr lang="en-US" sz="1600" dirty="0" smtClean="0">
              <a:latin typeface="American Typewriter" charset="0"/>
              <a:ea typeface="American Typewriter" charset="0"/>
              <a:cs typeface="American Typewriter" charset="0"/>
            </a:endParaRPr>
          </a:p>
          <a:p>
            <a:pPr algn="ctr"/>
            <a:r>
              <a:rPr lang="en-US" sz="1600" dirty="0" smtClean="0">
                <a:latin typeface="American Typewriter" charset="0"/>
                <a:ea typeface="American Typewriter" charset="0"/>
                <a:cs typeface="American Typewriter" charset="0"/>
              </a:rPr>
              <a:t>Cons</a:t>
            </a:r>
          </a:p>
          <a:p>
            <a:pPr marL="285750" indent="-285750" algn="ctr">
              <a:buFontTx/>
              <a:buChar char="-"/>
            </a:pPr>
            <a:r>
              <a:rPr lang="en-US" sz="1600" dirty="0" smtClean="0">
                <a:latin typeface="American Typewriter" charset="0"/>
                <a:ea typeface="American Typewriter" charset="0"/>
                <a:cs typeface="American Typewriter" charset="0"/>
              </a:rPr>
              <a:t>Shooting feels too soft/ some weapons are too weak</a:t>
            </a:r>
          </a:p>
          <a:p>
            <a:pPr marL="285750" indent="-285750" algn="ctr">
              <a:buFontTx/>
              <a:buChar char="-"/>
            </a:pPr>
            <a:r>
              <a:rPr lang="en-US" sz="1600" dirty="0" smtClean="0">
                <a:latin typeface="American Typewriter" charset="0"/>
                <a:ea typeface="American Typewriter" charset="0"/>
                <a:cs typeface="American Typewriter" charset="0"/>
              </a:rPr>
              <a:t>(VR) 360 combat is not perfect on the PSVR, and you can’t turn in the game</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Doom </a:t>
            </a:r>
            <a:r>
              <a:rPr lang="en-US" sz="4400" dirty="0" smtClean="0">
                <a:solidFill>
                  <a:schemeClr val="bg1"/>
                </a:solidFill>
                <a:effectLst>
                  <a:outerShdw blurRad="38100" dist="38100" dir="2700000" algn="tl">
                    <a:srgbClr val="000000">
                      <a:alpha val="43137"/>
                    </a:srgbClr>
                  </a:outerShdw>
                </a:effectLst>
                <a:ea typeface="Slim Play" charset="0"/>
                <a:cs typeface="Slim Play" charset="0"/>
              </a:rPr>
              <a:t>/</a:t>
            </a: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 Doom VFR</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b="11543"/>
          <a:stretch/>
        </p:blipFill>
        <p:spPr>
          <a:xfrm>
            <a:off x="6448088" y="2035032"/>
            <a:ext cx="4986699" cy="4388130"/>
          </a:xfrm>
          <a:prstGeom prst="rect">
            <a:avLst/>
          </a:prstGeom>
        </p:spPr>
      </p:pic>
    </p:spTree>
    <p:extLst>
      <p:ext uri="{BB962C8B-B14F-4D97-AF65-F5344CB8AC3E}">
        <p14:creationId xmlns:p14="http://schemas.microsoft.com/office/powerpoint/2010/main" val="2067070585"/>
      </p:ext>
    </p:extLst>
  </p:cSld>
  <p:clrMapOvr>
    <a:masterClrMapping/>
  </p:clrMapOvr>
  <p:transition spd="slow" advClick="0">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merican Typewriter" charset="0"/>
                <a:ea typeface="American Typewriter" charset="0"/>
                <a:cs typeface="American Typewriter" charset="0"/>
              </a:rPr>
              <a:t>“</a:t>
            </a:r>
            <a:r>
              <a:rPr lang="en-US" dirty="0" smtClean="0"/>
              <a:t>The Empire of </a:t>
            </a:r>
            <a:r>
              <a:rPr lang="en-US" dirty="0" err="1" smtClean="0"/>
              <a:t>Tamriel</a:t>
            </a:r>
            <a:r>
              <a:rPr lang="en-US" dirty="0" smtClean="0"/>
              <a:t> is on the edge. The high King of Skyrim has been murdered. Alliances form as claims to the throne are made. In the midst of this conflict, a far more dangerous, ancient evil is awakened. The future of Skyrim… hangs in the balance as they wait for the prophesized </a:t>
            </a:r>
            <a:r>
              <a:rPr lang="en-US" dirty="0" err="1" smtClean="0"/>
              <a:t>Dragonborn</a:t>
            </a:r>
            <a:r>
              <a:rPr lang="en-US" dirty="0" smtClean="0"/>
              <a:t> to come…</a:t>
            </a:r>
            <a:r>
              <a:rPr lang="en-US" dirty="0" smtClean="0">
                <a:latin typeface="American Typewriter" charset="0"/>
                <a:ea typeface="American Typewriter" charset="0"/>
                <a:cs typeface="American Typewriter" charset="0"/>
              </a:rPr>
              <a:t>”</a:t>
            </a:r>
          </a:p>
          <a:p>
            <a:pPr marL="285750" indent="-285750" algn="ctr">
              <a:buFontTx/>
              <a:buChar char="-"/>
            </a:pPr>
            <a:r>
              <a:rPr lang="en-US" dirty="0" smtClean="0">
                <a:latin typeface="American Typewriter" charset="0"/>
                <a:ea typeface="American Typewriter" charset="0"/>
                <a:cs typeface="American Typewriter" charset="0"/>
              </a:rPr>
              <a:t>Bethesda Game Studios</a:t>
            </a:r>
          </a:p>
          <a:p>
            <a:pPr marL="285750" indent="-285750" algn="ctr">
              <a:buFontTx/>
              <a:buChar char="-"/>
            </a:pPr>
            <a:endParaRPr lang="en-US" dirty="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Pros</a:t>
            </a:r>
          </a:p>
          <a:p>
            <a:pPr algn="ctr"/>
            <a:r>
              <a:rPr lang="en-US" dirty="0" smtClean="0">
                <a:latin typeface="American Typewriter" charset="0"/>
                <a:ea typeface="American Typewriter" charset="0"/>
                <a:cs typeface="American Typewriter" charset="0"/>
              </a:rPr>
              <a:t>-   It’s nice to see an old favorite come to life on next-gen consoles</a:t>
            </a:r>
          </a:p>
          <a:p>
            <a:pPr marL="285750" indent="-285750" algn="ctr">
              <a:buFontTx/>
              <a:buChar char="-"/>
            </a:pPr>
            <a:r>
              <a:rPr lang="en-US" dirty="0" smtClean="0">
                <a:latin typeface="American Typewriter" charset="0"/>
                <a:ea typeface="American Typewriter" charset="0"/>
                <a:cs typeface="American Typewriter" charset="0"/>
              </a:rPr>
              <a:t>(VR) adds a whole new level of combat</a:t>
            </a:r>
          </a:p>
          <a:p>
            <a:pPr marL="285750" indent="-285750" algn="ctr">
              <a:buFontTx/>
              <a:buChar char="-"/>
            </a:pP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Cons</a:t>
            </a:r>
          </a:p>
          <a:p>
            <a:pPr algn="ctr"/>
            <a:r>
              <a:rPr lang="en-US" dirty="0" smtClean="0">
                <a:latin typeface="American Typewriter" charset="0"/>
                <a:ea typeface="American Typewriter" charset="0"/>
                <a:cs typeface="American Typewriter" charset="0"/>
              </a:rPr>
              <a:t>- Last-gen graphics</a:t>
            </a:r>
            <a:endParaRPr lang="en-US" dirty="0" smtClean="0">
              <a:latin typeface="American Typewriter" charset="0"/>
              <a:ea typeface="American Typewriter" charset="0"/>
              <a:cs typeface="American Typewriter" charset="0"/>
            </a:endParaRPr>
          </a:p>
          <a:p>
            <a:pPr algn="ctr"/>
            <a:r>
              <a:rPr lang="en-US" dirty="0" smtClean="0">
                <a:latin typeface="American Typewriter" charset="0"/>
                <a:ea typeface="American Typewriter" charset="0"/>
                <a:cs typeface="American Typewriter" charset="0"/>
              </a:rPr>
              <a:t>- (VR) teleport movement can be game-breaking</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Skyrim </a:t>
            </a:r>
            <a:r>
              <a:rPr lang="en-US" sz="4400" dirty="0" smtClean="0">
                <a:solidFill>
                  <a:schemeClr val="bg1"/>
                </a:solidFill>
                <a:effectLst>
                  <a:outerShdw blurRad="38100" dist="38100" dir="2700000" algn="tl">
                    <a:srgbClr val="000000">
                      <a:alpha val="43137"/>
                    </a:srgbClr>
                  </a:outerShdw>
                </a:effectLst>
                <a:ea typeface="Slim Play" charset="0"/>
                <a:cs typeface="Slim Play" charset="0"/>
              </a:rPr>
              <a:t>/</a:t>
            </a: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 Skyrim VR</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18445" b="18493"/>
          <a:stretch/>
        </p:blipFill>
        <p:spPr>
          <a:xfrm>
            <a:off x="6440168" y="2040835"/>
            <a:ext cx="5002540" cy="4373217"/>
          </a:xfrm>
          <a:prstGeom prst="rect">
            <a:avLst/>
          </a:prstGeom>
        </p:spPr>
      </p:pic>
    </p:spTree>
    <p:extLst>
      <p:ext uri="{BB962C8B-B14F-4D97-AF65-F5344CB8AC3E}">
        <p14:creationId xmlns:p14="http://schemas.microsoft.com/office/powerpoint/2010/main" val="335244958"/>
      </p:ext>
    </p:extLst>
  </p:cSld>
  <p:clrMapOvr>
    <a:masterClrMapping/>
  </p:clrMapOvr>
  <p:transition spd="slow" advClick="0">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smtClean="0">
                <a:latin typeface="American Typewriter" charset="0"/>
                <a:ea typeface="American Typewriter" charset="0"/>
                <a:cs typeface="American Typewriter" charset="0"/>
              </a:rPr>
              <a:t>“…brings </a:t>
            </a:r>
            <a:r>
              <a:rPr lang="en-US" sz="1700" dirty="0">
                <a:latin typeface="American Typewriter" charset="0"/>
                <a:ea typeface="American Typewriter" charset="0"/>
                <a:cs typeface="American Typewriter" charset="0"/>
              </a:rPr>
              <a:t>to life the heart and soul of car culture. An incredible, authentic and immersive PS4 driving experience, DRIVECLUB makes you feel the exhilaration of driving the most powerful and beautifully designed cars in the </a:t>
            </a:r>
            <a:r>
              <a:rPr lang="en-US" sz="1700" dirty="0" smtClean="0">
                <a:latin typeface="American Typewriter" charset="0"/>
                <a:ea typeface="American Typewriter" charset="0"/>
                <a:cs typeface="American Typewriter" charset="0"/>
              </a:rPr>
              <a:t>world”</a:t>
            </a:r>
          </a:p>
          <a:p>
            <a:pPr algn="ctr"/>
            <a:r>
              <a:rPr lang="en-US" sz="1700" dirty="0" smtClean="0">
                <a:latin typeface="American Typewriter" charset="0"/>
                <a:ea typeface="American Typewriter" charset="0"/>
                <a:cs typeface="American Typewriter" charset="0"/>
              </a:rPr>
              <a:t>- Evolution Studios</a:t>
            </a:r>
          </a:p>
          <a:p>
            <a:pPr marL="285750" indent="-285750" algn="ctr">
              <a:buFontTx/>
              <a:buChar char="-"/>
            </a:pPr>
            <a:endParaRPr lang="en-US" sz="1700" dirty="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Pros</a:t>
            </a:r>
          </a:p>
          <a:p>
            <a:pPr marL="285750" indent="-285750" algn="ctr">
              <a:buFontTx/>
              <a:buChar char="-"/>
            </a:pPr>
            <a:r>
              <a:rPr lang="en-US" sz="1700" dirty="0" smtClean="0">
                <a:latin typeface="American Typewriter" charset="0"/>
                <a:ea typeface="American Typewriter" charset="0"/>
                <a:cs typeface="American Typewriter" charset="0"/>
              </a:rPr>
              <a:t>Many different event types keep the game fresh</a:t>
            </a:r>
          </a:p>
          <a:p>
            <a:pPr marL="285750" indent="-285750" algn="ctr">
              <a:buFontTx/>
              <a:buChar char="-"/>
            </a:pPr>
            <a:r>
              <a:rPr lang="en-US" sz="1700" dirty="0" smtClean="0">
                <a:latin typeface="American Typewriter" charset="0"/>
                <a:ea typeface="American Typewriter" charset="0"/>
                <a:cs typeface="American Typewriter" charset="0"/>
              </a:rPr>
              <a:t>(VR) Being able to see vehicle interiors in depth and your opponents at your side</a:t>
            </a:r>
          </a:p>
          <a:p>
            <a:pPr marL="285750" indent="-285750" algn="ctr">
              <a:buFontTx/>
              <a:buChar char="-"/>
            </a:pPr>
            <a:endParaRPr lang="en-US" sz="1700" dirty="0" smtClean="0">
              <a:latin typeface="American Typewriter" charset="0"/>
              <a:ea typeface="American Typewriter" charset="0"/>
              <a:cs typeface="American Typewriter" charset="0"/>
            </a:endParaRPr>
          </a:p>
          <a:p>
            <a:pPr algn="ctr"/>
            <a:r>
              <a:rPr lang="en-US" sz="1700" dirty="0" smtClean="0">
                <a:latin typeface="American Typewriter" charset="0"/>
                <a:ea typeface="American Typewriter" charset="0"/>
                <a:cs typeface="American Typewriter" charset="0"/>
              </a:rPr>
              <a:t>Cons</a:t>
            </a:r>
          </a:p>
          <a:p>
            <a:pPr algn="ctr"/>
            <a:r>
              <a:rPr lang="en-US" sz="1700" dirty="0" smtClean="0">
                <a:latin typeface="American Typewriter" charset="0"/>
                <a:ea typeface="American Typewriter" charset="0"/>
                <a:cs typeface="American Typewriter" charset="0"/>
              </a:rPr>
              <a:t>- For a simulator, the game is too arcade style</a:t>
            </a:r>
          </a:p>
          <a:p>
            <a:pPr algn="ctr"/>
            <a:r>
              <a:rPr lang="en-US" sz="1700" dirty="0" smtClean="0">
                <a:latin typeface="American Typewriter" charset="0"/>
                <a:ea typeface="American Typewriter" charset="0"/>
                <a:cs typeface="American Typewriter" charset="0"/>
              </a:rPr>
              <a:t>- (VR) Not many people play VR, and you cant play with non VR players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err="1"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Driveclub</a:t>
            </a: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 </a:t>
            </a:r>
            <a:r>
              <a:rPr lang="en-US" sz="4400" dirty="0" smtClean="0">
                <a:solidFill>
                  <a:schemeClr val="bg1"/>
                </a:solidFill>
                <a:effectLst>
                  <a:outerShdw blurRad="38100" dist="38100" dir="2700000" algn="tl">
                    <a:srgbClr val="000000">
                      <a:alpha val="43137"/>
                    </a:srgbClr>
                  </a:outerShdw>
                </a:effectLst>
                <a:ea typeface="Slim Play" charset="0"/>
                <a:cs typeface="Slim Play" charset="0"/>
              </a:rPr>
              <a:t>/</a:t>
            </a: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 </a:t>
            </a:r>
          </a:p>
          <a:p>
            <a:pPr algn="ctr"/>
            <a:r>
              <a:rPr lang="en-US" sz="4400" dirty="0" err="1"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Driveclub</a:t>
            </a: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 VR</a:t>
            </a: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7340" r="21456"/>
          <a:stretch/>
        </p:blipFill>
        <p:spPr>
          <a:xfrm>
            <a:off x="6415553" y="1980519"/>
            <a:ext cx="5051769" cy="4497155"/>
          </a:xfrm>
          <a:prstGeom prst="rect">
            <a:avLst/>
          </a:prstGeom>
        </p:spPr>
      </p:pic>
    </p:spTree>
    <p:extLst>
      <p:ext uri="{BB962C8B-B14F-4D97-AF65-F5344CB8AC3E}">
        <p14:creationId xmlns:p14="http://schemas.microsoft.com/office/powerpoint/2010/main" val="1887750368"/>
      </p:ext>
    </p:extLst>
  </p:cSld>
  <p:clrMapOvr>
    <a:masterClrMapping/>
  </p:clrMapOvr>
  <p:transition spd="slow" advClick="0">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smtClean="0">
                <a:latin typeface="American Typewriter" charset="0"/>
                <a:ea typeface="American Typewriter" charset="0"/>
                <a:cs typeface="American Typewriter" charset="0"/>
              </a:rPr>
              <a:t>“On </a:t>
            </a:r>
            <a:r>
              <a:rPr lang="en-US" sz="1900" dirty="0">
                <a:latin typeface="American Typewriter" charset="0"/>
                <a:ea typeface="American Typewriter" charset="0"/>
                <a:cs typeface="American Typewriter" charset="0"/>
              </a:rPr>
              <a:t>a mission to pick up scientists studying an anomaly near Jupiter, a sudden rupture nearby sends you and their station crashing onto an unknown alien world.</a:t>
            </a:r>
            <a:r>
              <a:rPr lang="en-US" sz="1900" dirty="0" smtClean="0">
                <a:latin typeface="American Typewriter" charset="0"/>
                <a:ea typeface="American Typewriter" charset="0"/>
                <a:cs typeface="American Typewriter" charset="0"/>
              </a:rPr>
              <a:t>”</a:t>
            </a:r>
          </a:p>
          <a:p>
            <a:pPr algn="ctr"/>
            <a:r>
              <a:rPr lang="en-US" sz="1900" dirty="0" smtClean="0">
                <a:latin typeface="American Typewriter" charset="0"/>
                <a:ea typeface="American Typewriter" charset="0"/>
                <a:cs typeface="American Typewriter" charset="0"/>
              </a:rPr>
              <a:t>- Impulse Gear</a:t>
            </a:r>
          </a:p>
          <a:p>
            <a:pPr marL="285750" indent="-285750" algn="ctr">
              <a:buFontTx/>
              <a:buChar char="-"/>
            </a:pPr>
            <a:endParaRPr lang="en-US" sz="1900" dirty="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Pros</a:t>
            </a:r>
          </a:p>
          <a:p>
            <a:pPr marL="285750" indent="-285750" algn="ctr">
              <a:buFontTx/>
              <a:buChar char="-"/>
            </a:pPr>
            <a:r>
              <a:rPr lang="en-US" sz="1900" dirty="0" smtClean="0">
                <a:latin typeface="American Typewriter" charset="0"/>
                <a:ea typeface="American Typewriter" charset="0"/>
                <a:cs typeface="American Typewriter" charset="0"/>
              </a:rPr>
              <a:t>(VR) Combat is compatible with the “PlayStation Aim Controller”, and is fun as hell</a:t>
            </a:r>
          </a:p>
          <a:p>
            <a:pPr marL="285750" indent="-285750" algn="ctr">
              <a:buFontTx/>
              <a:buChar char="-"/>
            </a:pPr>
            <a:endParaRPr lang="en-US" sz="1900" dirty="0" smtClean="0">
              <a:latin typeface="American Typewriter" charset="0"/>
              <a:ea typeface="American Typewriter" charset="0"/>
              <a:cs typeface="American Typewriter" charset="0"/>
            </a:endParaRPr>
          </a:p>
          <a:p>
            <a:pPr algn="ctr"/>
            <a:r>
              <a:rPr lang="en-US" sz="1900" dirty="0" smtClean="0">
                <a:latin typeface="American Typewriter" charset="0"/>
                <a:ea typeface="American Typewriter" charset="0"/>
                <a:cs typeface="American Typewriter" charset="0"/>
              </a:rPr>
              <a:t>Cons</a:t>
            </a:r>
          </a:p>
          <a:p>
            <a:pPr marL="285750" indent="-285750" algn="ctr">
              <a:buFontTx/>
              <a:buChar char="-"/>
            </a:pPr>
            <a:r>
              <a:rPr lang="en-US" sz="1900" dirty="0" smtClean="0">
                <a:latin typeface="American Typewriter" charset="0"/>
                <a:ea typeface="American Typewriter" charset="0"/>
                <a:cs typeface="American Typewriter" charset="0"/>
              </a:rPr>
              <a:t>(VR) Movement can make players very sick</a:t>
            </a:r>
          </a:p>
          <a:p>
            <a:pPr marL="285750" indent="-285750" algn="ctr">
              <a:buFontTx/>
              <a:buChar char="-"/>
            </a:pPr>
            <a:r>
              <a:rPr lang="en-US" sz="1900" dirty="0" smtClean="0">
                <a:latin typeface="American Typewriter" charset="0"/>
                <a:ea typeface="American Typewriter" charset="0"/>
                <a:cs typeface="American Typewriter" charset="0"/>
              </a:rPr>
              <a:t>(VR) Gameplay can be repetitive</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err="1"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Farpoint</a:t>
            </a:r>
            <a:endPar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6848" b="4440"/>
          <a:stretch/>
        </p:blipFill>
        <p:spPr>
          <a:xfrm>
            <a:off x="6446717" y="2014330"/>
            <a:ext cx="4989442" cy="4426227"/>
          </a:xfrm>
          <a:prstGeom prst="rect">
            <a:avLst/>
          </a:prstGeom>
        </p:spPr>
      </p:pic>
    </p:spTree>
    <p:extLst>
      <p:ext uri="{BB962C8B-B14F-4D97-AF65-F5344CB8AC3E}">
        <p14:creationId xmlns:p14="http://schemas.microsoft.com/office/powerpoint/2010/main" val="731656489"/>
      </p:ext>
    </p:extLst>
  </p:cSld>
  <p:clrMapOvr>
    <a:masterClrMapping/>
  </p:clrMapOvr>
  <p:transition spd="slow" advClick="0">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PlayStation </a:t>
            </a:r>
            <a:r>
              <a:rPr lang="en-US" sz="4400" dirty="0" err="1"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vr</a:t>
            </a:r>
            <a:endParaRPr lang="en-US" sz="44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5847" r="34561"/>
          <a:stretch/>
        </p:blipFill>
        <p:spPr>
          <a:xfrm rot="5400000">
            <a:off x="6744892" y="1732702"/>
            <a:ext cx="4393092" cy="4982860"/>
          </a:xfrm>
          <a:prstGeom prst="rect">
            <a:avLst/>
          </a:prstGeom>
        </p:spPr>
      </p:pic>
      <p:pic>
        <p:nvPicPr>
          <p:cNvPr id="10" name="Picture 9">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4966" y="2027586"/>
            <a:ext cx="4229921" cy="4393092"/>
          </a:xfrm>
          <a:prstGeom prst="rect">
            <a:avLst/>
          </a:prstGeom>
        </p:spPr>
      </p:pic>
      <p:sp>
        <p:nvSpPr>
          <p:cNvPr id="5" name="TextBox 4"/>
          <p:cNvSpPr txBox="1"/>
          <p:nvPr/>
        </p:nvSpPr>
        <p:spPr>
          <a:xfrm rot="16200000">
            <a:off x="-167307" y="3993299"/>
            <a:ext cx="1941226" cy="461665"/>
          </a:xfrm>
          <a:prstGeom prst="rect">
            <a:avLst/>
          </a:prstGeom>
          <a:noFill/>
        </p:spPr>
        <p:txBody>
          <a:bodyPr wrap="square" rtlCol="0">
            <a:spAutoFit/>
          </a:bodyPr>
          <a:lstStyle/>
          <a:p>
            <a:r>
              <a:rPr lang="en-US" sz="2400" dirty="0" smtClean="0">
                <a:solidFill>
                  <a:schemeClr val="bg1"/>
                </a:solidFill>
                <a:latin typeface="American Typewriter" charset="0"/>
                <a:ea typeface="American Typewriter" charset="0"/>
                <a:cs typeface="American Typewriter" charset="0"/>
              </a:rPr>
              <a:t>Oculus Rift</a:t>
            </a:r>
            <a:endParaRPr lang="en-US" sz="2400" dirty="0">
              <a:solidFill>
                <a:schemeClr val="bg1"/>
              </a:solidFill>
              <a:latin typeface="American Typewriter" charset="0"/>
              <a:ea typeface="American Typewriter" charset="0"/>
              <a:cs typeface="American Typewriter" charset="0"/>
            </a:endParaRPr>
          </a:p>
        </p:txBody>
      </p:sp>
      <p:sp>
        <p:nvSpPr>
          <p:cNvPr id="13" name="TextBox 12"/>
          <p:cNvSpPr txBox="1"/>
          <p:nvPr/>
        </p:nvSpPr>
        <p:spPr>
          <a:xfrm rot="16200000">
            <a:off x="5008748" y="3993299"/>
            <a:ext cx="1054536" cy="461665"/>
          </a:xfrm>
          <a:prstGeom prst="rect">
            <a:avLst/>
          </a:prstGeom>
          <a:noFill/>
        </p:spPr>
        <p:txBody>
          <a:bodyPr wrap="square" rtlCol="0">
            <a:spAutoFit/>
          </a:bodyPr>
          <a:lstStyle/>
          <a:p>
            <a:r>
              <a:rPr lang="en-US" sz="2400" smtClean="0">
                <a:solidFill>
                  <a:schemeClr val="bg1"/>
                </a:solidFill>
                <a:latin typeface="American Typewriter" charset="0"/>
                <a:ea typeface="American Typewriter" charset="0"/>
                <a:cs typeface="American Typewriter" charset="0"/>
              </a:rPr>
              <a:t>PSVR</a:t>
            </a:r>
            <a:endParaRPr lang="en-US" sz="2400" dirty="0">
              <a:solidFill>
                <a:schemeClr val="bg1"/>
              </a:solidFill>
              <a:latin typeface="American Typewriter" charset="0"/>
              <a:ea typeface="American Typewriter" charset="0"/>
              <a:cs typeface="American Typewriter" charset="0"/>
            </a:endParaRPr>
          </a:p>
        </p:txBody>
      </p:sp>
    </p:spTree>
    <p:extLst>
      <p:ext uri="{BB962C8B-B14F-4D97-AF65-F5344CB8AC3E}">
        <p14:creationId xmlns:p14="http://schemas.microsoft.com/office/powerpoint/2010/main" val="2016156714"/>
      </p:ext>
    </p:extLst>
  </p:cSld>
  <p:clrMapOvr>
    <a:masterClrMapping/>
  </p:clrMapOvr>
  <p:transition spd="slow" advClick="0">
    <p:push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PlayStation 4 </a:t>
            </a:r>
          </a:p>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pro</a:t>
            </a:r>
            <a:endParaRPr lang="en-US" sz="44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5764" r="25654"/>
          <a:stretch/>
        </p:blipFill>
        <p:spPr>
          <a:xfrm rot="5400000">
            <a:off x="6787222" y="1702324"/>
            <a:ext cx="4373215" cy="506349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640" y="1988958"/>
            <a:ext cx="5064574" cy="4480278"/>
          </a:xfrm>
          <a:prstGeom prst="rect">
            <a:avLst/>
          </a:prstGeom>
        </p:spPr>
      </p:pic>
      <p:pic>
        <p:nvPicPr>
          <p:cNvPr id="12" name="Picture 11">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77545575"/>
      </p:ext>
    </p:extLst>
  </p:cSld>
  <p:clrMapOvr>
    <a:masterClrMapping/>
  </p:clrMapOvr>
  <p:transition spd="slow" advClick="0">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3302"/>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5254499"/>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25348"/>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22882" y="3592655"/>
            <a:ext cx="4149724"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PlayStation VR</a:t>
            </a:r>
            <a:endParaRPr lang="en-US" sz="24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13" name="Rectangle 12"/>
          <p:cNvSpPr/>
          <p:nvPr/>
        </p:nvSpPr>
        <p:spPr>
          <a:xfrm rot="16200000">
            <a:off x="4617140" y="3771950"/>
            <a:ext cx="1374589" cy="101600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Up Arrow 17">
            <a:hlinkClick r:id="rId2" action="ppaction://hlinksldjump"/>
          </p:cNvPr>
          <p:cNvSpPr/>
          <p:nvPr/>
        </p:nvSpPr>
        <p:spPr>
          <a:xfrm>
            <a:off x="4872800" y="3656156"/>
            <a:ext cx="863267" cy="1202766"/>
          </a:xfrm>
          <a:prstGeom prst="upArrow">
            <a:avLst/>
          </a:prstGeom>
          <a:solidFill>
            <a:schemeClr val="bg1"/>
          </a:solidFill>
          <a:ln>
            <a:noFill/>
          </a:ln>
          <a:effectLst>
            <a:outerShdw blurRad="50800" dist="38100" dir="2700000" algn="tl"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40" name="Rectangle 39"/>
          <p:cNvSpPr/>
          <p:nvPr/>
        </p:nvSpPr>
        <p:spPr>
          <a:xfrm>
            <a:off x="6295530" y="279398"/>
            <a:ext cx="4149724"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PlayStation 4 Pro</a:t>
            </a:r>
            <a:endParaRPr lang="en-US" sz="24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41" name="Rectangle 40"/>
          <p:cNvSpPr/>
          <p:nvPr/>
        </p:nvSpPr>
        <p:spPr>
          <a:xfrm rot="16200000">
            <a:off x="10389785" y="458692"/>
            <a:ext cx="1374589" cy="101600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Up Arrow 41">
            <a:hlinkClick r:id="rId3" action="ppaction://hlinksldjump"/>
          </p:cNvPr>
          <p:cNvSpPr/>
          <p:nvPr/>
        </p:nvSpPr>
        <p:spPr>
          <a:xfrm rot="10800000">
            <a:off x="10645445" y="365309"/>
            <a:ext cx="863267" cy="1202766"/>
          </a:xfrm>
          <a:prstGeom prst="upArrow">
            <a:avLst/>
          </a:prstGeom>
          <a:solidFill>
            <a:schemeClr val="bg1"/>
          </a:solidFill>
          <a:ln>
            <a:noFill/>
          </a:ln>
          <a:effectLst>
            <a:outerShdw blurRad="50800" dist="38100" dir="2700000" algn="tl"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6295530" y="1815809"/>
            <a:ext cx="5289550" cy="3150086"/>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32" name="Rectangle 31"/>
          <p:cNvSpPr/>
          <p:nvPr/>
        </p:nvSpPr>
        <p:spPr>
          <a:xfrm>
            <a:off x="522885" y="279397"/>
            <a:ext cx="5289550" cy="3150086"/>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33" name="Rectangle 32"/>
          <p:cNvSpPr/>
          <p:nvPr/>
        </p:nvSpPr>
        <p:spPr>
          <a:xfrm>
            <a:off x="123825" y="5383148"/>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Hardware</a:t>
            </a:r>
          </a:p>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Navigation</a:t>
            </a:r>
            <a:endParaRPr lang="en-US" sz="44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21267" r="46591"/>
          <a:stretch/>
        </p:blipFill>
        <p:spPr>
          <a:xfrm rot="5400000">
            <a:off x="1705608" y="-704279"/>
            <a:ext cx="2924104" cy="5117437"/>
          </a:xfrm>
          <a:prstGeom prst="rect">
            <a:avLst/>
          </a:prstGeom>
        </p:spPr>
      </p:pic>
      <p:pic>
        <p:nvPicPr>
          <p:cNvPr id="17" name="Picture 16">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69079" y="5444759"/>
            <a:ext cx="1493842" cy="1222980"/>
          </a:xfrm>
          <a:prstGeom prst="rect">
            <a:avLst/>
          </a:prstGeom>
        </p:spPr>
      </p:pic>
      <p:pic>
        <p:nvPicPr>
          <p:cNvPr id="19" name="Picture 18"/>
          <p:cNvPicPr>
            <a:picLocks noChangeAspect="1"/>
          </p:cNvPicPr>
          <p:nvPr/>
        </p:nvPicPr>
        <p:blipFill rotWithShape="1">
          <a:blip r:embed="rId7">
            <a:extLst>
              <a:ext uri="{28A0092B-C50C-407E-A947-70E740481C1C}">
                <a14:useLocalDpi xmlns:a14="http://schemas.microsoft.com/office/drawing/2010/main" val="0"/>
              </a:ext>
            </a:extLst>
          </a:blip>
          <a:srcRect l="42246" r="25654"/>
          <a:stretch/>
        </p:blipFill>
        <p:spPr>
          <a:xfrm rot="5400000">
            <a:off x="7476937" y="846257"/>
            <a:ext cx="2929706" cy="5133844"/>
          </a:xfrm>
          <a:prstGeom prst="rect">
            <a:avLst/>
          </a:prstGeom>
        </p:spPr>
      </p:pic>
    </p:spTree>
    <p:extLst>
      <p:ext uri="{BB962C8B-B14F-4D97-AF65-F5344CB8AC3E}">
        <p14:creationId xmlns:p14="http://schemas.microsoft.com/office/powerpoint/2010/main" val="78657695"/>
      </p:ext>
    </p:extLst>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grpId="0" nodeType="withEffect">
                                  <p:stCondLst>
                                    <p:cond delay="0"/>
                                  </p:stCondLst>
                                  <p:childTnLst>
                                    <p:animRot by="120000">
                                      <p:cBhvr>
                                        <p:cTn id="6" dur="100" fill="hold">
                                          <p:stCondLst>
                                            <p:cond delay="0"/>
                                          </p:stCondLst>
                                        </p:cTn>
                                        <p:tgtEl>
                                          <p:spTgt spid="18"/>
                                        </p:tgtEl>
                                        <p:attrNameLst>
                                          <p:attrName>r</p:attrName>
                                        </p:attrNameLst>
                                      </p:cBhvr>
                                    </p:animRot>
                                    <p:animRot by="-240000">
                                      <p:cBhvr>
                                        <p:cTn id="7" dur="200" fill="hold">
                                          <p:stCondLst>
                                            <p:cond delay="200"/>
                                          </p:stCondLst>
                                        </p:cTn>
                                        <p:tgtEl>
                                          <p:spTgt spid="18"/>
                                        </p:tgtEl>
                                        <p:attrNameLst>
                                          <p:attrName>r</p:attrName>
                                        </p:attrNameLst>
                                      </p:cBhvr>
                                    </p:animRot>
                                    <p:animRot by="240000">
                                      <p:cBhvr>
                                        <p:cTn id="8" dur="200" fill="hold">
                                          <p:stCondLst>
                                            <p:cond delay="400"/>
                                          </p:stCondLst>
                                        </p:cTn>
                                        <p:tgtEl>
                                          <p:spTgt spid="18"/>
                                        </p:tgtEl>
                                        <p:attrNameLst>
                                          <p:attrName>r</p:attrName>
                                        </p:attrNameLst>
                                      </p:cBhvr>
                                    </p:animRot>
                                    <p:animRot by="-240000">
                                      <p:cBhvr>
                                        <p:cTn id="9" dur="200" fill="hold">
                                          <p:stCondLst>
                                            <p:cond delay="600"/>
                                          </p:stCondLst>
                                        </p:cTn>
                                        <p:tgtEl>
                                          <p:spTgt spid="18"/>
                                        </p:tgtEl>
                                        <p:attrNameLst>
                                          <p:attrName>r</p:attrName>
                                        </p:attrNameLst>
                                      </p:cBhvr>
                                    </p:animRot>
                                    <p:animRot by="120000">
                                      <p:cBhvr>
                                        <p:cTn id="10" dur="200" fill="hold">
                                          <p:stCondLst>
                                            <p:cond delay="800"/>
                                          </p:stCondLst>
                                        </p:cTn>
                                        <p:tgtEl>
                                          <p:spTgt spid="18"/>
                                        </p:tgtEl>
                                        <p:attrNameLst>
                                          <p:attrName>r</p:attrName>
                                        </p:attrNameLst>
                                      </p:cBhvr>
                                    </p:animRot>
                                  </p:childTnLst>
                                </p:cTn>
                              </p:par>
                              <p:par>
                                <p:cTn id="11" presetID="32" presetClass="emph" presetSubtype="0" repeatCount="indefinite" fill="hold" grpId="0" nodeType="withEffect">
                                  <p:stCondLst>
                                    <p:cond delay="0"/>
                                  </p:stCondLst>
                                  <p:childTnLst>
                                    <p:animRot by="120000">
                                      <p:cBhvr>
                                        <p:cTn id="12" dur="100" fill="hold">
                                          <p:stCondLst>
                                            <p:cond delay="0"/>
                                          </p:stCondLst>
                                        </p:cTn>
                                        <p:tgtEl>
                                          <p:spTgt spid="42"/>
                                        </p:tgtEl>
                                        <p:attrNameLst>
                                          <p:attrName>r</p:attrName>
                                        </p:attrNameLst>
                                      </p:cBhvr>
                                    </p:animRot>
                                    <p:animRot by="-240000">
                                      <p:cBhvr>
                                        <p:cTn id="13" dur="200" fill="hold">
                                          <p:stCondLst>
                                            <p:cond delay="200"/>
                                          </p:stCondLst>
                                        </p:cTn>
                                        <p:tgtEl>
                                          <p:spTgt spid="42"/>
                                        </p:tgtEl>
                                        <p:attrNameLst>
                                          <p:attrName>r</p:attrName>
                                        </p:attrNameLst>
                                      </p:cBhvr>
                                    </p:animRot>
                                    <p:animRot by="240000">
                                      <p:cBhvr>
                                        <p:cTn id="14" dur="200" fill="hold">
                                          <p:stCondLst>
                                            <p:cond delay="400"/>
                                          </p:stCondLst>
                                        </p:cTn>
                                        <p:tgtEl>
                                          <p:spTgt spid="42"/>
                                        </p:tgtEl>
                                        <p:attrNameLst>
                                          <p:attrName>r</p:attrName>
                                        </p:attrNameLst>
                                      </p:cBhvr>
                                    </p:animRot>
                                    <p:animRot by="-240000">
                                      <p:cBhvr>
                                        <p:cTn id="15" dur="200" fill="hold">
                                          <p:stCondLst>
                                            <p:cond delay="600"/>
                                          </p:stCondLst>
                                        </p:cTn>
                                        <p:tgtEl>
                                          <p:spTgt spid="42"/>
                                        </p:tgtEl>
                                        <p:attrNameLst>
                                          <p:attrName>r</p:attrName>
                                        </p:attrNameLst>
                                      </p:cBhvr>
                                    </p:animRot>
                                    <p:animRot by="120000">
                                      <p:cBhvr>
                                        <p:cTn id="16" dur="200" fill="hold">
                                          <p:stCondLst>
                                            <p:cond delay="80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251791" y="2080591"/>
            <a:ext cx="11688418" cy="3441693"/>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Game navigation</a:t>
            </a:r>
            <a:endParaRPr lang="en-US" sz="44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11" name="Picture 10">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4333" y="183608"/>
            <a:ext cx="1493842" cy="122298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587" y="2187240"/>
            <a:ext cx="11459435" cy="3206394"/>
          </a:xfrm>
          <a:prstGeom prst="rect">
            <a:avLst/>
          </a:prstGeom>
          <a:effectLst>
            <a:softEdge rad="38100"/>
          </a:effectLst>
        </p:spPr>
      </p:pic>
      <p:sp>
        <p:nvSpPr>
          <p:cNvPr id="5" name="Rectangle 4">
            <a:hlinkClick r:id="rId5" action="ppaction://hlinksldjump"/>
          </p:cNvPr>
          <p:cNvSpPr/>
          <p:nvPr/>
        </p:nvSpPr>
        <p:spPr>
          <a:xfrm>
            <a:off x="424070" y="2213744"/>
            <a:ext cx="265043"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hlinkClick r:id="rId6" action="ppaction://hlinksldjump"/>
          </p:cNvPr>
          <p:cNvSpPr/>
          <p:nvPr/>
        </p:nvSpPr>
        <p:spPr>
          <a:xfrm>
            <a:off x="702365" y="2213744"/>
            <a:ext cx="265043"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hlinkClick r:id="rId7" action="ppaction://hlinksldjump"/>
          </p:cNvPr>
          <p:cNvSpPr/>
          <p:nvPr/>
        </p:nvSpPr>
        <p:spPr>
          <a:xfrm>
            <a:off x="980660" y="2213743"/>
            <a:ext cx="265043"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hlinkClick r:id="rId8" action="ppaction://hlinksldjump"/>
          </p:cNvPr>
          <p:cNvSpPr/>
          <p:nvPr/>
        </p:nvSpPr>
        <p:spPr>
          <a:xfrm>
            <a:off x="1274430" y="2213743"/>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hlinkClick r:id="rId9" action="ppaction://hlinksldjump"/>
          </p:cNvPr>
          <p:cNvSpPr/>
          <p:nvPr/>
        </p:nvSpPr>
        <p:spPr>
          <a:xfrm>
            <a:off x="1556349" y="2215083"/>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hlinkClick r:id="rId10" action="ppaction://hlinksldjump"/>
          </p:cNvPr>
          <p:cNvSpPr/>
          <p:nvPr/>
        </p:nvSpPr>
        <p:spPr>
          <a:xfrm>
            <a:off x="1811585" y="2213742"/>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hlinkClick r:id="rId11" action="ppaction://hlinksldjump"/>
          </p:cNvPr>
          <p:cNvSpPr/>
          <p:nvPr/>
        </p:nvSpPr>
        <p:spPr>
          <a:xfrm>
            <a:off x="2083696" y="2204119"/>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hlinkClick r:id="rId12" action="ppaction://hlinksldjump"/>
          </p:cNvPr>
          <p:cNvSpPr/>
          <p:nvPr/>
        </p:nvSpPr>
        <p:spPr>
          <a:xfrm>
            <a:off x="2375245" y="2213742"/>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hlinkClick r:id="rId13" action="ppaction://hlinksldjump"/>
          </p:cNvPr>
          <p:cNvSpPr/>
          <p:nvPr/>
        </p:nvSpPr>
        <p:spPr>
          <a:xfrm>
            <a:off x="2676083" y="2213742"/>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hlinkClick r:id="rId14" action="ppaction://hlinksldjump"/>
          </p:cNvPr>
          <p:cNvSpPr/>
          <p:nvPr/>
        </p:nvSpPr>
        <p:spPr>
          <a:xfrm>
            <a:off x="2973812" y="2213742"/>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hlinkClick r:id="rId15" action="ppaction://hlinksldjump"/>
          </p:cNvPr>
          <p:cNvSpPr/>
          <p:nvPr/>
        </p:nvSpPr>
        <p:spPr>
          <a:xfrm>
            <a:off x="3275169" y="2213742"/>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hlinkClick r:id="rId16" action="ppaction://hlinksldjump"/>
          </p:cNvPr>
          <p:cNvSpPr/>
          <p:nvPr/>
        </p:nvSpPr>
        <p:spPr>
          <a:xfrm>
            <a:off x="3547280" y="2251248"/>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hlinkClick r:id="rId17" action="ppaction://hlinksldjump"/>
          </p:cNvPr>
          <p:cNvSpPr/>
          <p:nvPr/>
        </p:nvSpPr>
        <p:spPr>
          <a:xfrm>
            <a:off x="3825667" y="2251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hlinkClick r:id="rId18" action="ppaction://hlinksldjump"/>
          </p:cNvPr>
          <p:cNvSpPr/>
          <p:nvPr/>
        </p:nvSpPr>
        <p:spPr>
          <a:xfrm>
            <a:off x="4110940" y="2240248"/>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hlinkClick r:id="rId19" action="ppaction://hlinksldjump"/>
          </p:cNvPr>
          <p:cNvSpPr/>
          <p:nvPr/>
        </p:nvSpPr>
        <p:spPr>
          <a:xfrm>
            <a:off x="4383051" y="2251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hlinkClick r:id="rId20" action="ppaction://hlinksldjump"/>
          </p:cNvPr>
          <p:cNvSpPr/>
          <p:nvPr/>
        </p:nvSpPr>
        <p:spPr>
          <a:xfrm>
            <a:off x="4654279" y="2251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hlinkClick r:id="rId21" action="ppaction://hlinksldjump"/>
          </p:cNvPr>
          <p:cNvSpPr/>
          <p:nvPr/>
        </p:nvSpPr>
        <p:spPr>
          <a:xfrm>
            <a:off x="4946711" y="2251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hlinkClick r:id="rId22" action="ppaction://hlinksldjump"/>
          </p:cNvPr>
          <p:cNvSpPr/>
          <p:nvPr/>
        </p:nvSpPr>
        <p:spPr>
          <a:xfrm>
            <a:off x="5204685" y="2240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hlinkClick r:id="rId23" action="ppaction://hlinksldjump"/>
          </p:cNvPr>
          <p:cNvSpPr/>
          <p:nvPr/>
        </p:nvSpPr>
        <p:spPr>
          <a:xfrm>
            <a:off x="5462659" y="2229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hlinkClick r:id="rId24" action="ppaction://hlinksldjump"/>
          </p:cNvPr>
          <p:cNvSpPr/>
          <p:nvPr/>
        </p:nvSpPr>
        <p:spPr>
          <a:xfrm>
            <a:off x="5734770" y="2251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hlinkClick r:id="rId25" action="ppaction://hlinksldjump"/>
          </p:cNvPr>
          <p:cNvSpPr/>
          <p:nvPr/>
        </p:nvSpPr>
        <p:spPr>
          <a:xfrm>
            <a:off x="6018582" y="2251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hlinkClick r:id="rId26" action="ppaction://hlinksldjump"/>
          </p:cNvPr>
          <p:cNvSpPr/>
          <p:nvPr/>
        </p:nvSpPr>
        <p:spPr>
          <a:xfrm>
            <a:off x="6291103" y="2272252"/>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hlinkClick r:id="rId27" action="ppaction://hlinksldjump"/>
          </p:cNvPr>
          <p:cNvSpPr/>
          <p:nvPr/>
        </p:nvSpPr>
        <p:spPr>
          <a:xfrm>
            <a:off x="6563624" y="2272251"/>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hlinkClick r:id="rId28" action="ppaction://hlinksldjump"/>
          </p:cNvPr>
          <p:cNvSpPr/>
          <p:nvPr/>
        </p:nvSpPr>
        <p:spPr>
          <a:xfrm>
            <a:off x="6836145" y="2272251"/>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hlinkClick r:id="rId29" action="ppaction://hlinksldjump"/>
          </p:cNvPr>
          <p:cNvSpPr/>
          <p:nvPr/>
        </p:nvSpPr>
        <p:spPr>
          <a:xfrm>
            <a:off x="7120466" y="2272250"/>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hlinkClick r:id="rId30" action="ppaction://hlinksldjump"/>
          </p:cNvPr>
          <p:cNvSpPr/>
          <p:nvPr/>
        </p:nvSpPr>
        <p:spPr>
          <a:xfrm>
            <a:off x="7392175" y="2282753"/>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hlinkClick r:id="rId31" action="ppaction://hlinksldjump"/>
          </p:cNvPr>
          <p:cNvSpPr/>
          <p:nvPr/>
        </p:nvSpPr>
        <p:spPr>
          <a:xfrm>
            <a:off x="7664030" y="2272249"/>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hlinkClick r:id="rId32" action="ppaction://hlinksldjump"/>
          </p:cNvPr>
          <p:cNvSpPr/>
          <p:nvPr/>
        </p:nvSpPr>
        <p:spPr>
          <a:xfrm>
            <a:off x="7935739" y="2282752"/>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hlinkClick r:id="rId33" action="ppaction://hlinksldjump"/>
          </p:cNvPr>
          <p:cNvSpPr/>
          <p:nvPr/>
        </p:nvSpPr>
        <p:spPr>
          <a:xfrm>
            <a:off x="8207952" y="229325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hlinkClick r:id="rId34" action="ppaction://hlinksldjump"/>
          </p:cNvPr>
          <p:cNvSpPr/>
          <p:nvPr/>
        </p:nvSpPr>
        <p:spPr>
          <a:xfrm>
            <a:off x="8508269" y="2282752"/>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hlinkClick r:id="rId35" action="ppaction://hlinksldjump"/>
          </p:cNvPr>
          <p:cNvSpPr/>
          <p:nvPr/>
        </p:nvSpPr>
        <p:spPr>
          <a:xfrm>
            <a:off x="8787810" y="2272249"/>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hlinkClick r:id="rId36" action="ppaction://hlinksldjump"/>
          </p:cNvPr>
          <p:cNvSpPr/>
          <p:nvPr/>
        </p:nvSpPr>
        <p:spPr>
          <a:xfrm>
            <a:off x="9059519" y="2282751"/>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hlinkClick r:id="rId37" action="ppaction://hlinksldjump"/>
          </p:cNvPr>
          <p:cNvSpPr/>
          <p:nvPr/>
        </p:nvSpPr>
        <p:spPr>
          <a:xfrm>
            <a:off x="9345512" y="2272249"/>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hlinkClick r:id="rId38" action="ppaction://hlinksldjump"/>
          </p:cNvPr>
          <p:cNvSpPr/>
          <p:nvPr/>
        </p:nvSpPr>
        <p:spPr>
          <a:xfrm>
            <a:off x="9605605" y="2251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hlinkClick r:id="rId39" action="ppaction://hlinksldjump"/>
          </p:cNvPr>
          <p:cNvSpPr/>
          <p:nvPr/>
        </p:nvSpPr>
        <p:spPr>
          <a:xfrm>
            <a:off x="9889926" y="2251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hlinkClick r:id="rId39" action="ppaction://hlinksldjump"/>
          </p:cNvPr>
          <p:cNvSpPr/>
          <p:nvPr/>
        </p:nvSpPr>
        <p:spPr>
          <a:xfrm>
            <a:off x="10720593" y="2272248"/>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hlinkClick r:id="rId40" action="ppaction://hlinksldjump"/>
          </p:cNvPr>
          <p:cNvSpPr/>
          <p:nvPr/>
        </p:nvSpPr>
        <p:spPr>
          <a:xfrm>
            <a:off x="10167807" y="2272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hlinkClick r:id="rId40" action="ppaction://hlinksldjump"/>
          </p:cNvPr>
          <p:cNvSpPr/>
          <p:nvPr/>
        </p:nvSpPr>
        <p:spPr>
          <a:xfrm>
            <a:off x="10985042" y="22512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hlinkClick r:id="rId41" action="ppaction://hlinksldjump"/>
          </p:cNvPr>
          <p:cNvSpPr/>
          <p:nvPr/>
        </p:nvSpPr>
        <p:spPr>
          <a:xfrm>
            <a:off x="10448733" y="2282751"/>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hlinkClick r:id="rId41" action="ppaction://hlinksldjump"/>
          </p:cNvPr>
          <p:cNvSpPr/>
          <p:nvPr/>
        </p:nvSpPr>
        <p:spPr>
          <a:xfrm>
            <a:off x="11262923" y="2261747"/>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hlinkClick r:id="rId42" action="ppaction://hlinksldjump"/>
          </p:cNvPr>
          <p:cNvSpPr/>
          <p:nvPr/>
        </p:nvSpPr>
        <p:spPr>
          <a:xfrm>
            <a:off x="11546790" y="2272246"/>
            <a:ext cx="262822" cy="3100377"/>
          </a:xfrm>
          <a:prstGeom prst="rect">
            <a:avLst/>
          </a:pr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8306617" y="5839203"/>
            <a:ext cx="3549443" cy="724467"/>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effectLst>
                  <a:outerShdw blurRad="38100" dist="38100" dir="2700000" algn="tl">
                    <a:srgbClr val="000000">
                      <a:alpha val="43137"/>
                    </a:srgbClr>
                  </a:outerShdw>
                </a:effectLst>
                <a:latin typeface="American Typewriter" charset="0"/>
                <a:ea typeface="American Typewriter" charset="0"/>
                <a:cs typeface="American Typewriter" charset="0"/>
              </a:rPr>
              <a:t>Click on a game to view my personal pros and cons with it!</a:t>
            </a:r>
            <a:endParaRPr lang="en-US" sz="1600" dirty="0">
              <a:solidFill>
                <a:schemeClr val="bg1"/>
              </a:solidFill>
              <a:effectLst>
                <a:outerShdw blurRad="38100" dist="38100" dir="2700000" algn="tl">
                  <a:srgbClr val="000000">
                    <a:alpha val="43137"/>
                  </a:srgbClr>
                </a:outerShdw>
              </a:effectLst>
              <a:latin typeface="American Typewriter" charset="0"/>
              <a:ea typeface="American Typewriter" charset="0"/>
              <a:cs typeface="American Typewriter" charset="0"/>
            </a:endParaRPr>
          </a:p>
        </p:txBody>
      </p:sp>
    </p:spTree>
    <p:extLst>
      <p:ext uri="{BB962C8B-B14F-4D97-AF65-F5344CB8AC3E}">
        <p14:creationId xmlns:p14="http://schemas.microsoft.com/office/powerpoint/2010/main" val="1391369750"/>
      </p:ext>
    </p:extLst>
  </p:cSld>
  <p:clrMapOvr>
    <a:masterClrMapping/>
  </p:clrMapOvr>
  <p:transition spd="slow" advClick="0">
    <p:push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merican Typewriter" charset="0"/>
                <a:ea typeface="American Typewriter" charset="0"/>
                <a:cs typeface="American Typewriter" charset="0"/>
              </a:rPr>
              <a:t>“Deformers </a:t>
            </a:r>
            <a:r>
              <a:rPr lang="en-US" sz="2000" dirty="0">
                <a:latin typeface="American Typewriter" charset="0"/>
                <a:ea typeface="American Typewriter" charset="0"/>
                <a:cs typeface="American Typewriter" charset="0"/>
              </a:rPr>
              <a:t>is a physics-based arena brawler where the goal is to out-battle, out-eat, and out-score your </a:t>
            </a:r>
            <a:r>
              <a:rPr lang="en-US" sz="2000" dirty="0" smtClean="0">
                <a:latin typeface="American Typewriter" charset="0"/>
                <a:ea typeface="American Typewriter" charset="0"/>
                <a:cs typeface="American Typewriter" charset="0"/>
              </a:rPr>
              <a:t>opponent”</a:t>
            </a:r>
          </a:p>
          <a:p>
            <a:pPr marL="342900" indent="-342900" algn="ctr">
              <a:buFontTx/>
              <a:buChar char="-"/>
            </a:pPr>
            <a:r>
              <a:rPr lang="en-US" sz="2000" dirty="0" smtClean="0">
                <a:latin typeface="American Typewriter" charset="0"/>
                <a:ea typeface="American Typewriter" charset="0"/>
                <a:cs typeface="American Typewriter" charset="0"/>
              </a:rPr>
              <a:t>Ready At Dawn Studios</a:t>
            </a: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Pros</a:t>
            </a:r>
          </a:p>
          <a:p>
            <a:pPr marL="342900" indent="-342900" algn="ctr">
              <a:buFontTx/>
              <a:buChar char="-"/>
            </a:pPr>
            <a:r>
              <a:rPr lang="en-US" sz="2000" dirty="0" smtClean="0">
                <a:latin typeface="American Typewriter" charset="0"/>
                <a:ea typeface="American Typewriter" charset="0"/>
                <a:cs typeface="American Typewriter" charset="0"/>
              </a:rPr>
              <a:t>Action packed</a:t>
            </a:r>
          </a:p>
          <a:p>
            <a:pPr marL="342900" indent="-342900" algn="ctr">
              <a:buFontTx/>
              <a:buChar char="-"/>
            </a:pPr>
            <a:r>
              <a:rPr lang="en-US" sz="2000" dirty="0" smtClean="0">
                <a:latin typeface="American Typewriter" charset="0"/>
                <a:ea typeface="American Typewriter" charset="0"/>
                <a:cs typeface="American Typewriter" charset="0"/>
              </a:rPr>
              <a:t>Multiplayer</a:t>
            </a:r>
          </a:p>
          <a:p>
            <a:pPr algn="ct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Cons</a:t>
            </a:r>
          </a:p>
          <a:p>
            <a:pPr marL="342900" indent="-342900" algn="ctr">
              <a:buFontTx/>
              <a:buChar char="-"/>
            </a:pPr>
            <a:r>
              <a:rPr lang="en-US" sz="2000" dirty="0" smtClean="0">
                <a:latin typeface="American Typewriter" charset="0"/>
                <a:ea typeface="American Typewriter" charset="0"/>
                <a:cs typeface="American Typewriter" charset="0"/>
              </a:rPr>
              <a:t>Servers suck</a:t>
            </a:r>
          </a:p>
          <a:p>
            <a:pPr marL="342900" indent="-342900" algn="ctr">
              <a:buFontTx/>
              <a:buChar char="-"/>
            </a:pPr>
            <a:r>
              <a:rPr lang="en-US" sz="2000" dirty="0" smtClean="0">
                <a:latin typeface="American Typewriter" charset="0"/>
                <a:ea typeface="American Typewriter" charset="0"/>
                <a:cs typeface="American Typewriter" charset="0"/>
              </a:rPr>
              <a:t>Repetitive gameplay</a:t>
            </a:r>
          </a:p>
          <a:p>
            <a:pPr marL="342900" indent="-342900" algn="ctr">
              <a:buFontTx/>
              <a:buChar char="-"/>
            </a:pPr>
            <a:endParaRPr lang="en-US" sz="2000" dirty="0" smtClean="0">
              <a:latin typeface="American Typewriter" charset="0"/>
              <a:ea typeface="American Typewriter" charset="0"/>
              <a:cs typeface="American Typewriter" charset="0"/>
            </a:endParaRP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effectLst>
                  <a:outerShdw blurRad="38100" dist="38100" dir="2700000" algn="tl">
                    <a:srgbClr val="000000">
                      <a:alpha val="43137"/>
                    </a:srgbClr>
                  </a:outerShdw>
                </a:effectLst>
                <a:latin typeface="Slim Play" charset="0"/>
                <a:ea typeface="Slim Play" charset="0"/>
                <a:cs typeface="Slim Play" charset="0"/>
              </a:rPr>
              <a:t>D</a:t>
            </a: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eformers</a:t>
            </a:r>
            <a:endParaRPr lang="en-US" sz="44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0912"/>
          <a:stretch/>
        </p:blipFill>
        <p:spPr>
          <a:xfrm>
            <a:off x="6434939" y="1987825"/>
            <a:ext cx="5012998" cy="4465984"/>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167858255"/>
      </p:ext>
    </p:extLst>
  </p:cSld>
  <p:clrMapOvr>
    <a:masterClrMapping/>
  </p:clrMapOvr>
  <p:transition spd="slow" advClick="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merican Typewriter" charset="0"/>
                <a:ea typeface="American Typewriter" charset="0"/>
                <a:cs typeface="American Typewriter" charset="0"/>
              </a:rPr>
              <a:t>“</a:t>
            </a:r>
            <a:r>
              <a:rPr lang="en-US" sz="2000" dirty="0">
                <a:latin typeface="American Typewriter" charset="0"/>
                <a:ea typeface="American Typewriter" charset="0"/>
                <a:cs typeface="American Typewriter" charset="0"/>
              </a:rPr>
              <a:t>No Man’s Sky is a game about exploration and survival in an infinite procedurally generated galaxy</a:t>
            </a:r>
            <a:r>
              <a:rPr lang="en-US" sz="2000" dirty="0" smtClean="0">
                <a:latin typeface="American Typewriter" charset="0"/>
                <a:ea typeface="American Typewriter" charset="0"/>
                <a:cs typeface="American Typewriter" charset="0"/>
              </a:rPr>
              <a:t>”</a:t>
            </a:r>
          </a:p>
          <a:p>
            <a:pPr marL="342900" indent="-342900" algn="ctr">
              <a:buFontTx/>
              <a:buChar char="-"/>
            </a:pPr>
            <a:r>
              <a:rPr lang="en-US" sz="2000" dirty="0" smtClean="0">
                <a:latin typeface="American Typewriter" charset="0"/>
                <a:ea typeface="American Typewriter" charset="0"/>
                <a:cs typeface="American Typewriter" charset="0"/>
              </a:rPr>
              <a:t>Hello Games</a:t>
            </a: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Pros</a:t>
            </a:r>
          </a:p>
          <a:p>
            <a:pPr marL="342900" indent="-342900" algn="ctr">
              <a:buFontTx/>
              <a:buChar char="-"/>
            </a:pPr>
            <a:r>
              <a:rPr lang="en-US" sz="2000" dirty="0" smtClean="0">
                <a:latin typeface="American Typewriter" charset="0"/>
                <a:ea typeface="American Typewriter" charset="0"/>
                <a:cs typeface="American Typewriter" charset="0"/>
              </a:rPr>
              <a:t>Idea was great</a:t>
            </a:r>
          </a:p>
          <a:p>
            <a:pPr marL="342900" indent="-342900" algn="ctr">
              <a:buFontTx/>
              <a:buChar char="-"/>
            </a:pPr>
            <a:r>
              <a:rPr lang="en-US" sz="2000" dirty="0" smtClean="0">
                <a:latin typeface="American Typewriter" charset="0"/>
                <a:ea typeface="American Typewriter" charset="0"/>
                <a:cs typeface="American Typewriter" charset="0"/>
              </a:rPr>
              <a:t>Massive world that is generated at random</a:t>
            </a: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Cons</a:t>
            </a:r>
          </a:p>
          <a:p>
            <a:pPr marL="342900" indent="-342900" algn="ctr">
              <a:buFontTx/>
              <a:buChar char="-"/>
            </a:pPr>
            <a:r>
              <a:rPr lang="en-US" sz="2000" dirty="0" smtClean="0">
                <a:latin typeface="American Typewriter" charset="0"/>
                <a:ea typeface="American Typewriter" charset="0"/>
                <a:cs typeface="American Typewriter" charset="0"/>
              </a:rPr>
              <a:t>Unfinished game</a:t>
            </a:r>
          </a:p>
          <a:p>
            <a:pPr marL="342900" indent="-342900" algn="ctr">
              <a:buFontTx/>
              <a:buChar char="-"/>
            </a:pPr>
            <a:r>
              <a:rPr lang="en-US" sz="2000" dirty="0" smtClean="0">
                <a:latin typeface="American Typewriter" charset="0"/>
                <a:ea typeface="American Typewriter" charset="0"/>
                <a:cs typeface="American Typewriter" charset="0"/>
              </a:rPr>
              <a:t>No real objective</a:t>
            </a:r>
          </a:p>
          <a:p>
            <a:pPr marL="342900" indent="-342900" algn="ctr">
              <a:buFontTx/>
              <a:buChar char="-"/>
            </a:pPr>
            <a:r>
              <a:rPr lang="en-US" sz="2000" dirty="0" smtClean="0">
                <a:latin typeface="American Typewriter" charset="0"/>
                <a:ea typeface="American Typewriter" charset="0"/>
                <a:cs typeface="American Typewriter" charset="0"/>
              </a:rPr>
              <a:t>Literally has no replay value</a:t>
            </a:r>
          </a:p>
          <a:p>
            <a:pPr marL="342900" indent="-342900" algn="ctr">
              <a:buFontTx/>
              <a:buChar char="-"/>
            </a:pPr>
            <a:r>
              <a:rPr lang="en-US" sz="2000" dirty="0" smtClean="0">
                <a:latin typeface="American Typewriter" charset="0"/>
                <a:ea typeface="American Typewriter" charset="0"/>
                <a:cs typeface="American Typewriter" charset="0"/>
              </a:rPr>
              <a:t>VERY Repetitive gameplay</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No Man’s Sky</a:t>
            </a:r>
            <a:endParaRPr lang="en-US" sz="44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36159"/>
          <a:stretch/>
        </p:blipFill>
        <p:spPr>
          <a:xfrm>
            <a:off x="6414052" y="2015987"/>
            <a:ext cx="5051770" cy="4451074"/>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414859767"/>
      </p:ext>
    </p:extLst>
  </p:cSld>
  <p:clrMapOvr>
    <a:masterClrMapping/>
  </p:clrMapOvr>
  <p:transition spd="slow" advClick="0">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00200"/>
            <a:ext cx="12192000" cy="525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652"/>
            <a:ext cx="12192000" cy="16035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3825" y="1728850"/>
            <a:ext cx="11944350" cy="5000499"/>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a:xfrm rot="16200000">
            <a:off x="11141930" y="5896021"/>
            <a:ext cx="1502699" cy="5277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2800" dirty="0">
              <a:latin typeface="Stencil" panose="040409050D0802020404" pitchFamily="82" charset="0"/>
            </a:endParaRPr>
          </a:p>
        </p:txBody>
      </p:sp>
      <p:sp>
        <p:nvSpPr>
          <p:cNvPr id="32" name="Rectangle 31"/>
          <p:cNvSpPr/>
          <p:nvPr/>
        </p:nvSpPr>
        <p:spPr>
          <a:xfrm>
            <a:off x="525152"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merican Typewriter" charset="0"/>
                <a:ea typeface="American Typewriter" charset="0"/>
                <a:cs typeface="American Typewriter" charset="0"/>
              </a:rPr>
              <a:t>“</a:t>
            </a:r>
            <a:r>
              <a:rPr lang="en-US" sz="2000" dirty="0">
                <a:latin typeface="American Typewriter" charset="0"/>
                <a:ea typeface="American Typewriter" charset="0"/>
                <a:cs typeface="American Typewriter" charset="0"/>
              </a:rPr>
              <a:t>Soccer meets driving once again in the </a:t>
            </a:r>
            <a:r>
              <a:rPr lang="en-US" sz="2000" dirty="0" smtClean="0">
                <a:latin typeface="American Typewriter" charset="0"/>
                <a:ea typeface="American Typewriter" charset="0"/>
                <a:cs typeface="American Typewriter" charset="0"/>
              </a:rPr>
              <a:t>long-awaited, physics-based </a:t>
            </a:r>
            <a:r>
              <a:rPr lang="en-US" sz="2000" dirty="0">
                <a:latin typeface="American Typewriter" charset="0"/>
                <a:ea typeface="American Typewriter" charset="0"/>
                <a:cs typeface="American Typewriter" charset="0"/>
              </a:rPr>
              <a:t>sequel to the beloved arena </a:t>
            </a:r>
            <a:r>
              <a:rPr lang="en-US" sz="2000" dirty="0" smtClean="0">
                <a:latin typeface="American Typewriter" charset="0"/>
                <a:ea typeface="American Typewriter" charset="0"/>
                <a:cs typeface="American Typewriter" charset="0"/>
              </a:rPr>
              <a:t>classic, Supersonic </a:t>
            </a:r>
            <a:r>
              <a:rPr lang="en-US" sz="2000" dirty="0">
                <a:latin typeface="American Typewriter" charset="0"/>
                <a:ea typeface="American Typewriter" charset="0"/>
                <a:cs typeface="American Typewriter" charset="0"/>
              </a:rPr>
              <a:t>Acrobatic Rocket-Powered Battle-Cars!</a:t>
            </a:r>
            <a:r>
              <a:rPr lang="en-US" sz="2000" dirty="0" smtClean="0">
                <a:latin typeface="American Typewriter" charset="0"/>
                <a:ea typeface="American Typewriter" charset="0"/>
                <a:cs typeface="American Typewriter" charset="0"/>
              </a:rPr>
              <a:t>”</a:t>
            </a:r>
          </a:p>
          <a:p>
            <a:pPr marL="342900" indent="-342900" algn="ctr">
              <a:buFontTx/>
              <a:buChar char="-"/>
            </a:pPr>
            <a:r>
              <a:rPr lang="en-US" sz="2000" dirty="0" err="1" smtClean="0">
                <a:latin typeface="American Typewriter" charset="0"/>
                <a:ea typeface="American Typewriter" charset="0"/>
                <a:cs typeface="American Typewriter" charset="0"/>
              </a:rPr>
              <a:t>Psyonix</a:t>
            </a:r>
            <a:endParaRPr lang="en-US" sz="2000" dirty="0" smtClean="0">
              <a:latin typeface="American Typewriter" charset="0"/>
              <a:ea typeface="American Typewriter" charset="0"/>
              <a:cs typeface="American Typewriter" charset="0"/>
            </a:endParaRP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Pros</a:t>
            </a:r>
          </a:p>
          <a:p>
            <a:pPr marL="342900" indent="-342900" algn="ctr">
              <a:buFontTx/>
              <a:buChar char="-"/>
            </a:pPr>
            <a:r>
              <a:rPr lang="en-US" sz="2000" dirty="0" smtClean="0">
                <a:latin typeface="American Typewriter" charset="0"/>
                <a:ea typeface="American Typewriter" charset="0"/>
                <a:cs typeface="American Typewriter" charset="0"/>
              </a:rPr>
              <a:t>Simple concept, easy to learn</a:t>
            </a:r>
          </a:p>
          <a:p>
            <a:pPr marL="342900" indent="-342900" algn="ctr">
              <a:buFontTx/>
              <a:buChar char="-"/>
            </a:pPr>
            <a:r>
              <a:rPr lang="en-US" sz="2000" dirty="0" smtClean="0">
                <a:latin typeface="American Typewriter" charset="0"/>
                <a:ea typeface="American Typewriter" charset="0"/>
                <a:cs typeface="American Typewriter" charset="0"/>
              </a:rPr>
              <a:t>Fun, fast-paced gameplay</a:t>
            </a:r>
          </a:p>
          <a:p>
            <a:pPr marL="342900" indent="-342900" algn="ctr">
              <a:buFontTx/>
              <a:buChar char="-"/>
            </a:pPr>
            <a:r>
              <a:rPr lang="en-US" sz="2000" dirty="0" smtClean="0">
                <a:latin typeface="American Typewriter" charset="0"/>
                <a:ea typeface="American Typewriter" charset="0"/>
                <a:cs typeface="American Typewriter" charset="0"/>
              </a:rPr>
              <a:t>Fun to play with friends</a:t>
            </a:r>
          </a:p>
          <a:p>
            <a:pPr marL="342900" indent="-342900" algn="ctr">
              <a:buFontTx/>
              <a:buChar char="-"/>
            </a:pPr>
            <a:r>
              <a:rPr lang="en-US" sz="2000" dirty="0" smtClean="0">
                <a:latin typeface="American Typewriter" charset="0"/>
                <a:ea typeface="American Typewriter" charset="0"/>
                <a:cs typeface="American Typewriter" charset="0"/>
              </a:rPr>
              <a:t>Involves cars with rockets</a:t>
            </a:r>
          </a:p>
          <a:p>
            <a:pPr marL="342900" indent="-342900" algn="ctr">
              <a:buFontTx/>
              <a:buChar char="-"/>
            </a:pPr>
            <a:endParaRPr lang="en-US" sz="2000" dirty="0" smtClean="0">
              <a:latin typeface="American Typewriter" charset="0"/>
              <a:ea typeface="American Typewriter" charset="0"/>
              <a:cs typeface="American Typewriter" charset="0"/>
            </a:endParaRPr>
          </a:p>
          <a:p>
            <a:pPr algn="ctr"/>
            <a:r>
              <a:rPr lang="en-US" sz="2000" dirty="0" smtClean="0">
                <a:latin typeface="American Typewriter" charset="0"/>
                <a:ea typeface="American Typewriter" charset="0"/>
                <a:cs typeface="American Typewriter" charset="0"/>
              </a:rPr>
              <a:t>Cons</a:t>
            </a:r>
          </a:p>
          <a:p>
            <a:pPr marL="342900" indent="-342900" algn="ctr">
              <a:buFontTx/>
              <a:buChar char="-"/>
            </a:pPr>
            <a:r>
              <a:rPr lang="en-US" sz="2000" dirty="0" smtClean="0">
                <a:latin typeface="American Typewriter" charset="0"/>
                <a:ea typeface="American Typewriter" charset="0"/>
                <a:cs typeface="American Typewriter" charset="0"/>
              </a:rPr>
              <a:t>Multiplayer can be very difficult for beginners</a:t>
            </a:r>
          </a:p>
        </p:txBody>
      </p:sp>
      <p:sp>
        <p:nvSpPr>
          <p:cNvPr id="33" name="Rectangle 32"/>
          <p:cNvSpPr/>
          <p:nvPr/>
        </p:nvSpPr>
        <p:spPr>
          <a:xfrm>
            <a:off x="123825" y="121997"/>
            <a:ext cx="11944350" cy="1374590"/>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effectLst>
                  <a:outerShdw blurRad="38100" dist="38100" dir="2700000" algn="tl">
                    <a:srgbClr val="000000">
                      <a:alpha val="43137"/>
                    </a:srgbClr>
                  </a:outerShdw>
                </a:effectLst>
                <a:latin typeface="Slim Play" charset="0"/>
                <a:ea typeface="Slim Play" charset="0"/>
                <a:cs typeface="Slim Play" charset="0"/>
              </a:rPr>
              <a:t>Rocket league</a:t>
            </a:r>
            <a:endParaRPr lang="en-US" sz="44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sp>
        <p:nvSpPr>
          <p:cNvPr id="15" name="Rectangle 14"/>
          <p:cNvSpPr/>
          <p:nvPr/>
        </p:nvSpPr>
        <p:spPr>
          <a:xfrm>
            <a:off x="6296663" y="1871673"/>
            <a:ext cx="5289550" cy="4714849"/>
          </a:xfrm>
          <a:prstGeom prst="rect">
            <a:avLst/>
          </a:prstGeom>
          <a:solidFill>
            <a:srgbClr val="0000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ffectLst>
                <a:outerShdw blurRad="38100" dist="38100" dir="2700000" algn="tl">
                  <a:srgbClr val="000000">
                    <a:alpha val="43137"/>
                  </a:srgbClr>
                </a:outerShdw>
              </a:effectLst>
              <a:latin typeface="Slim Play" charset="0"/>
              <a:ea typeface="Slim Play" charset="0"/>
              <a:cs typeface="Slim Play"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9797" r="7071"/>
          <a:stretch/>
        </p:blipFill>
        <p:spPr>
          <a:xfrm>
            <a:off x="6393863" y="1999868"/>
            <a:ext cx="5095149" cy="4458458"/>
          </a:xfrm>
          <a:prstGeom prst="rect">
            <a:avLst/>
          </a:prstGeom>
        </p:spPr>
      </p:pic>
      <p:pic>
        <p:nvPicPr>
          <p:cNvPr id="11" name="Picture 10">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4333" y="197802"/>
            <a:ext cx="1493842" cy="1222980"/>
          </a:xfrm>
          <a:prstGeom prst="rect">
            <a:avLst/>
          </a:prstGeom>
        </p:spPr>
      </p:pic>
    </p:spTree>
    <p:extLst>
      <p:ext uri="{BB962C8B-B14F-4D97-AF65-F5344CB8AC3E}">
        <p14:creationId xmlns:p14="http://schemas.microsoft.com/office/powerpoint/2010/main" val="1301927861"/>
      </p:ext>
    </p:extLst>
  </p:cSld>
  <p:clrMapOvr>
    <a:masterClrMapping/>
  </p:clrMapOvr>
  <p:transition spd="slow" advClick="0">
    <p:push di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4519</TotalTime>
  <Words>2729</Words>
  <Application>Microsoft Macintosh PowerPoint</Application>
  <PresentationFormat>Widescreen</PresentationFormat>
  <Paragraphs>473</Paragraphs>
  <Slides>46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American Typewriter</vt:lpstr>
      <vt:lpstr>Calibri</vt:lpstr>
      <vt:lpstr>Calibri Light</vt:lpstr>
      <vt:lpstr>Slim Play</vt:lpstr>
      <vt:lpstr>Stencil</vt:lpstr>
      <vt:lpstr>Wingdings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Rager, Albert</dc:creator>
  <cp:lastModifiedBy>Albert Rager IV</cp:lastModifiedBy>
  <cp:revision>145</cp:revision>
  <dcterms:created xsi:type="dcterms:W3CDTF">2017-04-11T14:01:29Z</dcterms:created>
  <dcterms:modified xsi:type="dcterms:W3CDTF">2018-05-03T21:56:41Z</dcterms:modified>
</cp:coreProperties>
</file>