
<file path=[Content_Types].xml><?xml version="1.0" encoding="utf-8"?>
<Types xmlns="http://schemas.openxmlformats.org/package/2006/content-types">
  <Default Extension="xml" ContentType="application/xml"/>
  <Default Extension="wav" ContentType="audio/x-wav"/>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80" r:id="rId3"/>
    <p:sldId id="264" r:id="rId4"/>
    <p:sldId id="272" r:id="rId5"/>
    <p:sldId id="260" r:id="rId6"/>
    <p:sldId id="265" r:id="rId7"/>
    <p:sldId id="258" r:id="rId8"/>
    <p:sldId id="266" r:id="rId9"/>
    <p:sldId id="267" r:id="rId10"/>
    <p:sldId id="268" r:id="rId11"/>
    <p:sldId id="269" r:id="rId12"/>
    <p:sldId id="270" r:id="rId13"/>
    <p:sldId id="271" r:id="rId14"/>
    <p:sldId id="273" r:id="rId15"/>
    <p:sldId id="274" r:id="rId16"/>
    <p:sldId id="275" r:id="rId17"/>
    <p:sldId id="276" r:id="rId18"/>
    <p:sldId id="277" r:id="rId19"/>
    <p:sldId id="279" r:id="rId20"/>
    <p:sldId id="278"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326880E-B11C-452D-8305-C6664E361E42}">
          <p14:sldIdLst>
            <p14:sldId id="257"/>
          </p14:sldIdLst>
        </p14:section>
        <p14:section name="Misc." id="{10172FA8-B014-438B-9833-361736038B4B}">
          <p14:sldIdLst>
            <p14:sldId id="280"/>
            <p14:sldId id="264"/>
            <p14:sldId id="272"/>
          </p14:sldIdLst>
        </p14:section>
        <p14:section name="Navigation" id="{B4974514-1DB0-47C4-AA08-6898A9C79760}">
          <p14:sldIdLst>
            <p14:sldId id="260"/>
          </p14:sldIdLst>
        </p14:section>
        <p14:section name="Text" id="{4829A33C-EA2E-4723-AB32-5B17606EB340}">
          <p14:sldIdLst>
            <p14:sldId id="265"/>
            <p14:sldId id="258"/>
          </p14:sldIdLst>
        </p14:section>
        <p14:section name="Images" id="{CB95D321-3351-334E-A99B-EF51C36DE84C}">
          <p14:sldIdLst>
            <p14:sldId id="266"/>
            <p14:sldId id="267"/>
          </p14:sldIdLst>
        </p14:section>
        <p14:section name="Audio" id="{EFE7C0F6-C725-6C4C-8A3A-E0316998D2A8}">
          <p14:sldIdLst>
            <p14:sldId id="268"/>
            <p14:sldId id="269"/>
          </p14:sldIdLst>
        </p14:section>
        <p14:section name="Animation" id="{2B5D345C-11B2-CB4D-9D05-6B17C1FF4923}">
          <p14:sldIdLst>
            <p14:sldId id="270"/>
            <p14:sldId id="271"/>
          </p14:sldIdLst>
        </p14:section>
        <p14:section name="Video" id="{2154F411-597D-8B4A-9F7F-0AE3DABF5068}">
          <p14:sldIdLst>
            <p14:sldId id="273"/>
            <p14:sldId id="274"/>
          </p14:sldIdLst>
        </p14:section>
        <p14:section name="Copyright" id="{5023965B-48B9-D049-AD8B-008207F549D7}">
          <p14:sldIdLst>
            <p14:sldId id="275"/>
          </p14:sldIdLst>
        </p14:section>
        <p14:section name="Ware(s)" id="{A33AC043-AE91-1F48-89ED-BE3948558533}">
          <p14:sldIdLst>
            <p14:sldId id="276"/>
            <p14:sldId id="277"/>
          </p14:sldIdLst>
        </p14:section>
        <p14:section name="Intro" id="{AD21C036-D4F9-7346-A0D0-B1C6844CC1D9}">
          <p14:sldIdLst>
            <p14:sldId id="279"/>
            <p14:sldId id="27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54" autoAdjust="0"/>
    <p:restoredTop sz="94660"/>
  </p:normalViewPr>
  <p:slideViewPr>
    <p:cSldViewPr snapToGrid="0">
      <p:cViewPr varScale="1">
        <p:scale>
          <a:sx n="61" d="100"/>
          <a:sy n="61" d="100"/>
        </p:scale>
        <p:origin x="248" y="12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B7F18D-2660-7D4A-9A80-FE2A13809E4D}" type="datetimeFigureOut">
              <a:rPr lang="en-US" smtClean="0"/>
              <a:t>4/10/18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B19FEB-ACF2-5B4F-8D92-A36D069C043A}" type="slidenum">
              <a:rPr lang="en-US" smtClean="0"/>
              <a:t>‹#›</a:t>
            </a:fld>
            <a:endParaRPr lang="en-US"/>
          </a:p>
        </p:txBody>
      </p:sp>
    </p:spTree>
    <p:extLst>
      <p:ext uri="{BB962C8B-B14F-4D97-AF65-F5344CB8AC3E}">
        <p14:creationId xmlns:p14="http://schemas.microsoft.com/office/powerpoint/2010/main" val="13007882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C6F6CDE-0B28-4A93-98BB-AD459AB71B16}" type="datetimeFigureOut">
              <a:rPr lang="en-US" smtClean="0"/>
              <a:t>4/10/18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272178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6F6CDE-0B28-4A93-98BB-AD459AB71B16}" type="datetimeFigureOut">
              <a:rPr lang="en-US" smtClean="0"/>
              <a:t>4/10/18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3503377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6F6CDE-0B28-4A93-98BB-AD459AB71B16}" type="datetimeFigureOut">
              <a:rPr lang="en-US" smtClean="0"/>
              <a:t>4/10/18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781491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C6F6CDE-0B28-4A93-98BB-AD459AB71B16}" type="datetimeFigureOut">
              <a:rPr lang="en-US" smtClean="0"/>
              <a:t>4/10/18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552103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C6F6CDE-0B28-4A93-98BB-AD459AB71B16}" type="datetimeFigureOut">
              <a:rPr lang="en-US" smtClean="0"/>
              <a:t>4/10/18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471481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C6F6CDE-0B28-4A93-98BB-AD459AB71B16}" type="datetimeFigureOut">
              <a:rPr lang="en-US" smtClean="0"/>
              <a:t>4/10/18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207132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C6F6CDE-0B28-4A93-98BB-AD459AB71B16}" type="datetimeFigureOut">
              <a:rPr lang="en-US" smtClean="0"/>
              <a:t>4/10/18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2077705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C6F6CDE-0B28-4A93-98BB-AD459AB71B16}" type="datetimeFigureOut">
              <a:rPr lang="en-US" smtClean="0"/>
              <a:t>4/10/18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159275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6F6CDE-0B28-4A93-98BB-AD459AB71B16}" type="datetimeFigureOut">
              <a:rPr lang="en-US" smtClean="0"/>
              <a:t>4/10/18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3119746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6F6CDE-0B28-4A93-98BB-AD459AB71B16}" type="datetimeFigureOut">
              <a:rPr lang="en-US" smtClean="0"/>
              <a:t>4/10/18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874830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C6F6CDE-0B28-4A93-98BB-AD459AB71B16}" type="datetimeFigureOut">
              <a:rPr lang="en-US" smtClean="0"/>
              <a:t>4/10/18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F1368C-6C05-42AA-A927-85812B88A598}" type="slidenum">
              <a:rPr lang="en-US" smtClean="0"/>
              <a:t>‹#›</a:t>
            </a:fld>
            <a:endParaRPr lang="en-US"/>
          </a:p>
        </p:txBody>
      </p:sp>
    </p:spTree>
    <p:extLst>
      <p:ext uri="{BB962C8B-B14F-4D97-AF65-F5344CB8AC3E}">
        <p14:creationId xmlns:p14="http://schemas.microsoft.com/office/powerpoint/2010/main" val="17568037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6F6CDE-0B28-4A93-98BB-AD459AB71B16}" type="datetimeFigureOut">
              <a:rPr lang="en-US" smtClean="0"/>
              <a:t>4/10/18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1368C-6C05-42AA-A927-85812B88A598}" type="slidenum">
              <a:rPr lang="en-US" smtClean="0"/>
              <a:t>‹#›</a:t>
            </a:fld>
            <a:endParaRPr lang="en-US"/>
          </a:p>
        </p:txBody>
      </p:sp>
    </p:spTree>
    <p:extLst>
      <p:ext uri="{BB962C8B-B14F-4D97-AF65-F5344CB8AC3E}">
        <p14:creationId xmlns:p14="http://schemas.microsoft.com/office/powerpoint/2010/main" val="28877955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5.xml"/><Relationship Id="rId3" Type="http://schemas.openxmlformats.org/officeDocument/2006/relationships/slide" Target="slide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slide" Target="slide11.xml"/><Relationship Id="rId5" Type="http://schemas.openxmlformats.org/officeDocument/2006/relationships/slide" Target="slide5.xml"/><Relationship Id="rId6" Type="http://schemas.openxmlformats.org/officeDocument/2006/relationships/image" Target="../media/image2.png"/><Relationship Id="rId1" Type="http://schemas.microsoft.com/office/2007/relationships/media" Target="../media/media1.wav"/><Relationship Id="rId2" Type="http://schemas.openxmlformats.org/officeDocument/2006/relationships/audio" Target="../media/media1.wav"/></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10.xml"/><Relationship Id="rId3" Type="http://schemas.openxmlformats.org/officeDocument/2006/relationships/slide" Target="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13.xml"/><Relationship Id="rId3"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hyperlink" Target="https://www.ntchosting.com/multimedia/gif-graphics-interchange-format.html" TargetMode="External"/><Relationship Id="rId4" Type="http://schemas.openxmlformats.org/officeDocument/2006/relationships/slide" Target="slide12.xml"/><Relationship Id="rId5" Type="http://schemas.openxmlformats.org/officeDocument/2006/relationships/slide" Target="slide5.xml"/><Relationship Id="rId1" Type="http://schemas.openxmlformats.org/officeDocument/2006/relationships/slideLayout" Target="../slideLayouts/slideLayout1.xml"/><Relationship Id="rId2" Type="http://schemas.openxmlformats.org/officeDocument/2006/relationships/hyperlink" Target="https://www.ntchosting.com/multimedia/animation.html" TargetMode="External"/></Relationships>
</file>

<file path=ppt/slides/_rels/slide14.xml.rels><?xml version="1.0" encoding="UTF-8" standalone="yes"?>
<Relationships xmlns="http://schemas.openxmlformats.org/package/2006/relationships"><Relationship Id="rId3" Type="http://schemas.openxmlformats.org/officeDocument/2006/relationships/slide" Target="slide5.xml"/><Relationship Id="rId4" Type="http://schemas.openxmlformats.org/officeDocument/2006/relationships/hyperlink" Target="https://www.youtube.com/watch?v=2FKrDPTxCJ0" TargetMode="External"/><Relationship Id="rId1" Type="http://schemas.openxmlformats.org/officeDocument/2006/relationships/slideLayout" Target="../slideLayouts/slideLayout1.xml"/><Relationship Id="rId2" Type="http://schemas.openxmlformats.org/officeDocument/2006/relationships/slide" Target="slide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14.xml"/><Relationship Id="rId3" Type="http://schemas.openxmlformats.org/officeDocument/2006/relationships/slide" Target="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5.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20.xml"/><Relationship Id="rId3" Type="http://schemas.openxmlformats.org/officeDocument/2006/relationships/slide" Target="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19.xml"/><Relationship Id="rId3"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17.xml"/><Relationship Id="rId4" Type="http://schemas.openxmlformats.org/officeDocument/2006/relationships/slide" Target="slide10.xml"/><Relationship Id="rId5" Type="http://schemas.openxmlformats.org/officeDocument/2006/relationships/slide" Target="slide14.xml"/><Relationship Id="rId6" Type="http://schemas.openxmlformats.org/officeDocument/2006/relationships/slide" Target="slide8.xml"/><Relationship Id="rId7" Type="http://schemas.openxmlformats.org/officeDocument/2006/relationships/slide" Target="slide12.xml"/><Relationship Id="rId8" Type="http://schemas.openxmlformats.org/officeDocument/2006/relationships/slide" Target="slide16.xml"/><Relationship Id="rId9" Type="http://schemas.openxmlformats.org/officeDocument/2006/relationships/slide" Target="slide18.xml"/><Relationship Id="rId1" Type="http://schemas.openxmlformats.org/officeDocument/2006/relationships/slideLayout" Target="../slideLayouts/slideLayout1.xml"/><Relationship Id="rId2" Type="http://schemas.openxmlformats.org/officeDocument/2006/relationships/slide" Target="slide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7.xml"/><Relationship Id="rId3" Type="http://schemas.openxmlformats.org/officeDocument/2006/relationships/slide" Target="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6.xml"/><Relationship Id="rId3"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slide" Target="slide5.xml"/><Relationship Id="rId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 Target="slide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8.xml"/><Relationship Id="rId3"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3302"/>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23825" y="125348"/>
            <a:ext cx="11944350" cy="664127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17500" y="3657600"/>
            <a:ext cx="11566524" cy="119024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19895" y="3657599"/>
            <a:ext cx="11352210" cy="1190244"/>
          </a:xfrm>
        </p:spPr>
        <p:txBody>
          <a:bodyPr>
            <a:normAutofit/>
          </a:bodyPr>
          <a:lstStyle/>
          <a:p>
            <a:r>
              <a:rPr lang="en-US" dirty="0">
                <a:latin typeface="Stencil" panose="040409050D0802020404" pitchFamily="82" charset="0"/>
              </a:rPr>
              <a:t>Albert </a:t>
            </a:r>
            <a:r>
              <a:rPr lang="en-US" dirty="0" smtClean="0">
                <a:latin typeface="Stencil" panose="040409050D0802020404" pitchFamily="82" charset="0"/>
              </a:rPr>
              <a:t>Rager </a:t>
            </a:r>
            <a:r>
              <a:rPr lang="en-US" dirty="0" smtClean="0">
                <a:latin typeface="Stencil" panose="040409050D0802020404" pitchFamily="82" charset="0"/>
              </a:rPr>
              <a:t>IV | Project I</a:t>
            </a:r>
            <a:endParaRPr lang="en-US" dirty="0">
              <a:latin typeface="Stencil" panose="040409050D0802020404" pitchFamily="82" charset="0"/>
            </a:endParaRPr>
          </a:p>
        </p:txBody>
      </p:sp>
      <p:sp>
        <p:nvSpPr>
          <p:cNvPr id="10" name="Rectangle 9"/>
          <p:cNvSpPr/>
          <p:nvPr/>
        </p:nvSpPr>
        <p:spPr>
          <a:xfrm>
            <a:off x="6950076" y="5105397"/>
            <a:ext cx="3150394" cy="1498603"/>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solidFill>
                  <a:srgbClr val="FFC000"/>
                </a:solidFill>
                <a:effectLst>
                  <a:outerShdw blurRad="38100" dist="38100" dir="2700000" algn="tl">
                    <a:srgbClr val="000000">
                      <a:alpha val="43137"/>
                    </a:srgbClr>
                  </a:outerShdw>
                </a:effectLst>
                <a:latin typeface="Stencil" charset="0"/>
                <a:ea typeface="Stencil" charset="0"/>
                <a:cs typeface="Stencil" charset="0"/>
              </a:rPr>
              <a:t>begin</a:t>
            </a:r>
          </a:p>
        </p:txBody>
      </p:sp>
      <p:sp>
        <p:nvSpPr>
          <p:cNvPr id="20" name="Rectangle 19"/>
          <p:cNvSpPr/>
          <p:nvPr/>
        </p:nvSpPr>
        <p:spPr>
          <a:xfrm>
            <a:off x="10385420" y="5105397"/>
            <a:ext cx="1498604" cy="1498603"/>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Up Arrow 20">
            <a:hlinkClick r:id="rId2" action="ppaction://hlinksldjump"/>
          </p:cNvPr>
          <p:cNvSpPr/>
          <p:nvPr/>
        </p:nvSpPr>
        <p:spPr>
          <a:xfrm rot="5400000">
            <a:off x="10498061" y="5199059"/>
            <a:ext cx="1273321" cy="1311277"/>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312738" y="338399"/>
            <a:ext cx="11566524" cy="307458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p:cNvSpPr txBox="1">
            <a:spLocks/>
          </p:cNvSpPr>
          <p:nvPr/>
        </p:nvSpPr>
        <p:spPr>
          <a:xfrm>
            <a:off x="312738" y="338399"/>
            <a:ext cx="11566523" cy="306164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9600" dirty="0">
              <a:latin typeface="Stencil" panose="040409050D0802020404" pitchFamily="82" charset="0"/>
            </a:endParaRPr>
          </a:p>
          <a:p>
            <a:r>
              <a:rPr lang="en-US" sz="9600" dirty="0" smtClean="0">
                <a:latin typeface="Stencil" panose="040409050D0802020404" pitchFamily="82" charset="0"/>
              </a:rPr>
              <a:t>Interactive Multimedia</a:t>
            </a:r>
          </a:p>
        </p:txBody>
      </p:sp>
      <p:sp>
        <p:nvSpPr>
          <p:cNvPr id="12" name="Rectangle 11">
            <a:hlinkClick r:id="rId3" action="ppaction://hlinksldjump"/>
          </p:cNvPr>
          <p:cNvSpPr/>
          <p:nvPr/>
        </p:nvSpPr>
        <p:spPr>
          <a:xfrm>
            <a:off x="312738" y="5105396"/>
            <a:ext cx="6352388" cy="1498603"/>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680"/>
              </a:lnSpc>
            </a:pPr>
            <a:endParaRPr lang="en-US" sz="6600" dirty="0" smtClean="0">
              <a:solidFill>
                <a:srgbClr val="0070C0"/>
              </a:solidFill>
              <a:latin typeface="Stencil" charset="0"/>
              <a:ea typeface="Stencil" charset="0"/>
              <a:cs typeface="Stencil" charset="0"/>
            </a:endParaRPr>
          </a:p>
          <a:p>
            <a:pPr algn="ctr">
              <a:lnSpc>
                <a:spcPts val="3680"/>
              </a:lnSpc>
            </a:pPr>
            <a:r>
              <a:rPr lang="en-US" sz="6600" dirty="0" smtClean="0">
                <a:solidFill>
                  <a:srgbClr val="0070C0"/>
                </a:solidFill>
                <a:latin typeface="Stencil" charset="0"/>
                <a:ea typeface="Stencil" charset="0"/>
                <a:cs typeface="Stencil" charset="0"/>
              </a:rPr>
              <a:t>References</a:t>
            </a:r>
            <a:endParaRPr lang="en-US" sz="6600" dirty="0">
              <a:solidFill>
                <a:srgbClr val="0070C0"/>
              </a:solidFill>
              <a:latin typeface="Stencil" charset="0"/>
              <a:ea typeface="Stencil" charset="0"/>
              <a:cs typeface="Stencil" charset="0"/>
            </a:endParaRPr>
          </a:p>
        </p:txBody>
      </p:sp>
    </p:spTree>
    <p:extLst>
      <p:ext uri="{BB962C8B-B14F-4D97-AF65-F5344CB8AC3E}">
        <p14:creationId xmlns:p14="http://schemas.microsoft.com/office/powerpoint/2010/main" val="117698032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grpId="0" nodeType="withEffect">
                                  <p:stCondLst>
                                    <p:cond delay="0"/>
                                  </p:stCondLst>
                                  <p:childTnLst>
                                    <p:animRot by="120000">
                                      <p:cBhvr>
                                        <p:cTn id="6" dur="100" fill="hold">
                                          <p:stCondLst>
                                            <p:cond delay="0"/>
                                          </p:stCondLst>
                                        </p:cTn>
                                        <p:tgtEl>
                                          <p:spTgt spid="21"/>
                                        </p:tgtEl>
                                        <p:attrNameLst>
                                          <p:attrName>r</p:attrName>
                                        </p:attrNameLst>
                                      </p:cBhvr>
                                    </p:animRot>
                                    <p:animRot by="-240000">
                                      <p:cBhvr>
                                        <p:cTn id="7" dur="200" fill="hold">
                                          <p:stCondLst>
                                            <p:cond delay="200"/>
                                          </p:stCondLst>
                                        </p:cTn>
                                        <p:tgtEl>
                                          <p:spTgt spid="21"/>
                                        </p:tgtEl>
                                        <p:attrNameLst>
                                          <p:attrName>r</p:attrName>
                                        </p:attrNameLst>
                                      </p:cBhvr>
                                    </p:animRot>
                                    <p:animRot by="240000">
                                      <p:cBhvr>
                                        <p:cTn id="8" dur="200" fill="hold">
                                          <p:stCondLst>
                                            <p:cond delay="400"/>
                                          </p:stCondLst>
                                        </p:cTn>
                                        <p:tgtEl>
                                          <p:spTgt spid="21"/>
                                        </p:tgtEl>
                                        <p:attrNameLst>
                                          <p:attrName>r</p:attrName>
                                        </p:attrNameLst>
                                      </p:cBhvr>
                                    </p:animRot>
                                    <p:animRot by="-240000">
                                      <p:cBhvr>
                                        <p:cTn id="9" dur="200" fill="hold">
                                          <p:stCondLst>
                                            <p:cond delay="600"/>
                                          </p:stCondLst>
                                        </p:cTn>
                                        <p:tgtEl>
                                          <p:spTgt spid="21"/>
                                        </p:tgtEl>
                                        <p:attrNameLst>
                                          <p:attrName>r</p:attrName>
                                        </p:attrNameLst>
                                      </p:cBhvr>
                                    </p:animRot>
                                    <p:animRot by="120000">
                                      <p:cBhvr>
                                        <p:cTn id="10"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49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Stencil" charset="0"/>
                <a:ea typeface="Stencil" charset="0"/>
                <a:cs typeface="Stencil" charset="0"/>
              </a:rPr>
              <a:t>“Audio </a:t>
            </a:r>
            <a:r>
              <a:rPr lang="en-US" sz="2400" dirty="0">
                <a:latin typeface="Stencil" charset="0"/>
                <a:ea typeface="Stencil" charset="0"/>
                <a:cs typeface="Stencil" charset="0"/>
              </a:rPr>
              <a:t>is sound within the acoustic range available to humans. An audio frequency </a:t>
            </a:r>
            <a:r>
              <a:rPr lang="en-US" sz="2400" dirty="0" smtClean="0">
                <a:latin typeface="Stencil" charset="0"/>
                <a:ea typeface="Stencil" charset="0"/>
                <a:cs typeface="Stencil" charset="0"/>
              </a:rPr>
              <a:t>is </a:t>
            </a:r>
            <a:r>
              <a:rPr lang="en-US" sz="2400" dirty="0">
                <a:latin typeface="Stencil" charset="0"/>
                <a:ea typeface="Stencil" charset="0"/>
                <a:cs typeface="Stencil" charset="0"/>
              </a:rPr>
              <a:t>an electrical alternating current within the 20 to 20,000 </a:t>
            </a:r>
            <a:r>
              <a:rPr lang="en-US" sz="2400" dirty="0" smtClean="0">
                <a:latin typeface="Stencil" charset="0"/>
                <a:ea typeface="Stencil" charset="0"/>
                <a:cs typeface="Stencil" charset="0"/>
              </a:rPr>
              <a:t>hertz range </a:t>
            </a:r>
            <a:r>
              <a:rPr lang="en-US" sz="2400" dirty="0">
                <a:latin typeface="Stencil" charset="0"/>
                <a:ea typeface="Stencil" charset="0"/>
                <a:cs typeface="Stencil" charset="0"/>
              </a:rPr>
              <a:t>that can be used to produce acoustic sound. In computers, audio is the sound system that comes with or can be added to a computer</a:t>
            </a:r>
            <a:r>
              <a:rPr lang="en-US" sz="2400" dirty="0" smtClean="0">
                <a:latin typeface="Stencil" charset="0"/>
                <a:ea typeface="Stencil" charset="0"/>
                <a:cs typeface="Stencil" charset="0"/>
              </a:rPr>
              <a:t>.”</a:t>
            </a:r>
          </a:p>
          <a:p>
            <a:pPr algn="ctr"/>
            <a:r>
              <a:rPr lang="en-US" sz="2400" dirty="0" smtClean="0">
                <a:latin typeface="Stencil" charset="0"/>
                <a:ea typeface="Stencil" charset="0"/>
                <a:cs typeface="Stencil" charset="0"/>
              </a:rPr>
              <a:t>- </a:t>
            </a:r>
            <a:r>
              <a:rPr lang="en-US" sz="2400" dirty="0" err="1" smtClean="0">
                <a:latin typeface="Stencil" charset="0"/>
                <a:ea typeface="Stencil" charset="0"/>
                <a:cs typeface="Stencil" charset="0"/>
              </a:rPr>
              <a:t>WhatIs.com</a:t>
            </a:r>
            <a:endParaRPr lang="en-US" sz="2400" dirty="0" smtClean="0">
              <a:latin typeface="Stencil" charset="0"/>
              <a:ea typeface="Stencil" charset="0"/>
              <a:cs typeface="Stencil" charset="0"/>
            </a:endParaRPr>
          </a:p>
          <a:p>
            <a:pPr algn="ctr"/>
            <a:endParaRPr lang="en-US" sz="2400" dirty="0" smtClean="0">
              <a:latin typeface="Stencil" charset="0"/>
              <a:ea typeface="Stencil" charset="0"/>
              <a:cs typeface="Stencil" charset="0"/>
            </a:endParaRPr>
          </a:p>
        </p:txBody>
      </p:sp>
      <p:sp>
        <p:nvSpPr>
          <p:cNvPr id="16" name="Rectangle 15"/>
          <p:cNvSpPr/>
          <p:nvPr/>
        </p:nvSpPr>
        <p:spPr>
          <a:xfrm>
            <a:off x="6261090"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r>
              <a:rPr lang="en-US" sz="2000" dirty="0" smtClean="0">
                <a:latin typeface="Stencil" charset="0"/>
                <a:ea typeface="Stencil" charset="0"/>
                <a:cs typeface="Stencil" charset="0"/>
              </a:rPr>
              <a:t>- [MXTP] OFFICIAL introduction; </a:t>
            </a:r>
            <a:r>
              <a:rPr lang="en-US" sz="2000" dirty="0" err="1" smtClean="0">
                <a:latin typeface="Stencil" charset="0"/>
                <a:ea typeface="Stencil" charset="0"/>
                <a:cs typeface="Stencil" charset="0"/>
              </a:rPr>
              <a:t>youtube</a:t>
            </a:r>
            <a:endParaRPr lang="en-US" sz="2000" dirty="0">
              <a:latin typeface="Stencil" charset="0"/>
              <a:ea typeface="Stencil" charset="0"/>
              <a:cs typeface="Stencil" charset="0"/>
            </a:endParaRPr>
          </a:p>
        </p:txBody>
      </p:sp>
      <p:sp>
        <p:nvSpPr>
          <p:cNvPr id="17" name="Rectangle 16"/>
          <p:cNvSpPr/>
          <p:nvPr/>
        </p:nvSpPr>
        <p:spPr>
          <a:xfrm>
            <a:off x="6261090" y="1501523"/>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Audio</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4"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5"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MXTP Intro HQ_audio">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7441522" y="2956015"/>
            <a:ext cx="3320044" cy="3320044"/>
          </a:xfrm>
          <a:prstGeom prst="rect">
            <a:avLst/>
          </a:prstGeom>
        </p:spPr>
      </p:pic>
    </p:spTree>
    <p:extLst>
      <p:ext uri="{BB962C8B-B14F-4D97-AF65-F5344CB8AC3E}">
        <p14:creationId xmlns:p14="http://schemas.microsoft.com/office/powerpoint/2010/main" val="2058791509"/>
      </p:ext>
    </p:extLst>
  </p:cSld>
  <p:clrMapOvr>
    <a:masterClrMapping/>
  </p:clrMapOvr>
  <p:transition spd="slow" advClick="0">
    <p:push dir="d"/>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1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dirty="0">
                <a:latin typeface="Stencil" charset="0"/>
                <a:ea typeface="Stencil" charset="0"/>
                <a:cs typeface="Stencil" charset="0"/>
              </a:rPr>
              <a:t>Used </a:t>
            </a:r>
            <a:r>
              <a:rPr lang="en-US" sz="2500" dirty="0" smtClean="0">
                <a:latin typeface="Stencil" charset="0"/>
                <a:ea typeface="Stencil" charset="0"/>
                <a:cs typeface="Stencil" charset="0"/>
              </a:rPr>
              <a:t>properly, Audio </a:t>
            </a:r>
            <a:r>
              <a:rPr lang="en-US" sz="2500" dirty="0">
                <a:latin typeface="Stencil" charset="0"/>
                <a:ea typeface="Stencil" charset="0"/>
                <a:cs typeface="Stencil" charset="0"/>
              </a:rPr>
              <a:t>can do tasks as varied as indicating a button has been pressed, to draw attention to a state change, to provide a human connection via soothing voice over or to set an emotional tone with suspenseful or triumphant music.</a:t>
            </a:r>
          </a:p>
          <a:p>
            <a:pPr algn="ctr"/>
            <a:endParaRPr lang="en-US" sz="2500" dirty="0">
              <a:latin typeface="Stencil" charset="0"/>
              <a:ea typeface="Stencil" charset="0"/>
              <a:cs typeface="Stencil" charset="0"/>
            </a:endParaRP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tencil" charset="0"/>
                <a:ea typeface="Stencil" charset="0"/>
                <a:cs typeface="Stencil" charset="0"/>
              </a:rPr>
              <a:t>Audio is one of two senses that we can most easily manipulate with multimedia, the first being sight. It is a very sensual form of media. </a:t>
            </a:r>
            <a:endParaRPr lang="en-US" sz="3200"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audio (Adv.)</a:t>
            </a:r>
            <a:endParaRPr lang="en-US" sz="4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2371299"/>
      </p:ext>
    </p:extLst>
  </p:cSld>
  <p:clrMapOvr>
    <a:masterClrMapping/>
  </p:clrMapOvr>
  <p:transition spd="slow" advClick="0">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49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tencil" charset="0"/>
                <a:ea typeface="Stencil" charset="0"/>
                <a:cs typeface="Stencil" charset="0"/>
              </a:rPr>
              <a:t>Animation can be challenging to consider when developing multimedia. Yes, it is the medium in which Pixar and </a:t>
            </a:r>
            <a:r>
              <a:rPr lang="en-US" sz="3200" dirty="0" err="1">
                <a:latin typeface="Stencil" charset="0"/>
                <a:ea typeface="Stencil" charset="0"/>
                <a:cs typeface="Stencil" charset="0"/>
              </a:rPr>
              <a:t>Dreamworks</a:t>
            </a:r>
            <a:r>
              <a:rPr lang="en-US" sz="3200" dirty="0">
                <a:latin typeface="Stencil" charset="0"/>
                <a:ea typeface="Stencil" charset="0"/>
                <a:cs typeface="Stencil" charset="0"/>
              </a:rPr>
              <a:t> perform their magic, but animation is more than rendered characters.</a:t>
            </a:r>
          </a:p>
        </p:txBody>
      </p:sp>
      <p:sp>
        <p:nvSpPr>
          <p:cNvPr id="16" name="Rectangle 15"/>
          <p:cNvSpPr/>
          <p:nvPr/>
        </p:nvSpPr>
        <p:spPr>
          <a:xfrm>
            <a:off x="6261090"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Example of a simple animation</a:t>
            </a: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p:txBody>
      </p:sp>
      <p:sp>
        <p:nvSpPr>
          <p:cNvPr id="17" name="Rectangle 16"/>
          <p:cNvSpPr/>
          <p:nvPr/>
        </p:nvSpPr>
        <p:spPr>
          <a:xfrm>
            <a:off x="6261090" y="1501523"/>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Animation</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miley Face 1"/>
          <p:cNvSpPr/>
          <p:nvPr/>
        </p:nvSpPr>
        <p:spPr>
          <a:xfrm rot="21181166">
            <a:off x="6729091" y="4120312"/>
            <a:ext cx="1573619" cy="1503967"/>
          </a:xfrm>
          <a:prstGeom prst="smileyFace">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8564948"/>
      </p:ext>
    </p:extLst>
  </p:cSld>
  <p:clrMapOvr>
    <a:masterClrMapping/>
  </p:clrMapOvr>
  <p:transition spd="slow" advClick="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path" presetSubtype="0" repeatCount="indefinite" accel="50000" decel="50000" fill="hold" grpId="0" nodeType="afterEffect">
                                  <p:stCondLst>
                                    <p:cond delay="0"/>
                                  </p:stCondLst>
                                  <p:childTnLst>
                                    <p:animMotion origin="layout" path="M 3.75E-6 3.33333E-6 C 3.75E-6 0.0331 0.02695 0.05995 0.06002 0.05995 C 0.09895 0.05995 0.11302 0.03009 0.11901 0.01203 L 0.125 -0.01204 C 0.13099 -0.0301 0.14596 -0.05996 0.18997 -0.05996 C 0.21797 -0.05996 0.25 -0.03311 0.25 3.33333E-6 C 0.25 0.0331 0.21797 0.05995 0.18997 0.05995 C 0.14596 0.05995 0.13099 0.03009 0.125 0.01203 L 0.11901 -0.01204 C 0.11302 -0.0301 0.09895 -0.05996 0.06002 -0.05996 C 0.02695 -0.05996 3.75E-6 -0.03311 3.75E-6 3.33333E-6 Z " pathEditMode="relative" rAng="0" ptsTypes="AAAAAAAAAAA">
                                      <p:cBhvr>
                                        <p:cTn id="6" dur="3000" fill="hold"/>
                                        <p:tgtEl>
                                          <p:spTgt spid="2"/>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tencil" charset="0"/>
                <a:ea typeface="Stencil" charset="0"/>
                <a:cs typeface="Stencil" charset="0"/>
              </a:rPr>
              <a:t>For a computer interface, animation can show that the system is loading or ready for input. It can provide a visual cue between screen changes. It can provide a hint by casting a glow on a navigation element.</a:t>
            </a: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Stencil" charset="0"/>
                <a:ea typeface="Stencil" charset="0"/>
                <a:cs typeface="Stencil" charset="0"/>
              </a:rPr>
              <a:t>“Animated </a:t>
            </a:r>
            <a:r>
              <a:rPr lang="en-US" dirty="0">
                <a:latin typeface="Stencil" charset="0"/>
                <a:ea typeface="Stencil" charset="0"/>
                <a:cs typeface="Stencil" charset="0"/>
              </a:rPr>
              <a:t>images were introduced to the computer world shortly after the still images. They represent a series of still images shown in a quick succession, giving the user the idea of an animation. In the Internet world, </a:t>
            </a:r>
            <a:r>
              <a:rPr lang="en-US" dirty="0">
                <a:latin typeface="Stencil" charset="0"/>
                <a:ea typeface="Stencil" charset="0"/>
                <a:cs typeface="Stencil" charset="0"/>
                <a:hlinkClick r:id="rId2" tooltip="Animations"/>
              </a:rPr>
              <a:t>animations</a:t>
            </a:r>
            <a:r>
              <a:rPr lang="en-US" dirty="0">
                <a:latin typeface="Stencil" charset="0"/>
                <a:ea typeface="Stencil" charset="0"/>
                <a:cs typeface="Stencil" charset="0"/>
              </a:rPr>
              <a:t> were introduced by animated GIF files. GIF was originally a file format for still images, but is now synonymous with animated images. </a:t>
            </a:r>
            <a:r>
              <a:rPr lang="en-US" dirty="0" err="1">
                <a:latin typeface="Stencil" charset="0"/>
                <a:ea typeface="Stencil" charset="0"/>
                <a:cs typeface="Stencil" charset="0"/>
                <a:hlinkClick r:id="rId3" tooltip="GIF"/>
              </a:rPr>
              <a:t>GIF</a:t>
            </a:r>
            <a:r>
              <a:rPr lang="en-US" dirty="0" err="1">
                <a:latin typeface="Stencil" charset="0"/>
                <a:ea typeface="Stencil" charset="0"/>
                <a:cs typeface="Stencil" charset="0"/>
              </a:rPr>
              <a:t>animations</a:t>
            </a:r>
            <a:r>
              <a:rPr lang="en-US" dirty="0">
                <a:latin typeface="Stencil" charset="0"/>
                <a:ea typeface="Stencil" charset="0"/>
                <a:cs typeface="Stencil" charset="0"/>
              </a:rPr>
              <a:t> usually are short, not more than several seconds long, and consist of less than 10 still </a:t>
            </a:r>
            <a:r>
              <a:rPr lang="en-US" dirty="0" smtClean="0">
                <a:latin typeface="Stencil" charset="0"/>
                <a:ea typeface="Stencil" charset="0"/>
                <a:cs typeface="Stencil" charset="0"/>
              </a:rPr>
              <a:t>images”</a:t>
            </a:r>
          </a:p>
          <a:p>
            <a:pPr algn="ctr"/>
            <a:r>
              <a:rPr lang="en-US" dirty="0">
                <a:latin typeface="Stencil" charset="0"/>
                <a:ea typeface="Stencil" charset="0"/>
                <a:cs typeface="Stencil" charset="0"/>
              </a:rPr>
              <a:t>- </a:t>
            </a:r>
            <a:r>
              <a:rPr lang="en-US" dirty="0" err="1">
                <a:latin typeface="Stencil" charset="0"/>
                <a:ea typeface="Stencil" charset="0"/>
                <a:cs typeface="Stencil" charset="0"/>
              </a:rPr>
              <a:t>ntchosting.com</a:t>
            </a:r>
            <a:endParaRPr lang="en-US"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9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animation (Adv.)</a:t>
            </a:r>
            <a:endParaRPr lang="en-US" sz="39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4"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5"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2090665"/>
      </p:ext>
    </p:extLst>
  </p:cSld>
  <p:clrMapOvr>
    <a:masterClrMapping/>
  </p:clrMapOvr>
  <p:transition spd="slow" advClick="0">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49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tencil" charset="0"/>
                <a:ea typeface="Stencil" charset="0"/>
                <a:cs typeface="Stencil" charset="0"/>
              </a:rPr>
              <a:t>“Many </a:t>
            </a:r>
            <a:r>
              <a:rPr lang="en-US" sz="2800" dirty="0">
                <a:latin typeface="Stencil" charset="0"/>
                <a:ea typeface="Stencil" charset="0"/>
                <a:cs typeface="Stencil" charset="0"/>
              </a:rPr>
              <a:t>analog and digital recording formats are in use, and digital video clips can also be stored on a computer file system as files, which have their own formats</a:t>
            </a:r>
            <a:r>
              <a:rPr lang="en-US" sz="2800" dirty="0" smtClean="0">
                <a:latin typeface="Stencil" charset="0"/>
                <a:ea typeface="Stencil" charset="0"/>
                <a:cs typeface="Stencil" charset="0"/>
              </a:rPr>
              <a:t>.”</a:t>
            </a:r>
          </a:p>
          <a:p>
            <a:pPr algn="ctr"/>
            <a:r>
              <a:rPr lang="en-US" sz="2800" dirty="0" smtClean="0">
                <a:latin typeface="Stencil" charset="0"/>
                <a:ea typeface="Stencil" charset="0"/>
                <a:cs typeface="Stencil" charset="0"/>
              </a:rPr>
              <a:t>- Wikipedia</a:t>
            </a:r>
          </a:p>
        </p:txBody>
      </p:sp>
      <p:sp>
        <p:nvSpPr>
          <p:cNvPr id="16" name="Rectangle 15"/>
          <p:cNvSpPr/>
          <p:nvPr/>
        </p:nvSpPr>
        <p:spPr>
          <a:xfrm>
            <a:off x="6261090" y="2646172"/>
            <a:ext cx="5680908" cy="3939730"/>
          </a:xfrm>
          <a:prstGeom prst="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Example of video using </a:t>
            </a:r>
            <a:r>
              <a:rPr lang="en-US" sz="2000" dirty="0" err="1" smtClean="0">
                <a:latin typeface="Stencil" charset="0"/>
                <a:ea typeface="Stencil" charset="0"/>
                <a:cs typeface="Stencil" charset="0"/>
              </a:rPr>
              <a:t>youtube</a:t>
            </a:r>
            <a:r>
              <a:rPr lang="en-US" sz="2000" dirty="0" smtClean="0">
                <a:latin typeface="Stencil" charset="0"/>
                <a:ea typeface="Stencil" charset="0"/>
                <a:cs typeface="Stencil" charset="0"/>
              </a:rPr>
              <a:t>:</a:t>
            </a:r>
          </a:p>
          <a:p>
            <a:pPr algn="ctr"/>
            <a:endParaRPr lang="en-US" sz="2000" b="1" dirty="0">
              <a:solidFill>
                <a:schemeClr val="bg1"/>
              </a:solidFill>
              <a:latin typeface="Stencil" charset="0"/>
              <a:ea typeface="Stencil" charset="0"/>
              <a:cs typeface="Stencil" charset="0"/>
            </a:endParaRPr>
          </a:p>
          <a:p>
            <a:pPr algn="ctr"/>
            <a:endParaRPr lang="en-US" sz="2000" b="1" dirty="0" smtClean="0">
              <a:solidFill>
                <a:schemeClr val="bg1"/>
              </a:solidFill>
              <a:latin typeface="Stencil" charset="0"/>
              <a:ea typeface="Stencil" charset="0"/>
              <a:cs typeface="Stencil" charset="0"/>
            </a:endParaRPr>
          </a:p>
          <a:p>
            <a:pPr algn="ctr"/>
            <a:endParaRPr lang="en-US" sz="2000" b="1" dirty="0">
              <a:solidFill>
                <a:schemeClr val="bg1"/>
              </a:solidFill>
              <a:latin typeface="Stencil" charset="0"/>
              <a:ea typeface="Stencil" charset="0"/>
              <a:cs typeface="Stencil" charset="0"/>
            </a:endParaRPr>
          </a:p>
          <a:p>
            <a:pPr algn="ctr"/>
            <a:endParaRPr lang="en-US" sz="2000" b="1" dirty="0" smtClean="0">
              <a:solidFill>
                <a:schemeClr val="bg1"/>
              </a:solidFill>
              <a:latin typeface="Stencil" charset="0"/>
              <a:ea typeface="Stencil" charset="0"/>
              <a:cs typeface="Stencil" charset="0"/>
            </a:endParaRPr>
          </a:p>
          <a:p>
            <a:pPr algn="ctr"/>
            <a:endParaRPr lang="en-US" sz="2000" b="1" dirty="0">
              <a:solidFill>
                <a:schemeClr val="bg1"/>
              </a:solidFill>
              <a:latin typeface="Stencil" charset="0"/>
              <a:ea typeface="Stencil" charset="0"/>
              <a:cs typeface="Stencil" charset="0"/>
            </a:endParaRPr>
          </a:p>
          <a:p>
            <a:pPr algn="ctr"/>
            <a:endParaRPr lang="en-US" sz="2000" b="1" dirty="0" smtClean="0">
              <a:solidFill>
                <a:schemeClr val="bg1"/>
              </a:solidFill>
              <a:latin typeface="Stencil" charset="0"/>
              <a:ea typeface="Stencil" charset="0"/>
              <a:cs typeface="Stencil" charset="0"/>
            </a:endParaRPr>
          </a:p>
          <a:p>
            <a:pPr algn="ctr"/>
            <a:endParaRPr lang="en-US" sz="2000" b="1" dirty="0">
              <a:solidFill>
                <a:schemeClr val="bg1"/>
              </a:solidFill>
              <a:latin typeface="Stencil" charset="0"/>
              <a:ea typeface="Stencil" charset="0"/>
              <a:cs typeface="Stencil" charset="0"/>
            </a:endParaRPr>
          </a:p>
          <a:p>
            <a:pPr algn="ctr"/>
            <a:endParaRPr lang="en-US" sz="2000" b="1" dirty="0">
              <a:solidFill>
                <a:schemeClr val="bg1"/>
              </a:solidFill>
              <a:latin typeface="Stencil" charset="0"/>
              <a:ea typeface="Stencil" charset="0"/>
              <a:cs typeface="Stencil" charset="0"/>
            </a:endParaRPr>
          </a:p>
        </p:txBody>
      </p:sp>
      <p:sp>
        <p:nvSpPr>
          <p:cNvPr id="17" name="Rectangle 16"/>
          <p:cNvSpPr/>
          <p:nvPr/>
        </p:nvSpPr>
        <p:spPr>
          <a:xfrm>
            <a:off x="6261090" y="1501523"/>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Video</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344149" y="3853345"/>
            <a:ext cx="3556308" cy="15098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latin typeface="Stencil" charset="0"/>
                <a:ea typeface="Stencil" charset="0"/>
                <a:cs typeface="Stencil" charset="0"/>
                <a:hlinkClick r:id="rId4"/>
              </a:rPr>
              <a:t>https://www.youtube.com/watch?v=2FKrDPTxCJ0</a:t>
            </a:r>
            <a:r>
              <a:rPr lang="en-US" b="1" dirty="0">
                <a:solidFill>
                  <a:schemeClr val="bg1"/>
                </a:solidFill>
                <a:latin typeface="Stencil" charset="0"/>
                <a:ea typeface="Stencil" charset="0"/>
                <a:cs typeface="Stencil" charset="0"/>
              </a:rPr>
              <a:t> </a:t>
            </a:r>
            <a:endParaRPr lang="en-US" b="1" dirty="0">
              <a:solidFill>
                <a:schemeClr val="bg1"/>
              </a:solidFill>
              <a:latin typeface="Stencil" charset="0"/>
              <a:ea typeface="Stencil" charset="0"/>
              <a:cs typeface="Stencil" charset="0"/>
            </a:endParaRPr>
          </a:p>
        </p:txBody>
      </p:sp>
    </p:spTree>
    <p:extLst>
      <p:ext uri="{BB962C8B-B14F-4D97-AF65-F5344CB8AC3E}">
        <p14:creationId xmlns:p14="http://schemas.microsoft.com/office/powerpoint/2010/main" val="1466650026"/>
      </p:ext>
    </p:extLst>
  </p:cSld>
  <p:clrMapOvr>
    <a:masterClrMapping/>
  </p:clrMapOvr>
  <p:transition spd="slow" advClick="0">
    <p:push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Stencil" charset="0"/>
                <a:ea typeface="Stencil" charset="0"/>
                <a:cs typeface="Stencil" charset="0"/>
              </a:rPr>
              <a:t>The technical challenge with video is the sheer amount of data that is necessary to render video smoothly. The challenge of the technical multimedia producer is to maintain the highest clarity with the lowest data rate possible for the delivery system.</a:t>
            </a: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Stencil" charset="0"/>
                <a:ea typeface="Stencil" charset="0"/>
                <a:cs typeface="Stencil" charset="0"/>
              </a:rPr>
              <a:t>Video production is a field unto itself. Its use in professional and personal communication has exploded in recent years. Most computer systems ship with video cameras built in to the monitor bezels and all modern smartphones include video recording capability. </a:t>
            </a:r>
            <a:endParaRPr lang="en-US" sz="2400"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Video</a:t>
            </a: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 (Adv.)</a:t>
            </a:r>
            <a:endParaRPr lang="en-US" sz="4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686716"/>
      </p:ext>
    </p:extLst>
  </p:cSld>
  <p:clrMapOvr>
    <a:masterClrMapping/>
  </p:clrMapOvr>
  <p:transition spd="slow" advClick="0">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66" y="5669470"/>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Copyright</a:t>
            </a:r>
            <a:endParaRPr lang="en-US" sz="4800" dirty="0">
              <a:solidFill>
                <a:schemeClr val="tx1"/>
              </a:solidFill>
              <a:latin typeface="Stencil" charset="0"/>
              <a:ea typeface="Stencil" charset="0"/>
              <a:cs typeface="Stencil" charset="0"/>
            </a:endParaRPr>
          </a:p>
        </p:txBody>
      </p:sp>
      <p:sp>
        <p:nvSpPr>
          <p:cNvPr id="3" name="Rectangle 2"/>
          <p:cNvSpPr/>
          <p:nvPr/>
        </p:nvSpPr>
        <p:spPr>
          <a:xfrm>
            <a:off x="106325" y="106325"/>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38817" y="263226"/>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Stencil" charset="0"/>
                <a:ea typeface="Stencil" charset="0"/>
                <a:cs typeface="Stencil" charset="0"/>
              </a:rPr>
              <a:t>“Copyright </a:t>
            </a:r>
            <a:r>
              <a:rPr lang="en-US" dirty="0">
                <a:latin typeface="Stencil" charset="0"/>
                <a:ea typeface="Stencil" charset="0"/>
                <a:cs typeface="Stencil" charset="0"/>
              </a:rPr>
              <a:t>is a legal term describing ownership of control of the rights to the use and distribution of certain works of creative expression, including books, video, movies, music and computer programs. Historically, copyright law has been enacted to balance the desire of cultures to use and reuse creative works (thus creating "derivative work") against the desire of the creators of art, literature, music and the like to monetize their work by controlling who can make and sell copies of the work</a:t>
            </a:r>
            <a:r>
              <a:rPr lang="en-US" dirty="0" smtClean="0">
                <a:latin typeface="Stencil" charset="0"/>
                <a:ea typeface="Stencil" charset="0"/>
                <a:cs typeface="Stencil" charset="0"/>
              </a:rPr>
              <a:t>.”</a:t>
            </a:r>
          </a:p>
          <a:p>
            <a:pPr algn="ctr"/>
            <a:r>
              <a:rPr lang="en-US" dirty="0" smtClean="0">
                <a:latin typeface="Stencil" charset="0"/>
                <a:ea typeface="Stencil" charset="0"/>
                <a:cs typeface="Stencil" charset="0"/>
              </a:rPr>
              <a:t>- </a:t>
            </a:r>
            <a:r>
              <a:rPr lang="en-US" dirty="0" err="1" smtClean="0">
                <a:latin typeface="Stencil" charset="0"/>
                <a:ea typeface="Stencil" charset="0"/>
                <a:cs typeface="Stencil" charset="0"/>
              </a:rPr>
              <a:t>Searchsecurity</a:t>
            </a:r>
            <a:endParaRPr lang="en-US" dirty="0" smtClean="0">
              <a:latin typeface="Stencil" charset="0"/>
              <a:ea typeface="Stencil" charset="0"/>
              <a:cs typeface="Stencil" charset="0"/>
            </a:endParaRPr>
          </a:p>
        </p:txBody>
      </p:sp>
      <p:sp>
        <p:nvSpPr>
          <p:cNvPr id="16" name="Rectangle 15"/>
          <p:cNvSpPr/>
          <p:nvPr/>
        </p:nvSpPr>
        <p:spPr>
          <a:xfrm>
            <a:off x="6240415" y="263226"/>
            <a:ext cx="568090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On sites like </a:t>
            </a:r>
            <a:r>
              <a:rPr lang="en-US" sz="2000" dirty="0" err="1" smtClean="0">
                <a:latin typeface="Stencil" charset="0"/>
                <a:ea typeface="Stencil" charset="0"/>
                <a:cs typeface="Stencil" charset="0"/>
              </a:rPr>
              <a:t>youtube</a:t>
            </a:r>
            <a:r>
              <a:rPr lang="en-US" sz="2000" dirty="0" smtClean="0">
                <a:latin typeface="Stencil" charset="0"/>
                <a:ea typeface="Stencil" charset="0"/>
                <a:cs typeface="Stencil" charset="0"/>
              </a:rPr>
              <a:t>, using copyrighted content can cause the owner to </a:t>
            </a:r>
            <a:r>
              <a:rPr lang="en-US" sz="2000" dirty="0" err="1" smtClean="0">
                <a:latin typeface="Stencil" charset="0"/>
                <a:ea typeface="Stencil" charset="0"/>
                <a:cs typeface="Stencil" charset="0"/>
              </a:rPr>
              <a:t>monotize</a:t>
            </a:r>
            <a:r>
              <a:rPr lang="en-US" sz="2000" dirty="0" smtClean="0">
                <a:latin typeface="Stencil" charset="0"/>
                <a:ea typeface="Stencil" charset="0"/>
                <a:cs typeface="Stencil" charset="0"/>
              </a:rPr>
              <a:t> over your video, take your video down, or even legal actions! Of course, this action can always be abused, but there are ways to fight back.</a:t>
            </a: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p:txBody>
      </p:sp>
      <p:sp>
        <p:nvSpPr>
          <p:cNvPr id="22" name="Rectangle 21"/>
          <p:cNvSpPr/>
          <p:nvPr/>
        </p:nvSpPr>
        <p:spPr>
          <a:xfrm rot="16200000">
            <a:off x="11011935" y="5686956"/>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2" action="ppaction://hlinksldjump"/>
          </p:cNvPr>
          <p:cNvSpPr/>
          <p:nvPr/>
        </p:nvSpPr>
        <p:spPr>
          <a:xfrm rot="5400000">
            <a:off x="11088301" y="5751205"/>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2259" y="3744510"/>
            <a:ext cx="5297219" cy="1147930"/>
          </a:xfrm>
          <a:prstGeom prst="rect">
            <a:avLst/>
          </a:prstGeom>
        </p:spPr>
      </p:pic>
    </p:spTree>
    <p:extLst>
      <p:ext uri="{BB962C8B-B14F-4D97-AF65-F5344CB8AC3E}">
        <p14:creationId xmlns:p14="http://schemas.microsoft.com/office/powerpoint/2010/main" val="1987229898"/>
      </p:ext>
    </p:extLst>
  </p:cSld>
  <p:clrMapOvr>
    <a:masterClrMapping/>
  </p:clrMapOvr>
  <p:transition spd="slow" advClick="0">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66" y="5669470"/>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u="sng" dirty="0" smtClean="0">
                <a:solidFill>
                  <a:schemeClr val="tx1"/>
                </a:solidFill>
                <a:latin typeface="Stencil" charset="0"/>
                <a:ea typeface="Stencil" charset="0"/>
                <a:cs typeface="Stencil" charset="0"/>
              </a:rPr>
              <a:t>Examples</a:t>
            </a:r>
            <a:r>
              <a:rPr lang="en-US" sz="4800" dirty="0" smtClean="0">
                <a:solidFill>
                  <a:schemeClr val="tx1"/>
                </a:solidFill>
                <a:latin typeface="Stencil" charset="0"/>
                <a:ea typeface="Stencil" charset="0"/>
                <a:cs typeface="Stencil" charset="0"/>
              </a:rPr>
              <a:t> of Hardware needed</a:t>
            </a:r>
            <a:endParaRPr lang="en-US" sz="4800" dirty="0">
              <a:solidFill>
                <a:schemeClr val="tx1"/>
              </a:solidFill>
              <a:latin typeface="Stencil" charset="0"/>
              <a:ea typeface="Stencil" charset="0"/>
              <a:cs typeface="Stencil" charset="0"/>
            </a:endParaRPr>
          </a:p>
        </p:txBody>
      </p:sp>
      <p:sp>
        <p:nvSpPr>
          <p:cNvPr id="3" name="Rectangle 2"/>
          <p:cNvSpPr/>
          <p:nvPr/>
        </p:nvSpPr>
        <p:spPr>
          <a:xfrm>
            <a:off x="106325" y="106325"/>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76447" y="263226"/>
            <a:ext cx="11644876"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latin typeface="Stencil" charset="0"/>
                <a:ea typeface="Stencil" charset="0"/>
                <a:cs typeface="Stencil" charset="0"/>
              </a:rPr>
              <a:t>Playback or Creation (not including </a:t>
            </a:r>
          </a:p>
          <a:p>
            <a:r>
              <a:rPr lang="en-US" sz="2800" dirty="0" smtClean="0">
                <a:latin typeface="Stencil" charset="0"/>
                <a:ea typeface="Stencil" charset="0"/>
                <a:cs typeface="Stencil" charset="0"/>
              </a:rPr>
              <a:t>mac/pc/console/mobile device): </a:t>
            </a:r>
          </a:p>
          <a:p>
            <a:endParaRPr lang="en-US" sz="2800" dirty="0">
              <a:latin typeface="Stencil" charset="0"/>
              <a:ea typeface="Stencil" charset="0"/>
              <a:cs typeface="Stencil" charset="0"/>
            </a:endParaRPr>
          </a:p>
          <a:p>
            <a:pPr marL="285750" indent="-285750">
              <a:buFont typeface="Wingdings" charset="2"/>
              <a:buChar char="q"/>
            </a:pPr>
            <a:r>
              <a:rPr lang="en-US" sz="2800" dirty="0">
                <a:latin typeface="Stencil" charset="0"/>
                <a:ea typeface="Stencil" charset="0"/>
                <a:cs typeface="Stencil" charset="0"/>
              </a:rPr>
              <a:t>Text: </a:t>
            </a:r>
            <a:r>
              <a:rPr lang="en-US" sz="2800" dirty="0" smtClean="0">
                <a:latin typeface="Stencil" charset="0"/>
                <a:ea typeface="Stencil" charset="0"/>
                <a:cs typeface="Stencil" charset="0"/>
              </a:rPr>
              <a:t>keyboard</a:t>
            </a:r>
          </a:p>
          <a:p>
            <a:pPr marL="285750" indent="-285750">
              <a:buFont typeface="Wingdings" charset="2"/>
              <a:buChar char="q"/>
            </a:pPr>
            <a:r>
              <a:rPr lang="en-US" sz="2800" dirty="0" smtClean="0">
                <a:latin typeface="Stencil" charset="0"/>
                <a:ea typeface="Stencil" charset="0"/>
                <a:cs typeface="Stencil" charset="0"/>
              </a:rPr>
              <a:t>Images/animation: camera</a:t>
            </a:r>
          </a:p>
          <a:p>
            <a:pPr marL="285750" indent="-285750">
              <a:buFont typeface="Wingdings" charset="2"/>
              <a:buChar char="q"/>
            </a:pPr>
            <a:r>
              <a:rPr lang="en-US" sz="2800" dirty="0" smtClean="0">
                <a:latin typeface="Stencil" charset="0"/>
                <a:ea typeface="Stencil" charset="0"/>
                <a:cs typeface="Stencil" charset="0"/>
              </a:rPr>
              <a:t>Audio: microphone</a:t>
            </a:r>
          </a:p>
          <a:p>
            <a:pPr marL="285750" indent="-285750">
              <a:buFont typeface="Wingdings" charset="2"/>
              <a:buChar char="q"/>
            </a:pPr>
            <a:r>
              <a:rPr lang="en-US" sz="2800" dirty="0" smtClean="0">
                <a:latin typeface="Stencil" charset="0"/>
                <a:ea typeface="Stencil" charset="0"/>
                <a:cs typeface="Stencil" charset="0"/>
              </a:rPr>
              <a:t>video</a:t>
            </a:r>
            <a:r>
              <a:rPr lang="en-US" sz="2800" dirty="0">
                <a:latin typeface="Stencil" charset="0"/>
                <a:ea typeface="Stencil" charset="0"/>
                <a:cs typeface="Stencil" charset="0"/>
              </a:rPr>
              <a:t>: </a:t>
            </a:r>
            <a:r>
              <a:rPr lang="en-US" sz="2800" dirty="0" smtClean="0">
                <a:latin typeface="Stencil" charset="0"/>
                <a:ea typeface="Stencil" charset="0"/>
                <a:cs typeface="Stencil" charset="0"/>
              </a:rPr>
              <a:t>camera with microphone</a:t>
            </a:r>
            <a:endParaRPr lang="en-US" sz="2800" dirty="0">
              <a:latin typeface="Stencil" charset="0"/>
              <a:ea typeface="Stencil" charset="0"/>
              <a:cs typeface="Stencil" charset="0"/>
            </a:endParaRPr>
          </a:p>
          <a:p>
            <a:pPr marL="285750" indent="-285750">
              <a:buFont typeface="Wingdings" charset="2"/>
              <a:buChar char="q"/>
            </a:pPr>
            <a:endParaRPr lang="en-US" sz="2800" dirty="0" smtClean="0">
              <a:latin typeface="Stencil" charset="0"/>
              <a:ea typeface="Stencil" charset="0"/>
              <a:cs typeface="Stencil" charset="0"/>
            </a:endParaRPr>
          </a:p>
        </p:txBody>
      </p:sp>
      <p:sp>
        <p:nvSpPr>
          <p:cNvPr id="22" name="Rectangle 21"/>
          <p:cNvSpPr/>
          <p:nvPr/>
        </p:nvSpPr>
        <p:spPr>
          <a:xfrm rot="16200000">
            <a:off x="11011935" y="5686956"/>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2" action="ppaction://hlinksldjump"/>
          </p:cNvPr>
          <p:cNvSpPr/>
          <p:nvPr/>
        </p:nvSpPr>
        <p:spPr>
          <a:xfrm rot="5400000">
            <a:off x="11088301" y="5751205"/>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2343652"/>
      </p:ext>
    </p:extLst>
  </p:cSld>
  <p:clrMapOvr>
    <a:masterClrMapping/>
  </p:clrMapOvr>
  <p:transition spd="slow" advClick="0">
    <p:push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866" y="5669470"/>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u="sng" dirty="0" smtClean="0">
                <a:solidFill>
                  <a:schemeClr val="tx1"/>
                </a:solidFill>
                <a:latin typeface="Stencil" charset="0"/>
                <a:ea typeface="Stencil" charset="0"/>
                <a:cs typeface="Stencil" charset="0"/>
              </a:rPr>
              <a:t>Examples</a:t>
            </a:r>
            <a:r>
              <a:rPr lang="en-US" sz="4800" dirty="0" smtClean="0">
                <a:solidFill>
                  <a:schemeClr val="tx1"/>
                </a:solidFill>
                <a:latin typeface="Stencil" charset="0"/>
                <a:ea typeface="Stencil" charset="0"/>
                <a:cs typeface="Stencil" charset="0"/>
              </a:rPr>
              <a:t> of software needed</a:t>
            </a:r>
            <a:endParaRPr lang="en-US" sz="4800" dirty="0">
              <a:solidFill>
                <a:schemeClr val="tx1"/>
              </a:solidFill>
              <a:latin typeface="Stencil" charset="0"/>
              <a:ea typeface="Stencil" charset="0"/>
              <a:cs typeface="Stencil" charset="0"/>
            </a:endParaRPr>
          </a:p>
        </p:txBody>
      </p:sp>
      <p:sp>
        <p:nvSpPr>
          <p:cNvPr id="3" name="Rectangle 2"/>
          <p:cNvSpPr/>
          <p:nvPr/>
        </p:nvSpPr>
        <p:spPr>
          <a:xfrm>
            <a:off x="106325" y="106325"/>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76447" y="263226"/>
            <a:ext cx="11644876"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800" dirty="0" smtClean="0">
                <a:latin typeface="Stencil" charset="0"/>
                <a:ea typeface="Stencil" charset="0"/>
                <a:cs typeface="Stencil" charset="0"/>
              </a:rPr>
              <a:t>Playback or creation (not including system software):</a:t>
            </a:r>
          </a:p>
          <a:p>
            <a:endParaRPr lang="en-US" sz="2800" dirty="0">
              <a:latin typeface="Stencil" charset="0"/>
              <a:ea typeface="Stencil" charset="0"/>
              <a:cs typeface="Stencil" charset="0"/>
            </a:endParaRPr>
          </a:p>
          <a:p>
            <a:pPr marL="285750" indent="-285750">
              <a:buFont typeface="Wingdings" charset="2"/>
              <a:buChar char="q"/>
            </a:pPr>
            <a:r>
              <a:rPr lang="en-US" sz="2800" dirty="0">
                <a:latin typeface="Stencil" charset="0"/>
                <a:ea typeface="Stencil" charset="0"/>
                <a:cs typeface="Stencil" charset="0"/>
              </a:rPr>
              <a:t>Text: </a:t>
            </a:r>
            <a:r>
              <a:rPr lang="en-US" sz="2800" dirty="0" err="1" smtClean="0">
                <a:latin typeface="Stencil" charset="0"/>
                <a:ea typeface="Stencil" charset="0"/>
                <a:cs typeface="Stencil" charset="0"/>
              </a:rPr>
              <a:t>microsoft</a:t>
            </a:r>
            <a:r>
              <a:rPr lang="en-US" sz="2800" dirty="0" smtClean="0">
                <a:latin typeface="Stencil" charset="0"/>
                <a:ea typeface="Stencil" charset="0"/>
                <a:cs typeface="Stencil" charset="0"/>
              </a:rPr>
              <a:t> (</a:t>
            </a:r>
            <a:r>
              <a:rPr lang="en-US" sz="2800" dirty="0" err="1" smtClean="0">
                <a:latin typeface="Stencil" charset="0"/>
                <a:ea typeface="Stencil" charset="0"/>
                <a:cs typeface="Stencil" charset="0"/>
              </a:rPr>
              <a:t>ms</a:t>
            </a:r>
            <a:r>
              <a:rPr lang="en-US" sz="2800" dirty="0" smtClean="0">
                <a:latin typeface="Stencil" charset="0"/>
                <a:ea typeface="Stencil" charset="0"/>
                <a:cs typeface="Stencil" charset="0"/>
              </a:rPr>
              <a:t>) product, </a:t>
            </a:r>
            <a:r>
              <a:rPr lang="en-US" sz="2800" dirty="0" err="1" smtClean="0">
                <a:latin typeface="Stencil" charset="0"/>
                <a:ea typeface="Stencil" charset="0"/>
                <a:cs typeface="Stencil" charset="0"/>
              </a:rPr>
              <a:t>textpad</a:t>
            </a:r>
            <a:r>
              <a:rPr lang="en-US" sz="2800" dirty="0" smtClean="0">
                <a:latin typeface="Stencil" charset="0"/>
                <a:ea typeface="Stencil" charset="0"/>
                <a:cs typeface="Stencil" charset="0"/>
              </a:rPr>
              <a:t>, notes, web browser</a:t>
            </a:r>
          </a:p>
          <a:p>
            <a:pPr marL="285750" indent="-285750">
              <a:buFont typeface="Wingdings" charset="2"/>
              <a:buChar char="q"/>
            </a:pPr>
            <a:r>
              <a:rPr lang="en-US" sz="2800" dirty="0" smtClean="0">
                <a:latin typeface="Stencil" charset="0"/>
                <a:ea typeface="Stencil" charset="0"/>
                <a:cs typeface="Stencil" charset="0"/>
              </a:rPr>
              <a:t>Images: adobe </a:t>
            </a:r>
            <a:r>
              <a:rPr lang="en-US" sz="2800" dirty="0" err="1" smtClean="0">
                <a:latin typeface="Stencil" charset="0"/>
                <a:ea typeface="Stencil" charset="0"/>
                <a:cs typeface="Stencil" charset="0"/>
              </a:rPr>
              <a:t>photoshop</a:t>
            </a:r>
            <a:r>
              <a:rPr lang="en-US" sz="2800" dirty="0" smtClean="0">
                <a:latin typeface="Stencil" charset="0"/>
                <a:ea typeface="Stencil" charset="0"/>
                <a:cs typeface="Stencil" charset="0"/>
              </a:rPr>
              <a:t>, </a:t>
            </a:r>
            <a:r>
              <a:rPr lang="en-US" sz="2800" dirty="0" err="1" smtClean="0">
                <a:latin typeface="Stencil" charset="0"/>
                <a:ea typeface="Stencil" charset="0"/>
                <a:cs typeface="Stencil" charset="0"/>
              </a:rPr>
              <a:t>ms</a:t>
            </a:r>
            <a:r>
              <a:rPr lang="en-US" sz="2800" dirty="0" smtClean="0">
                <a:latin typeface="Stencil" charset="0"/>
                <a:ea typeface="Stencil" charset="0"/>
                <a:cs typeface="Stencil" charset="0"/>
              </a:rPr>
              <a:t> paint</a:t>
            </a:r>
          </a:p>
          <a:p>
            <a:pPr marL="285750" indent="-285750">
              <a:buFont typeface="Wingdings" charset="2"/>
              <a:buChar char="q"/>
            </a:pPr>
            <a:r>
              <a:rPr lang="en-US" sz="2800" dirty="0" smtClean="0">
                <a:latin typeface="Stencil" charset="0"/>
                <a:ea typeface="Stencil" charset="0"/>
                <a:cs typeface="Stencil" charset="0"/>
              </a:rPr>
              <a:t>animation: adobe animate, </a:t>
            </a:r>
            <a:r>
              <a:rPr lang="en-US" sz="2800" dirty="0" err="1" smtClean="0">
                <a:latin typeface="Stencil" charset="0"/>
                <a:ea typeface="Stencil" charset="0"/>
                <a:cs typeface="Stencil" charset="0"/>
              </a:rPr>
              <a:t>ms</a:t>
            </a:r>
            <a:r>
              <a:rPr lang="en-US" sz="2800" dirty="0" smtClean="0">
                <a:latin typeface="Stencil" charset="0"/>
                <a:ea typeface="Stencil" charset="0"/>
                <a:cs typeface="Stencil" charset="0"/>
              </a:rPr>
              <a:t> </a:t>
            </a:r>
            <a:r>
              <a:rPr lang="en-US" sz="2800" dirty="0" err="1" smtClean="0">
                <a:latin typeface="Stencil" charset="0"/>
                <a:ea typeface="Stencil" charset="0"/>
                <a:cs typeface="Stencil" charset="0"/>
              </a:rPr>
              <a:t>powerpoint</a:t>
            </a:r>
            <a:endParaRPr lang="en-US" sz="2800" dirty="0" smtClean="0">
              <a:latin typeface="Stencil" charset="0"/>
              <a:ea typeface="Stencil" charset="0"/>
              <a:cs typeface="Stencil" charset="0"/>
            </a:endParaRPr>
          </a:p>
          <a:p>
            <a:pPr marL="285750" indent="-285750">
              <a:buFont typeface="Wingdings" charset="2"/>
              <a:buChar char="q"/>
            </a:pPr>
            <a:r>
              <a:rPr lang="en-US" sz="2800" dirty="0" smtClean="0">
                <a:latin typeface="Stencil" charset="0"/>
                <a:ea typeface="Stencil" charset="0"/>
                <a:cs typeface="Stencil" charset="0"/>
              </a:rPr>
              <a:t>Audio: </a:t>
            </a:r>
            <a:r>
              <a:rPr lang="en-US" sz="2800" dirty="0" err="1" smtClean="0">
                <a:latin typeface="Stencil" charset="0"/>
                <a:ea typeface="Stencil" charset="0"/>
                <a:cs typeface="Stencil" charset="0"/>
              </a:rPr>
              <a:t>fl</a:t>
            </a:r>
            <a:r>
              <a:rPr lang="en-US" sz="2800" dirty="0" smtClean="0">
                <a:latin typeface="Stencil" charset="0"/>
                <a:ea typeface="Stencil" charset="0"/>
                <a:cs typeface="Stencil" charset="0"/>
              </a:rPr>
              <a:t> studio, audacity</a:t>
            </a:r>
          </a:p>
          <a:p>
            <a:pPr marL="285750" indent="-285750">
              <a:buFont typeface="Wingdings" charset="2"/>
              <a:buChar char="q"/>
            </a:pPr>
            <a:r>
              <a:rPr lang="en-US" sz="2800" dirty="0" smtClean="0">
                <a:latin typeface="Stencil" charset="0"/>
                <a:ea typeface="Stencil" charset="0"/>
                <a:cs typeface="Stencil" charset="0"/>
              </a:rPr>
              <a:t>video</a:t>
            </a:r>
            <a:r>
              <a:rPr lang="en-US" sz="2800" dirty="0">
                <a:latin typeface="Stencil" charset="0"/>
                <a:ea typeface="Stencil" charset="0"/>
                <a:cs typeface="Stencil" charset="0"/>
              </a:rPr>
              <a:t>: </a:t>
            </a:r>
            <a:r>
              <a:rPr lang="en-US" sz="2800" dirty="0" smtClean="0">
                <a:latin typeface="Stencil" charset="0"/>
                <a:ea typeface="Stencil" charset="0"/>
                <a:cs typeface="Stencil" charset="0"/>
              </a:rPr>
              <a:t>movie maker, adobe premiere, adobe after effects, (sometimes including image and audio software as well)</a:t>
            </a:r>
            <a:endParaRPr lang="en-US" sz="2800" dirty="0">
              <a:latin typeface="Stencil" charset="0"/>
              <a:ea typeface="Stencil" charset="0"/>
              <a:cs typeface="Stencil" charset="0"/>
            </a:endParaRPr>
          </a:p>
          <a:p>
            <a:pPr marL="285750" indent="-285750">
              <a:buFont typeface="Wingdings" charset="2"/>
              <a:buChar char="q"/>
            </a:pPr>
            <a:endParaRPr lang="en-US" sz="2800" dirty="0" smtClean="0">
              <a:latin typeface="Stencil" charset="0"/>
              <a:ea typeface="Stencil" charset="0"/>
              <a:cs typeface="Stencil" charset="0"/>
            </a:endParaRPr>
          </a:p>
        </p:txBody>
      </p:sp>
      <p:sp>
        <p:nvSpPr>
          <p:cNvPr id="22" name="Rectangle 21"/>
          <p:cNvSpPr/>
          <p:nvPr/>
        </p:nvSpPr>
        <p:spPr>
          <a:xfrm rot="16200000">
            <a:off x="11011935" y="5686956"/>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2" action="ppaction://hlinksldjump"/>
          </p:cNvPr>
          <p:cNvSpPr/>
          <p:nvPr/>
        </p:nvSpPr>
        <p:spPr>
          <a:xfrm rot="5400000">
            <a:off x="11088301" y="5751205"/>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3988716"/>
      </p:ext>
    </p:extLst>
  </p:cSld>
  <p:clrMapOvr>
    <a:masterClrMapping/>
  </p:clrMapOvr>
  <p:transition spd="slow" advClick="0">
    <p:push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What is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tencil" charset="0"/>
                <a:ea typeface="Stencil" charset="0"/>
                <a:cs typeface="Stencil" charset="0"/>
              </a:rPr>
              <a:t>Each of these media forms brings something different to your project. It is necessary to understand both the emotional impact carried by the form and the technical challenges they present.</a:t>
            </a:r>
            <a:endParaRPr lang="en-US" sz="2800" dirty="0">
              <a:latin typeface="Stencil" charset="0"/>
              <a:ea typeface="Stencil" charset="0"/>
              <a:cs typeface="Stencil" charset="0"/>
            </a:endParaRP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latin typeface="Stencil" charset="0"/>
                <a:ea typeface="Stencil" charset="0"/>
                <a:cs typeface="Stencil" charset="0"/>
              </a:rPr>
              <a:t>According to longtime multimedia creator, </a:t>
            </a:r>
            <a:r>
              <a:rPr lang="en-US" sz="2800" dirty="0" err="1">
                <a:latin typeface="Stencil" charset="0"/>
                <a:ea typeface="Stencil" charset="0"/>
                <a:cs typeface="Stencil" charset="0"/>
              </a:rPr>
              <a:t>Tay</a:t>
            </a:r>
            <a:r>
              <a:rPr lang="en-US" sz="2800" dirty="0">
                <a:latin typeface="Stencil" charset="0"/>
                <a:ea typeface="Stencil" charset="0"/>
                <a:cs typeface="Stencil" charset="0"/>
              </a:rPr>
              <a:t> Vaughan, the five building blocks of multimedia are text, image, animation, audio and video. </a:t>
            </a:r>
            <a:endParaRPr lang="en-US" sz="2800"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introduction</a:t>
            </a:r>
            <a:endParaRPr lang="en-US" sz="4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8185009"/>
      </p:ext>
    </p:extLst>
  </p:cSld>
  <p:clrMapOvr>
    <a:masterClrMapping/>
  </p:clrMapOvr>
  <p:transition spd="slow" advClick="0">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27000" y="222615"/>
            <a:ext cx="11931650" cy="6491937"/>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76447" y="382772"/>
            <a:ext cx="11665552" cy="6225049"/>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b="1" dirty="0" smtClean="0">
                <a:latin typeface="Stencil" charset="0"/>
                <a:ea typeface="Stencil" charset="0"/>
                <a:cs typeface="Stencil" charset="0"/>
              </a:rPr>
              <a:t>Hark! I command you, </a:t>
            </a:r>
          </a:p>
          <a:p>
            <a:pPr algn="ctr"/>
            <a:r>
              <a:rPr lang="en-US" sz="5400" b="1" dirty="0" err="1" smtClean="0">
                <a:latin typeface="Stencil" charset="0"/>
                <a:ea typeface="Stencil" charset="0"/>
                <a:cs typeface="Stencil" charset="0"/>
              </a:rPr>
              <a:t>nobile</a:t>
            </a:r>
            <a:r>
              <a:rPr lang="en-US" sz="5400" b="1" dirty="0" smtClean="0">
                <a:latin typeface="Stencil" charset="0"/>
                <a:ea typeface="Stencil" charset="0"/>
                <a:cs typeface="Stencil" charset="0"/>
              </a:rPr>
              <a:t> user, </a:t>
            </a:r>
          </a:p>
          <a:p>
            <a:pPr algn="ctr"/>
            <a:r>
              <a:rPr lang="en-US" sz="5400" b="1" dirty="0" smtClean="0">
                <a:latin typeface="Stencil" charset="0"/>
                <a:ea typeface="Stencil" charset="0"/>
                <a:cs typeface="Stencil" charset="0"/>
              </a:rPr>
              <a:t>to </a:t>
            </a:r>
            <a:r>
              <a:rPr lang="en-US" sz="5400" b="1" u="sng" dirty="0" smtClean="0">
                <a:latin typeface="Stencil" charset="0"/>
                <a:ea typeface="Stencil" charset="0"/>
                <a:cs typeface="Stencil" charset="0"/>
              </a:rPr>
              <a:t>stop</a:t>
            </a:r>
            <a:r>
              <a:rPr lang="en-US" sz="5400" b="1" dirty="0" smtClean="0">
                <a:latin typeface="Stencil" charset="0"/>
                <a:ea typeface="Stencil" charset="0"/>
                <a:cs typeface="Stencil" charset="0"/>
              </a:rPr>
              <a:t> using the arrow keys at once! use the on-screen buttons instead!</a:t>
            </a:r>
            <a:endParaRPr lang="en-US" sz="5400" dirty="0">
              <a:latin typeface="Stencil" charset="0"/>
              <a:ea typeface="Stencil" charset="0"/>
              <a:cs typeface="Stencil" charset="0"/>
            </a:endParaRPr>
          </a:p>
        </p:txBody>
      </p:sp>
      <p:sp>
        <p:nvSpPr>
          <p:cNvPr id="22" name="Rectangle 21"/>
          <p:cNvSpPr/>
          <p:nvPr/>
        </p:nvSpPr>
        <p:spPr>
          <a:xfrm rot="16200000">
            <a:off x="10726325" y="5448186"/>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 action="ppaction://hlinkshowjump?jump=firstslide"/>
          </p:cNvPr>
          <p:cNvSpPr/>
          <p:nvPr/>
        </p:nvSpPr>
        <p:spPr>
          <a:xfrm rot="5400000">
            <a:off x="10802691" y="5512435"/>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45286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4000" advClick="0">
        <p15:prstTrans prst="fracture"/>
      </p:transition>
    </mc:Choice>
    <mc:Fallback>
      <p:transition spd="slow" advClick="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What is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76447" y="2701323"/>
            <a:ext cx="11665552" cy="3906497"/>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smtClean="0">
                <a:latin typeface="Stencil" charset="0"/>
                <a:ea typeface="Stencil" charset="0"/>
                <a:cs typeface="Stencil" charset="0"/>
              </a:rPr>
              <a:t>“Multimedia</a:t>
            </a:r>
            <a:r>
              <a:rPr lang="en-US" sz="2800" dirty="0">
                <a:latin typeface="Stencil" charset="0"/>
                <a:ea typeface="Stencil" charset="0"/>
                <a:cs typeface="Stencil" charset="0"/>
              </a:rPr>
              <a:t> is the field concerned with the computer-controlled integration of text, graphics, drawings, still and moving images (Video), animation, audio, and any other media where every type of information can be represented, stored, transmitted and processed digitally</a:t>
            </a:r>
            <a:r>
              <a:rPr lang="en-US" sz="2800" dirty="0" smtClean="0">
                <a:latin typeface="Stencil" charset="0"/>
                <a:ea typeface="Stencil" charset="0"/>
                <a:cs typeface="Stencil" charset="0"/>
              </a:rPr>
              <a:t>.”</a:t>
            </a:r>
          </a:p>
          <a:p>
            <a:pPr algn="ctr"/>
            <a:r>
              <a:rPr lang="en-US" sz="2800" dirty="0" smtClean="0">
                <a:latin typeface="Stencil" charset="0"/>
                <a:ea typeface="Stencil" charset="0"/>
                <a:cs typeface="Stencil" charset="0"/>
              </a:rPr>
              <a:t>- Dave </a:t>
            </a:r>
            <a:r>
              <a:rPr lang="en-US" sz="2800" dirty="0" err="1" smtClean="0">
                <a:latin typeface="Stencil" charset="0"/>
                <a:ea typeface="Stencil" charset="0"/>
                <a:cs typeface="Stencil" charset="0"/>
              </a:rPr>
              <a:t>marshall</a:t>
            </a:r>
            <a:endParaRPr lang="en-US" sz="2800" dirty="0">
              <a:latin typeface="Stencil" charset="0"/>
              <a:ea typeface="Stencil" charset="0"/>
              <a:cs typeface="Stencil" charset="0"/>
            </a:endParaRPr>
          </a:p>
        </p:txBody>
      </p:sp>
      <p:sp>
        <p:nvSpPr>
          <p:cNvPr id="17" name="Rectangle 16"/>
          <p:cNvSpPr/>
          <p:nvPr/>
        </p:nvSpPr>
        <p:spPr>
          <a:xfrm>
            <a:off x="276448" y="1501523"/>
            <a:ext cx="10467470"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Introduction (Adv.)</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3398585"/>
      </p:ext>
    </p:extLst>
  </p:cSld>
  <p:clrMapOvr>
    <a:masterClrMapping/>
  </p:clrMapOvr>
  <p:transition spd="slow" advClick="0">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02"/>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3825" y="106711"/>
            <a:ext cx="11944350" cy="664127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rot="16200000">
            <a:off x="-2238539" y="2674688"/>
            <a:ext cx="6443791" cy="1505322"/>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rgbClr val="FFC000"/>
                </a:solidFill>
                <a:latin typeface="Stencil" charset="0"/>
                <a:ea typeface="Stencil" charset="0"/>
                <a:cs typeface="Stencil" charset="0"/>
              </a:rPr>
              <a:t>References</a:t>
            </a:r>
          </a:p>
        </p:txBody>
      </p:sp>
      <p:sp>
        <p:nvSpPr>
          <p:cNvPr id="7" name="Rectangle 6"/>
          <p:cNvSpPr/>
          <p:nvPr/>
        </p:nvSpPr>
        <p:spPr>
          <a:xfrm>
            <a:off x="1859842" y="205453"/>
            <a:ext cx="10084507" cy="644379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all non-quoted Multimedia information</a:t>
            </a:r>
            <a:endParaRPr lang="en-US" dirty="0" smtClean="0">
              <a:solidFill>
                <a:schemeClr val="tx1"/>
              </a:solidFill>
              <a:latin typeface="Stencil" charset="0"/>
              <a:ea typeface="Stencil" charset="0"/>
              <a:cs typeface="Stencil" charset="0"/>
            </a:endParaRP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Professor </a:t>
            </a:r>
            <a:r>
              <a:rPr lang="en-US" dirty="0" err="1" smtClean="0">
                <a:solidFill>
                  <a:schemeClr val="tx1"/>
                </a:solidFill>
                <a:latin typeface="Stencil" charset="0"/>
                <a:ea typeface="Stencil" charset="0"/>
                <a:cs typeface="Stencil" charset="0"/>
              </a:rPr>
              <a:t>S.Caruso’s</a:t>
            </a:r>
            <a:r>
              <a:rPr lang="en-US" dirty="0" smtClean="0">
                <a:solidFill>
                  <a:schemeClr val="tx1"/>
                </a:solidFill>
                <a:latin typeface="Stencil" charset="0"/>
                <a:ea typeface="Stencil" charset="0"/>
                <a:cs typeface="Stencil" charset="0"/>
              </a:rPr>
              <a:t> slides</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Bacon Ipsum (Text slides)</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smtClean="0">
                <a:solidFill>
                  <a:schemeClr val="tx1"/>
                </a:solidFill>
                <a:latin typeface="Stencil" charset="0"/>
                <a:ea typeface="Stencil" charset="0"/>
                <a:cs typeface="Stencil" charset="0"/>
              </a:rPr>
              <a:t>baconipsum.com</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Unicode description (Text Slides)</a:t>
            </a: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https</a:t>
            </a:r>
            <a:r>
              <a:rPr lang="en-US" dirty="0">
                <a:solidFill>
                  <a:schemeClr val="tx1"/>
                </a:solidFill>
                <a:latin typeface="Stencil" charset="0"/>
                <a:ea typeface="Stencil" charset="0"/>
                <a:cs typeface="Stencil" charset="0"/>
              </a:rPr>
              <a:t>://</a:t>
            </a:r>
            <a:r>
              <a:rPr lang="en-US" dirty="0" smtClean="0">
                <a:solidFill>
                  <a:schemeClr val="tx1"/>
                </a:solidFill>
                <a:latin typeface="Stencil" charset="0"/>
                <a:ea typeface="Stencil" charset="0"/>
                <a:cs typeface="Stencil" charset="0"/>
              </a:rPr>
              <a:t>en.wikipedia.org/wiki/Unicode</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Introduction to images Quote (Image Slides)</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err="1">
                <a:solidFill>
                  <a:schemeClr val="tx1"/>
                </a:solidFill>
                <a:latin typeface="Stencil" charset="0"/>
                <a:ea typeface="Stencil" charset="0"/>
                <a:cs typeface="Stencil" charset="0"/>
              </a:rPr>
              <a:t>www.ntchosting.com</a:t>
            </a:r>
            <a:r>
              <a:rPr lang="en-US" dirty="0">
                <a:solidFill>
                  <a:schemeClr val="tx1"/>
                </a:solidFill>
                <a:latin typeface="Stencil" charset="0"/>
                <a:ea typeface="Stencil" charset="0"/>
                <a:cs typeface="Stencil" charset="0"/>
              </a:rPr>
              <a:t>/encyclopedia/multimedia/image-picture-graphic/</a:t>
            </a:r>
            <a:endParaRPr lang="en-US" dirty="0" smtClean="0">
              <a:solidFill>
                <a:schemeClr val="tx1"/>
              </a:solidFill>
              <a:latin typeface="Stencil" charset="0"/>
              <a:ea typeface="Stencil" charset="0"/>
              <a:cs typeface="Stencil" charset="0"/>
            </a:endParaRP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Jpeg example (Image slides)</a:t>
            </a: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Chevrolet Monte </a:t>
            </a:r>
            <a:r>
              <a:rPr lang="en-US" dirty="0" err="1" smtClean="0">
                <a:solidFill>
                  <a:schemeClr val="tx1"/>
                </a:solidFill>
                <a:latin typeface="Stencil" charset="0"/>
                <a:ea typeface="Stencil" charset="0"/>
                <a:cs typeface="Stencil" charset="0"/>
              </a:rPr>
              <a:t>carlo</a:t>
            </a:r>
            <a:r>
              <a:rPr lang="en-US" dirty="0" smtClean="0">
                <a:solidFill>
                  <a:schemeClr val="tx1"/>
                </a:solidFill>
                <a:latin typeface="Stencil" charset="0"/>
                <a:ea typeface="Stencil" charset="0"/>
                <a:cs typeface="Stencil" charset="0"/>
              </a:rPr>
              <a:t>, image taken by </a:t>
            </a:r>
            <a:r>
              <a:rPr lang="en-US" dirty="0" err="1" smtClean="0">
                <a:solidFill>
                  <a:schemeClr val="tx1"/>
                </a:solidFill>
                <a:latin typeface="Stencil" charset="0"/>
                <a:ea typeface="Stencil" charset="0"/>
                <a:cs typeface="Stencil" charset="0"/>
              </a:rPr>
              <a:t>A.Rager</a:t>
            </a:r>
            <a:endParaRPr lang="en-US" dirty="0" smtClean="0">
              <a:solidFill>
                <a:schemeClr val="tx1"/>
              </a:solidFill>
              <a:latin typeface="Stencil" charset="0"/>
              <a:ea typeface="Stencil" charset="0"/>
              <a:cs typeface="Stencil" charset="0"/>
            </a:endParaRP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Audio Description (Audio Slides)</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err="1" smtClean="0">
                <a:solidFill>
                  <a:schemeClr val="tx1"/>
                </a:solidFill>
                <a:latin typeface="Stencil" charset="0"/>
                <a:ea typeface="Stencil" charset="0"/>
                <a:cs typeface="Stencil" charset="0"/>
              </a:rPr>
              <a:t>whatis.techtarget.com</a:t>
            </a:r>
            <a:r>
              <a:rPr lang="en-US" dirty="0" smtClean="0">
                <a:solidFill>
                  <a:schemeClr val="tx1"/>
                </a:solidFill>
                <a:latin typeface="Stencil" charset="0"/>
                <a:ea typeface="Stencil" charset="0"/>
                <a:cs typeface="Stencil" charset="0"/>
              </a:rPr>
              <a:t>/definition/audio</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Audio Example (Audio Slides)</a:t>
            </a: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[MXTP] Official intro music; </a:t>
            </a:r>
            <a:r>
              <a:rPr lang="en-US" dirty="0" err="1" smtClean="0">
                <a:solidFill>
                  <a:schemeClr val="tx1"/>
                </a:solidFill>
                <a:latin typeface="Stencil" charset="0"/>
                <a:ea typeface="Stencil" charset="0"/>
                <a:cs typeface="Stencil" charset="0"/>
              </a:rPr>
              <a:t>youtube</a:t>
            </a:r>
            <a:r>
              <a:rPr lang="en-US" dirty="0" smtClean="0">
                <a:solidFill>
                  <a:schemeClr val="tx1"/>
                </a:solidFill>
                <a:latin typeface="Stencil" charset="0"/>
                <a:ea typeface="Stencil" charset="0"/>
                <a:cs typeface="Stencil" charset="0"/>
              </a:rPr>
              <a:t> (prod. By </a:t>
            </a:r>
            <a:r>
              <a:rPr lang="en-US" dirty="0" err="1" smtClean="0">
                <a:solidFill>
                  <a:schemeClr val="tx1"/>
                </a:solidFill>
                <a:latin typeface="Stencil" charset="0"/>
                <a:ea typeface="Stencil" charset="0"/>
                <a:cs typeface="Stencil" charset="0"/>
              </a:rPr>
              <a:t>a.rager</a:t>
            </a:r>
            <a:r>
              <a:rPr lang="en-US" dirty="0" smtClean="0">
                <a:solidFill>
                  <a:schemeClr val="tx1"/>
                </a:solidFill>
                <a:latin typeface="Stencil" charset="0"/>
                <a:ea typeface="Stencil" charset="0"/>
                <a:cs typeface="Stencil" charset="0"/>
              </a:rPr>
              <a:t>)</a:t>
            </a:r>
          </a:p>
          <a:p>
            <a:pPr lvl="1">
              <a:spcBef>
                <a:spcPts val="600"/>
              </a:spcBef>
              <a:buFont typeface="Wingdings" panose="05000000000000000000" pitchFamily="2" charset="2"/>
              <a:buChar char="q"/>
            </a:pPr>
            <a:endParaRPr lang="en-US" dirty="0" smtClean="0">
              <a:solidFill>
                <a:schemeClr val="tx1"/>
              </a:solidFill>
              <a:latin typeface="Stencil" charset="0"/>
              <a:ea typeface="Stencil" charset="0"/>
              <a:cs typeface="Stencil" charset="0"/>
            </a:endParaRPr>
          </a:p>
        </p:txBody>
      </p:sp>
      <p:sp>
        <p:nvSpPr>
          <p:cNvPr id="9" name="Rectangle 8">
            <a:hlinkClick r:id="rId2" action="ppaction://hlinksldjump"/>
          </p:cNvPr>
          <p:cNvSpPr/>
          <p:nvPr/>
        </p:nvSpPr>
        <p:spPr>
          <a:xfrm rot="16200000">
            <a:off x="10403908" y="5114318"/>
            <a:ext cx="1668003" cy="101600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680"/>
              </a:lnSpc>
            </a:pPr>
            <a:r>
              <a:rPr lang="en-US" sz="3600" dirty="0" smtClean="0">
                <a:solidFill>
                  <a:srgbClr val="0070C0"/>
                </a:solidFill>
                <a:latin typeface="Stencil" charset="0"/>
                <a:ea typeface="Stencil" charset="0"/>
                <a:cs typeface="Stencil" charset="0"/>
              </a:rPr>
              <a:t>more</a:t>
            </a:r>
            <a:r>
              <a:rPr lang="en-US" sz="3600" dirty="0" smtClean="0">
                <a:solidFill>
                  <a:srgbClr val="0070C0"/>
                </a:solidFill>
                <a:latin typeface="Stencil" charset="0"/>
                <a:ea typeface="Stencil" charset="0"/>
                <a:cs typeface="Stencil" charset="0"/>
              </a:rPr>
              <a:t>!</a:t>
            </a:r>
            <a:endParaRPr lang="en-US" sz="3600" dirty="0">
              <a:solidFill>
                <a:srgbClr val="0070C0"/>
              </a:solidFill>
              <a:latin typeface="Stencil" charset="0"/>
              <a:ea typeface="Stencil" charset="0"/>
              <a:cs typeface="Stencil" charset="0"/>
            </a:endParaRPr>
          </a:p>
        </p:txBody>
      </p:sp>
    </p:spTree>
    <p:extLst>
      <p:ext uri="{BB962C8B-B14F-4D97-AF65-F5344CB8AC3E}">
        <p14:creationId xmlns:p14="http://schemas.microsoft.com/office/powerpoint/2010/main" val="34126256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fracture"/>
      </p:transition>
    </mc:Choice>
    <mc:Fallback xmlns="">
      <p:transition spd="slow" advClick="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02"/>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23825" y="106711"/>
            <a:ext cx="11944350" cy="6641276"/>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rot="16200000">
            <a:off x="-2238539" y="2674688"/>
            <a:ext cx="6443791" cy="1505322"/>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dirty="0">
                <a:solidFill>
                  <a:srgbClr val="FFC000"/>
                </a:solidFill>
                <a:latin typeface="Stencil" charset="0"/>
                <a:ea typeface="Stencil" charset="0"/>
                <a:cs typeface="Stencil" charset="0"/>
              </a:rPr>
              <a:t>References</a:t>
            </a:r>
          </a:p>
        </p:txBody>
      </p:sp>
      <p:sp>
        <p:nvSpPr>
          <p:cNvPr id="7" name="Rectangle 6"/>
          <p:cNvSpPr/>
          <p:nvPr/>
        </p:nvSpPr>
        <p:spPr>
          <a:xfrm>
            <a:off x="1859842" y="205453"/>
            <a:ext cx="10084507" cy="644379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Element: Animation description (animation slides)</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err="1">
                <a:solidFill>
                  <a:schemeClr val="tx1"/>
                </a:solidFill>
                <a:latin typeface="Stencil" charset="0"/>
                <a:ea typeface="Stencil" charset="0"/>
                <a:cs typeface="Stencil" charset="0"/>
              </a:rPr>
              <a:t>www.ntchosting.com</a:t>
            </a:r>
            <a:r>
              <a:rPr lang="en-US" dirty="0">
                <a:solidFill>
                  <a:schemeClr val="tx1"/>
                </a:solidFill>
                <a:latin typeface="Stencil" charset="0"/>
                <a:ea typeface="Stencil" charset="0"/>
                <a:cs typeface="Stencil" charset="0"/>
              </a:rPr>
              <a:t>/encyclopedia/multimedia/image-picture-graphic</a:t>
            </a:r>
            <a:r>
              <a:rPr lang="en-US" dirty="0" smtClean="0">
                <a:solidFill>
                  <a:schemeClr val="tx1"/>
                </a:solidFill>
                <a:latin typeface="Stencil" charset="0"/>
                <a:ea typeface="Stencil" charset="0"/>
                <a:cs typeface="Stencil" charset="0"/>
              </a:rPr>
              <a:t>/</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Video Example (video Slides)</a:t>
            </a: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Rager Four; </a:t>
            </a:r>
            <a:r>
              <a:rPr lang="en-US" dirty="0" err="1" smtClean="0">
                <a:solidFill>
                  <a:schemeClr val="tx1"/>
                </a:solidFill>
                <a:latin typeface="Stencil" charset="0"/>
                <a:ea typeface="Stencil" charset="0"/>
                <a:cs typeface="Stencil" charset="0"/>
              </a:rPr>
              <a:t>Youtube</a:t>
            </a:r>
            <a:r>
              <a:rPr lang="en-US" dirty="0" smtClean="0">
                <a:solidFill>
                  <a:schemeClr val="tx1"/>
                </a:solidFill>
                <a:latin typeface="Stencil" charset="0"/>
                <a:ea typeface="Stencil" charset="0"/>
                <a:cs typeface="Stencil" charset="0"/>
              </a:rPr>
              <a:t> (Prod. With public domain elements by </a:t>
            </a:r>
            <a:r>
              <a:rPr lang="en-US" dirty="0" err="1" smtClean="0">
                <a:solidFill>
                  <a:schemeClr val="tx1"/>
                </a:solidFill>
                <a:latin typeface="Stencil" charset="0"/>
                <a:ea typeface="Stencil" charset="0"/>
                <a:cs typeface="Stencil" charset="0"/>
              </a:rPr>
              <a:t>a.Rager</a:t>
            </a:r>
            <a:r>
              <a:rPr lang="en-US" dirty="0" smtClean="0">
                <a:solidFill>
                  <a:schemeClr val="tx1"/>
                </a:solidFill>
                <a:latin typeface="Stencil" charset="0"/>
                <a:ea typeface="Stencil" charset="0"/>
                <a:cs typeface="Stencil" charset="0"/>
              </a:rPr>
              <a:t>)</a:t>
            </a:r>
            <a:endParaRPr lang="en-US" dirty="0">
              <a:solidFill>
                <a:schemeClr val="tx1"/>
              </a:solidFill>
              <a:latin typeface="Stencil" charset="0"/>
              <a:ea typeface="Stencil" charset="0"/>
              <a:cs typeface="Stencil" charset="0"/>
            </a:endParaRPr>
          </a:p>
          <a:p>
            <a:pPr>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Element</a:t>
            </a:r>
            <a:r>
              <a:rPr lang="en-US" dirty="0" smtClean="0">
                <a:solidFill>
                  <a:schemeClr val="tx1"/>
                </a:solidFill>
                <a:latin typeface="Stencil" charset="0"/>
                <a:ea typeface="Stencil" charset="0"/>
                <a:cs typeface="Stencil" charset="0"/>
              </a:rPr>
              <a:t>: Video description (video slides)</a:t>
            </a:r>
          </a:p>
          <a:p>
            <a:pPr lvl="1">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Source: https</a:t>
            </a:r>
            <a:r>
              <a:rPr lang="en-US" dirty="0">
                <a:solidFill>
                  <a:schemeClr val="tx1"/>
                </a:solidFill>
                <a:latin typeface="Stencil" charset="0"/>
                <a:ea typeface="Stencil" charset="0"/>
                <a:cs typeface="Stencil" charset="0"/>
              </a:rPr>
              <a:t>://</a:t>
            </a:r>
            <a:r>
              <a:rPr lang="en-US" dirty="0" smtClean="0">
                <a:solidFill>
                  <a:schemeClr val="tx1"/>
                </a:solidFill>
                <a:latin typeface="Stencil" charset="0"/>
                <a:ea typeface="Stencil" charset="0"/>
                <a:cs typeface="Stencil" charset="0"/>
              </a:rPr>
              <a:t>en.wikipedia.org/wiki/Video#Formats</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Copyright description (copyright slide)</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err="1" smtClean="0">
                <a:solidFill>
                  <a:schemeClr val="tx1"/>
                </a:solidFill>
                <a:latin typeface="Stencil" charset="0"/>
                <a:ea typeface="Stencil" charset="0"/>
                <a:cs typeface="Stencil" charset="0"/>
              </a:rPr>
              <a:t>searchsecurity.techtarget.com</a:t>
            </a:r>
            <a:r>
              <a:rPr lang="en-US" dirty="0" smtClean="0">
                <a:solidFill>
                  <a:schemeClr val="tx1"/>
                </a:solidFill>
                <a:latin typeface="Stencil" charset="0"/>
                <a:ea typeface="Stencil" charset="0"/>
                <a:cs typeface="Stencil" charset="0"/>
              </a:rPr>
              <a:t>/definition/copyright</a:t>
            </a:r>
          </a:p>
          <a:p>
            <a:pPr>
              <a:spcBef>
                <a:spcPts val="600"/>
              </a:spcBef>
              <a:buFont typeface="Wingdings" panose="05000000000000000000" pitchFamily="2" charset="2"/>
              <a:buChar char="q"/>
            </a:pPr>
            <a:r>
              <a:rPr lang="en-US" dirty="0" smtClean="0">
                <a:solidFill>
                  <a:schemeClr val="tx1"/>
                </a:solidFill>
                <a:latin typeface="Stencil" charset="0"/>
                <a:ea typeface="Stencil" charset="0"/>
                <a:cs typeface="Stencil" charset="0"/>
              </a:rPr>
              <a:t>Element: multimedia description (intro slides)</a:t>
            </a:r>
          </a:p>
          <a:p>
            <a:pPr lvl="1">
              <a:spcBef>
                <a:spcPts val="600"/>
              </a:spcBef>
              <a:buFont typeface="Wingdings" panose="05000000000000000000" pitchFamily="2" charset="2"/>
              <a:buChar char="q"/>
            </a:pPr>
            <a:r>
              <a:rPr lang="en-US" dirty="0">
                <a:solidFill>
                  <a:schemeClr val="tx1"/>
                </a:solidFill>
                <a:latin typeface="Stencil" charset="0"/>
                <a:ea typeface="Stencil" charset="0"/>
                <a:cs typeface="Stencil" charset="0"/>
              </a:rPr>
              <a:t>Source: https://</a:t>
            </a:r>
            <a:r>
              <a:rPr lang="en-US" dirty="0" err="1" smtClean="0">
                <a:solidFill>
                  <a:schemeClr val="tx1"/>
                </a:solidFill>
                <a:latin typeface="Stencil" charset="0"/>
                <a:ea typeface="Stencil" charset="0"/>
                <a:cs typeface="Stencil" charset="0"/>
              </a:rPr>
              <a:t>users.cs.cf.ac.uk</a:t>
            </a:r>
            <a:r>
              <a:rPr lang="en-US" dirty="0" smtClean="0">
                <a:solidFill>
                  <a:schemeClr val="tx1"/>
                </a:solidFill>
                <a:latin typeface="Stencil" charset="0"/>
                <a:ea typeface="Stencil" charset="0"/>
                <a:cs typeface="Stencil" charset="0"/>
              </a:rPr>
              <a:t>/</a:t>
            </a:r>
            <a:r>
              <a:rPr lang="en-US" dirty="0" err="1" smtClean="0">
                <a:solidFill>
                  <a:schemeClr val="tx1"/>
                </a:solidFill>
                <a:latin typeface="Stencil" charset="0"/>
                <a:ea typeface="Stencil" charset="0"/>
                <a:cs typeface="Stencil" charset="0"/>
              </a:rPr>
              <a:t>Dave.Marshall</a:t>
            </a:r>
            <a:r>
              <a:rPr lang="en-US" dirty="0" smtClean="0">
                <a:solidFill>
                  <a:schemeClr val="tx1"/>
                </a:solidFill>
                <a:latin typeface="Stencil" charset="0"/>
                <a:ea typeface="Stencil" charset="0"/>
                <a:cs typeface="Stencil" charset="0"/>
              </a:rPr>
              <a:t>/Multimedia/node10.html</a:t>
            </a:r>
          </a:p>
        </p:txBody>
      </p:sp>
      <p:sp>
        <p:nvSpPr>
          <p:cNvPr id="11" name="Rectangle 10"/>
          <p:cNvSpPr/>
          <p:nvPr/>
        </p:nvSpPr>
        <p:spPr>
          <a:xfrm rot="16200000">
            <a:off x="10788709" y="5414889"/>
            <a:ext cx="1043100" cy="1016002"/>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6">
            <a:hlinkClick r:id="rId2" action="ppaction://hlinksldjump"/>
          </p:cNvPr>
          <p:cNvSpPr/>
          <p:nvPr/>
        </p:nvSpPr>
        <p:spPr>
          <a:xfrm>
            <a:off x="10897507" y="5521132"/>
            <a:ext cx="825502" cy="823752"/>
          </a:xfrm>
          <a:prstGeom prst="star5">
            <a:avLst/>
          </a:prstGeom>
          <a:solidFill>
            <a:srgbClr val="FFC000"/>
          </a:solidFill>
          <a:effectLst>
            <a:outerShdw blurRad="50800" dist="381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62377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p15:prstTrans prst="fracture"/>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repeatCount="indefinite" fill="hold" grpId="0" nodeType="withEffect">
                                  <p:stCondLst>
                                    <p:cond delay="0"/>
                                  </p:stCondLst>
                                  <p:childTnLst>
                                    <p:animRot by="21600000">
                                      <p:cBhvr>
                                        <p:cTn id="6" dur="3000" fill="hold"/>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3302"/>
            <a:ext cx="12192000" cy="5257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5254499"/>
            <a:ext cx="12192000" cy="16035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123825" y="125348"/>
            <a:ext cx="11944350" cy="500049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464726" y="5324541"/>
            <a:ext cx="4603449" cy="1452832"/>
          </a:xfrm>
          <a:ln>
            <a:solidFill>
              <a:schemeClr val="tx1"/>
            </a:solidFill>
          </a:ln>
        </p:spPr>
        <p:txBody>
          <a:bodyPr>
            <a:normAutofit/>
          </a:bodyPr>
          <a:lstStyle/>
          <a:p>
            <a:r>
              <a:rPr lang="en-US" sz="4800" dirty="0" smtClean="0">
                <a:latin typeface="Stencil" panose="040409050D0802020404" pitchFamily="82" charset="0"/>
              </a:rPr>
              <a:t>Navigation Screen</a:t>
            </a:r>
            <a:endParaRPr lang="en-US" sz="4800" dirty="0">
              <a:latin typeface="Stencil" panose="040409050D0802020404" pitchFamily="82" charset="0"/>
            </a:endParaRPr>
          </a:p>
        </p:txBody>
      </p:sp>
      <p:sp>
        <p:nvSpPr>
          <p:cNvPr id="10" name="Rectangle 9"/>
          <p:cNvSpPr/>
          <p:nvPr/>
        </p:nvSpPr>
        <p:spPr>
          <a:xfrm>
            <a:off x="522888" y="279398"/>
            <a:ext cx="4149724" cy="137459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Text</a:t>
            </a:r>
            <a:endParaRPr lang="en-US" sz="6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3" name="Rectangle 12"/>
          <p:cNvSpPr/>
          <p:nvPr/>
        </p:nvSpPr>
        <p:spPr>
          <a:xfrm rot="16200000">
            <a:off x="4617143" y="458692"/>
            <a:ext cx="1374589"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Up Arrow 17">
            <a:hlinkClick r:id="rId2" action="ppaction://hlinksldjump"/>
          </p:cNvPr>
          <p:cNvSpPr/>
          <p:nvPr/>
        </p:nvSpPr>
        <p:spPr>
          <a:xfrm>
            <a:off x="4872803" y="342898"/>
            <a:ext cx="863267" cy="1202766"/>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
          <p:cNvSpPr txBox="1">
            <a:spLocks/>
          </p:cNvSpPr>
          <p:nvPr/>
        </p:nvSpPr>
        <p:spPr>
          <a:xfrm rot="16200000">
            <a:off x="11141930" y="5896021"/>
            <a:ext cx="1502699" cy="52775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US" sz="2800" dirty="0">
              <a:latin typeface="Stencil" panose="040409050D0802020404" pitchFamily="82" charset="0"/>
            </a:endParaRPr>
          </a:p>
        </p:txBody>
      </p:sp>
      <p:sp>
        <p:nvSpPr>
          <p:cNvPr id="22" name="Rectangle 21">
            <a:hlinkClick r:id="rId3" action="ppaction://hlinksldjump"/>
          </p:cNvPr>
          <p:cNvSpPr/>
          <p:nvPr/>
        </p:nvSpPr>
        <p:spPr>
          <a:xfrm rot="16200000">
            <a:off x="-93977" y="5548246"/>
            <a:ext cx="1452832" cy="101600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680"/>
              </a:lnSpc>
            </a:pPr>
            <a:r>
              <a:rPr lang="en-US" sz="3600" dirty="0" smtClean="0">
                <a:solidFill>
                  <a:srgbClr val="0070C0"/>
                </a:solidFill>
                <a:latin typeface="Stencil" charset="0"/>
                <a:ea typeface="Stencil" charset="0"/>
                <a:cs typeface="Stencil" charset="0"/>
              </a:rPr>
              <a:t>Hard</a:t>
            </a:r>
          </a:p>
          <a:p>
            <a:pPr algn="ctr">
              <a:lnSpc>
                <a:spcPts val="3680"/>
              </a:lnSpc>
            </a:pPr>
            <a:r>
              <a:rPr lang="en-US" sz="3600" dirty="0" smtClean="0">
                <a:solidFill>
                  <a:srgbClr val="0070C0"/>
                </a:solidFill>
                <a:latin typeface="Stencil" charset="0"/>
                <a:ea typeface="Stencil" charset="0"/>
                <a:cs typeface="Stencil" charset="0"/>
              </a:rPr>
              <a:t>ware</a:t>
            </a:r>
            <a:endParaRPr lang="en-US" sz="3600" dirty="0">
              <a:solidFill>
                <a:srgbClr val="0070C0"/>
              </a:solidFill>
              <a:latin typeface="Stencil" charset="0"/>
              <a:ea typeface="Stencil" charset="0"/>
              <a:cs typeface="Stencil" charset="0"/>
            </a:endParaRPr>
          </a:p>
        </p:txBody>
      </p:sp>
      <p:sp>
        <p:nvSpPr>
          <p:cNvPr id="25" name="Rectangle 24"/>
          <p:cNvSpPr/>
          <p:nvPr/>
        </p:nvSpPr>
        <p:spPr>
          <a:xfrm>
            <a:off x="522888" y="1924991"/>
            <a:ext cx="4149724" cy="137459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Audio</a:t>
            </a:r>
            <a:endParaRPr lang="en-US" sz="6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26" name="Rectangle 25"/>
          <p:cNvSpPr/>
          <p:nvPr/>
        </p:nvSpPr>
        <p:spPr>
          <a:xfrm rot="16200000">
            <a:off x="4617143" y="2104285"/>
            <a:ext cx="1374589"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Up Arrow 26">
            <a:hlinkClick r:id="rId4" action="ppaction://hlinksldjump"/>
          </p:cNvPr>
          <p:cNvSpPr/>
          <p:nvPr/>
        </p:nvSpPr>
        <p:spPr>
          <a:xfrm>
            <a:off x="4872803" y="1988491"/>
            <a:ext cx="863267" cy="1202766"/>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22888" y="3570585"/>
            <a:ext cx="4149724" cy="137459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Video</a:t>
            </a:r>
            <a:endParaRPr lang="en-US" sz="6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29" name="Rectangle 28"/>
          <p:cNvSpPr/>
          <p:nvPr/>
        </p:nvSpPr>
        <p:spPr>
          <a:xfrm rot="16200000">
            <a:off x="4617143" y="3749879"/>
            <a:ext cx="1374589"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Up Arrow 29">
            <a:hlinkClick r:id="rId5" action="ppaction://hlinksldjump"/>
          </p:cNvPr>
          <p:cNvSpPr/>
          <p:nvPr/>
        </p:nvSpPr>
        <p:spPr>
          <a:xfrm>
            <a:off x="4872803" y="3634085"/>
            <a:ext cx="863267" cy="1202766"/>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295530" y="279398"/>
            <a:ext cx="4149724" cy="137459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Images</a:t>
            </a:r>
            <a:endParaRPr lang="en-US" sz="6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41" name="Rectangle 40"/>
          <p:cNvSpPr/>
          <p:nvPr/>
        </p:nvSpPr>
        <p:spPr>
          <a:xfrm rot="16200000">
            <a:off x="10389785" y="458692"/>
            <a:ext cx="1374589"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Up Arrow 41">
            <a:hlinkClick r:id="rId6" action="ppaction://hlinksldjump"/>
          </p:cNvPr>
          <p:cNvSpPr/>
          <p:nvPr/>
        </p:nvSpPr>
        <p:spPr>
          <a:xfrm>
            <a:off x="10645445" y="342898"/>
            <a:ext cx="863267" cy="1202766"/>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6295530" y="1924991"/>
            <a:ext cx="4149724" cy="137459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Animation</a:t>
            </a:r>
            <a:endParaRPr lang="en-US" sz="54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44" name="Rectangle 43"/>
          <p:cNvSpPr/>
          <p:nvPr/>
        </p:nvSpPr>
        <p:spPr>
          <a:xfrm rot="16200000">
            <a:off x="10389785" y="2104285"/>
            <a:ext cx="1374589"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Up Arrow 44">
            <a:hlinkClick r:id="rId7" action="ppaction://hlinksldjump"/>
          </p:cNvPr>
          <p:cNvSpPr/>
          <p:nvPr/>
        </p:nvSpPr>
        <p:spPr>
          <a:xfrm>
            <a:off x="10645445" y="1988491"/>
            <a:ext cx="863267" cy="1202766"/>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6295530" y="3570585"/>
            <a:ext cx="4149724" cy="137459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smtClean="0">
                <a:solidFill>
                  <a:srgbClr val="0070C0"/>
                </a:solidFill>
                <a:effectLst>
                  <a:outerShdw blurRad="38100" dist="38100" dir="2700000" algn="tl">
                    <a:srgbClr val="000000">
                      <a:alpha val="43137"/>
                    </a:srgbClr>
                  </a:outerShdw>
                </a:effectLst>
                <a:latin typeface="Stencil" charset="0"/>
                <a:ea typeface="Stencil" charset="0"/>
                <a:cs typeface="Stencil" charset="0"/>
              </a:rPr>
              <a:t>Copyright</a:t>
            </a:r>
            <a:endParaRPr lang="en-US" sz="5400" dirty="0">
              <a:solidFill>
                <a:srgbClr val="0070C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47" name="Rectangle 46"/>
          <p:cNvSpPr/>
          <p:nvPr/>
        </p:nvSpPr>
        <p:spPr>
          <a:xfrm rot="16200000">
            <a:off x="10389785" y="3749879"/>
            <a:ext cx="1374589" cy="101600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Up Arrow 47">
            <a:hlinkClick r:id="rId8" action="ppaction://hlinksldjump"/>
          </p:cNvPr>
          <p:cNvSpPr/>
          <p:nvPr/>
        </p:nvSpPr>
        <p:spPr>
          <a:xfrm rot="10800000">
            <a:off x="10645445" y="3634085"/>
            <a:ext cx="863267" cy="1202766"/>
          </a:xfrm>
          <a:prstGeom prst="upArrow">
            <a:avLst/>
          </a:prstGeom>
          <a:solidFill>
            <a:srgbClr val="0070C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49" name="Rectangle 48">
            <a:hlinkClick r:id="rId9" action="ppaction://hlinksldjump"/>
          </p:cNvPr>
          <p:cNvSpPr/>
          <p:nvPr/>
        </p:nvSpPr>
        <p:spPr>
          <a:xfrm rot="16200000">
            <a:off x="1046463" y="5548246"/>
            <a:ext cx="1452832" cy="1016002"/>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3680"/>
              </a:lnSpc>
            </a:pPr>
            <a:r>
              <a:rPr lang="en-US" sz="3600" dirty="0" smtClean="0">
                <a:solidFill>
                  <a:srgbClr val="0070C0"/>
                </a:solidFill>
                <a:latin typeface="Stencil" charset="0"/>
                <a:ea typeface="Stencil" charset="0"/>
                <a:cs typeface="Stencil" charset="0"/>
              </a:rPr>
              <a:t>Soft</a:t>
            </a:r>
          </a:p>
          <a:p>
            <a:pPr algn="ctr">
              <a:lnSpc>
                <a:spcPts val="3680"/>
              </a:lnSpc>
            </a:pPr>
            <a:r>
              <a:rPr lang="en-US" sz="3600" dirty="0" smtClean="0">
                <a:solidFill>
                  <a:srgbClr val="0070C0"/>
                </a:solidFill>
                <a:latin typeface="Stencil" charset="0"/>
                <a:ea typeface="Stencil" charset="0"/>
                <a:cs typeface="Stencil" charset="0"/>
              </a:rPr>
              <a:t>ware</a:t>
            </a:r>
            <a:endParaRPr lang="en-US" sz="3600" dirty="0">
              <a:solidFill>
                <a:srgbClr val="0070C0"/>
              </a:solidFill>
              <a:latin typeface="Stencil" charset="0"/>
              <a:ea typeface="Stencil" charset="0"/>
              <a:cs typeface="Stencil" charset="0"/>
            </a:endParaRPr>
          </a:p>
        </p:txBody>
      </p:sp>
      <p:sp>
        <p:nvSpPr>
          <p:cNvPr id="50" name="Title 1"/>
          <p:cNvSpPr txBox="1">
            <a:spLocks/>
          </p:cNvSpPr>
          <p:nvPr/>
        </p:nvSpPr>
        <p:spPr>
          <a:xfrm>
            <a:off x="2431157" y="5324541"/>
            <a:ext cx="4883292" cy="1452832"/>
          </a:xfrm>
          <a:prstGeom prst="rect">
            <a:avLst/>
          </a:prstGeom>
          <a:ln>
            <a:solidFill>
              <a:schemeClr val="tx1"/>
            </a:solidFill>
          </a:ln>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914400" marR="0" lvl="0" indent="-914400" algn="l" defTabSz="914400" eaLnBrk="1" fontAlgn="auto" latinLnBrk="0" hangingPunct="1">
              <a:lnSpc>
                <a:spcPct val="100000"/>
              </a:lnSpc>
              <a:spcBef>
                <a:spcPts val="0"/>
              </a:spcBef>
              <a:spcAft>
                <a:spcPts val="0"/>
              </a:spcAft>
              <a:buClrTx/>
              <a:buSzTx/>
              <a:buFontTx/>
              <a:buNone/>
              <a:tabLst/>
              <a:defRPr/>
            </a:pPr>
            <a:r>
              <a:rPr lang="en-US" sz="4800" dirty="0" smtClean="0">
                <a:latin typeface="Stencil" panose="040409050D0802020404" pitchFamily="82" charset="0"/>
              </a:rPr>
              <a:t>The </a:t>
            </a:r>
            <a:r>
              <a:rPr lang="en-US" sz="4800" dirty="0" smtClean="0">
                <a:latin typeface="Stencil" panose="040409050D0802020404" pitchFamily="82" charset="0"/>
              </a:rPr>
              <a:t>5 </a:t>
            </a:r>
            <a:r>
              <a:rPr lang="en-US" sz="4800" dirty="0" smtClean="0">
                <a:latin typeface="Stencil" panose="040409050D0802020404" pitchFamily="82" charset="0"/>
              </a:rPr>
              <a:t>Building Blocks</a:t>
            </a:r>
            <a:endParaRPr lang="en-US" sz="4800" dirty="0">
              <a:latin typeface="Stencil" panose="040409050D0802020404" pitchFamily="82" charset="0"/>
            </a:endParaRPr>
          </a:p>
        </p:txBody>
      </p:sp>
    </p:spTree>
    <p:extLst>
      <p:ext uri="{BB962C8B-B14F-4D97-AF65-F5344CB8AC3E}">
        <p14:creationId xmlns:p14="http://schemas.microsoft.com/office/powerpoint/2010/main" val="287730584"/>
      </p:ext>
    </p:extLst>
  </p:cSld>
  <p:clrMapOvr>
    <a:masterClrMapping/>
  </p:clrMapOvr>
  <p:transition spd="slow" advClick="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indefinite" fill="hold" grpId="0" nodeType="withEffect">
                                  <p:stCondLst>
                                    <p:cond delay="0"/>
                                  </p:stCondLst>
                                  <p:childTnLst>
                                    <p:animRot by="120000">
                                      <p:cBhvr>
                                        <p:cTn id="6" dur="100" fill="hold">
                                          <p:stCondLst>
                                            <p:cond delay="0"/>
                                          </p:stCondLst>
                                        </p:cTn>
                                        <p:tgtEl>
                                          <p:spTgt spid="18"/>
                                        </p:tgtEl>
                                        <p:attrNameLst>
                                          <p:attrName>r</p:attrName>
                                        </p:attrNameLst>
                                      </p:cBhvr>
                                    </p:animRot>
                                    <p:animRot by="-240000">
                                      <p:cBhvr>
                                        <p:cTn id="7" dur="200" fill="hold">
                                          <p:stCondLst>
                                            <p:cond delay="200"/>
                                          </p:stCondLst>
                                        </p:cTn>
                                        <p:tgtEl>
                                          <p:spTgt spid="18"/>
                                        </p:tgtEl>
                                        <p:attrNameLst>
                                          <p:attrName>r</p:attrName>
                                        </p:attrNameLst>
                                      </p:cBhvr>
                                    </p:animRot>
                                    <p:animRot by="240000">
                                      <p:cBhvr>
                                        <p:cTn id="8" dur="200" fill="hold">
                                          <p:stCondLst>
                                            <p:cond delay="400"/>
                                          </p:stCondLst>
                                        </p:cTn>
                                        <p:tgtEl>
                                          <p:spTgt spid="18"/>
                                        </p:tgtEl>
                                        <p:attrNameLst>
                                          <p:attrName>r</p:attrName>
                                        </p:attrNameLst>
                                      </p:cBhvr>
                                    </p:animRot>
                                    <p:animRot by="-240000">
                                      <p:cBhvr>
                                        <p:cTn id="9" dur="200" fill="hold">
                                          <p:stCondLst>
                                            <p:cond delay="600"/>
                                          </p:stCondLst>
                                        </p:cTn>
                                        <p:tgtEl>
                                          <p:spTgt spid="18"/>
                                        </p:tgtEl>
                                        <p:attrNameLst>
                                          <p:attrName>r</p:attrName>
                                        </p:attrNameLst>
                                      </p:cBhvr>
                                    </p:animRot>
                                    <p:animRot by="120000">
                                      <p:cBhvr>
                                        <p:cTn id="10" dur="200" fill="hold">
                                          <p:stCondLst>
                                            <p:cond delay="800"/>
                                          </p:stCondLst>
                                        </p:cTn>
                                        <p:tgtEl>
                                          <p:spTgt spid="18"/>
                                        </p:tgtEl>
                                        <p:attrNameLst>
                                          <p:attrName>r</p:attrName>
                                        </p:attrNameLst>
                                      </p:cBhvr>
                                    </p:animRot>
                                  </p:childTnLst>
                                </p:cTn>
                              </p:par>
                              <p:par>
                                <p:cTn id="11" presetID="32" presetClass="emph" presetSubtype="0" repeatCount="indefinite" fill="hold" grpId="0" nodeType="withEffect">
                                  <p:stCondLst>
                                    <p:cond delay="0"/>
                                  </p:stCondLst>
                                  <p:childTnLst>
                                    <p:animRot by="120000">
                                      <p:cBhvr>
                                        <p:cTn id="12" dur="100" fill="hold">
                                          <p:stCondLst>
                                            <p:cond delay="0"/>
                                          </p:stCondLst>
                                        </p:cTn>
                                        <p:tgtEl>
                                          <p:spTgt spid="27"/>
                                        </p:tgtEl>
                                        <p:attrNameLst>
                                          <p:attrName>r</p:attrName>
                                        </p:attrNameLst>
                                      </p:cBhvr>
                                    </p:animRot>
                                    <p:animRot by="-240000">
                                      <p:cBhvr>
                                        <p:cTn id="13" dur="200" fill="hold">
                                          <p:stCondLst>
                                            <p:cond delay="200"/>
                                          </p:stCondLst>
                                        </p:cTn>
                                        <p:tgtEl>
                                          <p:spTgt spid="27"/>
                                        </p:tgtEl>
                                        <p:attrNameLst>
                                          <p:attrName>r</p:attrName>
                                        </p:attrNameLst>
                                      </p:cBhvr>
                                    </p:animRot>
                                    <p:animRot by="240000">
                                      <p:cBhvr>
                                        <p:cTn id="14" dur="200" fill="hold">
                                          <p:stCondLst>
                                            <p:cond delay="400"/>
                                          </p:stCondLst>
                                        </p:cTn>
                                        <p:tgtEl>
                                          <p:spTgt spid="27"/>
                                        </p:tgtEl>
                                        <p:attrNameLst>
                                          <p:attrName>r</p:attrName>
                                        </p:attrNameLst>
                                      </p:cBhvr>
                                    </p:animRot>
                                    <p:animRot by="-240000">
                                      <p:cBhvr>
                                        <p:cTn id="15" dur="200" fill="hold">
                                          <p:stCondLst>
                                            <p:cond delay="600"/>
                                          </p:stCondLst>
                                        </p:cTn>
                                        <p:tgtEl>
                                          <p:spTgt spid="27"/>
                                        </p:tgtEl>
                                        <p:attrNameLst>
                                          <p:attrName>r</p:attrName>
                                        </p:attrNameLst>
                                      </p:cBhvr>
                                    </p:animRot>
                                    <p:animRot by="120000">
                                      <p:cBhvr>
                                        <p:cTn id="16" dur="200" fill="hold">
                                          <p:stCondLst>
                                            <p:cond delay="800"/>
                                          </p:stCondLst>
                                        </p:cTn>
                                        <p:tgtEl>
                                          <p:spTgt spid="27"/>
                                        </p:tgtEl>
                                        <p:attrNameLst>
                                          <p:attrName>r</p:attrName>
                                        </p:attrNameLst>
                                      </p:cBhvr>
                                    </p:animRot>
                                  </p:childTnLst>
                                </p:cTn>
                              </p:par>
                              <p:par>
                                <p:cTn id="17" presetID="32" presetClass="emph" presetSubtype="0" repeatCount="indefinite" fill="hold" grpId="0" nodeType="withEffect">
                                  <p:stCondLst>
                                    <p:cond delay="0"/>
                                  </p:stCondLst>
                                  <p:childTnLst>
                                    <p:animRot by="120000">
                                      <p:cBhvr>
                                        <p:cTn id="18" dur="100" fill="hold">
                                          <p:stCondLst>
                                            <p:cond delay="0"/>
                                          </p:stCondLst>
                                        </p:cTn>
                                        <p:tgtEl>
                                          <p:spTgt spid="30"/>
                                        </p:tgtEl>
                                        <p:attrNameLst>
                                          <p:attrName>r</p:attrName>
                                        </p:attrNameLst>
                                      </p:cBhvr>
                                    </p:animRot>
                                    <p:animRot by="-240000">
                                      <p:cBhvr>
                                        <p:cTn id="19" dur="200" fill="hold">
                                          <p:stCondLst>
                                            <p:cond delay="200"/>
                                          </p:stCondLst>
                                        </p:cTn>
                                        <p:tgtEl>
                                          <p:spTgt spid="30"/>
                                        </p:tgtEl>
                                        <p:attrNameLst>
                                          <p:attrName>r</p:attrName>
                                        </p:attrNameLst>
                                      </p:cBhvr>
                                    </p:animRot>
                                    <p:animRot by="240000">
                                      <p:cBhvr>
                                        <p:cTn id="20" dur="200" fill="hold">
                                          <p:stCondLst>
                                            <p:cond delay="400"/>
                                          </p:stCondLst>
                                        </p:cTn>
                                        <p:tgtEl>
                                          <p:spTgt spid="30"/>
                                        </p:tgtEl>
                                        <p:attrNameLst>
                                          <p:attrName>r</p:attrName>
                                        </p:attrNameLst>
                                      </p:cBhvr>
                                    </p:animRot>
                                    <p:animRot by="-240000">
                                      <p:cBhvr>
                                        <p:cTn id="21" dur="200" fill="hold">
                                          <p:stCondLst>
                                            <p:cond delay="600"/>
                                          </p:stCondLst>
                                        </p:cTn>
                                        <p:tgtEl>
                                          <p:spTgt spid="30"/>
                                        </p:tgtEl>
                                        <p:attrNameLst>
                                          <p:attrName>r</p:attrName>
                                        </p:attrNameLst>
                                      </p:cBhvr>
                                    </p:animRot>
                                    <p:animRot by="120000">
                                      <p:cBhvr>
                                        <p:cTn id="22" dur="200" fill="hold">
                                          <p:stCondLst>
                                            <p:cond delay="800"/>
                                          </p:stCondLst>
                                        </p:cTn>
                                        <p:tgtEl>
                                          <p:spTgt spid="30"/>
                                        </p:tgtEl>
                                        <p:attrNameLst>
                                          <p:attrName>r</p:attrName>
                                        </p:attrNameLst>
                                      </p:cBhvr>
                                    </p:animRot>
                                  </p:childTnLst>
                                </p:cTn>
                              </p:par>
                              <p:par>
                                <p:cTn id="23" presetID="32" presetClass="emph" presetSubtype="0" repeatCount="indefinite" fill="hold" grpId="0" nodeType="withEffect">
                                  <p:stCondLst>
                                    <p:cond delay="0"/>
                                  </p:stCondLst>
                                  <p:childTnLst>
                                    <p:animRot by="120000">
                                      <p:cBhvr>
                                        <p:cTn id="24" dur="100" fill="hold">
                                          <p:stCondLst>
                                            <p:cond delay="0"/>
                                          </p:stCondLst>
                                        </p:cTn>
                                        <p:tgtEl>
                                          <p:spTgt spid="42"/>
                                        </p:tgtEl>
                                        <p:attrNameLst>
                                          <p:attrName>r</p:attrName>
                                        </p:attrNameLst>
                                      </p:cBhvr>
                                    </p:animRot>
                                    <p:animRot by="-240000">
                                      <p:cBhvr>
                                        <p:cTn id="25" dur="200" fill="hold">
                                          <p:stCondLst>
                                            <p:cond delay="200"/>
                                          </p:stCondLst>
                                        </p:cTn>
                                        <p:tgtEl>
                                          <p:spTgt spid="42"/>
                                        </p:tgtEl>
                                        <p:attrNameLst>
                                          <p:attrName>r</p:attrName>
                                        </p:attrNameLst>
                                      </p:cBhvr>
                                    </p:animRot>
                                    <p:animRot by="240000">
                                      <p:cBhvr>
                                        <p:cTn id="26" dur="200" fill="hold">
                                          <p:stCondLst>
                                            <p:cond delay="400"/>
                                          </p:stCondLst>
                                        </p:cTn>
                                        <p:tgtEl>
                                          <p:spTgt spid="42"/>
                                        </p:tgtEl>
                                        <p:attrNameLst>
                                          <p:attrName>r</p:attrName>
                                        </p:attrNameLst>
                                      </p:cBhvr>
                                    </p:animRot>
                                    <p:animRot by="-240000">
                                      <p:cBhvr>
                                        <p:cTn id="27" dur="200" fill="hold">
                                          <p:stCondLst>
                                            <p:cond delay="600"/>
                                          </p:stCondLst>
                                        </p:cTn>
                                        <p:tgtEl>
                                          <p:spTgt spid="42"/>
                                        </p:tgtEl>
                                        <p:attrNameLst>
                                          <p:attrName>r</p:attrName>
                                        </p:attrNameLst>
                                      </p:cBhvr>
                                    </p:animRot>
                                    <p:animRot by="120000">
                                      <p:cBhvr>
                                        <p:cTn id="28" dur="200" fill="hold">
                                          <p:stCondLst>
                                            <p:cond delay="800"/>
                                          </p:stCondLst>
                                        </p:cTn>
                                        <p:tgtEl>
                                          <p:spTgt spid="42"/>
                                        </p:tgtEl>
                                        <p:attrNameLst>
                                          <p:attrName>r</p:attrName>
                                        </p:attrNameLst>
                                      </p:cBhvr>
                                    </p:animRot>
                                  </p:childTnLst>
                                </p:cTn>
                              </p:par>
                              <p:par>
                                <p:cTn id="29" presetID="32" presetClass="emph" presetSubtype="0" repeatCount="indefinite" fill="hold" grpId="0" nodeType="withEffect">
                                  <p:stCondLst>
                                    <p:cond delay="0"/>
                                  </p:stCondLst>
                                  <p:childTnLst>
                                    <p:animRot by="120000">
                                      <p:cBhvr>
                                        <p:cTn id="30" dur="100" fill="hold">
                                          <p:stCondLst>
                                            <p:cond delay="0"/>
                                          </p:stCondLst>
                                        </p:cTn>
                                        <p:tgtEl>
                                          <p:spTgt spid="45"/>
                                        </p:tgtEl>
                                        <p:attrNameLst>
                                          <p:attrName>r</p:attrName>
                                        </p:attrNameLst>
                                      </p:cBhvr>
                                    </p:animRot>
                                    <p:animRot by="-240000">
                                      <p:cBhvr>
                                        <p:cTn id="31" dur="200" fill="hold">
                                          <p:stCondLst>
                                            <p:cond delay="200"/>
                                          </p:stCondLst>
                                        </p:cTn>
                                        <p:tgtEl>
                                          <p:spTgt spid="45"/>
                                        </p:tgtEl>
                                        <p:attrNameLst>
                                          <p:attrName>r</p:attrName>
                                        </p:attrNameLst>
                                      </p:cBhvr>
                                    </p:animRot>
                                    <p:animRot by="240000">
                                      <p:cBhvr>
                                        <p:cTn id="32" dur="200" fill="hold">
                                          <p:stCondLst>
                                            <p:cond delay="400"/>
                                          </p:stCondLst>
                                        </p:cTn>
                                        <p:tgtEl>
                                          <p:spTgt spid="45"/>
                                        </p:tgtEl>
                                        <p:attrNameLst>
                                          <p:attrName>r</p:attrName>
                                        </p:attrNameLst>
                                      </p:cBhvr>
                                    </p:animRot>
                                    <p:animRot by="-240000">
                                      <p:cBhvr>
                                        <p:cTn id="33" dur="200" fill="hold">
                                          <p:stCondLst>
                                            <p:cond delay="600"/>
                                          </p:stCondLst>
                                        </p:cTn>
                                        <p:tgtEl>
                                          <p:spTgt spid="45"/>
                                        </p:tgtEl>
                                        <p:attrNameLst>
                                          <p:attrName>r</p:attrName>
                                        </p:attrNameLst>
                                      </p:cBhvr>
                                    </p:animRot>
                                    <p:animRot by="120000">
                                      <p:cBhvr>
                                        <p:cTn id="34" dur="200" fill="hold">
                                          <p:stCondLst>
                                            <p:cond delay="800"/>
                                          </p:stCondLst>
                                        </p:cTn>
                                        <p:tgtEl>
                                          <p:spTgt spid="45"/>
                                        </p:tgtEl>
                                        <p:attrNameLst>
                                          <p:attrName>r</p:attrName>
                                        </p:attrNameLst>
                                      </p:cBhvr>
                                    </p:animRot>
                                  </p:childTnLst>
                                </p:cTn>
                              </p:par>
                              <p:par>
                                <p:cTn id="35" presetID="32" presetClass="emph" presetSubtype="0" repeatCount="indefinite" fill="hold" grpId="0" nodeType="withEffect">
                                  <p:stCondLst>
                                    <p:cond delay="0"/>
                                  </p:stCondLst>
                                  <p:childTnLst>
                                    <p:animRot by="120000">
                                      <p:cBhvr>
                                        <p:cTn id="36" dur="100" fill="hold">
                                          <p:stCondLst>
                                            <p:cond delay="0"/>
                                          </p:stCondLst>
                                        </p:cTn>
                                        <p:tgtEl>
                                          <p:spTgt spid="48"/>
                                        </p:tgtEl>
                                        <p:attrNameLst>
                                          <p:attrName>r</p:attrName>
                                        </p:attrNameLst>
                                      </p:cBhvr>
                                    </p:animRot>
                                    <p:animRot by="-240000">
                                      <p:cBhvr>
                                        <p:cTn id="37" dur="200" fill="hold">
                                          <p:stCondLst>
                                            <p:cond delay="200"/>
                                          </p:stCondLst>
                                        </p:cTn>
                                        <p:tgtEl>
                                          <p:spTgt spid="48"/>
                                        </p:tgtEl>
                                        <p:attrNameLst>
                                          <p:attrName>r</p:attrName>
                                        </p:attrNameLst>
                                      </p:cBhvr>
                                    </p:animRot>
                                    <p:animRot by="240000">
                                      <p:cBhvr>
                                        <p:cTn id="38" dur="200" fill="hold">
                                          <p:stCondLst>
                                            <p:cond delay="400"/>
                                          </p:stCondLst>
                                        </p:cTn>
                                        <p:tgtEl>
                                          <p:spTgt spid="48"/>
                                        </p:tgtEl>
                                        <p:attrNameLst>
                                          <p:attrName>r</p:attrName>
                                        </p:attrNameLst>
                                      </p:cBhvr>
                                    </p:animRot>
                                    <p:animRot by="-240000">
                                      <p:cBhvr>
                                        <p:cTn id="39" dur="200" fill="hold">
                                          <p:stCondLst>
                                            <p:cond delay="600"/>
                                          </p:stCondLst>
                                        </p:cTn>
                                        <p:tgtEl>
                                          <p:spTgt spid="48"/>
                                        </p:tgtEl>
                                        <p:attrNameLst>
                                          <p:attrName>r</p:attrName>
                                        </p:attrNameLst>
                                      </p:cBhvr>
                                    </p:animRot>
                                    <p:animRot by="120000">
                                      <p:cBhvr>
                                        <p:cTn id="40" dur="200" fill="hold">
                                          <p:stCondLst>
                                            <p:cond delay="800"/>
                                          </p:stCondLst>
                                        </p:cTn>
                                        <p:tgtEl>
                                          <p:spTgt spid="4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7" grpId="0" animBg="1"/>
      <p:bldP spid="30" grpId="0" animBg="1"/>
      <p:bldP spid="42" grpId="0" animBg="1"/>
      <p:bldP spid="45" grpId="0" animBg="1"/>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49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Stencil" charset="0"/>
                <a:ea typeface="Stencil" charset="0"/>
                <a:cs typeface="Stencil" charset="0"/>
              </a:rPr>
              <a:t>This multimedia form is everywhere. Text is made up of codes that are read and rendered by a computer. This Type is rendered by individual fonts.</a:t>
            </a:r>
          </a:p>
        </p:txBody>
      </p:sp>
      <p:sp>
        <p:nvSpPr>
          <p:cNvPr id="16" name="Rectangle 15"/>
          <p:cNvSpPr/>
          <p:nvPr/>
        </p:nvSpPr>
        <p:spPr>
          <a:xfrm>
            <a:off x="6261090"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Example Using bacon-based lorem ipsum:</a:t>
            </a:r>
          </a:p>
          <a:p>
            <a:pPr algn="ctr"/>
            <a:endParaRPr lang="en-US" sz="2000" dirty="0" smtClean="0">
              <a:latin typeface="Stencil" charset="0"/>
              <a:ea typeface="Stencil" charset="0"/>
              <a:cs typeface="Stencil" charset="0"/>
            </a:endParaRPr>
          </a:p>
          <a:p>
            <a:pPr algn="ctr"/>
            <a:r>
              <a:rPr lang="en-US" sz="2000" dirty="0" smtClean="0">
                <a:latin typeface="Stencil" charset="0"/>
                <a:ea typeface="Stencil" charset="0"/>
                <a:cs typeface="Stencil" charset="0"/>
              </a:rPr>
              <a:t>Spicy </a:t>
            </a:r>
            <a:r>
              <a:rPr lang="en-US" sz="2000" dirty="0">
                <a:latin typeface="Stencil" charset="0"/>
                <a:ea typeface="Stencil" charset="0"/>
                <a:cs typeface="Stencil" charset="0"/>
              </a:rPr>
              <a:t>jalapeno bacon ipsum dolor </a:t>
            </a:r>
            <a:r>
              <a:rPr lang="en-US" sz="2000" dirty="0" err="1">
                <a:latin typeface="Stencil" charset="0"/>
                <a:ea typeface="Stencil" charset="0"/>
                <a:cs typeface="Stencil" charset="0"/>
              </a:rPr>
              <a:t>amet</a:t>
            </a:r>
            <a:r>
              <a:rPr lang="en-US" sz="2000" dirty="0">
                <a:latin typeface="Stencil" charset="0"/>
                <a:ea typeface="Stencil" charset="0"/>
                <a:cs typeface="Stencil" charset="0"/>
              </a:rPr>
              <a:t> chicken pancetta </a:t>
            </a:r>
            <a:r>
              <a:rPr lang="en-US" sz="2000" dirty="0" err="1">
                <a:latin typeface="Stencil" charset="0"/>
                <a:ea typeface="Stencil" charset="0"/>
                <a:cs typeface="Stencil" charset="0"/>
              </a:rPr>
              <a:t>doner</a:t>
            </a:r>
            <a:r>
              <a:rPr lang="en-US" sz="2000" dirty="0">
                <a:latin typeface="Stencil" charset="0"/>
                <a:ea typeface="Stencil" charset="0"/>
                <a:cs typeface="Stencil" charset="0"/>
              </a:rPr>
              <a:t>, meatloaf cow </a:t>
            </a:r>
            <a:r>
              <a:rPr lang="en-US" sz="2000" dirty="0" err="1">
                <a:latin typeface="Stencil" charset="0"/>
                <a:ea typeface="Stencil" charset="0"/>
                <a:cs typeface="Stencil" charset="0"/>
              </a:rPr>
              <a:t>porchetta</a:t>
            </a:r>
            <a:r>
              <a:rPr lang="en-US" sz="2000" dirty="0">
                <a:latin typeface="Stencil" charset="0"/>
                <a:ea typeface="Stencil" charset="0"/>
                <a:cs typeface="Stencil" charset="0"/>
              </a:rPr>
              <a:t> meatball tenderloin brisket pig shoulder andouille. Tenderloin beef pork belly, </a:t>
            </a:r>
            <a:r>
              <a:rPr lang="en-US" sz="2000" dirty="0" smtClean="0">
                <a:latin typeface="Stencil" charset="0"/>
                <a:ea typeface="Stencil" charset="0"/>
                <a:cs typeface="Stencil" charset="0"/>
              </a:rPr>
              <a:t>venison </a:t>
            </a:r>
            <a:r>
              <a:rPr lang="en-US" sz="2000" dirty="0">
                <a:latin typeface="Stencil" charset="0"/>
                <a:ea typeface="Stencil" charset="0"/>
                <a:cs typeface="Stencil" charset="0"/>
              </a:rPr>
              <a:t>pork chop filet mignon shank turkey tenderloin bresaola. Turkey salami filet mignon, frankfurter </a:t>
            </a:r>
            <a:r>
              <a:rPr lang="en-US" sz="2000" dirty="0" err="1">
                <a:latin typeface="Stencil" charset="0"/>
                <a:ea typeface="Stencil" charset="0"/>
                <a:cs typeface="Stencil" charset="0"/>
              </a:rPr>
              <a:t>landjaeger</a:t>
            </a:r>
            <a:r>
              <a:rPr lang="en-US" sz="2000" dirty="0">
                <a:latin typeface="Stencil" charset="0"/>
                <a:ea typeface="Stencil" charset="0"/>
                <a:cs typeface="Stencil" charset="0"/>
              </a:rPr>
              <a:t> venison tri-tip pancetta pork.</a:t>
            </a:r>
            <a:endParaRPr lang="en-US" sz="2000" dirty="0">
              <a:latin typeface="Stencil" charset="0"/>
              <a:ea typeface="Stencil" charset="0"/>
              <a:cs typeface="Stencil" charset="0"/>
            </a:endParaRPr>
          </a:p>
        </p:txBody>
      </p:sp>
      <p:sp>
        <p:nvSpPr>
          <p:cNvPr id="17" name="Rectangle 16"/>
          <p:cNvSpPr/>
          <p:nvPr/>
        </p:nvSpPr>
        <p:spPr>
          <a:xfrm>
            <a:off x="6261090" y="1501523"/>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smtClean="0">
                <a:solidFill>
                  <a:srgbClr val="FFC000"/>
                </a:solidFill>
                <a:effectLst>
                  <a:outerShdw blurRad="38100" dist="38100" dir="2700000" algn="tl">
                    <a:srgbClr val="000000">
                      <a:alpha val="43137"/>
                    </a:srgbClr>
                  </a:outerShdw>
                </a:effectLst>
                <a:latin typeface="Stencil" charset="0"/>
                <a:ea typeface="Stencil" charset="0"/>
                <a:cs typeface="Stencil" charset="0"/>
              </a:rPr>
              <a:t>Text</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4019852"/>
      </p:ext>
    </p:extLst>
  </p:cSld>
  <p:clrMapOvr>
    <a:masterClrMapping/>
  </p:clrMapOvr>
  <p:transition spd="slow" advClick="0">
    <p:push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Stencil" charset="0"/>
                <a:ea typeface="Stencil" charset="0"/>
                <a:cs typeface="Stencil" charset="0"/>
              </a:rPr>
              <a:t>To a computer, text is a series of numeric codes. The two major encoding schemes are ASCII and Unicode. </a:t>
            </a:r>
            <a:r>
              <a:rPr lang="en-US" sz="2400" dirty="0" smtClean="0">
                <a:latin typeface="Stencil" charset="0"/>
                <a:ea typeface="Stencil" charset="0"/>
                <a:cs typeface="Stencil" charset="0"/>
              </a:rPr>
              <a:t>ASCII was developed before Unicode and is only suitable for display characters in English and some Western languages. Unicode </a:t>
            </a:r>
            <a:r>
              <a:rPr lang="en-US" sz="2400" dirty="0">
                <a:latin typeface="Stencil" charset="0"/>
                <a:ea typeface="Stencil" charset="0"/>
                <a:cs typeface="Stencil" charset="0"/>
              </a:rPr>
              <a:t>is the new dominant form and allows typefaces to encode characters from every language on earth</a:t>
            </a:r>
            <a:r>
              <a:rPr lang="en-US" sz="2400" dirty="0" smtClean="0">
                <a:latin typeface="Stencil" charset="0"/>
                <a:ea typeface="Stencil" charset="0"/>
                <a:cs typeface="Stencil" charset="0"/>
              </a:rPr>
              <a:t>.</a:t>
            </a:r>
            <a:endParaRPr lang="en-US" sz="2400" dirty="0">
              <a:latin typeface="Stencil" charset="0"/>
              <a:ea typeface="Stencil" charset="0"/>
              <a:cs typeface="Stencil" charset="0"/>
            </a:endParaRP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atin typeface="Stencil" charset="0"/>
                <a:ea typeface="Stencil" charset="0"/>
                <a:cs typeface="Stencil" charset="0"/>
              </a:rPr>
              <a:t>“Unicode</a:t>
            </a:r>
            <a:r>
              <a:rPr lang="en-US" sz="2400" dirty="0">
                <a:latin typeface="Stencil" charset="0"/>
                <a:ea typeface="Stencil" charset="0"/>
                <a:cs typeface="Stencil" charset="0"/>
              </a:rPr>
              <a:t> is a computing industry standard for the consistent encoding, representation, and handling of </a:t>
            </a:r>
            <a:r>
              <a:rPr lang="en-US" sz="2400" dirty="0" smtClean="0">
                <a:latin typeface="Stencil" charset="0"/>
                <a:ea typeface="Stencil" charset="0"/>
                <a:cs typeface="Stencil" charset="0"/>
              </a:rPr>
              <a:t>text expressed </a:t>
            </a:r>
            <a:r>
              <a:rPr lang="en-US" sz="2400" dirty="0">
                <a:latin typeface="Stencil" charset="0"/>
                <a:ea typeface="Stencil" charset="0"/>
                <a:cs typeface="Stencil" charset="0"/>
              </a:rPr>
              <a:t>in most of the world's writing </a:t>
            </a:r>
            <a:r>
              <a:rPr lang="en-US" sz="2400" dirty="0" smtClean="0">
                <a:latin typeface="Stencil" charset="0"/>
                <a:ea typeface="Stencil" charset="0"/>
                <a:cs typeface="Stencil" charset="0"/>
              </a:rPr>
              <a:t>systems”</a:t>
            </a:r>
          </a:p>
          <a:p>
            <a:pPr algn="ctr"/>
            <a:r>
              <a:rPr lang="en-US" sz="2400" dirty="0" smtClean="0">
                <a:latin typeface="Stencil" charset="0"/>
                <a:ea typeface="Stencil" charset="0"/>
                <a:cs typeface="Stencil" charset="0"/>
              </a:rPr>
              <a:t>- </a:t>
            </a:r>
            <a:r>
              <a:rPr lang="en-US" sz="2400" dirty="0" err="1" smtClean="0">
                <a:latin typeface="Stencil" charset="0"/>
                <a:ea typeface="Stencil" charset="0"/>
                <a:cs typeface="Stencil" charset="0"/>
              </a:rPr>
              <a:t>Wikipedia.org</a:t>
            </a:r>
            <a:endParaRPr lang="en-US" sz="2400"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Text </a:t>
            </a:r>
            <a:r>
              <a:rPr lang="en-US" sz="4000" smtClean="0">
                <a:solidFill>
                  <a:srgbClr val="FFC000"/>
                </a:solidFill>
                <a:effectLst>
                  <a:outerShdw blurRad="38100" dist="38100" dir="2700000" algn="tl">
                    <a:srgbClr val="000000">
                      <a:alpha val="43137"/>
                    </a:srgbClr>
                  </a:outerShdw>
                </a:effectLst>
                <a:latin typeface="Stencil" charset="0"/>
                <a:ea typeface="Stencil" charset="0"/>
                <a:cs typeface="Stencil" charset="0"/>
              </a:rPr>
              <a:t>(Adv.)</a:t>
            </a:r>
            <a:endParaRPr lang="en-US" sz="4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2604010"/>
      </p:ext>
    </p:extLst>
  </p:cSld>
  <p:clrMapOvr>
    <a:masterClrMapping/>
  </p:clrMapOvr>
  <p:transition spd="slow" advClick="0">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10925998" y="1501524"/>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5949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latin typeface="Stencil" charset="0"/>
                <a:ea typeface="Stencil" charset="0"/>
                <a:cs typeface="Stencil" charset="0"/>
              </a:rPr>
              <a:t>“The </a:t>
            </a:r>
            <a:r>
              <a:rPr lang="en-US" sz="2400" dirty="0">
                <a:latin typeface="Stencil" charset="0"/>
                <a:ea typeface="Stencil" charset="0"/>
                <a:cs typeface="Stencil" charset="0"/>
              </a:rPr>
              <a:t>word ‘image’ comes from the Latin language. And considering that Latin was spoken in the Roman Empire, one can imagine for how long images have been in our lives. From ancient pictures and statues, to the most complex 3D graphics, images represent an integral part of our lives</a:t>
            </a:r>
            <a:r>
              <a:rPr lang="en-US" sz="2400" dirty="0" smtClean="0">
                <a:latin typeface="Stencil" charset="0"/>
                <a:ea typeface="Stencil" charset="0"/>
                <a:cs typeface="Stencil" charset="0"/>
              </a:rPr>
              <a:t>.”</a:t>
            </a:r>
          </a:p>
          <a:p>
            <a:pPr algn="ctr"/>
            <a:r>
              <a:rPr lang="en-US" sz="2400" dirty="0" smtClean="0">
                <a:latin typeface="Stencil" charset="0"/>
                <a:ea typeface="Stencil" charset="0"/>
                <a:cs typeface="Stencil" charset="0"/>
              </a:rPr>
              <a:t>- </a:t>
            </a:r>
            <a:r>
              <a:rPr lang="en-US" sz="2400" dirty="0" err="1" smtClean="0">
                <a:latin typeface="Stencil" charset="0"/>
                <a:ea typeface="Stencil" charset="0"/>
                <a:cs typeface="Stencil" charset="0"/>
              </a:rPr>
              <a:t>ntchosting.com</a:t>
            </a:r>
            <a:endParaRPr lang="en-US" sz="2400" dirty="0" smtClean="0">
              <a:latin typeface="Stencil" charset="0"/>
              <a:ea typeface="Stencil" charset="0"/>
              <a:cs typeface="Stencil" charset="0"/>
            </a:endParaRPr>
          </a:p>
        </p:txBody>
      </p:sp>
      <p:sp>
        <p:nvSpPr>
          <p:cNvPr id="16" name="Rectangle 15"/>
          <p:cNvSpPr/>
          <p:nvPr/>
        </p:nvSpPr>
        <p:spPr>
          <a:xfrm>
            <a:off x="6261090"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Example of a Bitmap (jpeg) image:</a:t>
            </a: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a:p>
            <a:pPr algn="ctr"/>
            <a:endParaRPr lang="en-US" sz="2000" dirty="0" smtClean="0">
              <a:latin typeface="Stencil" charset="0"/>
              <a:ea typeface="Stencil" charset="0"/>
              <a:cs typeface="Stencil" charset="0"/>
            </a:endParaRPr>
          </a:p>
          <a:p>
            <a:pPr algn="ctr"/>
            <a:endParaRPr lang="en-US" sz="2000" dirty="0">
              <a:latin typeface="Stencil" charset="0"/>
              <a:ea typeface="Stencil" charset="0"/>
              <a:cs typeface="Stencil" charset="0"/>
            </a:endParaRPr>
          </a:p>
        </p:txBody>
      </p:sp>
      <p:sp>
        <p:nvSpPr>
          <p:cNvPr id="17" name="Rectangle 16"/>
          <p:cNvSpPr/>
          <p:nvPr/>
        </p:nvSpPr>
        <p:spPr>
          <a:xfrm>
            <a:off x="6261090" y="1501523"/>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Images</a:t>
            </a:r>
            <a:endParaRPr lang="en-US" sz="48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11002364" y="1565773"/>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19144" r="460" b="20151"/>
          <a:stretch/>
        </p:blipFill>
        <p:spPr>
          <a:xfrm>
            <a:off x="7030794" y="3157983"/>
            <a:ext cx="4141499" cy="3265445"/>
          </a:xfrm>
          <a:prstGeom prst="rect">
            <a:avLst/>
          </a:prstGeom>
        </p:spPr>
      </p:pic>
    </p:spTree>
    <p:extLst>
      <p:ext uri="{BB962C8B-B14F-4D97-AF65-F5344CB8AC3E}">
        <p14:creationId xmlns:p14="http://schemas.microsoft.com/office/powerpoint/2010/main" val="1781828515"/>
      </p:ext>
    </p:extLst>
  </p:cSld>
  <p:clrMapOvr>
    <a:masterClrMapping/>
  </p:clrMapOvr>
  <p:transition spd="slow" advClick="0">
    <p:push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18099"/>
            <a:ext cx="12192000" cy="68613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18097"/>
            <a:ext cx="10900457" cy="11802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tx1"/>
                </a:solidFill>
                <a:latin typeface="Stencil" charset="0"/>
                <a:ea typeface="Stencil" charset="0"/>
                <a:cs typeface="Stencil" charset="0"/>
              </a:rPr>
              <a:t>Building Blocks of multimedia</a:t>
            </a:r>
            <a:endParaRPr lang="en-US" sz="4800" dirty="0">
              <a:solidFill>
                <a:schemeClr val="tx1"/>
              </a:solidFill>
              <a:latin typeface="Stencil" charset="0"/>
              <a:ea typeface="Stencil" charset="0"/>
              <a:cs typeface="Stencil" charset="0"/>
            </a:endParaRPr>
          </a:p>
        </p:txBody>
      </p:sp>
      <p:sp>
        <p:nvSpPr>
          <p:cNvPr id="3" name="Rectangle 2"/>
          <p:cNvSpPr/>
          <p:nvPr/>
        </p:nvSpPr>
        <p:spPr>
          <a:xfrm>
            <a:off x="127000" y="1317723"/>
            <a:ext cx="11931650" cy="5396829"/>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16200000">
            <a:off x="284286" y="150152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06002" y="1474624"/>
            <a:ext cx="5591048" cy="5111278"/>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smtClean="0">
              <a:latin typeface="Stencil" charset="0"/>
              <a:ea typeface="Stencil" charset="0"/>
              <a:cs typeface="Stencil" charset="0"/>
            </a:endParaRPr>
          </a:p>
          <a:p>
            <a:pPr algn="ctr"/>
            <a:r>
              <a:rPr lang="en-US" sz="2000" dirty="0" smtClean="0">
                <a:latin typeface="Stencil" charset="0"/>
                <a:ea typeface="Stencil" charset="0"/>
                <a:cs typeface="Stencil" charset="0"/>
              </a:rPr>
              <a:t>Bitmaps </a:t>
            </a:r>
            <a:r>
              <a:rPr lang="en-US" sz="2000" dirty="0">
                <a:latin typeface="Stencil" charset="0"/>
                <a:ea typeface="Stencil" charset="0"/>
                <a:cs typeface="Stencil" charset="0"/>
              </a:rPr>
              <a:t>are collections of colors that are rendered in a rectangular grid by on screen pixels. They can require a lot of memory to store the picture information as the physical dimensions of the image increases</a:t>
            </a:r>
            <a:r>
              <a:rPr lang="en-US" sz="2000" dirty="0" smtClean="0">
                <a:latin typeface="Stencil" charset="0"/>
                <a:ea typeface="Stencil" charset="0"/>
                <a:cs typeface="Stencil" charset="0"/>
              </a:rPr>
              <a:t>.</a:t>
            </a:r>
          </a:p>
          <a:p>
            <a:pPr algn="ctr"/>
            <a:endParaRPr lang="en-US" sz="2000" dirty="0" smtClean="0">
              <a:latin typeface="Stencil" charset="0"/>
              <a:ea typeface="Stencil" charset="0"/>
              <a:cs typeface="Stencil" charset="0"/>
            </a:endParaRPr>
          </a:p>
          <a:p>
            <a:pPr algn="ctr"/>
            <a:r>
              <a:rPr lang="en-US" sz="2000" dirty="0">
                <a:latin typeface="Stencil" charset="0"/>
                <a:ea typeface="Stencil" charset="0"/>
                <a:cs typeface="Stencil" charset="0"/>
              </a:rPr>
              <a:t>Vector images are stored as a series of instructions about how the image is to be drawn. These images can scale from the size of a logo on a business card up to the size of an advertisement on the side of a skyscraper with no loss in image clarity.</a:t>
            </a:r>
          </a:p>
        </p:txBody>
      </p:sp>
      <p:sp>
        <p:nvSpPr>
          <p:cNvPr id="16" name="Rectangle 15"/>
          <p:cNvSpPr/>
          <p:nvPr/>
        </p:nvSpPr>
        <p:spPr>
          <a:xfrm>
            <a:off x="259492" y="2646172"/>
            <a:ext cx="5680908" cy="393973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Stencil" charset="0"/>
                <a:ea typeface="Stencil" charset="0"/>
                <a:cs typeface="Stencil" charset="0"/>
              </a:rPr>
              <a:t>almost </a:t>
            </a:r>
            <a:r>
              <a:rPr lang="en-US" sz="2000" dirty="0">
                <a:latin typeface="Stencil" charset="0"/>
                <a:ea typeface="Stencil" charset="0"/>
                <a:cs typeface="Stencil" charset="0"/>
              </a:rPr>
              <a:t>every non-background element that is seen, including navigation buttons, icons, widgets and indicators, and gradients within these elements, in addition to your content can be an image</a:t>
            </a:r>
            <a:r>
              <a:rPr lang="en-US" sz="2000" dirty="0" smtClean="0">
                <a:latin typeface="Stencil" charset="0"/>
                <a:ea typeface="Stencil" charset="0"/>
                <a:cs typeface="Stencil" charset="0"/>
              </a:rPr>
              <a:t>. </a:t>
            </a:r>
            <a:r>
              <a:rPr lang="en-US" sz="2000" dirty="0">
                <a:latin typeface="Stencil" charset="0"/>
                <a:ea typeface="Stencil" charset="0"/>
                <a:cs typeface="Stencil" charset="0"/>
              </a:rPr>
              <a:t>I</a:t>
            </a:r>
            <a:r>
              <a:rPr lang="en-US" sz="2000" dirty="0" smtClean="0">
                <a:latin typeface="Stencil" charset="0"/>
                <a:ea typeface="Stencil" charset="0"/>
                <a:cs typeface="Stencil" charset="0"/>
              </a:rPr>
              <a:t>t </a:t>
            </a:r>
            <a:r>
              <a:rPr lang="en-US" sz="2000" dirty="0">
                <a:latin typeface="Stencil" charset="0"/>
                <a:ea typeface="Stencil" charset="0"/>
                <a:cs typeface="Stencil" charset="0"/>
              </a:rPr>
              <a:t>is important to distinguish between the two methods images are rendered by a computer, bitmaps and vector drawings.</a:t>
            </a:r>
            <a:endParaRPr lang="en-US" sz="2000" dirty="0">
              <a:latin typeface="Stencil" charset="0"/>
              <a:ea typeface="Stencil" charset="0"/>
              <a:cs typeface="Stencil" charset="0"/>
            </a:endParaRPr>
          </a:p>
        </p:txBody>
      </p:sp>
      <p:sp>
        <p:nvSpPr>
          <p:cNvPr id="17" name="Rectangle 16"/>
          <p:cNvSpPr/>
          <p:nvPr/>
        </p:nvSpPr>
        <p:spPr>
          <a:xfrm>
            <a:off x="1427287" y="1501521"/>
            <a:ext cx="4482827"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rgbClr val="FFC000"/>
                </a:solidFill>
                <a:effectLst>
                  <a:outerShdw blurRad="38100" dist="38100" dir="2700000" algn="tl">
                    <a:srgbClr val="000000">
                      <a:alpha val="43137"/>
                    </a:srgbClr>
                  </a:outerShdw>
                </a:effectLst>
                <a:latin typeface="Stencil" charset="0"/>
                <a:ea typeface="Stencil" charset="0"/>
                <a:cs typeface="Stencil" charset="0"/>
              </a:rPr>
              <a:t>Images (Adv.)</a:t>
            </a:r>
            <a:endParaRPr lang="en-US" sz="4000" dirty="0">
              <a:solidFill>
                <a:srgbClr val="FFC000"/>
              </a:solidFill>
              <a:effectLst>
                <a:outerShdw blurRad="38100" dist="38100" dir="2700000" algn="tl">
                  <a:srgbClr val="000000">
                    <a:alpha val="43137"/>
                  </a:srgbClr>
                </a:outerShdw>
              </a:effectLst>
              <a:latin typeface="Stencil" charset="0"/>
              <a:ea typeface="Stencil" charset="0"/>
              <a:cs typeface="Stencil" charset="0"/>
            </a:endParaRPr>
          </a:p>
        </p:txBody>
      </p:sp>
      <p:sp>
        <p:nvSpPr>
          <p:cNvPr id="19" name="Up Arrow 18">
            <a:hlinkClick r:id="rId2" action="ppaction://hlinksldjump"/>
          </p:cNvPr>
          <p:cNvSpPr/>
          <p:nvPr/>
        </p:nvSpPr>
        <p:spPr>
          <a:xfrm>
            <a:off x="360652" y="156576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rot="16200000">
            <a:off x="11038228" y="145500"/>
            <a:ext cx="1016001" cy="1016000"/>
          </a:xfrm>
          <a:prstGeom prst="rect">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a:hlinkClick r:id="rId3" action="ppaction://hlinksldjump"/>
          </p:cNvPr>
          <p:cNvSpPr/>
          <p:nvPr/>
        </p:nvSpPr>
        <p:spPr>
          <a:xfrm rot="5400000">
            <a:off x="11114594" y="209749"/>
            <a:ext cx="863267" cy="889000"/>
          </a:xfrm>
          <a:prstGeom prst="upArrow">
            <a:avLst/>
          </a:prstGeom>
          <a:solidFill>
            <a:srgbClr val="FFC000"/>
          </a:solidFill>
          <a:ln>
            <a:noFill/>
          </a:ln>
          <a:effectLst>
            <a:outerShdw blurRad="50800" dist="38100" dir="2700000" algn="tl"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2394190"/>
      </p:ext>
    </p:extLst>
  </p:cSld>
  <p:clrMapOvr>
    <a:masterClrMapping/>
  </p:clrMapOvr>
  <p:transition spd="slow" advClick="0">
    <p:push di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1740</TotalTime>
  <Words>1289</Words>
  <Application>Microsoft Macintosh PowerPoint</Application>
  <PresentationFormat>Widescreen</PresentationFormat>
  <Paragraphs>163</Paragraphs>
  <Slides>20</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Calibri</vt:lpstr>
      <vt:lpstr>Calibri Light</vt:lpstr>
      <vt:lpstr>Stencil</vt:lpstr>
      <vt:lpstr>Wingdings</vt:lpstr>
      <vt:lpstr>Arial</vt:lpstr>
      <vt:lpstr>Office Theme</vt:lpstr>
      <vt:lpstr>Albert Rager IV | Project I</vt:lpstr>
      <vt:lpstr>PowerPoint Presentation</vt:lpstr>
      <vt:lpstr>PowerPoint Presentation</vt:lpstr>
      <vt:lpstr>PowerPoint Presentation</vt:lpstr>
      <vt:lpstr>Navigation Screen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Rager, Albert</dc:creator>
  <cp:lastModifiedBy>Albert Rager IV</cp:lastModifiedBy>
  <cp:revision>75</cp:revision>
  <dcterms:created xsi:type="dcterms:W3CDTF">2017-04-11T14:01:29Z</dcterms:created>
  <dcterms:modified xsi:type="dcterms:W3CDTF">2018-04-11T02:24:41Z</dcterms:modified>
</cp:coreProperties>
</file>