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1CA"/>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0" autoAdjust="0"/>
    <p:restoredTop sz="94660"/>
  </p:normalViewPr>
  <p:slideViewPr>
    <p:cSldViewPr snapToGrid="0">
      <p:cViewPr varScale="1">
        <p:scale>
          <a:sx n="90" d="100"/>
          <a:sy n="90" d="100"/>
        </p:scale>
        <p:origin x="37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1071F0-41A3-4378-9796-EBF9FE812211}" type="datetimeFigureOut">
              <a:rPr lang="en-US" smtClean="0"/>
              <a:t>11/3/2017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11006D-ED3E-4A0E-895A-EB5480A9042E}" type="slidenum">
              <a:rPr lang="en-US" smtClean="0"/>
              <a:t>‹#›</a:t>
            </a:fld>
            <a:endParaRPr lang="en-US"/>
          </a:p>
        </p:txBody>
      </p:sp>
    </p:spTree>
    <p:extLst>
      <p:ext uri="{BB962C8B-B14F-4D97-AF65-F5344CB8AC3E}">
        <p14:creationId xmlns:p14="http://schemas.microsoft.com/office/powerpoint/2010/main" val="3586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22C45F6-651E-428F-9182-4E2EBC80B12B}"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2769669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285604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641617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999120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1440092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E22C45F6-651E-428F-9182-4E2EBC80B12B}" type="datetimeFigureOut">
              <a:rPr lang="en-US" smtClean="0"/>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3804462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E22C45F6-651E-428F-9182-4E2EBC80B12B}" type="datetimeFigureOut">
              <a:rPr lang="en-US" smtClean="0"/>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2403371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2C45F6-651E-428F-9182-4E2EBC80B12B}"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3135621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2C45F6-651E-428F-9182-4E2EBC80B12B}"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1840248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2C45F6-651E-428F-9182-4E2EBC80B12B}"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609616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22C45F6-651E-428F-9182-4E2EBC80B12B}" type="datetimeFigureOut">
              <a:rPr lang="en-US" smtClean="0"/>
              <a:t>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4290078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3672800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22C45F6-651E-428F-9182-4E2EBC80B12B}" type="datetimeFigureOut">
              <a:rPr lang="en-US" smtClean="0"/>
              <a:t>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196002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22C45F6-651E-428F-9182-4E2EBC80B12B}" type="datetimeFigureOut">
              <a:rPr lang="en-US" smtClean="0"/>
              <a:t>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2784545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E22C45F6-651E-428F-9182-4E2EBC80B12B}" type="datetimeFigureOut">
              <a:rPr lang="en-US" smtClean="0"/>
              <a:t>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3913227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506979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22C45F6-651E-428F-9182-4E2EBC80B12B}" type="datetimeFigureOut">
              <a:rPr lang="en-US" smtClean="0"/>
              <a:t>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54AA73-B64B-4021-9C52-FB564AFD3178}" type="slidenum">
              <a:rPr lang="en-US" smtClean="0"/>
              <a:t>‹#›</a:t>
            </a:fld>
            <a:endParaRPr lang="en-US"/>
          </a:p>
        </p:txBody>
      </p:sp>
    </p:spTree>
    <p:extLst>
      <p:ext uri="{BB962C8B-B14F-4D97-AF65-F5344CB8AC3E}">
        <p14:creationId xmlns:p14="http://schemas.microsoft.com/office/powerpoint/2010/main" val="1421111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22C45F6-651E-428F-9182-4E2EBC80B12B}" type="datetimeFigureOut">
              <a:rPr lang="en-US" smtClean="0"/>
              <a:t>11/3/2017</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BB54AA73-B64B-4021-9C52-FB564AFD3178}" type="slidenum">
              <a:rPr lang="en-US" smtClean="0"/>
              <a:t>‹#›</a:t>
            </a:fld>
            <a:endParaRPr lang="en-US"/>
          </a:p>
        </p:txBody>
      </p:sp>
    </p:spTree>
    <p:extLst>
      <p:ext uri="{BB962C8B-B14F-4D97-AF65-F5344CB8AC3E}">
        <p14:creationId xmlns:p14="http://schemas.microsoft.com/office/powerpoint/2010/main" val="4880234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2.mp3"/><Relationship Id="rId7" Type="http://schemas.openxmlformats.org/officeDocument/2006/relationships/slide" Target="slide2.xml"/><Relationship Id="rId2" Type="http://schemas.microsoft.com/office/2007/relationships/media" Target="../media/media2.mp3"/><Relationship Id="rId1" Type="http://schemas.openxmlformats.org/officeDocument/2006/relationships/video" Target="https://www.youtube.com/embed/NubH5BDOaD8?start=115" TargetMode="External"/><Relationship Id="rId6" Type="http://schemas.openxmlformats.org/officeDocument/2006/relationships/slideLayout" Target="../slideLayouts/slideLayout2.xml"/><Relationship Id="rId5" Type="http://schemas.openxmlformats.org/officeDocument/2006/relationships/audio" Target="../media/media3.mp3"/><Relationship Id="rId4" Type="http://schemas.microsoft.com/office/2007/relationships/media" Target="../media/media3.mp3"/><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hyperlink" Target="https://www.ringling.edu/sites/default/files/styles/adaptive/public/GD_word.png?itok=3Ol_Kk7Q" TargetMode="External"/><Relationship Id="rId7" Type="http://schemas.openxmlformats.org/officeDocument/2006/relationships/hyperlink" Target="https://www.matchesfashion.com/_ui/rwd/common/images/svg/preloader.gif" TargetMode="External"/><Relationship Id="rId2" Type="http://schemas.openxmlformats.org/officeDocument/2006/relationships/hyperlink" Target="http://www.fromtexttospeech.com/" TargetMode="External"/><Relationship Id="rId1" Type="http://schemas.openxmlformats.org/officeDocument/2006/relationships/slideLayout" Target="../slideLayouts/slideLayout2.xml"/><Relationship Id="rId6" Type="http://schemas.openxmlformats.org/officeDocument/2006/relationships/hyperlink" Target="https://www.merriam-webster.com/dictionary/intuitive" TargetMode="External"/><Relationship Id="rId5" Type="http://schemas.openxmlformats.org/officeDocument/2006/relationships/hyperlink" Target="https://upload.wikimedia.org/wikipedia/commons/thumb/e/e8/Bitmap_vs_vector.svg/2000px-Bitmap_vs_vector.svg.png" TargetMode="External"/><Relationship Id="rId4" Type="http://schemas.openxmlformats.org/officeDocument/2006/relationships/hyperlink" Target="https://commons.wikimedia.org/wiki/File:Ota_example.gif"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2.xml"/><Relationship Id="rId3" Type="http://schemas.openxmlformats.org/officeDocument/2006/relationships/slide" Target="slide19.xml"/><Relationship Id="rId7" Type="http://schemas.openxmlformats.org/officeDocument/2006/relationships/slide" Target="slide18.xml"/><Relationship Id="rId12"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slide" Target="slide17.xml"/><Relationship Id="rId11" Type="http://schemas.openxmlformats.org/officeDocument/2006/relationships/slide" Target="slide8.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4.xml"/><Relationship Id="rId9"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https://www.youtube.com/embed/yku5GXPwa6Y" TargetMode="Externa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video" Target="https://www.youtube.com/embed/PWmfNeLs7fA?rel=0&amp;start=35" TargetMode="Externa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slide" Target="slide2.xml"/><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12-Point Star 25"/>
          <p:cNvSpPr/>
          <p:nvPr/>
        </p:nvSpPr>
        <p:spPr>
          <a:xfrm rot="658986">
            <a:off x="4578873" y="1249522"/>
            <a:ext cx="6679795" cy="1892792"/>
          </a:xfrm>
          <a:prstGeom prst="star12">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p:txBody>
          <a:bodyPr/>
          <a:lstStyle/>
          <a:p>
            <a:r>
              <a:rPr lang="en-US" dirty="0" smtClean="0">
                <a:latin typeface="Gill Sans MT" panose="020B0502020104020203" pitchFamily="34" charset="0"/>
                <a:ea typeface="Kozuka Gothic Pro B" panose="020B0800000000000000" pitchFamily="34" charset="-128"/>
              </a:rPr>
              <a:t>Tech 4 Dummies </a:t>
            </a:r>
            <a:endParaRPr lang="en-US" dirty="0">
              <a:latin typeface="Gill Sans MT" panose="020B0502020104020203" pitchFamily="34" charset="0"/>
              <a:ea typeface="Kozuka Gothic Pro B" panose="020B0800000000000000" pitchFamily="34" charset="-128"/>
            </a:endParaRPr>
          </a:p>
        </p:txBody>
      </p:sp>
      <p:sp>
        <p:nvSpPr>
          <p:cNvPr id="3" name="Subtitle 2"/>
          <p:cNvSpPr>
            <a:spLocks noGrp="1"/>
          </p:cNvSpPr>
          <p:nvPr>
            <p:ph type="subTitle" idx="1"/>
          </p:nvPr>
        </p:nvSpPr>
        <p:spPr/>
        <p:txBody>
          <a:bodyPr/>
          <a:lstStyle/>
          <a:p>
            <a:r>
              <a:rPr lang="en-US" dirty="0" smtClean="0">
                <a:latin typeface="Gill Sans MT" panose="020B0502020104020203" pitchFamily="34" charset="0"/>
              </a:rPr>
              <a:t>For the college-aged (non-technical)</a:t>
            </a:r>
            <a:endParaRPr lang="en-US" dirty="0">
              <a:latin typeface="Gill Sans MT" panose="020B0502020104020203" pitchFamily="34" charset="0"/>
            </a:endParaRPr>
          </a:p>
        </p:txBody>
      </p:sp>
      <p:cxnSp>
        <p:nvCxnSpPr>
          <p:cNvPr id="9" name="Straight Connector 8"/>
          <p:cNvCxnSpPr/>
          <p:nvPr/>
        </p:nvCxnSpPr>
        <p:spPr>
          <a:xfrm>
            <a:off x="5778500" y="3027106"/>
            <a:ext cx="2730500" cy="70105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778500" y="3027106"/>
            <a:ext cx="2730500" cy="68764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rot="653092">
            <a:off x="5399351" y="1754150"/>
            <a:ext cx="5043368" cy="923330"/>
          </a:xfrm>
          <a:prstGeom prst="rect">
            <a:avLst/>
          </a:prstGeom>
          <a:noFill/>
        </p:spPr>
        <p:txBody>
          <a:bodyPr wrap="none" lIns="91440" tIns="45720" rIns="91440" bIns="45720">
            <a:spAutoFit/>
            <a:scene3d>
              <a:camera prst="orthographicFront"/>
              <a:lightRig rig="harsh" dir="t"/>
            </a:scene3d>
            <a:sp3d extrusionH="31750" prstMaterial="matte">
              <a:bevelT w="38100" h="38100"/>
              <a:contourClr>
                <a:schemeClr val="bg1">
                  <a:lumMod val="65000"/>
                </a:schemeClr>
              </a:contourClr>
            </a:sp3d>
          </a:bodyPr>
          <a:lstStyle/>
          <a:p>
            <a:pPr algn="ctr"/>
            <a:r>
              <a:rPr lang="en-US" sz="5400" b="1" cap="none" spc="0" dirty="0" smtClean="0">
                <a:ln w="3175">
                  <a:solidFill>
                    <a:schemeClr val="tx1">
                      <a:alpha val="32000"/>
                    </a:schemeClr>
                  </a:solidFill>
                </a:ln>
                <a:solidFill>
                  <a:schemeClr val="bg1">
                    <a:lumMod val="75000"/>
                  </a:schemeClr>
                </a:solidFill>
                <a:effectLst/>
                <a:latin typeface="Gill Sans MT" panose="020B0502020104020203" pitchFamily="34" charset="0"/>
                <a:ea typeface="Kozuka Gothic Pro B" panose="020B0800000000000000" pitchFamily="34" charset="-128"/>
              </a:rPr>
              <a:t>APPLE-USERS</a:t>
            </a:r>
            <a:endParaRPr lang="en-US" sz="5400" b="1" cap="none" spc="0" dirty="0">
              <a:ln w="3175">
                <a:solidFill>
                  <a:schemeClr val="tx1">
                    <a:alpha val="32000"/>
                  </a:schemeClr>
                </a:solidFill>
              </a:ln>
              <a:solidFill>
                <a:schemeClr val="bg1">
                  <a:lumMod val="75000"/>
                </a:schemeClr>
              </a:solidFill>
              <a:effectLst/>
              <a:latin typeface="Gill Sans MT" panose="020B0502020104020203" pitchFamily="34" charset="0"/>
              <a:ea typeface="Kozuka Gothic Pro B" panose="020B0800000000000000" pitchFamily="34" charset="-128"/>
            </a:endParaRPr>
          </a:p>
        </p:txBody>
      </p:sp>
    </p:spTree>
    <p:extLst>
      <p:ext uri="{BB962C8B-B14F-4D97-AF65-F5344CB8AC3E}">
        <p14:creationId xmlns:p14="http://schemas.microsoft.com/office/powerpoint/2010/main" val="2507142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Interactive Audio </a:t>
            </a:r>
            <a:endParaRPr lang="en-US" dirty="0"/>
          </a:p>
        </p:txBody>
      </p:sp>
      <p:sp>
        <p:nvSpPr>
          <p:cNvPr id="3" name="Content Placeholder 2"/>
          <p:cNvSpPr>
            <a:spLocks noGrp="1"/>
          </p:cNvSpPr>
          <p:nvPr>
            <p:ph sz="quarter" idx="13"/>
          </p:nvPr>
        </p:nvSpPr>
        <p:spPr/>
        <p:txBody>
          <a:bodyPr/>
          <a:lstStyle/>
          <a:p>
            <a:r>
              <a:rPr lang="en-US" dirty="0" smtClean="0"/>
              <a:t>The sense of sound is the 2</a:t>
            </a:r>
            <a:r>
              <a:rPr lang="en-US" baseline="30000" dirty="0" smtClean="0"/>
              <a:t>nd</a:t>
            </a:r>
            <a:r>
              <a:rPr lang="en-US" dirty="0" smtClean="0"/>
              <a:t> most easily manipulated</a:t>
            </a:r>
          </a:p>
          <a:p>
            <a:r>
              <a:rPr lang="en-US" dirty="0" smtClean="0"/>
              <a:t>Proper usage can make interaction with technology intuitive and invoke emotion</a:t>
            </a:r>
          </a:p>
          <a:p>
            <a:pPr lvl="1"/>
            <a:r>
              <a:rPr lang="en-US" sz="1200" dirty="0" smtClean="0"/>
              <a:t>According to Merriam-Webster “Intuitive” is defined as readily learned or understood</a:t>
            </a:r>
          </a:p>
          <a:p>
            <a:pPr lvl="2"/>
            <a:r>
              <a:rPr lang="en-US" sz="1000" dirty="0" smtClean="0"/>
              <a:t>Just in-case. I mean you never know with Apple Users.</a:t>
            </a:r>
          </a:p>
          <a:p>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7"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7"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NubH5BDOaD8"/>
          <p:cNvPicPr>
            <a:picLocks noRot="1" noChangeAspect="1"/>
          </p:cNvPicPr>
          <p:nvPr>
            <a:videoFile r:link="rId1"/>
          </p:nvPr>
        </p:nvPicPr>
        <p:blipFill>
          <a:blip r:embed="rId8"/>
          <a:stretch>
            <a:fillRect/>
          </a:stretch>
        </p:blipFill>
        <p:spPr>
          <a:xfrm>
            <a:off x="913774" y="4493355"/>
            <a:ext cx="3216332" cy="1809187"/>
          </a:xfrm>
          <a:prstGeom prst="rect">
            <a:avLst/>
          </a:prstGeom>
        </p:spPr>
      </p:pic>
      <p:sp>
        <p:nvSpPr>
          <p:cNvPr id="11" name="TextBox 10"/>
          <p:cNvSpPr txBox="1"/>
          <p:nvPr/>
        </p:nvSpPr>
        <p:spPr>
          <a:xfrm>
            <a:off x="4239578" y="4650801"/>
            <a:ext cx="1912896" cy="923330"/>
          </a:xfrm>
          <a:prstGeom prst="rect">
            <a:avLst/>
          </a:prstGeom>
          <a:noFill/>
        </p:spPr>
        <p:txBody>
          <a:bodyPr wrap="none" rtlCol="0">
            <a:spAutoFit/>
          </a:bodyPr>
          <a:lstStyle/>
          <a:p>
            <a:r>
              <a:rPr lang="en-US" dirty="0" smtClean="0"/>
              <a:t>Such inspiration</a:t>
            </a:r>
          </a:p>
          <a:p>
            <a:r>
              <a:rPr lang="en-US" dirty="0" smtClean="0"/>
              <a:t>Many feels</a:t>
            </a:r>
          </a:p>
          <a:p>
            <a:r>
              <a:rPr lang="en-US" dirty="0" smtClean="0"/>
              <a:t>#</a:t>
            </a:r>
            <a:r>
              <a:rPr lang="en-US" dirty="0" err="1" smtClean="0"/>
              <a:t>thepowerofaudio</a:t>
            </a:r>
            <a:endParaRPr lang="en-US" dirty="0"/>
          </a:p>
        </p:txBody>
      </p:sp>
      <p:sp>
        <p:nvSpPr>
          <p:cNvPr id="12" name="TextBox 11"/>
          <p:cNvSpPr txBox="1"/>
          <p:nvPr/>
        </p:nvSpPr>
        <p:spPr>
          <a:xfrm>
            <a:off x="4871010" y="4118276"/>
            <a:ext cx="1597414" cy="246221"/>
          </a:xfrm>
          <a:prstGeom prst="rect">
            <a:avLst/>
          </a:prstGeom>
          <a:noFill/>
        </p:spPr>
        <p:txBody>
          <a:bodyPr wrap="square" rtlCol="0">
            <a:spAutoFit/>
          </a:bodyPr>
          <a:lstStyle/>
          <a:p>
            <a:r>
              <a:rPr lang="en-US" sz="1000" dirty="0" smtClean="0"/>
              <a:t>SOME PEOPLE</a:t>
            </a:r>
            <a:endParaRPr lang="en-US" sz="1000" dirty="0"/>
          </a:p>
        </p:txBody>
      </p:sp>
      <p:cxnSp>
        <p:nvCxnSpPr>
          <p:cNvPr id="13" name="Straight Connector 12"/>
          <p:cNvCxnSpPr/>
          <p:nvPr/>
        </p:nvCxnSpPr>
        <p:spPr>
          <a:xfrm>
            <a:off x="4978302" y="4013974"/>
            <a:ext cx="691415" cy="123186"/>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978400" y="4013975"/>
            <a:ext cx="698500" cy="125484"/>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Crazy Weeke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9688731" y="4273580"/>
            <a:ext cx="487363" cy="487363"/>
          </a:xfrm>
          <a:prstGeom prst="rect">
            <a:avLst/>
          </a:prstGeom>
        </p:spPr>
      </p:pic>
      <p:sp>
        <p:nvSpPr>
          <p:cNvPr id="15" name="TextBox 14"/>
          <p:cNvSpPr txBox="1"/>
          <p:nvPr/>
        </p:nvSpPr>
        <p:spPr>
          <a:xfrm>
            <a:off x="6699704" y="4308021"/>
            <a:ext cx="2775275" cy="430887"/>
          </a:xfrm>
          <a:prstGeom prst="rect">
            <a:avLst/>
          </a:prstGeom>
          <a:noFill/>
        </p:spPr>
        <p:txBody>
          <a:bodyPr wrap="square" rtlCol="0">
            <a:spAutoFit/>
          </a:bodyPr>
          <a:lstStyle/>
          <a:p>
            <a:r>
              <a:rPr lang="en-US" sz="1100" dirty="0" smtClean="0"/>
              <a:t>FOR THE FEEL OF THE END CREDITS TO A HIGH SCHOOL ROM-COM</a:t>
            </a:r>
            <a:endParaRPr lang="en-US" sz="1100" dirty="0"/>
          </a:p>
        </p:txBody>
      </p:sp>
      <p:pic>
        <p:nvPicPr>
          <p:cNvPr id="16" name="Smooth Ocean">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9688730" y="5032389"/>
            <a:ext cx="487363" cy="487363"/>
          </a:xfrm>
          <a:prstGeom prst="rect">
            <a:avLst/>
          </a:prstGeom>
        </p:spPr>
      </p:pic>
      <p:sp>
        <p:nvSpPr>
          <p:cNvPr id="17" name="TextBox 16"/>
          <p:cNvSpPr txBox="1"/>
          <p:nvPr/>
        </p:nvSpPr>
        <p:spPr>
          <a:xfrm>
            <a:off x="6699704" y="5063828"/>
            <a:ext cx="2775275" cy="430887"/>
          </a:xfrm>
          <a:prstGeom prst="rect">
            <a:avLst/>
          </a:prstGeom>
          <a:noFill/>
        </p:spPr>
        <p:txBody>
          <a:bodyPr wrap="square" rtlCol="0">
            <a:spAutoFit/>
          </a:bodyPr>
          <a:lstStyle/>
          <a:p>
            <a:r>
              <a:rPr lang="en-US" sz="1100" dirty="0" smtClean="0"/>
              <a:t>FOR THE FEEL OF THE BAD-ASS PROTAGONIST IN A FIGHT MONTAGE</a:t>
            </a:r>
            <a:endParaRPr lang="en-US" sz="1100" dirty="0"/>
          </a:p>
        </p:txBody>
      </p:sp>
    </p:spTree>
    <p:extLst>
      <p:ext uri="{BB962C8B-B14F-4D97-AF65-F5344CB8AC3E}">
        <p14:creationId xmlns:p14="http://schemas.microsoft.com/office/powerpoint/2010/main" val="1666784668"/>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8011" fill="hold"/>
                                        <p:tgtEl>
                                          <p:spTgt spid="9"/>
                                        </p:tgtEl>
                                      </p:cBhvr>
                                    </p:cmd>
                                  </p:childTnLst>
                                </p:cTn>
                              </p:par>
                            </p:childTnLst>
                          </p:cTn>
                        </p:par>
                      </p:childTnLst>
                    </p:cTn>
                  </p:par>
                </p:childTnLst>
              </p:cTn>
              <p:nextCondLst>
                <p:cond evt="onClick" delay="0">
                  <p:tgtEl>
                    <p:spTgt spid="9"/>
                  </p:tgtEl>
                </p:cond>
              </p:nextCondLst>
            </p:seq>
            <p:audio>
              <p:cMediaNode vol="80000">
                <p:cTn id="18" fill="hold" display="0">
                  <p:stCondLst>
                    <p:cond delay="indefinite"/>
                  </p:stCondLst>
                  <p:endCondLst>
                    <p:cond evt="onStopAudio" delay="0">
                      <p:tgtEl>
                        <p:sldTgt/>
                      </p:tgtEl>
                    </p:cond>
                  </p:endCondLst>
                </p:cTn>
                <p:tgtEl>
                  <p:spTgt spid="9"/>
                </p:tgtEl>
              </p:cMediaNode>
            </p:audio>
            <p:seq concurrent="1" nextAc="seek">
              <p:cTn id="19" restart="whenNotActive" fill="hold" evtFilter="cancelBubble" nodeType="interactiveSeq">
                <p:stCondLst>
                  <p:cond evt="onClick" delay="0">
                    <p:tgtEl>
                      <p:spTgt spid="16"/>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37639" fill="hold"/>
                                        <p:tgtEl>
                                          <p:spTgt spid="16"/>
                                        </p:tgtEl>
                                      </p:cBhvr>
                                    </p:cmd>
                                  </p:childTnLst>
                                </p:cTn>
                              </p:par>
                            </p:childTnLst>
                          </p:cTn>
                        </p:par>
                      </p:childTnLst>
                    </p:cTn>
                  </p:par>
                </p:childTnLst>
              </p:cTn>
              <p:nextCondLst>
                <p:cond evt="onClick" delay="0">
                  <p:tgtEl>
                    <p:spTgt spid="16"/>
                  </p:tgtEl>
                </p:cond>
              </p:nextCondLst>
            </p:seq>
            <p:audio>
              <p:cMediaNode vol="80000">
                <p:cTn id="24" fill="hold" display="0">
                  <p:stCondLst>
                    <p:cond delay="indefinite"/>
                  </p:stCondLst>
                  <p:endCondLst>
                    <p:cond evt="onStopAudio" delay="0">
                      <p:tgtEl>
                        <p:sldTgt/>
                      </p:tgtEl>
                    </p:cond>
                  </p:endCondLst>
                </p:cTn>
                <p:tgtEl>
                  <p:spTgt spid="1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TO COMPUTERS</a:t>
            </a:r>
            <a:endParaRPr lang="en-US" dirty="0"/>
          </a:p>
        </p:txBody>
      </p:sp>
      <p:sp>
        <p:nvSpPr>
          <p:cNvPr id="3" name="Content Placeholder 2"/>
          <p:cNvSpPr>
            <a:spLocks noGrp="1"/>
          </p:cNvSpPr>
          <p:nvPr>
            <p:ph sz="quarter" idx="13"/>
          </p:nvPr>
        </p:nvSpPr>
        <p:spPr/>
        <p:txBody>
          <a:bodyPr/>
          <a:lstStyle/>
          <a:p>
            <a:pPr marL="0" indent="0">
              <a:buNone/>
            </a:pPr>
            <a:r>
              <a:rPr lang="en-US" dirty="0" smtClean="0"/>
              <a:t>A sound has a huge amount of depth. The challenge is capturing all this information and storing it.</a:t>
            </a:r>
          </a:p>
          <a:p>
            <a:pPr marL="0" indent="0">
              <a:buNone/>
            </a:pPr>
            <a:r>
              <a:rPr lang="en-US" dirty="0"/>
              <a:t>Y</a:t>
            </a:r>
            <a:r>
              <a:rPr lang="en-US" dirty="0" smtClean="0"/>
              <a:t>ou may notice that songs take up a huge amount of memory on your phone. Imagine all that space is taken up after the songs have been compressed and simplified already. </a:t>
            </a:r>
          </a:p>
          <a:p>
            <a:pPr marL="0" indent="0">
              <a:buNone/>
            </a:pPr>
            <a:r>
              <a:rPr lang="en-US" dirty="0" smtClean="0"/>
              <a:t>The key is finding all the data that can be deleted or cut out without affecting the audio quality too much. This explains why you can find varying levels of quality of the same song online.</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2665441"/>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a:t>
            </a:r>
            <a:endParaRPr lang="en-US" dirty="0"/>
          </a:p>
        </p:txBody>
      </p:sp>
      <p:sp>
        <p:nvSpPr>
          <p:cNvPr id="3" name="Content Placeholder 2"/>
          <p:cNvSpPr>
            <a:spLocks noGrp="1"/>
          </p:cNvSpPr>
          <p:nvPr>
            <p:ph sz="quarter" idx="13"/>
          </p:nvPr>
        </p:nvSpPr>
        <p:spPr/>
        <p:txBody>
          <a:bodyPr>
            <a:normAutofit/>
          </a:bodyPr>
          <a:lstStyle/>
          <a:p>
            <a:pPr marL="0" indent="0">
              <a:buNone/>
            </a:pPr>
            <a:r>
              <a:rPr lang="en-US" sz="1800" dirty="0"/>
              <a:t>Animation can be challenging to consider when developing multimedia. Yes, it is the medium in which Pixar and </a:t>
            </a:r>
            <a:r>
              <a:rPr lang="en-US" sz="1800" dirty="0" smtClean="0"/>
              <a:t>DreamWorks </a:t>
            </a:r>
            <a:r>
              <a:rPr lang="en-US" sz="1800" dirty="0"/>
              <a:t>perform their magic, but animation is more than rendered characters</a:t>
            </a:r>
            <a:r>
              <a:rPr lang="en-US" sz="1800" dirty="0" smtClean="0"/>
              <a:t>.</a:t>
            </a:r>
          </a:p>
          <a:p>
            <a:pPr marL="0" indent="0">
              <a:buNone/>
            </a:pPr>
            <a:r>
              <a:rPr lang="en-US" sz="1800" dirty="0"/>
              <a:t>For a computer interface, animation can show that the system is loading or ready for input. It can provide a visual cue between screen changes. It can provide a hint by casting a glow on a navigation element.</a:t>
            </a:r>
          </a:p>
          <a:p>
            <a:pPr marL="0" indent="0">
              <a:buNone/>
            </a:pPr>
            <a:r>
              <a:rPr lang="en-US" sz="1800" dirty="0" smtClean="0"/>
              <a:t>The </a:t>
            </a:r>
            <a:r>
              <a:rPr lang="en-US" sz="1800" dirty="0"/>
              <a:t>key with animation is to exercise restraint. Subtle is almost always better than flamboyant.</a:t>
            </a:r>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1237357"/>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a:t>
            </a:r>
            <a:endParaRPr lang="en-US" dirty="0"/>
          </a:p>
        </p:txBody>
      </p:sp>
      <p:sp>
        <p:nvSpPr>
          <p:cNvPr id="3" name="Content Placeholder 2"/>
          <p:cNvSpPr>
            <a:spLocks noGrp="1"/>
          </p:cNvSpPr>
          <p:nvPr>
            <p:ph sz="quarter" idx="13"/>
          </p:nvPr>
        </p:nvSpPr>
        <p:spPr>
          <a:xfrm>
            <a:off x="794479" y="2073825"/>
            <a:ext cx="10602416" cy="3424107"/>
          </a:xfrm>
        </p:spPr>
        <p:txBody>
          <a:bodyPr/>
          <a:lstStyle/>
          <a:p>
            <a:pPr marL="0" indent="0" algn="ctr">
              <a:buNone/>
            </a:pPr>
            <a:r>
              <a:rPr lang="en-US" dirty="0" smtClean="0"/>
              <a:t>See? I didn’t tell you to “wait” or play a sound and yet you did. Imagine It was just blank and loading. You’d get very concerned immediately. You knew that it was loading without explanation.</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5222" y="3258680"/>
            <a:ext cx="1640930" cy="1640930"/>
          </a:xfrm>
          <a:prstGeom prst="rect">
            <a:avLst/>
          </a:prstGeom>
        </p:spPr>
      </p:pic>
    </p:spTree>
    <p:extLst>
      <p:ext uri="{BB962C8B-B14F-4D97-AF65-F5344CB8AC3E}">
        <p14:creationId xmlns:p14="http://schemas.microsoft.com/office/powerpoint/2010/main" val="1216896850"/>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0"/>
                                  </p:stCondLst>
                                  <p:childTnLst>
                                    <p:set>
                                      <p:cBhvr>
                                        <p:cTn id="6" dur="1" fill="hold">
                                          <p:stCondLst>
                                            <p:cond delay="1999"/>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10000"/>
                                  </p:stCondLst>
                                  <p:childTnLst>
                                    <p:set>
                                      <p:cBhvr>
                                        <p:cTn id="8" dur="1" fill="hold">
                                          <p:stCondLst>
                                            <p:cond delay="1999"/>
                                          </p:stCondLst>
                                        </p:cTn>
                                        <p:tgtEl>
                                          <p:spTgt spid="7"/>
                                        </p:tgtEl>
                                        <p:attrNameLst>
                                          <p:attrName>style.visibility</p:attrName>
                                        </p:attrNameLst>
                                      </p:cBhvr>
                                      <p:to>
                                        <p:strVal val="visible"/>
                                      </p:to>
                                    </p:set>
                                  </p:childTnLst>
                                </p:cTn>
                              </p:par>
                              <p:par>
                                <p:cTn id="9" presetID="1" presetClass="entr" presetSubtype="0" fill="hold" nodeType="withEffect">
                                  <p:stCondLst>
                                    <p:cond delay="10000"/>
                                  </p:stCondLst>
                                  <p:childTnLst>
                                    <p:set>
                                      <p:cBhvr>
                                        <p:cTn id="10" dur="1" fill="hold">
                                          <p:stCondLst>
                                            <p:cond delay="1999"/>
                                          </p:stCondLst>
                                        </p:cTn>
                                        <p:tgtEl>
                                          <p:spTgt spid="4"/>
                                        </p:tgtEl>
                                        <p:attrNameLst>
                                          <p:attrName>style.visibility</p:attrName>
                                        </p:attrNameLst>
                                      </p:cBhvr>
                                      <p:to>
                                        <p:strVal val="visible"/>
                                      </p:to>
                                    </p:set>
                                  </p:childTnLst>
                                </p:cTn>
                              </p:par>
                              <p:par>
                                <p:cTn id="11" presetID="1" presetClass="entr" presetSubtype="0" fill="hold" grpId="0" nodeType="withEffect">
                                  <p:stCondLst>
                                    <p:cond delay="10000"/>
                                  </p:stCondLst>
                                  <p:childTnLst>
                                    <p:set>
                                      <p:cBhvr>
                                        <p:cTn id="12" dur="1" fill="hold">
                                          <p:stCondLst>
                                            <p:cond delay="19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sp>
        <p:nvSpPr>
          <p:cNvPr id="3" name="Content Placeholder 2"/>
          <p:cNvSpPr>
            <a:spLocks noGrp="1"/>
          </p:cNvSpPr>
          <p:nvPr>
            <p:ph sz="quarter" idx="13"/>
          </p:nvPr>
        </p:nvSpPr>
        <p:spPr/>
        <p:txBody>
          <a:bodyPr/>
          <a:lstStyle/>
          <a:p>
            <a:r>
              <a:rPr lang="en-US" dirty="0" smtClean="0"/>
              <a:t>Its almost as everywhere as text.  Video content has exploded with </a:t>
            </a:r>
            <a:r>
              <a:rPr lang="en-US" dirty="0" err="1" smtClean="0"/>
              <a:t>Youtube</a:t>
            </a:r>
            <a:r>
              <a:rPr lang="en-US" dirty="0"/>
              <a:t> </a:t>
            </a:r>
            <a:r>
              <a:rPr lang="en-US" dirty="0" smtClean="0"/>
              <a:t>and Social Media.</a:t>
            </a:r>
          </a:p>
          <a:p>
            <a:pPr lvl="1"/>
            <a:r>
              <a:rPr lang="en-US" dirty="0" smtClean="0"/>
              <a:t>Not only have YOUTUBE AND SOCIAL MEDIA ENCOURAGED VIDEO PRODUCTION, THEY GIVE THE CHANCE FOR AMATEUR PRODUCERS TO SHARE THEIR CONTENT WITH THE MASSES </a:t>
            </a:r>
          </a:p>
          <a:p>
            <a:r>
              <a:rPr lang="en-US" dirty="0" smtClean="0"/>
              <a:t>Many Computer systems come with built-in cameras</a:t>
            </a:r>
            <a:endParaRPr lang="en-US" dirty="0"/>
          </a:p>
          <a:p>
            <a:r>
              <a:rPr lang="en-US" dirty="0" smtClean="0"/>
              <a:t>Video can combine all the other forms of multimedia within it; however, this makes it the most technologically demanding form</a:t>
            </a:r>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949241"/>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sp>
        <p:nvSpPr>
          <p:cNvPr id="3" name="Content Placeholder 2"/>
          <p:cNvSpPr>
            <a:spLocks noGrp="1"/>
          </p:cNvSpPr>
          <p:nvPr>
            <p:ph sz="quarter" idx="13"/>
          </p:nvPr>
        </p:nvSpPr>
        <p:spPr>
          <a:xfrm>
            <a:off x="466345" y="2182608"/>
            <a:ext cx="7044893" cy="3424107"/>
          </a:xfrm>
        </p:spPr>
        <p:txBody>
          <a:bodyPr>
            <a:normAutofit fontScale="92500" lnSpcReduction="20000"/>
          </a:bodyPr>
          <a:lstStyle/>
          <a:p>
            <a:r>
              <a:rPr lang="en-US" dirty="0" smtClean="0"/>
              <a:t>Video is has many standards within the world of technology</a:t>
            </a:r>
          </a:p>
          <a:p>
            <a:pPr lvl="1"/>
            <a:r>
              <a:rPr lang="en-US" dirty="0" smtClean="0"/>
              <a:t>Common for high definition videos is 24 FPS or frames per second</a:t>
            </a:r>
          </a:p>
          <a:p>
            <a:pPr lvl="2"/>
            <a:r>
              <a:rPr lang="en-US" dirty="0" smtClean="0"/>
              <a:t>Each frame is a picture. 24 pictures in one second creates a seamless video or animation without jagged movements</a:t>
            </a:r>
          </a:p>
          <a:p>
            <a:pPr lvl="1"/>
            <a:r>
              <a:rPr lang="en-US" dirty="0" smtClean="0"/>
              <a:t>Display resolution is commonly denoted by Width and height in Pixels</a:t>
            </a:r>
          </a:p>
          <a:p>
            <a:pPr lvl="2"/>
            <a:r>
              <a:rPr lang="en-US" dirty="0" smtClean="0"/>
              <a:t>The ratio of the two is called Aspect Ratio</a:t>
            </a:r>
          </a:p>
          <a:p>
            <a:pPr lvl="2"/>
            <a:r>
              <a:rPr lang="en-US" dirty="0" smtClean="0"/>
              <a:t>Ex: 1024</a:t>
            </a:r>
            <a:r>
              <a:rPr lang="en-US" cap="none" dirty="0" smtClean="0"/>
              <a:t>x</a:t>
            </a:r>
            <a:r>
              <a:rPr lang="en-US" dirty="0" smtClean="0"/>
              <a:t>768 is a common size and it has an aspect ratio of 16:9</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webneel.com/image/misc/1-tradional-animation-artis-work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3428" y="2021259"/>
            <a:ext cx="3407106" cy="311801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553573" y="5139278"/>
            <a:ext cx="3766988" cy="553998"/>
          </a:xfrm>
          <a:prstGeom prst="rect">
            <a:avLst/>
          </a:prstGeom>
          <a:noFill/>
        </p:spPr>
        <p:txBody>
          <a:bodyPr wrap="square" rtlCol="0">
            <a:spAutoFit/>
          </a:bodyPr>
          <a:lstStyle/>
          <a:p>
            <a:r>
              <a:rPr lang="en-US" sz="1000" dirty="0" smtClean="0"/>
              <a:t>IMAGINE HAVING TO REDRAW SOMETHING 24 TIMES FOR JUST 1 SECOND OF CONTENT. NOW IMAGINE THE ALL THE MEMORY IT TAKES TO SAVE VIDEOS IN A COMPUTER.</a:t>
            </a:r>
            <a:endParaRPr lang="en-US" sz="1000" dirty="0"/>
          </a:p>
        </p:txBody>
      </p:sp>
    </p:spTree>
    <p:extLst>
      <p:ext uri="{BB962C8B-B14F-4D97-AF65-F5344CB8AC3E}">
        <p14:creationId xmlns:p14="http://schemas.microsoft.com/office/powerpoint/2010/main" val="326150956"/>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sp>
        <p:nvSpPr>
          <p:cNvPr id="3" name="Content Placeholder 2"/>
          <p:cNvSpPr>
            <a:spLocks noGrp="1"/>
          </p:cNvSpPr>
          <p:nvPr>
            <p:ph sz="quarter" idx="13"/>
          </p:nvPr>
        </p:nvSpPr>
        <p:spPr/>
        <p:txBody>
          <a:bodyPr/>
          <a:lstStyle/>
          <a:p>
            <a:r>
              <a:rPr lang="en-US" dirty="0" smtClean="0"/>
              <a:t>To access Multimedia, common tools are:</a:t>
            </a:r>
          </a:p>
          <a:p>
            <a:pPr lvl="1"/>
            <a:r>
              <a:rPr lang="en-US" dirty="0" smtClean="0"/>
              <a:t>Reading a book with pictures and text</a:t>
            </a:r>
          </a:p>
          <a:p>
            <a:pPr lvl="1"/>
            <a:r>
              <a:rPr lang="en-US" dirty="0" smtClean="0"/>
              <a:t>Computers</a:t>
            </a:r>
          </a:p>
          <a:p>
            <a:pPr lvl="1"/>
            <a:r>
              <a:rPr lang="en-US" dirty="0" smtClean="0"/>
              <a:t>Monitors</a:t>
            </a:r>
          </a:p>
          <a:p>
            <a:pPr lvl="1"/>
            <a:r>
              <a:rPr lang="en-US" dirty="0" smtClean="0"/>
              <a:t>Speakers</a:t>
            </a:r>
          </a:p>
          <a:p>
            <a:pPr lvl="1"/>
            <a:r>
              <a:rPr lang="en-US" dirty="0" err="1" smtClean="0"/>
              <a:t>Dvds</a:t>
            </a:r>
            <a:endParaRPr lang="en-US" dirty="0"/>
          </a:p>
        </p:txBody>
      </p:sp>
      <p:sp>
        <p:nvSpPr>
          <p:cNvPr id="9" name="Content Placeholder 8"/>
          <p:cNvSpPr>
            <a:spLocks noGrp="1"/>
          </p:cNvSpPr>
          <p:nvPr>
            <p:ph sz="quarter" idx="14"/>
          </p:nvPr>
        </p:nvSpPr>
        <p:spPr/>
        <p:txBody>
          <a:bodyPr/>
          <a:lstStyle/>
          <a:p>
            <a:r>
              <a:rPr lang="en-US" dirty="0" smtClean="0"/>
              <a:t>To Create Multimedia, Common Tools are:</a:t>
            </a:r>
          </a:p>
          <a:p>
            <a:pPr lvl="1"/>
            <a:r>
              <a:rPr lang="en-US" dirty="0" smtClean="0"/>
              <a:t>Printers</a:t>
            </a:r>
          </a:p>
          <a:p>
            <a:pPr lvl="1"/>
            <a:r>
              <a:rPr lang="en-US" dirty="0" smtClean="0"/>
              <a:t>Microphones</a:t>
            </a:r>
          </a:p>
          <a:p>
            <a:pPr lvl="1"/>
            <a:r>
              <a:rPr lang="en-US" dirty="0" smtClean="0"/>
              <a:t>Cameras</a:t>
            </a:r>
          </a:p>
          <a:p>
            <a:pPr lvl="1"/>
            <a:r>
              <a:rPr lang="en-US" dirty="0" smtClean="0"/>
              <a:t>artists</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2638774"/>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a:t>
            </a:r>
            <a:endParaRPr lang="en-US" dirty="0"/>
          </a:p>
        </p:txBody>
      </p:sp>
      <p:sp>
        <p:nvSpPr>
          <p:cNvPr id="9" name="Content Placeholder 8"/>
          <p:cNvSpPr>
            <a:spLocks noGrp="1"/>
          </p:cNvSpPr>
          <p:nvPr>
            <p:ph sz="quarter" idx="13"/>
          </p:nvPr>
        </p:nvSpPr>
        <p:spPr/>
        <p:txBody>
          <a:bodyPr/>
          <a:lstStyle/>
          <a:p>
            <a:r>
              <a:rPr lang="en-US" dirty="0"/>
              <a:t>To access Multimedia, common tools are:</a:t>
            </a:r>
          </a:p>
          <a:p>
            <a:pPr lvl="1"/>
            <a:r>
              <a:rPr lang="en-US" dirty="0" smtClean="0"/>
              <a:t>Windows Media Player</a:t>
            </a:r>
          </a:p>
          <a:p>
            <a:pPr lvl="1"/>
            <a:r>
              <a:rPr lang="en-US" dirty="0" err="1" smtClean="0"/>
              <a:t>Youtube</a:t>
            </a:r>
            <a:endParaRPr lang="en-US" dirty="0" smtClean="0"/>
          </a:p>
          <a:p>
            <a:pPr lvl="1"/>
            <a:r>
              <a:rPr lang="en-US" dirty="0" smtClean="0"/>
              <a:t>Better </a:t>
            </a:r>
            <a:r>
              <a:rPr lang="en-US" dirty="0" err="1" smtClean="0"/>
              <a:t>Itunes</a:t>
            </a:r>
            <a:r>
              <a:rPr lang="en-US" dirty="0" smtClean="0"/>
              <a:t> AKA Spotify</a:t>
            </a:r>
          </a:p>
          <a:p>
            <a:pPr lvl="1"/>
            <a:endParaRPr lang="en-US" dirty="0"/>
          </a:p>
        </p:txBody>
      </p:sp>
      <p:sp>
        <p:nvSpPr>
          <p:cNvPr id="10" name="Content Placeholder 9"/>
          <p:cNvSpPr>
            <a:spLocks noGrp="1"/>
          </p:cNvSpPr>
          <p:nvPr>
            <p:ph sz="quarter" idx="14"/>
          </p:nvPr>
        </p:nvSpPr>
        <p:spPr/>
        <p:txBody>
          <a:bodyPr/>
          <a:lstStyle/>
          <a:p>
            <a:r>
              <a:rPr lang="en-US" dirty="0"/>
              <a:t>To Create Multimedia, Common Tools are:</a:t>
            </a:r>
          </a:p>
          <a:p>
            <a:pPr lvl="1"/>
            <a:r>
              <a:rPr lang="en-US" dirty="0" smtClean="0"/>
              <a:t>Audacity</a:t>
            </a:r>
          </a:p>
          <a:p>
            <a:pPr lvl="1"/>
            <a:r>
              <a:rPr lang="en-US" dirty="0" smtClean="0"/>
              <a:t>Adobe suite</a:t>
            </a:r>
          </a:p>
          <a:p>
            <a:pPr lvl="1"/>
            <a:r>
              <a:rPr lang="en-US" dirty="0" smtClean="0"/>
              <a:t>Microsoft Office</a:t>
            </a:r>
          </a:p>
          <a:p>
            <a:pPr lvl="1"/>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7284839"/>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Copyrights</a:t>
            </a:r>
            <a:endParaRPr lang="en-US" dirty="0"/>
          </a:p>
        </p:txBody>
      </p:sp>
      <p:sp>
        <p:nvSpPr>
          <p:cNvPr id="3" name="Content Placeholder 2"/>
          <p:cNvSpPr>
            <a:spLocks noGrp="1"/>
          </p:cNvSpPr>
          <p:nvPr>
            <p:ph sz="quarter" idx="13"/>
          </p:nvPr>
        </p:nvSpPr>
        <p:spPr/>
        <p:txBody>
          <a:bodyPr/>
          <a:lstStyle/>
          <a:p>
            <a:r>
              <a:rPr lang="en-US" dirty="0" smtClean="0"/>
              <a:t>Is An </a:t>
            </a:r>
            <a:r>
              <a:rPr lang="en-US" dirty="0"/>
              <a:t>exclusive legal right for a creator to make use of their </a:t>
            </a:r>
            <a:r>
              <a:rPr lang="en-US" dirty="0" smtClean="0"/>
              <a:t>work</a:t>
            </a:r>
          </a:p>
          <a:p>
            <a:r>
              <a:rPr lang="en-US" dirty="0" smtClean="0"/>
              <a:t>It’s a very messy legal system to understand.</a:t>
            </a:r>
          </a:p>
          <a:p>
            <a:pPr lvl="1"/>
            <a:r>
              <a:rPr lang="en-US" dirty="0" smtClean="0"/>
              <a:t>In general don’t use anything not yours unless you obtain permission or it is allowed for use of the public.</a:t>
            </a:r>
          </a:p>
          <a:p>
            <a:pPr lvl="1"/>
            <a:r>
              <a:rPr lang="en-US" dirty="0" smtClean="0"/>
              <a:t>Anything made before 1923 is the only content with no strings attached</a:t>
            </a:r>
          </a:p>
          <a:p>
            <a:endParaRPr lang="en-US" dirty="0"/>
          </a:p>
          <a:p>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084666"/>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 References</a:t>
            </a:r>
            <a:endParaRPr lang="en-US" dirty="0"/>
          </a:p>
        </p:txBody>
      </p:sp>
      <p:sp>
        <p:nvSpPr>
          <p:cNvPr id="3" name="Content Placeholder 2"/>
          <p:cNvSpPr>
            <a:spLocks noGrp="1"/>
          </p:cNvSpPr>
          <p:nvPr>
            <p:ph sz="quarter" idx="13"/>
          </p:nvPr>
        </p:nvSpPr>
        <p:spPr>
          <a:xfrm>
            <a:off x="913774" y="1867782"/>
            <a:ext cx="10363826" cy="3738933"/>
          </a:xfrm>
        </p:spPr>
        <p:txBody>
          <a:bodyPr>
            <a:normAutofit/>
          </a:bodyPr>
          <a:lstStyle/>
          <a:p>
            <a:r>
              <a:rPr lang="en-US" sz="1100" dirty="0">
                <a:hlinkClick r:id="rId2"/>
              </a:rPr>
              <a:t>http://www.fromtexttospeech.com</a:t>
            </a:r>
            <a:r>
              <a:rPr lang="en-US" sz="1100" dirty="0" smtClean="0">
                <a:hlinkClick r:id="rId2"/>
              </a:rPr>
              <a:t>/</a:t>
            </a:r>
            <a:endParaRPr lang="en-US" sz="1100" dirty="0" smtClean="0"/>
          </a:p>
          <a:p>
            <a:r>
              <a:rPr lang="en-US" sz="1100" dirty="0">
                <a:hlinkClick r:id="rId3"/>
              </a:rPr>
              <a:t>https://</a:t>
            </a:r>
            <a:r>
              <a:rPr lang="en-US" sz="1100" dirty="0" smtClean="0">
                <a:hlinkClick r:id="rId3"/>
              </a:rPr>
              <a:t>www.ringling.edu/sites/default/files/styles/adaptive/public/GD_word.png?itok=3Ol_Kk7Q</a:t>
            </a:r>
            <a:endParaRPr lang="en-US" sz="1100" dirty="0" smtClean="0"/>
          </a:p>
          <a:p>
            <a:r>
              <a:rPr lang="en-US" sz="1100" dirty="0">
                <a:hlinkClick r:id="rId4"/>
              </a:rPr>
              <a:t>https://</a:t>
            </a:r>
            <a:r>
              <a:rPr lang="en-US" sz="1100" dirty="0" smtClean="0">
                <a:hlinkClick r:id="rId4"/>
              </a:rPr>
              <a:t>commons.wikimedia.org/wiki/File:Ota_example.gif</a:t>
            </a:r>
            <a:endParaRPr lang="en-US" sz="1100" dirty="0" smtClean="0"/>
          </a:p>
          <a:p>
            <a:r>
              <a:rPr lang="en-US" sz="1100" dirty="0">
                <a:hlinkClick r:id="rId5"/>
              </a:rPr>
              <a:t>https://</a:t>
            </a:r>
            <a:r>
              <a:rPr lang="en-US" sz="1100" dirty="0" smtClean="0">
                <a:hlinkClick r:id="rId5"/>
              </a:rPr>
              <a:t>upload.wikimedia.org/wikipedia/commons/thumb/e/e8/Bitmap_vs_vector.svg/2000px-Bitmap_vs_vector.svg.png</a:t>
            </a:r>
            <a:endParaRPr lang="en-US" sz="1100" dirty="0" smtClean="0"/>
          </a:p>
          <a:p>
            <a:r>
              <a:rPr lang="en-US" sz="1100" dirty="0"/>
              <a:t>Smooth Ocean </a:t>
            </a:r>
            <a:br>
              <a:rPr lang="en-US" sz="1100" dirty="0"/>
            </a:br>
            <a:r>
              <a:rPr lang="en-US" sz="1100" b="1" dirty="0"/>
              <a:t>Artist:</a:t>
            </a:r>
            <a:r>
              <a:rPr lang="en-US" sz="1100" dirty="0"/>
              <a:t> </a:t>
            </a:r>
            <a:r>
              <a:rPr lang="en-US" sz="1100" dirty="0" err="1"/>
              <a:t>Freeplay</a:t>
            </a:r>
            <a:r>
              <a:rPr lang="en-US" sz="1100" dirty="0"/>
              <a:t> Music| </a:t>
            </a:r>
            <a:r>
              <a:rPr lang="en-US" sz="1100" b="1" dirty="0"/>
              <a:t>Volume:</a:t>
            </a:r>
            <a:r>
              <a:rPr lang="en-US" sz="1100" dirty="0"/>
              <a:t> 80s Rock Volume </a:t>
            </a:r>
            <a:r>
              <a:rPr lang="en-US" sz="1100" dirty="0" smtClean="0"/>
              <a:t>2</a:t>
            </a:r>
          </a:p>
          <a:p>
            <a:r>
              <a:rPr lang="en-US" sz="1100" dirty="0"/>
              <a:t>Crazy Weekend </a:t>
            </a:r>
            <a:br>
              <a:rPr lang="en-US" sz="1100" dirty="0"/>
            </a:br>
            <a:r>
              <a:rPr lang="en-US" sz="1100" b="1" dirty="0"/>
              <a:t>Artist:</a:t>
            </a:r>
            <a:r>
              <a:rPr lang="en-US" sz="1100" dirty="0"/>
              <a:t> </a:t>
            </a:r>
            <a:r>
              <a:rPr lang="en-US" sz="1100" dirty="0" err="1"/>
              <a:t>Freeplay</a:t>
            </a:r>
            <a:r>
              <a:rPr lang="en-US" sz="1100" dirty="0"/>
              <a:t> Music| </a:t>
            </a:r>
            <a:r>
              <a:rPr lang="en-US" sz="1100" b="1" dirty="0"/>
              <a:t>Volume:</a:t>
            </a:r>
            <a:r>
              <a:rPr lang="en-US" sz="1100" dirty="0"/>
              <a:t> 60s Rock Volume </a:t>
            </a:r>
            <a:r>
              <a:rPr lang="en-US" sz="1100" dirty="0" smtClean="0"/>
              <a:t>1</a:t>
            </a:r>
          </a:p>
          <a:p>
            <a:r>
              <a:rPr lang="en-US" sz="1100" dirty="0">
                <a:hlinkClick r:id="rId6"/>
              </a:rPr>
              <a:t>https://</a:t>
            </a:r>
            <a:r>
              <a:rPr lang="en-US" sz="1100" dirty="0" smtClean="0">
                <a:hlinkClick r:id="rId6"/>
              </a:rPr>
              <a:t>www.merriam-webster.com/dictionary/intuitive</a:t>
            </a:r>
            <a:endParaRPr lang="en-US" sz="1100" dirty="0" smtClean="0"/>
          </a:p>
          <a:p>
            <a:r>
              <a:rPr lang="en-US" sz="1100" dirty="0">
                <a:hlinkClick r:id="rId7"/>
              </a:rPr>
              <a:t>https://www.matchesfashion.com/_</a:t>
            </a:r>
            <a:r>
              <a:rPr lang="en-US" sz="1100" dirty="0" smtClean="0">
                <a:hlinkClick r:id="rId7"/>
              </a:rPr>
              <a:t>ui/rwd/common/images/svg/preloader.gif</a:t>
            </a:r>
            <a:endParaRPr lang="en-US" sz="1100" dirty="0" smtClean="0"/>
          </a:p>
          <a:p>
            <a:r>
              <a:rPr lang="en-US" sz="1100" dirty="0"/>
              <a:t>http://webneel.com/image/misc/1-tradional-animation-artis-working.jpg</a:t>
            </a:r>
            <a:endParaRPr lang="en-US" sz="1100" dirty="0" smtClean="0"/>
          </a:p>
          <a:p>
            <a:r>
              <a:rPr lang="en-US" sz="1100" dirty="0" smtClean="0"/>
              <a:t>Professor Caruso’s Week 6 PPTX on Copyrights</a:t>
            </a:r>
            <a:endParaRPr lang="en-US" sz="1100" dirty="0"/>
          </a:p>
        </p:txBody>
      </p:sp>
      <p:grpSp>
        <p:nvGrpSpPr>
          <p:cNvPr id="4" name="Group 3"/>
          <p:cNvGrpSpPr/>
          <p:nvPr/>
        </p:nvGrpSpPr>
        <p:grpSpPr>
          <a:xfrm>
            <a:off x="5590673" y="5606716"/>
            <a:ext cx="1010653" cy="1010653"/>
            <a:chOff x="5590673" y="5606716"/>
            <a:chExt cx="1010653" cy="1010653"/>
          </a:xfrm>
        </p:grpSpPr>
        <p:sp>
          <p:nvSpPr>
            <p:cNvPr id="5" name="Oval 4">
              <a:hlinkClick r:id="rId8"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8"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87815539"/>
      </p:ext>
    </p:extLst>
  </p:cSld>
  <p:clrMapOvr>
    <a:masterClrMapping/>
  </p:clrMapOvr>
  <mc:AlternateContent xmlns:mc="http://schemas.openxmlformats.org/markup-compatibility/2006" xmlns:p14="http://schemas.microsoft.com/office/powerpoint/2010/main">
    <mc:Choice Requires="p14">
      <p:transition spd="med" advClick="0">
        <p14:pan dir="u"/>
      </p:transition>
    </mc:Choice>
    <mc:Fallback xmlns="">
      <p:transition spd="med"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913774" y="1935480"/>
            <a:ext cx="5106026" cy="3855719"/>
          </a:xfrm>
        </p:spPr>
        <p:txBody>
          <a:bodyPr>
            <a:noAutofit/>
          </a:bodyPr>
          <a:lstStyle/>
          <a:p>
            <a:pPr marL="0" indent="0">
              <a:buNone/>
            </a:pPr>
            <a:r>
              <a:rPr lang="en-US" dirty="0">
                <a:latin typeface="Gill Sans MT" panose="020B0502020104020203" pitchFamily="34" charset="0"/>
              </a:rPr>
              <a:t>What is Multimedia</a:t>
            </a:r>
            <a:r>
              <a:rPr lang="en-US" dirty="0" smtClean="0">
                <a:latin typeface="Gill Sans MT" panose="020B0502020104020203" pitchFamily="34" charset="0"/>
              </a:rPr>
              <a:t>?</a:t>
            </a:r>
            <a:endParaRPr lang="en-US" dirty="0">
              <a:latin typeface="Gill Sans MT" panose="020B0502020104020203" pitchFamily="34" charset="0"/>
            </a:endParaRPr>
          </a:p>
        </p:txBody>
      </p:sp>
      <p:sp>
        <p:nvSpPr>
          <p:cNvPr id="8" name="Content Placeholder 7"/>
          <p:cNvSpPr>
            <a:spLocks noGrp="1"/>
          </p:cNvSpPr>
          <p:nvPr>
            <p:ph sz="quarter" idx="14"/>
          </p:nvPr>
        </p:nvSpPr>
        <p:spPr>
          <a:xfrm>
            <a:off x="6172200" y="1935480"/>
            <a:ext cx="5105400" cy="3855719"/>
          </a:xfrm>
        </p:spPr>
        <p:txBody>
          <a:bodyPr/>
          <a:lstStyle/>
          <a:p>
            <a:pPr marL="0" indent="0">
              <a:buNone/>
            </a:pPr>
            <a:endParaRPr lang="en-US" dirty="0">
              <a:latin typeface="Gill Sans MT" panose="020B0502020104020203" pitchFamily="34" charset="0"/>
            </a:endParaRPr>
          </a:p>
          <a:p>
            <a:pPr marL="0" indent="0">
              <a:buNone/>
            </a:pPr>
            <a:endParaRPr lang="en-US" dirty="0" smtClean="0">
              <a:latin typeface="Gill Sans MT" panose="020B0502020104020203" pitchFamily="34" charset="0"/>
            </a:endParaRPr>
          </a:p>
          <a:p>
            <a:pPr marL="0" indent="0">
              <a:buNone/>
            </a:pPr>
            <a:endParaRPr lang="en-US" dirty="0">
              <a:latin typeface="Gill Sans MT" panose="020B0502020104020203" pitchFamily="34" charset="0"/>
            </a:endParaRPr>
          </a:p>
          <a:p>
            <a:pPr marL="0" indent="0">
              <a:buNone/>
            </a:pPr>
            <a:endParaRPr lang="en-US" dirty="0" smtClean="0">
              <a:latin typeface="Gill Sans MT" panose="020B0502020104020203" pitchFamily="34" charset="0"/>
            </a:endParaRPr>
          </a:p>
          <a:p>
            <a:pPr marL="0" indent="0">
              <a:buNone/>
            </a:pPr>
            <a:endParaRPr lang="en-US" dirty="0">
              <a:latin typeface="Gill Sans MT" panose="020B0502020104020203" pitchFamily="34" charset="0"/>
            </a:endParaRPr>
          </a:p>
          <a:p>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Down Arrow 9"/>
          <p:cNvSpPr/>
          <p:nvPr/>
        </p:nvSpPr>
        <p:spPr>
          <a:xfrm>
            <a:off x="1284285" y="1196111"/>
            <a:ext cx="1139602" cy="695827"/>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latin typeface="Gill Sans MT" panose="020B0502020104020203" pitchFamily="34" charset="0"/>
              </a:rPr>
              <a:t>BEGIN</a:t>
            </a:r>
          </a:p>
          <a:p>
            <a:pPr algn="ctr"/>
            <a:r>
              <a:rPr lang="en-US" sz="1000" dirty="0" smtClean="0">
                <a:solidFill>
                  <a:schemeClr val="tx1"/>
                </a:solidFill>
                <a:latin typeface="Gill Sans MT" panose="020B0502020104020203" pitchFamily="34" charset="0"/>
              </a:rPr>
              <a:t>HERE</a:t>
            </a:r>
            <a:endParaRPr lang="en-US" sz="1000" dirty="0">
              <a:solidFill>
                <a:schemeClr val="tx1"/>
              </a:solidFill>
              <a:latin typeface="Gill Sans MT" panose="020B0502020104020203" pitchFamily="34" charset="0"/>
            </a:endParaRPr>
          </a:p>
        </p:txBody>
      </p:sp>
      <p:sp>
        <p:nvSpPr>
          <p:cNvPr id="11" name="TextBox 10"/>
          <p:cNvSpPr txBox="1"/>
          <p:nvPr/>
        </p:nvSpPr>
        <p:spPr>
          <a:xfrm>
            <a:off x="2167434" y="673996"/>
            <a:ext cx="7857129" cy="923330"/>
          </a:xfrm>
          <a:prstGeom prst="rect">
            <a:avLst/>
          </a:prstGeom>
          <a:noFill/>
        </p:spPr>
        <p:txBody>
          <a:bodyPr wrap="square" rtlCol="0">
            <a:spAutoFit/>
          </a:bodyPr>
          <a:lstStyle/>
          <a:p>
            <a:pPr algn="ctr"/>
            <a:r>
              <a:rPr lang="en-US" sz="3600" dirty="0" smtClean="0">
                <a:latin typeface="Gill Sans MT" panose="020B0502020104020203" pitchFamily="34" charset="0"/>
              </a:rPr>
              <a:t>What Did I Just Pay Way Too Much For?</a:t>
            </a:r>
          </a:p>
          <a:p>
            <a:pPr algn="ctr"/>
            <a:r>
              <a:rPr lang="en-US" dirty="0" smtClean="0">
                <a:latin typeface="Gill Sans MT" panose="020B0502020104020203" pitchFamily="34" charset="0"/>
              </a:rPr>
              <a:t>An Overview of Technology and Multimedia for the Apple User</a:t>
            </a:r>
            <a:endParaRPr lang="en-US" dirty="0">
              <a:latin typeface="Gill Sans MT" panose="020B0502020104020203" pitchFamily="34" charset="0"/>
            </a:endParaRPr>
          </a:p>
        </p:txBody>
      </p:sp>
      <p:sp>
        <p:nvSpPr>
          <p:cNvPr id="12" name="TextBox 11"/>
          <p:cNvSpPr txBox="1"/>
          <p:nvPr/>
        </p:nvSpPr>
        <p:spPr>
          <a:xfrm>
            <a:off x="2036058" y="5808176"/>
            <a:ext cx="3581400" cy="577081"/>
          </a:xfrm>
          <a:prstGeom prst="rect">
            <a:avLst/>
          </a:prstGeom>
          <a:noFill/>
        </p:spPr>
        <p:txBody>
          <a:bodyPr wrap="square" rtlCol="0">
            <a:spAutoFit/>
          </a:bodyPr>
          <a:lstStyle/>
          <a:p>
            <a:r>
              <a:rPr lang="en-US" sz="1050" dirty="0" smtClean="0"/>
              <a:t>Lesson 0: Pressing the Home Button on the Home Screen will result in… the embodiment </a:t>
            </a:r>
            <a:r>
              <a:rPr lang="en-US" sz="1050" dirty="0"/>
              <a:t>of "Put That Thing Back Where It Came From or So Help </a:t>
            </a:r>
            <a:r>
              <a:rPr lang="en-US" sz="1050" dirty="0" smtClean="0"/>
              <a:t>Me“ from Monsters, Inc.</a:t>
            </a:r>
            <a:endParaRPr lang="en-US" sz="1050" dirty="0"/>
          </a:p>
        </p:txBody>
      </p:sp>
      <p:sp>
        <p:nvSpPr>
          <p:cNvPr id="13" name="TextBox 12"/>
          <p:cNvSpPr txBox="1"/>
          <p:nvPr/>
        </p:nvSpPr>
        <p:spPr>
          <a:xfrm>
            <a:off x="7959635" y="5356792"/>
            <a:ext cx="3383280" cy="553998"/>
          </a:xfrm>
          <a:prstGeom prst="rect">
            <a:avLst/>
          </a:prstGeom>
          <a:noFill/>
        </p:spPr>
        <p:txBody>
          <a:bodyPr wrap="square" rtlCol="0">
            <a:spAutoFit/>
          </a:bodyPr>
          <a:lstStyle/>
          <a:p>
            <a:r>
              <a:rPr lang="en-US" sz="1000" dirty="0" smtClean="0"/>
              <a:t>Unlike Apple, this presentation will actually not claim to “Innovate” anything since, like Apple, we are just creating a collection of stuff made by others</a:t>
            </a:r>
            <a:r>
              <a:rPr lang="en-US" sz="1000" dirty="0" smtClean="0"/>
              <a:t>.</a:t>
            </a:r>
            <a:endParaRPr lang="en-US" sz="1000" dirty="0"/>
          </a:p>
        </p:txBody>
      </p:sp>
      <p:sp>
        <p:nvSpPr>
          <p:cNvPr id="16" name="Rounded Rectangle 15">
            <a:hlinkClick r:id="rId3" action="ppaction://hlinksldjump"/>
          </p:cNvPr>
          <p:cNvSpPr/>
          <p:nvPr/>
        </p:nvSpPr>
        <p:spPr>
          <a:xfrm>
            <a:off x="8046720" y="4890167"/>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Credits/References</a:t>
            </a:r>
          </a:p>
        </p:txBody>
      </p:sp>
      <p:sp>
        <p:nvSpPr>
          <p:cNvPr id="20" name="Rounded Rectangle 19">
            <a:hlinkClick r:id="rId4" action="ppaction://hlinksldjump"/>
          </p:cNvPr>
          <p:cNvSpPr/>
          <p:nvPr/>
        </p:nvSpPr>
        <p:spPr>
          <a:xfrm>
            <a:off x="6286499" y="1935480"/>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7. Video</a:t>
            </a:r>
            <a:endParaRPr lang="en-US" sz="2000" dirty="0">
              <a:solidFill>
                <a:schemeClr val="tx1"/>
              </a:solidFill>
              <a:latin typeface="Gill Sans MT" panose="020B0502020104020203" pitchFamily="34" charset="0"/>
            </a:endParaRPr>
          </a:p>
        </p:txBody>
      </p:sp>
      <p:sp>
        <p:nvSpPr>
          <p:cNvPr id="21" name="Rounded Rectangle 20">
            <a:hlinkClick r:id="rId5" action="ppaction://hlinksldjump"/>
          </p:cNvPr>
          <p:cNvSpPr/>
          <p:nvPr/>
        </p:nvSpPr>
        <p:spPr>
          <a:xfrm>
            <a:off x="6272018" y="2525138"/>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a:latin typeface="Gill Sans MT" panose="020B0502020104020203" pitchFamily="34" charset="0"/>
              </a:rPr>
              <a:t> </a:t>
            </a:r>
            <a:r>
              <a:rPr lang="en-US" sz="2000" dirty="0" smtClean="0">
                <a:solidFill>
                  <a:schemeClr val="tx1"/>
                </a:solidFill>
                <a:latin typeface="Gill Sans MT" panose="020B0502020104020203" pitchFamily="34" charset="0"/>
              </a:rPr>
              <a:t>8. Hardware </a:t>
            </a:r>
            <a:r>
              <a:rPr lang="en-US" sz="2000" dirty="0">
                <a:solidFill>
                  <a:schemeClr val="tx1"/>
                </a:solidFill>
                <a:latin typeface="Gill Sans MT" panose="020B0502020104020203" pitchFamily="34" charset="0"/>
              </a:rPr>
              <a:t>Needed</a:t>
            </a:r>
          </a:p>
        </p:txBody>
      </p:sp>
      <p:sp>
        <p:nvSpPr>
          <p:cNvPr id="22" name="Rounded Rectangle 21">
            <a:hlinkClick r:id="rId6" action="ppaction://hlinksldjump"/>
          </p:cNvPr>
          <p:cNvSpPr/>
          <p:nvPr/>
        </p:nvSpPr>
        <p:spPr>
          <a:xfrm>
            <a:off x="6286498" y="3127579"/>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Gill Sans MT" panose="020B0502020104020203" pitchFamily="34" charset="0"/>
              </a:rPr>
              <a:t> 9. Software </a:t>
            </a:r>
            <a:r>
              <a:rPr lang="en-US" sz="2000" dirty="0">
                <a:solidFill>
                  <a:schemeClr val="tx1"/>
                </a:solidFill>
                <a:latin typeface="Gill Sans MT" panose="020B0502020104020203" pitchFamily="34" charset="0"/>
              </a:rPr>
              <a:t>Needed</a:t>
            </a:r>
          </a:p>
        </p:txBody>
      </p:sp>
      <p:sp>
        <p:nvSpPr>
          <p:cNvPr id="23" name="TextBox 22"/>
          <p:cNvSpPr txBox="1"/>
          <p:nvPr/>
        </p:nvSpPr>
        <p:spPr>
          <a:xfrm>
            <a:off x="6272018" y="4163052"/>
            <a:ext cx="2153263" cy="215444"/>
          </a:xfrm>
          <a:prstGeom prst="rect">
            <a:avLst/>
          </a:prstGeom>
          <a:noFill/>
        </p:spPr>
        <p:txBody>
          <a:bodyPr wrap="square" rtlCol="0">
            <a:spAutoFit/>
          </a:bodyPr>
          <a:lstStyle/>
          <a:p>
            <a:r>
              <a:rPr lang="en-US" sz="800" dirty="0" smtClean="0">
                <a:solidFill>
                  <a:schemeClr val="bg1">
                    <a:lumMod val="50000"/>
                  </a:schemeClr>
                </a:solidFill>
                <a:latin typeface="Gill Sans MT" panose="020B0502020104020203" pitchFamily="34" charset="0"/>
              </a:rPr>
              <a:t>IS THIS ENOUGH ROSE GOLD FOR YOU?</a:t>
            </a:r>
            <a:endParaRPr lang="en-US" sz="800" dirty="0">
              <a:solidFill>
                <a:schemeClr val="bg1">
                  <a:lumMod val="50000"/>
                </a:schemeClr>
              </a:solidFill>
              <a:latin typeface="Gill Sans MT" panose="020B0502020104020203" pitchFamily="34" charset="0"/>
            </a:endParaRPr>
          </a:p>
        </p:txBody>
      </p:sp>
      <p:sp>
        <p:nvSpPr>
          <p:cNvPr id="24" name="Rounded Rectangle 23">
            <a:hlinkClick r:id="rId7" action="ppaction://hlinksldjump"/>
          </p:cNvPr>
          <p:cNvSpPr/>
          <p:nvPr/>
        </p:nvSpPr>
        <p:spPr>
          <a:xfrm>
            <a:off x="6286498" y="3713533"/>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10. Copyrights</a:t>
            </a:r>
            <a:endParaRPr lang="en-US" sz="2000" dirty="0">
              <a:solidFill>
                <a:schemeClr val="tx1"/>
              </a:solidFill>
              <a:latin typeface="Gill Sans MT" panose="020B0502020104020203" pitchFamily="34" charset="0"/>
            </a:endParaRPr>
          </a:p>
        </p:txBody>
      </p:sp>
      <p:sp>
        <p:nvSpPr>
          <p:cNvPr id="25" name="Rounded Rectangle 24">
            <a:hlinkClick r:id="rId8" action="ppaction://hlinksldjump"/>
          </p:cNvPr>
          <p:cNvSpPr/>
          <p:nvPr/>
        </p:nvSpPr>
        <p:spPr>
          <a:xfrm>
            <a:off x="1018887" y="1952457"/>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Gill Sans MT" panose="020B0502020104020203" pitchFamily="34" charset="0"/>
              </a:rPr>
              <a:t>1. What is Multimedia?</a:t>
            </a:r>
            <a:endParaRPr lang="en-US" sz="2000" dirty="0">
              <a:solidFill>
                <a:schemeClr val="tx1"/>
              </a:solidFill>
              <a:latin typeface="Gill Sans MT" panose="020B0502020104020203" pitchFamily="34" charset="0"/>
            </a:endParaRPr>
          </a:p>
        </p:txBody>
      </p:sp>
      <p:sp>
        <p:nvSpPr>
          <p:cNvPr id="26" name="Rounded Rectangle 25">
            <a:hlinkClick r:id="rId9" action="ppaction://hlinksldjump"/>
          </p:cNvPr>
          <p:cNvSpPr/>
          <p:nvPr/>
        </p:nvSpPr>
        <p:spPr>
          <a:xfrm>
            <a:off x="1018887" y="2525137"/>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Gill Sans MT" panose="020B0502020104020203" pitchFamily="34" charset="0"/>
              </a:rPr>
              <a:t>2. The</a:t>
            </a: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5 Building Blocks</a:t>
            </a:r>
            <a:endParaRPr lang="en-US" sz="2000" dirty="0">
              <a:solidFill>
                <a:schemeClr val="tx1"/>
              </a:solidFill>
              <a:latin typeface="Gill Sans MT" panose="020B0502020104020203" pitchFamily="34" charset="0"/>
            </a:endParaRPr>
          </a:p>
        </p:txBody>
      </p:sp>
      <p:sp>
        <p:nvSpPr>
          <p:cNvPr id="27" name="Rounded Rectangle 26">
            <a:hlinkClick r:id="rId10" action="ppaction://hlinksldjump"/>
          </p:cNvPr>
          <p:cNvSpPr/>
          <p:nvPr/>
        </p:nvSpPr>
        <p:spPr>
          <a:xfrm>
            <a:off x="1018887" y="3127578"/>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3. Text</a:t>
            </a:r>
            <a:endParaRPr lang="en-US" sz="2000" dirty="0">
              <a:solidFill>
                <a:schemeClr val="tx1"/>
              </a:solidFill>
              <a:latin typeface="Gill Sans MT" panose="020B0502020104020203" pitchFamily="34" charset="0"/>
            </a:endParaRPr>
          </a:p>
        </p:txBody>
      </p:sp>
      <p:sp>
        <p:nvSpPr>
          <p:cNvPr id="28" name="Rounded Rectangle 27">
            <a:hlinkClick r:id="rId11" action="ppaction://hlinksldjump"/>
          </p:cNvPr>
          <p:cNvSpPr/>
          <p:nvPr/>
        </p:nvSpPr>
        <p:spPr>
          <a:xfrm>
            <a:off x="1018887" y="3713533"/>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4. Images/ Graphics</a:t>
            </a:r>
            <a:endParaRPr lang="en-US" sz="2000" dirty="0">
              <a:solidFill>
                <a:schemeClr val="tx1"/>
              </a:solidFill>
              <a:latin typeface="Gill Sans MT" panose="020B0502020104020203" pitchFamily="34" charset="0"/>
            </a:endParaRPr>
          </a:p>
        </p:txBody>
      </p:sp>
      <p:sp>
        <p:nvSpPr>
          <p:cNvPr id="29" name="Rounded Rectangle 28">
            <a:hlinkClick r:id="rId12" action="ppaction://hlinksldjump"/>
          </p:cNvPr>
          <p:cNvSpPr/>
          <p:nvPr/>
        </p:nvSpPr>
        <p:spPr>
          <a:xfrm>
            <a:off x="1018887" y="4299488"/>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5. Audio</a:t>
            </a:r>
            <a:endParaRPr lang="en-US" sz="2000" dirty="0">
              <a:solidFill>
                <a:schemeClr val="tx1"/>
              </a:solidFill>
              <a:latin typeface="Gill Sans MT" panose="020B0502020104020203" pitchFamily="34" charset="0"/>
            </a:endParaRPr>
          </a:p>
        </p:txBody>
      </p:sp>
      <p:sp>
        <p:nvSpPr>
          <p:cNvPr id="30" name="Rounded Rectangle 29">
            <a:hlinkClick r:id="rId13" action="ppaction://hlinksldjump"/>
          </p:cNvPr>
          <p:cNvSpPr/>
          <p:nvPr/>
        </p:nvSpPr>
        <p:spPr>
          <a:xfrm>
            <a:off x="1018887" y="4885443"/>
            <a:ext cx="2809999" cy="430349"/>
          </a:xfrm>
          <a:prstGeom prst="roundRect">
            <a:avLst/>
          </a:prstGeom>
          <a:solidFill>
            <a:srgbClr val="F7E1CA"/>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Gill Sans MT" panose="020B0502020104020203" pitchFamily="34" charset="0"/>
              </a:rPr>
              <a:t> </a:t>
            </a:r>
            <a:r>
              <a:rPr lang="en-US" sz="2000" dirty="0" smtClean="0">
                <a:solidFill>
                  <a:schemeClr val="tx1"/>
                </a:solidFill>
                <a:latin typeface="Gill Sans MT" panose="020B0502020104020203" pitchFamily="34" charset="0"/>
              </a:rPr>
              <a:t>6. Animation</a:t>
            </a:r>
            <a:endParaRPr lang="en-US" sz="2000" dirty="0">
              <a:solidFill>
                <a:schemeClr val="tx1"/>
              </a:solidFill>
              <a:latin typeface="Gill Sans MT" panose="020B0502020104020203" pitchFamily="34" charset="0"/>
            </a:endParaRPr>
          </a:p>
        </p:txBody>
      </p:sp>
    </p:spTree>
    <p:extLst>
      <p:ext uri="{BB962C8B-B14F-4D97-AF65-F5344CB8AC3E}">
        <p14:creationId xmlns:p14="http://schemas.microsoft.com/office/powerpoint/2010/main" val="2416504365"/>
      </p:ext>
    </p:extLst>
  </p:cSld>
  <p:clrMapOvr>
    <a:masterClrMapping/>
  </p:clrMapOvr>
  <mc:AlternateContent xmlns:mc="http://schemas.openxmlformats.org/markup-compatibility/2006" xmlns:p14="http://schemas.microsoft.com/office/powerpoint/2010/main">
    <mc:Choice Requires="p14">
      <p:transition spd="med" advClick="0">
        <p14:pan dir="u"/>
      </p:transition>
    </mc:Choice>
    <mc:Fallback xmlns="">
      <p:transition spd="med"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yku5GXPwa6Y"/>
          <p:cNvPicPr>
            <a:picLocks noGrp="1" noRot="1" noChangeAspect="1"/>
          </p:cNvPicPr>
          <p:nvPr>
            <p:ph sz="quarter" idx="13"/>
            <a:videoFile r:link="rId1"/>
          </p:nvPr>
        </p:nvPicPr>
        <p:blipFill>
          <a:blip r:embed="rId3"/>
          <a:stretch>
            <a:fillRect/>
          </a:stretch>
        </p:blipFill>
        <p:spPr>
          <a:xfrm>
            <a:off x="1596571" y="387445"/>
            <a:ext cx="8998858" cy="5061858"/>
          </a:xfrm>
          <a:prstGeom prst="rect">
            <a:avLst/>
          </a:prstGeom>
        </p:spPr>
      </p:pic>
      <p:grpSp>
        <p:nvGrpSpPr>
          <p:cNvPr id="8" name="Group 7"/>
          <p:cNvGrpSpPr/>
          <p:nvPr/>
        </p:nvGrpSpPr>
        <p:grpSpPr>
          <a:xfrm>
            <a:off x="5590673" y="5606716"/>
            <a:ext cx="1010653" cy="1010653"/>
            <a:chOff x="5590673" y="5606716"/>
            <a:chExt cx="1010653" cy="1010653"/>
          </a:xfrm>
        </p:grpSpPr>
        <p:sp>
          <p:nvSpPr>
            <p:cNvPr id="9" name="Oval 8">
              <a:hlinkClick r:id="rId4"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hlinkClick r:id="rId4"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ight Arrow 10">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3395212"/>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ill Sans MT" panose="020B0502020104020203" pitchFamily="34" charset="0"/>
              </a:rPr>
              <a:t>What is “Multimedia”?</a:t>
            </a:r>
            <a:endParaRPr lang="en-US" dirty="0">
              <a:latin typeface="Gill Sans MT" panose="020B0502020104020203" pitchFamily="34" charset="0"/>
            </a:endParaRPr>
          </a:p>
        </p:txBody>
      </p:sp>
      <p:sp>
        <p:nvSpPr>
          <p:cNvPr id="3" name="Content Placeholder 2"/>
          <p:cNvSpPr>
            <a:spLocks noGrp="1"/>
          </p:cNvSpPr>
          <p:nvPr>
            <p:ph sz="quarter" idx="13"/>
          </p:nvPr>
        </p:nvSpPr>
        <p:spPr/>
        <p:txBody>
          <a:bodyPr/>
          <a:lstStyle/>
          <a:p>
            <a:pPr marL="0" indent="0">
              <a:buNone/>
            </a:pPr>
            <a:r>
              <a:rPr lang="en-US" dirty="0" smtClean="0">
                <a:latin typeface="Gill Sans MT" panose="020B0502020104020203" pitchFamily="34" charset="0"/>
              </a:rPr>
              <a:t>1. A term made in 1966 which was formally defined in 1993 by </a:t>
            </a:r>
            <a:r>
              <a:rPr lang="en-US" dirty="0" err="1" smtClean="0">
                <a:latin typeface="Gill Sans MT" panose="020B0502020104020203" pitchFamily="34" charset="0"/>
              </a:rPr>
              <a:t>Tay</a:t>
            </a:r>
            <a:r>
              <a:rPr lang="en-US" dirty="0" smtClean="0">
                <a:latin typeface="Gill Sans MT" panose="020B0502020104020203" pitchFamily="34" charset="0"/>
              </a:rPr>
              <a:t> Vaughan </a:t>
            </a:r>
          </a:p>
          <a:p>
            <a:pPr marL="0" indent="0">
              <a:buNone/>
            </a:pPr>
            <a:r>
              <a:rPr lang="en-US" dirty="0" smtClean="0">
                <a:latin typeface="Gill Sans MT" panose="020B0502020104020203" pitchFamily="34" charset="0"/>
              </a:rPr>
              <a:t>2. A term derived from roots meaning “multiple means of communication”</a:t>
            </a:r>
          </a:p>
          <a:p>
            <a:pPr marL="0" indent="0">
              <a:buNone/>
            </a:pPr>
            <a:r>
              <a:rPr lang="en-US" dirty="0" smtClean="0">
                <a:latin typeface="Gill Sans MT" panose="020B0502020104020203" pitchFamily="34" charset="0"/>
              </a:rPr>
              <a:t>3. Made of the 5 blocks</a:t>
            </a:r>
            <a:r>
              <a:rPr lang="en-US" dirty="0">
                <a:latin typeface="Gill Sans MT" panose="020B0502020104020203" pitchFamily="34" charset="0"/>
              </a:rPr>
              <a:t>:</a:t>
            </a:r>
            <a:r>
              <a:rPr lang="en-US" dirty="0" smtClean="0">
                <a:latin typeface="Gill Sans MT" panose="020B0502020104020203" pitchFamily="34" charset="0"/>
              </a:rPr>
              <a:t> Text, Audio, Animation, Graphics, and Video</a:t>
            </a:r>
          </a:p>
          <a:p>
            <a:pPr marL="0" indent="0">
              <a:buNone/>
            </a:pPr>
            <a:r>
              <a:rPr lang="en-US" dirty="0" smtClean="0">
                <a:latin typeface="Gill Sans MT" panose="020B0502020104020203" pitchFamily="34" charset="0"/>
              </a:rPr>
              <a:t>4. All the above</a:t>
            </a:r>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hlinkClick r:id="rId3" action="ppaction://hlinksldjump"/>
          </p:cNvPr>
          <p:cNvSpPr/>
          <p:nvPr/>
        </p:nvSpPr>
        <p:spPr>
          <a:xfrm>
            <a:off x="645314" y="2479280"/>
            <a:ext cx="283779" cy="283779"/>
          </a:xfrm>
          <a:prstGeom prst="ellipse">
            <a:avLst/>
          </a:prstGeom>
          <a:solidFill>
            <a:schemeClr val="bg1">
              <a:lumMod val="85000"/>
            </a:schemeClr>
          </a:solidFill>
          <a:ln>
            <a:solidFill>
              <a:schemeClr val="bg1">
                <a:lumMod val="6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10" name="Oval 9">
            <a:hlinkClick r:id="rId3" action="ppaction://hlinksldjump"/>
          </p:cNvPr>
          <p:cNvSpPr/>
          <p:nvPr/>
        </p:nvSpPr>
        <p:spPr>
          <a:xfrm>
            <a:off x="645314" y="2969195"/>
            <a:ext cx="283779" cy="283779"/>
          </a:xfrm>
          <a:prstGeom prst="ellipse">
            <a:avLst/>
          </a:prstGeom>
          <a:solidFill>
            <a:schemeClr val="bg1">
              <a:lumMod val="85000"/>
            </a:schemeClr>
          </a:solidFill>
          <a:ln>
            <a:solidFill>
              <a:schemeClr val="bg1">
                <a:lumMod val="6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11" name="Oval 10">
            <a:hlinkClick r:id="rId3" action="ppaction://hlinksldjump"/>
          </p:cNvPr>
          <p:cNvSpPr/>
          <p:nvPr/>
        </p:nvSpPr>
        <p:spPr>
          <a:xfrm>
            <a:off x="650390" y="3435388"/>
            <a:ext cx="283779" cy="283779"/>
          </a:xfrm>
          <a:prstGeom prst="ellipse">
            <a:avLst/>
          </a:prstGeom>
          <a:solidFill>
            <a:schemeClr val="bg1">
              <a:lumMod val="85000"/>
            </a:schemeClr>
          </a:solidFill>
          <a:ln>
            <a:solidFill>
              <a:schemeClr val="bg1">
                <a:lumMod val="6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12" name="Oval 11"/>
          <p:cNvSpPr/>
          <p:nvPr/>
        </p:nvSpPr>
        <p:spPr>
          <a:xfrm>
            <a:off x="651016" y="3937255"/>
            <a:ext cx="283779" cy="283779"/>
          </a:xfrm>
          <a:prstGeom prst="ellipse">
            <a:avLst/>
          </a:prstGeom>
          <a:solidFill>
            <a:schemeClr val="bg1">
              <a:lumMod val="85000"/>
            </a:schemeClr>
          </a:solidFill>
          <a:ln>
            <a:solidFill>
              <a:schemeClr val="bg1">
                <a:lumMod val="6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endParaRPr>
          </a:p>
        </p:txBody>
      </p:sp>
      <p:sp>
        <p:nvSpPr>
          <p:cNvPr id="13" name="TextBox 12"/>
          <p:cNvSpPr txBox="1"/>
          <p:nvPr/>
        </p:nvSpPr>
        <p:spPr>
          <a:xfrm>
            <a:off x="6813215" y="5454452"/>
            <a:ext cx="2126248" cy="369332"/>
          </a:xfrm>
          <a:prstGeom prst="rect">
            <a:avLst/>
          </a:prstGeom>
          <a:noFill/>
        </p:spPr>
        <p:txBody>
          <a:bodyPr wrap="square" rtlCol="0">
            <a:spAutoFit/>
          </a:bodyPr>
          <a:lstStyle/>
          <a:p>
            <a:r>
              <a:rPr lang="en-US" dirty="0" smtClean="0"/>
              <a:t>Select to continue</a:t>
            </a:r>
            <a:endParaRPr lang="en-US" dirty="0"/>
          </a:p>
        </p:txBody>
      </p:sp>
    </p:spTree>
    <p:extLst>
      <p:ext uri="{BB962C8B-B14F-4D97-AF65-F5344CB8AC3E}">
        <p14:creationId xmlns:p14="http://schemas.microsoft.com/office/powerpoint/2010/main" val="284570657"/>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nextCondLst>
                <p:cond evt="onClick" delay="0">
                  <p:tgtEl>
                    <p:spTgt spid="12"/>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ill Sans MT" panose="020B0502020104020203" pitchFamily="34" charset="0"/>
              </a:rPr>
              <a:t>The 5 Building Blocks of Multimedia</a:t>
            </a:r>
            <a:endParaRPr lang="en-US" dirty="0">
              <a:latin typeface="Gill Sans MT" panose="020B0502020104020203" pitchFamily="34" charset="0"/>
            </a:endParaRPr>
          </a:p>
        </p:txBody>
      </p:sp>
      <p:sp>
        <p:nvSpPr>
          <p:cNvPr id="3" name="Content Placeholder 2"/>
          <p:cNvSpPr>
            <a:spLocks noGrp="1"/>
          </p:cNvSpPr>
          <p:nvPr>
            <p:ph sz="quarter" idx="13"/>
          </p:nvPr>
        </p:nvSpPr>
        <p:spPr/>
        <p:txBody>
          <a:bodyPr>
            <a:normAutofit/>
          </a:bodyPr>
          <a:lstStyle/>
          <a:p>
            <a:r>
              <a:rPr lang="en-US" sz="3200" dirty="0" smtClean="0">
                <a:latin typeface="Gill Sans MT" panose="020B0502020104020203" pitchFamily="34" charset="0"/>
              </a:rPr>
              <a:t>Text</a:t>
            </a:r>
          </a:p>
          <a:p>
            <a:r>
              <a:rPr lang="en-US" sz="3200" dirty="0" smtClean="0">
                <a:latin typeface="Gill Sans MT" panose="020B0502020104020203" pitchFamily="34" charset="0"/>
              </a:rPr>
              <a:t>Audio </a:t>
            </a:r>
          </a:p>
          <a:p>
            <a:r>
              <a:rPr lang="en-US" sz="3200" dirty="0" smtClean="0">
                <a:latin typeface="Gill Sans MT" panose="020B0502020104020203" pitchFamily="34" charset="0"/>
              </a:rPr>
              <a:t>Animation</a:t>
            </a:r>
          </a:p>
        </p:txBody>
      </p:sp>
      <p:sp>
        <p:nvSpPr>
          <p:cNvPr id="10" name="Content Placeholder 9"/>
          <p:cNvSpPr>
            <a:spLocks noGrp="1"/>
          </p:cNvSpPr>
          <p:nvPr>
            <p:ph sz="quarter" idx="14"/>
          </p:nvPr>
        </p:nvSpPr>
        <p:spPr/>
        <p:txBody>
          <a:bodyPr/>
          <a:lstStyle/>
          <a:p>
            <a:endParaRPr lang="en-US" sz="3200" dirty="0" smtClean="0">
              <a:latin typeface="Gill Sans MT" panose="020B0502020104020203" pitchFamily="34" charset="0"/>
            </a:endParaRPr>
          </a:p>
          <a:p>
            <a:endParaRPr lang="en-US" sz="3200" dirty="0" smtClean="0">
              <a:latin typeface="Gill Sans MT" panose="020B0502020104020203" pitchFamily="34" charset="0"/>
            </a:endParaRPr>
          </a:p>
          <a:p>
            <a:r>
              <a:rPr lang="en-US" sz="3200" dirty="0" smtClean="0">
                <a:latin typeface="Gill Sans MT" panose="020B0502020104020203" pitchFamily="34" charset="0"/>
              </a:rPr>
              <a:t>Video</a:t>
            </a:r>
            <a:endParaRPr lang="en-US" sz="3200" dirty="0"/>
          </a:p>
          <a:p>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5"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5"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2945080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56114" y="3124200"/>
            <a:ext cx="609600" cy="609600"/>
          </a:xfrm>
          <a:prstGeom prst="rect">
            <a:avLst/>
          </a:prstGeom>
        </p:spPr>
      </p:pic>
      <p:pic>
        <p:nvPicPr>
          <p:cNvPr id="13" name="PWmfNeLs7fA"/>
          <p:cNvPicPr>
            <a:picLocks noRot="1" noChangeAspect="1"/>
          </p:cNvPicPr>
          <p:nvPr>
            <a:videoFile r:link="rId3"/>
          </p:nvPr>
        </p:nvPicPr>
        <p:blipFill>
          <a:blip r:embed="rId7"/>
          <a:stretch>
            <a:fillRect/>
          </a:stretch>
        </p:blipFill>
        <p:spPr>
          <a:xfrm>
            <a:off x="7795259" y="3549201"/>
            <a:ext cx="1884243" cy="1059887"/>
          </a:xfrm>
          <a:prstGeom prst="rect">
            <a:avLst/>
          </a:prstGeom>
        </p:spPr>
      </p:pic>
      <p:sp>
        <p:nvSpPr>
          <p:cNvPr id="14" name="TextBox 13"/>
          <p:cNvSpPr txBox="1"/>
          <p:nvPr/>
        </p:nvSpPr>
        <p:spPr>
          <a:xfrm>
            <a:off x="913774" y="4840014"/>
            <a:ext cx="9980198" cy="1200329"/>
          </a:xfrm>
          <a:prstGeom prst="rect">
            <a:avLst/>
          </a:prstGeom>
          <a:noFill/>
        </p:spPr>
        <p:txBody>
          <a:bodyPr wrap="square" rtlCol="0">
            <a:spAutoFit/>
          </a:bodyPr>
          <a:lstStyle/>
          <a:p>
            <a:r>
              <a:rPr lang="en-US" dirty="0"/>
              <a:t>It is important to </a:t>
            </a:r>
            <a:r>
              <a:rPr lang="en-US" dirty="0" smtClean="0"/>
              <a:t>use </a:t>
            </a:r>
            <a:r>
              <a:rPr lang="en-US" dirty="0"/>
              <a:t>these different elements </a:t>
            </a:r>
            <a:r>
              <a:rPr lang="en-US" dirty="0" smtClean="0"/>
              <a:t>well to </a:t>
            </a:r>
            <a:r>
              <a:rPr lang="en-US" dirty="0"/>
              <a:t>create compelling multimedia projects</a:t>
            </a:r>
            <a:r>
              <a:rPr lang="en-US" dirty="0" smtClean="0"/>
              <a:t>. For example: over the top lens-flares or very low quality CGI animations can take away a lot from a movie.</a:t>
            </a:r>
            <a:endParaRPr lang="en-US" dirty="0"/>
          </a:p>
          <a:p>
            <a:r>
              <a:rPr lang="en-US" dirty="0"/>
              <a:t/>
            </a:r>
            <a:br>
              <a:rPr lang="en-US" dirty="0"/>
            </a:br>
            <a:endParaRPr lang="en-US" dirty="0"/>
          </a:p>
        </p:txBody>
      </p:sp>
      <p:sp>
        <p:nvSpPr>
          <p:cNvPr id="15" name="Rectangle 14"/>
          <p:cNvSpPr/>
          <p:nvPr/>
        </p:nvSpPr>
        <p:spPr>
          <a:xfrm>
            <a:off x="6286499" y="2313661"/>
            <a:ext cx="3969356" cy="923330"/>
          </a:xfrm>
          <a:prstGeom prst="rect">
            <a:avLst/>
          </a:prstGeom>
          <a:noFill/>
        </p:spPr>
        <p:txBody>
          <a:bodyPr wrap="none" lIns="91440" tIns="45720" rIns="91440" bIns="45720">
            <a:spAutoFit/>
          </a:bodyPr>
          <a:lstStyle/>
          <a:p>
            <a:pPr algn="ctr"/>
            <a:r>
              <a:rPr lang="en-US" sz="5400" b="1" cap="none"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GRAPHICS</a:t>
            </a:r>
            <a:endPar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3873796660"/>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nodeType="withEffect">
                                  <p:stCondLst>
                                    <p:cond delay="0"/>
                                  </p:stCondLst>
                                  <p:iterate type="lt">
                                    <p:tmPct val="10000"/>
                                  </p:iterate>
                                  <p:childTnLst>
                                    <p:animMotion origin="layout" path="M 0.0 0.0 L 0.0 -0.07213" pathEditMode="relative" ptsTypes="">
                                      <p:cBhvr>
                                        <p:cTn id="6" dur="2500" accel="50000" decel="50000" autoRev="1" fill="hold">
                                          <p:stCondLst>
                                            <p:cond delay="0"/>
                                          </p:stCondLst>
                                        </p:cTn>
                                        <p:tgtEl>
                                          <p:spTgt spid="3">
                                            <p:txEl>
                                              <p:pRg st="2" end="2"/>
                                            </p:txEl>
                                          </p:spTgt>
                                        </p:tgtEl>
                                        <p:attrNameLst>
                                          <p:attrName>ppt_x</p:attrName>
                                          <p:attrName>ppt_y</p:attrName>
                                        </p:attrNameLst>
                                      </p:cBhvr>
                                    </p:animMotion>
                                    <p:animRot by="1500000">
                                      <p:cBhvr>
                                        <p:cTn id="7" dur="1250" fill="hold">
                                          <p:stCondLst>
                                            <p:cond delay="0"/>
                                          </p:stCondLst>
                                        </p:cTn>
                                        <p:tgtEl>
                                          <p:spTgt spid="3">
                                            <p:txEl>
                                              <p:pRg st="2" end="2"/>
                                            </p:txEl>
                                          </p:spTgt>
                                        </p:tgtEl>
                                        <p:attrNameLst>
                                          <p:attrName>r</p:attrName>
                                        </p:attrNameLst>
                                      </p:cBhvr>
                                    </p:animRot>
                                    <p:animRot by="-1500000">
                                      <p:cBhvr>
                                        <p:cTn id="8" dur="1250" fill="hold">
                                          <p:stCondLst>
                                            <p:cond delay="1250"/>
                                          </p:stCondLst>
                                        </p:cTn>
                                        <p:tgtEl>
                                          <p:spTgt spid="3">
                                            <p:txEl>
                                              <p:pRg st="2" end="2"/>
                                            </p:txEl>
                                          </p:spTgt>
                                        </p:tgtEl>
                                        <p:attrNameLst>
                                          <p:attrName>r</p:attrName>
                                        </p:attrNameLst>
                                      </p:cBhvr>
                                    </p:animRot>
                                    <p:animRot by="-1500000">
                                      <p:cBhvr>
                                        <p:cTn id="9" dur="1250" fill="hold">
                                          <p:stCondLst>
                                            <p:cond delay="2500"/>
                                          </p:stCondLst>
                                        </p:cTn>
                                        <p:tgtEl>
                                          <p:spTgt spid="3">
                                            <p:txEl>
                                              <p:pRg st="2" end="2"/>
                                            </p:txEl>
                                          </p:spTgt>
                                        </p:tgtEl>
                                        <p:attrNameLst>
                                          <p:attrName>r</p:attrName>
                                        </p:attrNameLst>
                                      </p:cBhvr>
                                    </p:animRot>
                                    <p:animRot by="1500000">
                                      <p:cBhvr>
                                        <p:cTn id="10" dur="1250" fill="hold">
                                          <p:stCondLst>
                                            <p:cond delay="375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1"/>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653" fill="hold"/>
                                        <p:tgtEl>
                                          <p:spTgt spid="11"/>
                                        </p:tgtEl>
                                      </p:cBhvr>
                                    </p:cmd>
                                  </p:childTnLst>
                                </p:cTn>
                              </p:par>
                            </p:childTnLst>
                          </p:cTn>
                        </p:par>
                      </p:childTnLst>
                    </p:cTn>
                  </p:par>
                </p:childTnLst>
              </p:cTn>
              <p:nextCondLst>
                <p:cond evt="onClick" delay="0">
                  <p:tgtEl>
                    <p:spTgt spid="11"/>
                  </p:tgtEl>
                </p:cond>
              </p:nextCondLst>
            </p:seq>
            <p:audio>
              <p:cMediaNode vol="80000">
                <p:cTn id="16"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in multimedia</a:t>
            </a:r>
            <a:endParaRPr lang="en-US" dirty="0"/>
          </a:p>
        </p:txBody>
      </p:sp>
      <p:sp>
        <p:nvSpPr>
          <p:cNvPr id="3" name="Content Placeholder 2"/>
          <p:cNvSpPr>
            <a:spLocks noGrp="1"/>
          </p:cNvSpPr>
          <p:nvPr>
            <p:ph sz="quarter" idx="13"/>
          </p:nvPr>
        </p:nvSpPr>
        <p:spPr>
          <a:xfrm>
            <a:off x="913774" y="2214694"/>
            <a:ext cx="10363826" cy="3576506"/>
          </a:xfrm>
        </p:spPr>
        <p:txBody>
          <a:bodyPr>
            <a:normAutofit/>
          </a:bodyPr>
          <a:lstStyle/>
          <a:p>
            <a:r>
              <a:rPr lang="en-US" dirty="0" smtClean="0"/>
              <a:t>Text in multimedia is everywhere</a:t>
            </a:r>
          </a:p>
          <a:p>
            <a:r>
              <a:rPr lang="en-US" dirty="0" smtClean="0"/>
              <a:t>It provides easy direction to users and can convey complex meanings</a:t>
            </a:r>
          </a:p>
          <a:p>
            <a:r>
              <a:rPr lang="en-US" dirty="0"/>
              <a:t>When </a:t>
            </a:r>
            <a:r>
              <a:rPr lang="en-US" dirty="0" smtClean="0"/>
              <a:t>used in navigation; consider </a:t>
            </a:r>
            <a:r>
              <a:rPr lang="en-US" dirty="0"/>
              <a:t>your audience. </a:t>
            </a:r>
            <a:endParaRPr lang="en-US" dirty="0" smtClean="0"/>
          </a:p>
          <a:p>
            <a:pPr lvl="1"/>
            <a:r>
              <a:rPr lang="en-US" sz="1400" dirty="0" smtClean="0"/>
              <a:t>Choose </a:t>
            </a:r>
            <a:r>
              <a:rPr lang="en-US" sz="1400" dirty="0"/>
              <a:t>words that will clearly indicate where links lead and use those same terms as the headings for the screens they lead to.</a:t>
            </a:r>
          </a:p>
          <a:p>
            <a:r>
              <a:rPr lang="en-US" dirty="0"/>
              <a:t>write concisely when developing screen based </a:t>
            </a:r>
            <a:r>
              <a:rPr lang="en-US" dirty="0" smtClean="0"/>
              <a:t>media</a:t>
            </a:r>
          </a:p>
          <a:p>
            <a:pPr lvl="1"/>
            <a:r>
              <a:rPr lang="en-US" sz="1400" dirty="0"/>
              <a:t>Researchers have shown that when reading on screen your reading screen is slower than off of paper.</a:t>
            </a:r>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4424141"/>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to computers</a:t>
            </a:r>
            <a:endParaRPr lang="en-US" dirty="0"/>
          </a:p>
        </p:txBody>
      </p:sp>
      <p:sp>
        <p:nvSpPr>
          <p:cNvPr id="3" name="Content Placeholder 2"/>
          <p:cNvSpPr>
            <a:spLocks noGrp="1"/>
          </p:cNvSpPr>
          <p:nvPr>
            <p:ph sz="quarter" idx="13"/>
          </p:nvPr>
        </p:nvSpPr>
        <p:spPr>
          <a:xfrm>
            <a:off x="913774" y="2214694"/>
            <a:ext cx="10363826" cy="3576505"/>
          </a:xfrm>
        </p:spPr>
        <p:txBody>
          <a:bodyPr/>
          <a:lstStyle/>
          <a:p>
            <a:r>
              <a:rPr lang="en-US" dirty="0"/>
              <a:t>To a computer, text is a series of numeric </a:t>
            </a:r>
            <a:r>
              <a:rPr lang="en-US" dirty="0" smtClean="0"/>
              <a:t>codes</a:t>
            </a:r>
          </a:p>
          <a:p>
            <a:pPr lvl="1"/>
            <a:r>
              <a:rPr lang="en-US" sz="1400" dirty="0" smtClean="0"/>
              <a:t>The 2 common types of code are called “ASCII” and “Unicode”</a:t>
            </a:r>
          </a:p>
          <a:p>
            <a:pPr lvl="1"/>
            <a:r>
              <a:rPr lang="en-US" sz="1400" dirty="0" smtClean="0"/>
              <a:t>ASCII is older and only functions for English and some other western languages</a:t>
            </a:r>
          </a:p>
          <a:p>
            <a:pPr lvl="1"/>
            <a:r>
              <a:rPr lang="en-US" sz="1400" dirty="0" smtClean="0"/>
              <a:t>Unicode is the current standard code used and allows for computers to type in every language on earth</a:t>
            </a:r>
          </a:p>
          <a:p>
            <a:r>
              <a:rPr lang="en-US" dirty="0" smtClean="0"/>
              <a:t>Not all computers are the same</a:t>
            </a:r>
          </a:p>
          <a:p>
            <a:pPr lvl="1"/>
            <a:r>
              <a:rPr lang="en-US" sz="1400" dirty="0" smtClean="0"/>
              <a:t>Just like how MS Word for Mac files doesn’t work with MS Word for pc, text is the same way.</a:t>
            </a:r>
          </a:p>
          <a:p>
            <a:pPr lvl="1"/>
            <a:r>
              <a:rPr lang="en-US" sz="1400" dirty="0" smtClean="0"/>
              <a:t>Not every computer will have the same fonts so using common fonts ensures your media will look the same most everywhere.  </a:t>
            </a:r>
            <a:endParaRPr lang="en-US" sz="1400"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836191"/>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Images in multimedia</a:t>
            </a:r>
            <a:endParaRPr lang="en-US" dirty="0"/>
          </a:p>
        </p:txBody>
      </p:sp>
      <p:sp>
        <p:nvSpPr>
          <p:cNvPr id="3" name="Content Placeholder 2"/>
          <p:cNvSpPr>
            <a:spLocks noGrp="1"/>
          </p:cNvSpPr>
          <p:nvPr>
            <p:ph sz="quarter" idx="13"/>
          </p:nvPr>
        </p:nvSpPr>
        <p:spPr>
          <a:xfrm>
            <a:off x="913774" y="2214694"/>
            <a:ext cx="10363826" cy="3576505"/>
          </a:xfrm>
        </p:spPr>
        <p:txBody>
          <a:bodyPr/>
          <a:lstStyle/>
          <a:p>
            <a:pPr marL="0" indent="0">
              <a:buNone/>
            </a:pPr>
            <a:r>
              <a:rPr lang="en-US" dirty="0" smtClean="0"/>
              <a:t>“An image is worth a thousand words” holds true.  </a:t>
            </a:r>
          </a:p>
          <a:p>
            <a:pPr marL="0" indent="0">
              <a:buNone/>
            </a:pPr>
            <a:r>
              <a:rPr lang="en-US" dirty="0" smtClean="0"/>
              <a:t>I did not need to give you text to convey to you the functions of the 3 buttons at the bottom of the slide, yet you already knew what they did.</a:t>
            </a:r>
          </a:p>
          <a:p>
            <a:pPr marL="0" indent="0">
              <a:buNone/>
            </a:pPr>
            <a:r>
              <a:rPr lang="en-US" dirty="0" smtClean="0"/>
              <a:t>Images can be used to convey emotion and should be used carefully. </a:t>
            </a:r>
          </a:p>
          <a:p>
            <a:pPr marL="0" indent="0">
              <a:buNone/>
            </a:pPr>
            <a:r>
              <a:rPr lang="en-US" dirty="0"/>
              <a:t>	</a:t>
            </a:r>
            <a:r>
              <a:rPr lang="en-US" dirty="0" smtClean="0"/>
              <a:t>For example: if you added a ton of “    	        “ to a business email you 	may not be taken seriously.</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miley Face 11"/>
          <p:cNvSpPr/>
          <p:nvPr/>
        </p:nvSpPr>
        <p:spPr>
          <a:xfrm>
            <a:off x="6706376" y="4108802"/>
            <a:ext cx="329488" cy="329488"/>
          </a:xfrm>
          <a:prstGeom prst="smileyFac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miley Face 12"/>
          <p:cNvSpPr/>
          <p:nvPr/>
        </p:nvSpPr>
        <p:spPr>
          <a:xfrm>
            <a:off x="7108807" y="4108802"/>
            <a:ext cx="329488" cy="329488"/>
          </a:xfrm>
          <a:prstGeom prst="smileyFac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miley Face 13"/>
          <p:cNvSpPr/>
          <p:nvPr/>
        </p:nvSpPr>
        <p:spPr>
          <a:xfrm>
            <a:off x="7511238" y="4108802"/>
            <a:ext cx="329488" cy="329488"/>
          </a:xfrm>
          <a:prstGeom prst="smileyFace">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1243848"/>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Images to computers</a:t>
            </a:r>
            <a:endParaRPr lang="en-US" dirty="0"/>
          </a:p>
        </p:txBody>
      </p:sp>
      <p:sp>
        <p:nvSpPr>
          <p:cNvPr id="3" name="Content Placeholder 2"/>
          <p:cNvSpPr>
            <a:spLocks noGrp="1"/>
          </p:cNvSpPr>
          <p:nvPr>
            <p:ph sz="quarter" idx="13"/>
          </p:nvPr>
        </p:nvSpPr>
        <p:spPr>
          <a:xfrm>
            <a:off x="542253" y="2375424"/>
            <a:ext cx="6968985" cy="3424107"/>
          </a:xfrm>
        </p:spPr>
        <p:txBody>
          <a:bodyPr/>
          <a:lstStyle/>
          <a:p>
            <a:pPr marL="0" indent="0">
              <a:buNone/>
            </a:pPr>
            <a:r>
              <a:rPr lang="en-US" dirty="0" smtClean="0"/>
              <a:t>Computers interpret images in 2 ways</a:t>
            </a:r>
          </a:p>
          <a:p>
            <a:pPr marL="0" indent="0">
              <a:buNone/>
            </a:pPr>
            <a:r>
              <a:rPr lang="en-US" dirty="0" smtClean="0"/>
              <a:t>Bitmap and Vector drawings</a:t>
            </a:r>
          </a:p>
          <a:p>
            <a:pPr marL="0" indent="0">
              <a:lnSpc>
                <a:spcPct val="100000"/>
              </a:lnSpc>
              <a:buNone/>
            </a:pPr>
            <a:r>
              <a:rPr lang="en-US" dirty="0" smtClean="0"/>
              <a:t>-Bitmap is where the computer saves an image pixel by pixel on a grid.</a:t>
            </a:r>
          </a:p>
          <a:p>
            <a:pPr marL="0" indent="0">
              <a:buNone/>
            </a:pPr>
            <a:r>
              <a:rPr lang="en-US" dirty="0" smtClean="0"/>
              <a:t>-Vector is where the computer saves instructions of how to draw the image and then creates the image based on the instructions.</a:t>
            </a:r>
            <a:endParaRPr lang="en-US" dirty="0"/>
          </a:p>
        </p:txBody>
      </p:sp>
      <p:grpSp>
        <p:nvGrpSpPr>
          <p:cNvPr id="4" name="Group 3"/>
          <p:cNvGrpSpPr/>
          <p:nvPr/>
        </p:nvGrpSpPr>
        <p:grpSpPr>
          <a:xfrm>
            <a:off x="5590673" y="5606716"/>
            <a:ext cx="1010653" cy="1010653"/>
            <a:chOff x="5590673" y="5606716"/>
            <a:chExt cx="1010653" cy="1010653"/>
          </a:xfrm>
        </p:grpSpPr>
        <p:sp>
          <p:nvSpPr>
            <p:cNvPr id="5" name="Oval 4">
              <a:hlinkClick r:id="rId2" action="ppaction://hlinksldjump"/>
            </p:cNvPr>
            <p:cNvSpPr/>
            <p:nvPr/>
          </p:nvSpPr>
          <p:spPr>
            <a:xfrm>
              <a:off x="5590673" y="5606716"/>
              <a:ext cx="1010653" cy="1010653"/>
            </a:xfrm>
            <a:prstGeom prst="ellipse">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hlinkClick r:id="rId2" action="ppaction://hlinksldjump"/>
            </p:cNvPr>
            <p:cNvSpPr/>
            <p:nvPr/>
          </p:nvSpPr>
          <p:spPr>
            <a:xfrm>
              <a:off x="5905499" y="5921542"/>
              <a:ext cx="381000" cy="381000"/>
            </a:xfrm>
            <a:prstGeom prst="roundRect">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ight Arrow 6">
            <a:hlinkClick r:id="" action="ppaction://hlinkshowjump?jump=nextslide"/>
          </p:cNvPr>
          <p:cNvSpPr/>
          <p:nvPr/>
        </p:nvSpPr>
        <p:spPr>
          <a:xfrm>
            <a:off x="6916152" y="5856370"/>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 action="ppaction://hlinkshowjump?jump=previousslide"/>
          </p:cNvPr>
          <p:cNvSpPr/>
          <p:nvPr/>
        </p:nvSpPr>
        <p:spPr>
          <a:xfrm rot="10800000">
            <a:off x="4680760" y="5856369"/>
            <a:ext cx="595086" cy="511343"/>
          </a:xfrm>
          <a:prstGeom prst="rightArrow">
            <a:avLst/>
          </a:prstGeom>
          <a:solidFill>
            <a:schemeClr val="bg1">
              <a:lumMod val="95000"/>
            </a:schemeClr>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8" name="Picture 6" descr="https://upload.wikimedia.org/wikipedia/commons/thumb/e/e8/Bitmap_vs_vector.svg/2000px-Bitmap_vs_vector.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1597" y="2061184"/>
            <a:ext cx="4291646" cy="3210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381815"/>
      </p:ext>
    </p:extLst>
  </p:cSld>
  <p:clrMapOvr>
    <a:masterClrMapping/>
  </p:clrMapOvr>
  <mc:AlternateContent xmlns:mc="http://schemas.openxmlformats.org/markup-compatibility/2006" xmlns:p14="http://schemas.microsoft.com/office/powerpoint/2010/main">
    <mc:Choice Requires="p14">
      <p:transition spd="slow" advClick="0">
        <p14:window dir="vert"/>
      </p:transition>
    </mc:Choice>
    <mc:Fallback xmlns="">
      <p:transition spd="slow" advClick="0">
        <p:fade/>
      </p:transition>
    </mc:Fallback>
  </mc:AlternateContent>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744</TotalTime>
  <Words>1156</Words>
  <Application>Microsoft Office PowerPoint</Application>
  <PresentationFormat>Widescreen</PresentationFormat>
  <Paragraphs>138</Paragraphs>
  <Slides>19</Slides>
  <Notes>0</Notes>
  <HiddenSlides>0</HiddenSlides>
  <MMClips>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Kozuka Gothic Pro B</vt:lpstr>
      <vt:lpstr>Arial</vt:lpstr>
      <vt:lpstr>Calibri</vt:lpstr>
      <vt:lpstr>Gill Sans MT</vt:lpstr>
      <vt:lpstr>Droplet</vt:lpstr>
      <vt:lpstr>Tech 4 Dummies </vt:lpstr>
      <vt:lpstr>PowerPoint Presentation</vt:lpstr>
      <vt:lpstr>PowerPoint Presentation</vt:lpstr>
      <vt:lpstr>What is “Multimedia”?</vt:lpstr>
      <vt:lpstr>The 5 Building Blocks of Multimedia</vt:lpstr>
      <vt:lpstr>Text in multimedia</vt:lpstr>
      <vt:lpstr>Text to computers</vt:lpstr>
      <vt:lpstr>Images in multimedia</vt:lpstr>
      <vt:lpstr>Images to computers</vt:lpstr>
      <vt:lpstr>Interactive Audio </vt:lpstr>
      <vt:lpstr>Audio TO COMPUTERS</vt:lpstr>
      <vt:lpstr>Animation</vt:lpstr>
      <vt:lpstr>Animation</vt:lpstr>
      <vt:lpstr>Video</vt:lpstr>
      <vt:lpstr>Video</vt:lpstr>
      <vt:lpstr>Hardware</vt:lpstr>
      <vt:lpstr>Software</vt:lpstr>
      <vt:lpstr>Copyrights</vt:lpstr>
      <vt:lpstr>Credits/ References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 4 Dummies</dc:title>
  <dc:creator>Anthony Hsu</dc:creator>
  <cp:lastModifiedBy>Anthony Hsu</cp:lastModifiedBy>
  <cp:revision>106</cp:revision>
  <dcterms:created xsi:type="dcterms:W3CDTF">2017-10-20T00:04:46Z</dcterms:created>
  <dcterms:modified xsi:type="dcterms:W3CDTF">2017-11-04T03:26:01Z</dcterms:modified>
</cp:coreProperties>
</file>