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58" r:id="rId5"/>
    <p:sldId id="259" r:id="rId6"/>
    <p:sldId id="260" r:id="rId7"/>
    <p:sldId id="261" r:id="rId8"/>
    <p:sldId id="262"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998961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090174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636081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41110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583ED9F-68DA-48DC-823B-EAA66F14BDF0}"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735676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83ED9F-68DA-48DC-823B-EAA66F14BDF0}" type="datetimeFigureOut">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566343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83ED9F-68DA-48DC-823B-EAA66F14BDF0}" type="datetimeFigureOut">
              <a:rPr lang="en-US" smtClean="0"/>
              <a:t>12/14/2017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859634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83ED9F-68DA-48DC-823B-EAA66F14BDF0}" type="datetimeFigureOut">
              <a:rPr lang="en-US" smtClean="0"/>
              <a:t>12/14/2017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031202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83ED9F-68DA-48DC-823B-EAA66F14BDF0}" type="datetimeFigureOut">
              <a:rPr lang="en-US" smtClean="0"/>
              <a:t>12/14/2017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052910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83ED9F-68DA-48DC-823B-EAA66F14BDF0}" type="datetimeFigureOut">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3193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83ED9F-68DA-48DC-823B-EAA66F14BDF0}" type="datetimeFigureOut">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165390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83ED9F-68DA-48DC-823B-EAA66F14BDF0}" type="datetimeFigureOut">
              <a:rPr lang="en-US" smtClean="0"/>
              <a:t>12/14/2017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B69B07-A67D-496F-BAE3-8095E3CBD23A}" type="slidenum">
              <a:rPr lang="en-US" smtClean="0"/>
              <a:t>‹#›</a:t>
            </a:fld>
            <a:endParaRPr lang="en-US"/>
          </a:p>
        </p:txBody>
      </p:sp>
    </p:spTree>
    <p:extLst>
      <p:ext uri="{BB962C8B-B14F-4D97-AF65-F5344CB8AC3E}">
        <p14:creationId xmlns:p14="http://schemas.microsoft.com/office/powerpoint/2010/main" val="476524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hyperlink" Target="https://www.pinterest.com/pin/397442735836464193/" TargetMode="External"/><Relationship Id="rId7" Type="http://schemas.openxmlformats.org/officeDocument/2006/relationships/hyperlink" Target="http://www.indiewire.com/2015/03/academy-museum-lands-moon-shuttle-from-2001-a-space-odyssey-auction-video-188281/" TargetMode="External"/><Relationship Id="rId2" Type="http://schemas.openxmlformats.org/officeDocument/2006/relationships/hyperlink" Target="http://www.denofgeek.com/us/movies/kubrick&#8217;s-rube-rodney-ascher-dissects-staney-kubricks-horror-masterpiece-the-shining/87681/room-237-2012" TargetMode="External"/><Relationship Id="rId1" Type="http://schemas.openxmlformats.org/officeDocument/2006/relationships/slideLayout" Target="../slideLayouts/slideLayout2.xml"/><Relationship Id="rId6" Type="http://schemas.openxmlformats.org/officeDocument/2006/relationships/hyperlink" Target="https://www.youtube.com/watch?v=e-QFj59PON4" TargetMode="External"/><Relationship Id="rId5" Type="http://schemas.openxmlformats.org/officeDocument/2006/relationships/hyperlink" Target="http://offscreen.com/view/room-237-documentary-and-criticism" TargetMode="External"/><Relationship Id="rId4" Type="http://schemas.openxmlformats.org/officeDocument/2006/relationships/hyperlink" Target="https://cookiesandsangria.com/2017/09/21/pop-culture-blind-spot-the-shini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S6bZzFlj35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sbnYTIQYVg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017000" cy="2293938"/>
          </a:xfrm>
        </p:spPr>
        <p:txBody>
          <a:bodyPr/>
          <a:lstStyle/>
          <a:p>
            <a:r>
              <a:rPr lang="en-US" dirty="0" smtClean="0"/>
              <a:t>The Shining and The </a:t>
            </a:r>
            <a:r>
              <a:rPr lang="en-US" dirty="0"/>
              <a:t>M</a:t>
            </a:r>
            <a:r>
              <a:rPr lang="en-US" dirty="0" smtClean="0"/>
              <a:t>oon landing </a:t>
            </a:r>
            <a:endParaRPr lang="en-US" sz="9600" dirty="0"/>
          </a:p>
        </p:txBody>
      </p:sp>
      <p:sp>
        <p:nvSpPr>
          <p:cNvPr id="4" name="Rectangle 3">
            <a:hlinkClick r:id="rId2" action="ppaction://hlinksldjump"/>
          </p:cNvPr>
          <p:cNvSpPr/>
          <p:nvPr/>
        </p:nvSpPr>
        <p:spPr>
          <a:xfrm>
            <a:off x="10033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Frist</a:t>
            </a:r>
            <a:r>
              <a:rPr lang="en-US" dirty="0" smtClean="0"/>
              <a:t> </a:t>
            </a:r>
            <a:endParaRPr lang="en-US" dirty="0"/>
          </a:p>
        </p:txBody>
      </p:sp>
      <p:sp>
        <p:nvSpPr>
          <p:cNvPr id="5" name="Rectangle 4">
            <a:hlinkClick r:id="rId3" action="ppaction://hlinksldjump"/>
          </p:cNvPr>
          <p:cNvSpPr/>
          <p:nvPr/>
        </p:nvSpPr>
        <p:spPr>
          <a:xfrm>
            <a:off x="38989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Second</a:t>
            </a:r>
            <a:endParaRPr lang="en-US" sz="3600" dirty="0">
              <a:solidFill>
                <a:schemeClr val="tx1"/>
              </a:solidFill>
            </a:endParaRPr>
          </a:p>
        </p:txBody>
      </p:sp>
      <p:sp>
        <p:nvSpPr>
          <p:cNvPr id="6" name="Rectangle 5">
            <a:hlinkClick r:id="rId4" action="ppaction://hlinksldjump"/>
          </p:cNvPr>
          <p:cNvSpPr/>
          <p:nvPr/>
        </p:nvSpPr>
        <p:spPr>
          <a:xfrm>
            <a:off x="67945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a:t>
            </a:r>
            <a:r>
              <a:rPr lang="en-US" sz="3600" dirty="0" smtClean="0">
                <a:solidFill>
                  <a:schemeClr val="tx1"/>
                </a:solidFill>
              </a:rPr>
              <a:t>hird</a:t>
            </a:r>
            <a:endParaRPr lang="en-US" sz="3600" dirty="0">
              <a:solidFill>
                <a:schemeClr val="tx1"/>
              </a:solidFill>
            </a:endParaRPr>
          </a:p>
        </p:txBody>
      </p:sp>
      <p:sp>
        <p:nvSpPr>
          <p:cNvPr id="7" name="Rectangle 6"/>
          <p:cNvSpPr/>
          <p:nvPr/>
        </p:nvSpPr>
        <p:spPr>
          <a:xfrm>
            <a:off x="97409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Work</a:t>
            </a:r>
            <a:br>
              <a:rPr lang="en-US" sz="3600" dirty="0" smtClean="0">
                <a:solidFill>
                  <a:schemeClr val="tx1"/>
                </a:solidFill>
              </a:rPr>
            </a:br>
            <a:r>
              <a:rPr lang="en-US" sz="3600" dirty="0" smtClean="0">
                <a:solidFill>
                  <a:schemeClr val="tx1"/>
                </a:solidFill>
              </a:rPr>
              <a:t>Cited</a:t>
            </a:r>
            <a:endParaRPr lang="en-US" sz="3600" dirty="0">
              <a:solidFill>
                <a:schemeClr val="tx1"/>
              </a:solidFill>
            </a:endParaRPr>
          </a:p>
        </p:txBody>
      </p:sp>
    </p:spTree>
    <p:extLst>
      <p:ext uri="{BB962C8B-B14F-4D97-AF65-F5344CB8AC3E}">
        <p14:creationId xmlns:p14="http://schemas.microsoft.com/office/powerpoint/2010/main" val="112709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60500"/>
          </a:xfrm>
        </p:spPr>
        <p:txBody>
          <a:bodyPr>
            <a:normAutofit fontScale="90000"/>
          </a:bodyPr>
          <a:lstStyle/>
          <a:p>
            <a:r>
              <a:rPr lang="en-US" dirty="0"/>
              <a:t/>
            </a:r>
            <a:br>
              <a:rPr lang="en-US" dirty="0"/>
            </a:br>
            <a:r>
              <a:rPr lang="en-US" dirty="0"/>
              <a:t/>
            </a:r>
            <a:br>
              <a:rPr lang="en-US" dirty="0"/>
            </a:br>
            <a:r>
              <a:rPr lang="en-US" sz="3600" dirty="0" smtClean="0"/>
              <a:t>Well </a:t>
            </a:r>
            <a:r>
              <a:rPr lang="en-US" sz="3600" dirty="0"/>
              <a:t>why was Stanley </a:t>
            </a:r>
            <a:r>
              <a:rPr lang="en-US" sz="3600" dirty="0" smtClean="0"/>
              <a:t>Kubrick chosen </a:t>
            </a:r>
            <a:r>
              <a:rPr lang="en-US" sz="3600" dirty="0"/>
              <a:t>to make this fake moon </a:t>
            </a:r>
            <a:r>
              <a:rPr lang="en-US" sz="3600" dirty="0" smtClean="0"/>
              <a:t>landing, </a:t>
            </a:r>
            <a:r>
              <a:rPr lang="en-US" sz="3600" dirty="0"/>
              <a:t>out off all the other directories at the time </a:t>
            </a:r>
            <a:r>
              <a:rPr lang="en-US" sz="3600" dirty="0" smtClean="0"/>
              <a:t>well that's </a:t>
            </a:r>
            <a:r>
              <a:rPr lang="en-US" sz="3600" dirty="0"/>
              <a:t>because he made a little film called 2001 a space odyssey </a:t>
            </a:r>
            <a:r>
              <a:rPr lang="en-US" dirty="0"/>
              <a:t/>
            </a:r>
            <a:br>
              <a:rPr lang="en-US" dirty="0"/>
            </a:br>
            <a:r>
              <a:rPr lang="en-US" dirty="0"/>
              <a:t> </a:t>
            </a:r>
            <a:br>
              <a:rPr lang="en-US" dirty="0"/>
            </a:br>
            <a:endParaRPr lang="en-US" dirty="0"/>
          </a:p>
        </p:txBody>
      </p:sp>
      <p:sp>
        <p:nvSpPr>
          <p:cNvPr id="5" name="TextBox 4"/>
          <p:cNvSpPr txBox="1"/>
          <p:nvPr/>
        </p:nvSpPr>
        <p:spPr>
          <a:xfrm>
            <a:off x="1104900" y="3911600"/>
            <a:ext cx="4330700" cy="1841500"/>
          </a:xfrm>
          <a:prstGeom prst="rect">
            <a:avLst/>
          </a:prstGeom>
          <a:noFill/>
        </p:spPr>
        <p:txBody>
          <a:bodyPr wrap="square" rtlCol="0">
            <a:spAutoFit/>
          </a:bodyPr>
          <a:lstStyle/>
          <a:p>
            <a:endParaRPr lang="en-US" dirty="0"/>
          </a:p>
        </p:txBody>
      </p:sp>
      <p:pic>
        <p:nvPicPr>
          <p:cNvPr id="6" name="2001 A Space Odyssey Opening in 1080 H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83644" y="2011362"/>
            <a:ext cx="8300156" cy="4668838"/>
          </a:xfrm>
          <a:prstGeom prst="rect">
            <a:avLst/>
          </a:prstGeom>
        </p:spPr>
      </p:pic>
      <p:sp>
        <p:nvSpPr>
          <p:cNvPr id="3" name="TextBox 2"/>
          <p:cNvSpPr txBox="1"/>
          <p:nvPr/>
        </p:nvSpPr>
        <p:spPr>
          <a:xfrm>
            <a:off x="10325100" y="4749800"/>
            <a:ext cx="1651000" cy="1938992"/>
          </a:xfrm>
          <a:prstGeom prst="rect">
            <a:avLst/>
          </a:prstGeom>
          <a:noFill/>
        </p:spPr>
        <p:txBody>
          <a:bodyPr wrap="square" rtlCol="0">
            <a:spAutoFit/>
          </a:bodyPr>
          <a:lstStyle/>
          <a:p>
            <a:r>
              <a:rPr lang="en-US" sz="4000" dirty="0" smtClean="0"/>
              <a:t>Wait for it…..</a:t>
            </a:r>
            <a:endParaRPr lang="en-US" sz="4000" dirty="0"/>
          </a:p>
        </p:txBody>
      </p:sp>
    </p:spTree>
    <p:extLst>
      <p:ext uri="{BB962C8B-B14F-4D97-AF65-F5344CB8AC3E}">
        <p14:creationId xmlns:p14="http://schemas.microsoft.com/office/powerpoint/2010/main" val="62007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2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At the time there had been nothing like this movie </a:t>
            </a:r>
            <a:r>
              <a:rPr lang="en-US" sz="3600" dirty="0" smtClean="0"/>
              <a:t>before, </a:t>
            </a:r>
            <a:r>
              <a:rPr lang="en-US" sz="3600" dirty="0"/>
              <a:t>the </a:t>
            </a:r>
            <a:r>
              <a:rPr lang="en-US" sz="3600" dirty="0" smtClean="0"/>
              <a:t>effects </a:t>
            </a:r>
            <a:r>
              <a:rPr lang="en-US" sz="3600" dirty="0"/>
              <a:t>wear groundbreaking and to this day it is considered to be the most accurate to the weight less effect of space </a:t>
            </a:r>
            <a:r>
              <a:rPr lang="en-US" sz="3600" dirty="0" smtClean="0"/>
              <a:t>travel</a:t>
            </a:r>
            <a:endParaRPr lang="en-US" sz="3600" dirty="0"/>
          </a:p>
        </p:txBody>
      </p:sp>
      <p:pic>
        <p:nvPicPr>
          <p:cNvPr id="7170" name="Picture 2" descr="Image result for 2001 a space odyssey stills"/>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3444" y="2727325"/>
            <a:ext cx="5631744" cy="316785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2001 a space odyssey still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26987" y="2727326"/>
            <a:ext cx="5651131" cy="3167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557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Because of this movie and </a:t>
            </a:r>
            <a:r>
              <a:rPr lang="en-US" sz="3200" dirty="0" smtClean="0"/>
              <a:t>its </a:t>
            </a:r>
            <a:r>
              <a:rPr lang="en-US" sz="3200" dirty="0"/>
              <a:t>groundbreaking effects </a:t>
            </a:r>
            <a:r>
              <a:rPr lang="en-US" sz="3200" dirty="0" smtClean="0"/>
              <a:t>Kubrick </a:t>
            </a:r>
            <a:r>
              <a:rPr lang="en-US" sz="3200" dirty="0"/>
              <a:t>was an obvious choice for the </a:t>
            </a:r>
            <a:r>
              <a:rPr lang="en-US" sz="3200"/>
              <a:t>job </a:t>
            </a:r>
            <a:r>
              <a:rPr lang="en-US" sz="3200" smtClean="0"/>
              <a:t>and</a:t>
            </a:r>
            <a:r>
              <a:rPr lang="en-US" sz="3200" smtClean="0"/>
              <a:t> </a:t>
            </a:r>
            <a:r>
              <a:rPr lang="en-US" sz="3200" dirty="0"/>
              <a:t>some of the image from the moon landing and 2001 look quite similar</a:t>
            </a:r>
          </a:p>
        </p:txBody>
      </p:sp>
      <p:pic>
        <p:nvPicPr>
          <p:cNvPr id="8194" name="Picture 2" descr="Image result for 2001 space odyssey moon land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1266" y="2422525"/>
            <a:ext cx="5446153" cy="306387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2001 space odyssey moon lan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8199" y="2422525"/>
            <a:ext cx="6052099" cy="30638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flipH="1">
            <a:off x="895931" y="1803400"/>
            <a:ext cx="3841169" cy="584775"/>
          </a:xfrm>
          <a:prstGeom prst="rect">
            <a:avLst/>
          </a:prstGeom>
          <a:noFill/>
        </p:spPr>
        <p:txBody>
          <a:bodyPr wrap="square" rtlCol="0">
            <a:spAutoFit/>
          </a:bodyPr>
          <a:lstStyle/>
          <a:p>
            <a:r>
              <a:rPr lang="en-US" sz="3200" dirty="0" smtClean="0"/>
              <a:t>Moon landing</a:t>
            </a:r>
            <a:endParaRPr lang="en-US" sz="3200" dirty="0"/>
          </a:p>
        </p:txBody>
      </p:sp>
      <p:sp>
        <p:nvSpPr>
          <p:cNvPr id="5" name="TextBox 4"/>
          <p:cNvSpPr txBox="1"/>
          <p:nvPr/>
        </p:nvSpPr>
        <p:spPr>
          <a:xfrm>
            <a:off x="7378700" y="1871940"/>
            <a:ext cx="2273300" cy="369332"/>
          </a:xfrm>
          <a:prstGeom prst="rect">
            <a:avLst/>
          </a:prstGeom>
          <a:noFill/>
        </p:spPr>
        <p:txBody>
          <a:bodyPr wrap="square" rtlCol="0">
            <a:spAutoFit/>
          </a:bodyPr>
          <a:lstStyle/>
          <a:p>
            <a:r>
              <a:rPr lang="en-US" dirty="0" smtClean="0"/>
              <a:t>2001: </a:t>
            </a:r>
            <a:r>
              <a:rPr lang="en-US" dirty="0" smtClean="0"/>
              <a:t>A space odyssey  </a:t>
            </a:r>
            <a:endParaRPr lang="en-US" dirty="0"/>
          </a:p>
        </p:txBody>
      </p:sp>
    </p:spTree>
    <p:extLst>
      <p:ext uri="{BB962C8B-B14F-4D97-AF65-F5344CB8AC3E}">
        <p14:creationId xmlns:p14="http://schemas.microsoft.com/office/powerpoint/2010/main" val="986280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do you feel about </a:t>
            </a:r>
            <a:r>
              <a:rPr lang="en-US" dirty="0"/>
              <a:t>T</a:t>
            </a:r>
            <a:r>
              <a:rPr lang="en-US" dirty="0" smtClean="0"/>
              <a:t>he Shining now?</a:t>
            </a:r>
            <a:br>
              <a:rPr lang="en-US" dirty="0" smtClean="0"/>
            </a:br>
            <a:endParaRPr lang="en-US" dirty="0"/>
          </a:p>
        </p:txBody>
      </p:sp>
      <p:sp>
        <p:nvSpPr>
          <p:cNvPr id="3" name="Content Placeholder 2"/>
          <p:cNvSpPr>
            <a:spLocks noGrp="1"/>
          </p:cNvSpPr>
          <p:nvPr>
            <p:ph idx="1"/>
          </p:nvPr>
        </p:nvSpPr>
        <p:spPr/>
        <p:txBody>
          <a:bodyPr>
            <a:normAutofit/>
          </a:bodyPr>
          <a:lstStyle/>
          <a:p>
            <a:pPr marL="0" indent="0">
              <a:buNone/>
            </a:pPr>
            <a:r>
              <a:rPr lang="en-US" sz="3600" dirty="0" smtClean="0"/>
              <a:t>Did we ever go to the moon ?</a:t>
            </a:r>
            <a:endParaRPr lang="en-US" sz="3600" dirty="0" smtClean="0"/>
          </a:p>
          <a:p>
            <a:pPr marL="0" indent="0">
              <a:buNone/>
            </a:pPr>
            <a:endParaRPr lang="en-US" sz="3600" dirty="0"/>
          </a:p>
          <a:p>
            <a:pPr marL="0" indent="0">
              <a:buNone/>
            </a:pPr>
            <a:endParaRPr lang="en-US" sz="3600" dirty="0" smtClean="0"/>
          </a:p>
          <a:p>
            <a:pPr marL="0" indent="0">
              <a:buNone/>
            </a:pPr>
            <a:endParaRPr lang="en-US" sz="3600" dirty="0"/>
          </a:p>
          <a:p>
            <a:pPr marL="0" indent="0">
              <a:buNone/>
            </a:pPr>
            <a:r>
              <a:rPr lang="en-US" sz="3600" dirty="0" smtClean="0"/>
              <a:t> </a:t>
            </a:r>
            <a:endParaRPr lang="en-US" sz="3600" dirty="0"/>
          </a:p>
        </p:txBody>
      </p:sp>
      <p:sp>
        <p:nvSpPr>
          <p:cNvPr id="9" name="Rectangle 8">
            <a:hlinkClick r:id="rId2" action="ppaction://hlinksldjump"/>
          </p:cNvPr>
          <p:cNvSpPr/>
          <p:nvPr/>
        </p:nvSpPr>
        <p:spPr>
          <a:xfrm>
            <a:off x="4305300" y="3848100"/>
            <a:ext cx="1371600" cy="1282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rPr>
              <a:t>Home</a:t>
            </a:r>
            <a:r>
              <a:rPr lang="en-US" dirty="0" smtClean="0"/>
              <a:t> </a:t>
            </a:r>
            <a:endParaRPr lang="en-US" dirty="0"/>
          </a:p>
        </p:txBody>
      </p:sp>
    </p:spTree>
    <p:extLst>
      <p:ext uri="{BB962C8B-B14F-4D97-AF65-F5344CB8AC3E}">
        <p14:creationId xmlns:p14="http://schemas.microsoft.com/office/powerpoint/2010/main" val="18246055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cited </a:t>
            </a:r>
            <a:endParaRPr lang="en-US" dirty="0"/>
          </a:p>
        </p:txBody>
      </p:sp>
      <p:sp>
        <p:nvSpPr>
          <p:cNvPr id="3" name="Content Placeholder 2"/>
          <p:cNvSpPr>
            <a:spLocks noGrp="1"/>
          </p:cNvSpPr>
          <p:nvPr>
            <p:ph idx="1"/>
          </p:nvPr>
        </p:nvSpPr>
        <p:spPr>
          <a:xfrm>
            <a:off x="838200" y="1320800"/>
            <a:ext cx="10515600" cy="4856163"/>
          </a:xfrm>
        </p:spPr>
        <p:txBody>
          <a:bodyPr>
            <a:normAutofit/>
          </a:bodyPr>
          <a:lstStyle/>
          <a:p>
            <a:r>
              <a:rPr lang="en-US" sz="1400" dirty="0"/>
              <a:t>https://www.youtube.com/watch?v=S6bZzFlj35s </a:t>
            </a:r>
            <a:r>
              <a:rPr lang="en-US" sz="1400" dirty="0" smtClean="0"/>
              <a:t> </a:t>
            </a:r>
          </a:p>
          <a:p>
            <a:r>
              <a:rPr lang="en-US" sz="1400" dirty="0">
                <a:hlinkClick r:id="rId2"/>
              </a:rPr>
              <a:t>http://</a:t>
            </a:r>
            <a:r>
              <a:rPr lang="en-US" sz="1400" dirty="0" smtClean="0">
                <a:hlinkClick r:id="rId2"/>
              </a:rPr>
              <a:t>www.denofgeek.com/us/movies/kubrick’s-rube-rodney-ascher-dissects-staney-kubricks-horror-masterpiece-the-shining/87681/room-237-2012</a:t>
            </a:r>
            <a:r>
              <a:rPr lang="en-US" sz="1400" dirty="0" smtClean="0"/>
              <a:t> </a:t>
            </a:r>
          </a:p>
          <a:p>
            <a:r>
              <a:rPr lang="en-US" sz="1400" dirty="0"/>
              <a:t>http://www.dailyoverview.com/page-31/ </a:t>
            </a:r>
            <a:r>
              <a:rPr lang="en-US" sz="1400" dirty="0" smtClean="0"/>
              <a:t> </a:t>
            </a:r>
          </a:p>
          <a:p>
            <a:r>
              <a:rPr lang="en-US" sz="1400" dirty="0">
                <a:hlinkClick r:id="rId3"/>
              </a:rPr>
              <a:t>https://www.pinterest.com/pin/397442735836464193</a:t>
            </a:r>
            <a:r>
              <a:rPr lang="en-US" sz="1400" dirty="0" smtClean="0">
                <a:hlinkClick r:id="rId3"/>
              </a:rPr>
              <a:t>/</a:t>
            </a:r>
            <a:endParaRPr lang="en-US" sz="1400" dirty="0" smtClean="0"/>
          </a:p>
          <a:p>
            <a:r>
              <a:rPr lang="en-US" sz="1400" dirty="0">
                <a:hlinkClick r:id="rId4"/>
              </a:rPr>
              <a:t>https://cookiesandsangria.com/2017/09/21/pop-culture-blind-spot-the-shining</a:t>
            </a:r>
            <a:r>
              <a:rPr lang="en-US" sz="1400" dirty="0" smtClean="0">
                <a:hlinkClick r:id="rId4"/>
              </a:rPr>
              <a:t>/</a:t>
            </a:r>
            <a:endParaRPr lang="en-US" sz="1400" dirty="0" smtClean="0"/>
          </a:p>
          <a:p>
            <a:r>
              <a:rPr lang="en-US" sz="1400" dirty="0">
                <a:hlinkClick r:id="rId5"/>
              </a:rPr>
              <a:t>http://</a:t>
            </a:r>
            <a:r>
              <a:rPr lang="en-US" sz="1400" dirty="0" smtClean="0">
                <a:hlinkClick r:id="rId5"/>
              </a:rPr>
              <a:t>offscreen.com/view/room-237-documentary-and-criticism</a:t>
            </a:r>
            <a:r>
              <a:rPr lang="en-US" sz="1400" dirty="0" smtClean="0"/>
              <a:t> </a:t>
            </a:r>
          </a:p>
          <a:p>
            <a:r>
              <a:rPr lang="en-US" sz="1400" dirty="0"/>
              <a:t>https://www.youtube.com/watch?v=sbnYTIQYVgw </a:t>
            </a:r>
            <a:r>
              <a:rPr lang="en-US" sz="1400" dirty="0" smtClean="0"/>
              <a:t> </a:t>
            </a:r>
          </a:p>
          <a:p>
            <a:r>
              <a:rPr lang="en-US" sz="1400" dirty="0"/>
              <a:t>http://wardrobemalfunctioned.blogspot.com/2012/07/normal-0-false-false-false-en-us-ja-x.html </a:t>
            </a:r>
            <a:r>
              <a:rPr lang="en-US" sz="1400" dirty="0" smtClean="0"/>
              <a:t> </a:t>
            </a:r>
          </a:p>
          <a:p>
            <a:r>
              <a:rPr lang="en-US" sz="1400" dirty="0">
                <a:hlinkClick r:id="rId6"/>
              </a:rPr>
              <a:t>https://</a:t>
            </a:r>
            <a:r>
              <a:rPr lang="en-US" sz="1400" dirty="0" smtClean="0">
                <a:hlinkClick r:id="rId6"/>
              </a:rPr>
              <a:t>www.youtube.com/watch?v=e-QFj59PON4</a:t>
            </a:r>
            <a:r>
              <a:rPr lang="en-US" sz="1400" dirty="0" smtClean="0"/>
              <a:t> </a:t>
            </a:r>
          </a:p>
          <a:p>
            <a:r>
              <a:rPr lang="en-US" sz="1400" dirty="0"/>
              <a:t>https://stillsfrmfilms.wordpress.com/2012/07/19/2001-a-space-odyssey/ </a:t>
            </a:r>
            <a:r>
              <a:rPr lang="en-US" sz="1400" dirty="0" smtClean="0"/>
              <a:t> </a:t>
            </a:r>
          </a:p>
          <a:p>
            <a:r>
              <a:rPr lang="en-US" sz="1400" dirty="0"/>
              <a:t>http://www.gramunion.com/cinematography-stills.tumblr.com </a:t>
            </a:r>
            <a:endParaRPr lang="en-US" sz="1400" dirty="0" smtClean="0"/>
          </a:p>
          <a:p>
            <a:r>
              <a:rPr lang="en-US" sz="1400" dirty="0"/>
              <a:t>https://www.whudat.de/the-apollo-11-moon-landing-recut-to-stanley-kubricks-2001-space-odyssey-clip/ </a:t>
            </a:r>
            <a:endParaRPr lang="en-US" sz="1400" dirty="0" smtClean="0"/>
          </a:p>
          <a:p>
            <a:r>
              <a:rPr lang="en-US" sz="1400" dirty="0">
                <a:hlinkClick r:id="rId7"/>
              </a:rPr>
              <a:t>http://www.indiewire.com/2015/03/academy-museum-lands-moon-shuttle-from-2001-a-space-odyssey-auction-video-188281</a:t>
            </a:r>
            <a:r>
              <a:rPr lang="en-US" sz="1400" dirty="0" smtClean="0">
                <a:hlinkClick r:id="rId7"/>
              </a:rPr>
              <a:t>/</a:t>
            </a:r>
            <a:r>
              <a:rPr lang="en-US" sz="1400" dirty="0" smtClean="0"/>
              <a:t> </a:t>
            </a:r>
          </a:p>
          <a:p>
            <a:r>
              <a:rPr lang="en-US" sz="1400" dirty="0"/>
              <a:t>  http://www.denofgeek.com/movies/18283/iconic-set-design-the-shinings-overlook-hotel </a:t>
            </a:r>
            <a:r>
              <a:rPr lang="en-US" sz="1400" dirty="0" smtClean="0"/>
              <a:t> </a:t>
            </a:r>
          </a:p>
          <a:p>
            <a:endParaRPr lang="en-US" sz="1400" dirty="0"/>
          </a:p>
        </p:txBody>
      </p:sp>
      <p:sp>
        <p:nvSpPr>
          <p:cNvPr id="6" name="Rectangle 5">
            <a:hlinkClick r:id="rId8" action="ppaction://hlinksldjump"/>
          </p:cNvPr>
          <p:cNvSpPr/>
          <p:nvPr/>
        </p:nvSpPr>
        <p:spPr>
          <a:xfrm>
            <a:off x="9055100" y="3037681"/>
            <a:ext cx="1549400" cy="142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rPr>
              <a:t>Home</a:t>
            </a:r>
            <a:endParaRPr lang="en-US" sz="3200" dirty="0">
              <a:solidFill>
                <a:schemeClr val="tx1"/>
              </a:solidFill>
            </a:endParaRPr>
          </a:p>
        </p:txBody>
      </p:sp>
    </p:spTree>
    <p:extLst>
      <p:ext uri="{BB962C8B-B14F-4D97-AF65-F5344CB8AC3E}">
        <p14:creationId xmlns:p14="http://schemas.microsoft.com/office/powerpoint/2010/main" val="2797273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the moon landing just a big hoax's  to fool the </a:t>
            </a:r>
            <a:r>
              <a:rPr lang="en-US" dirty="0" smtClean="0"/>
              <a:t>united states </a:t>
            </a:r>
            <a:r>
              <a:rPr lang="en-US" dirty="0" smtClean="0"/>
              <a:t>enemy's in 1969. </a:t>
            </a:r>
            <a:endParaRPr lang="en-US" dirty="0"/>
          </a:p>
        </p:txBody>
      </p:sp>
      <p:sp>
        <p:nvSpPr>
          <p:cNvPr id="3" name="Content Placeholder 2"/>
          <p:cNvSpPr>
            <a:spLocks noGrp="1"/>
          </p:cNvSpPr>
          <p:nvPr>
            <p:ph idx="1"/>
          </p:nvPr>
        </p:nvSpPr>
        <p:spPr/>
        <p:txBody>
          <a:bodyPr/>
          <a:lstStyle/>
          <a:p>
            <a:pPr marL="0" indent="0">
              <a:buNone/>
            </a:pPr>
            <a:r>
              <a:rPr lang="en-US" dirty="0" smtClean="0"/>
              <a:t>Well maybe not, but then again it </a:t>
            </a:r>
            <a:r>
              <a:rPr lang="en-US" dirty="0" smtClean="0"/>
              <a:t>could have been ,</a:t>
            </a:r>
          </a:p>
          <a:p>
            <a:pPr marL="0" indent="0">
              <a:buNone/>
            </a:pPr>
            <a:r>
              <a:rPr lang="en-US" dirty="0" smtClean="0"/>
              <a:t>The biggest suspect to have pulled it off is </a:t>
            </a:r>
            <a:r>
              <a:rPr lang="en-US" sz="4000" dirty="0" smtClean="0"/>
              <a:t>Stanly Kubrick</a:t>
            </a:r>
          </a:p>
          <a:p>
            <a:pPr marL="0" indent="0">
              <a:buNone/>
            </a:pPr>
            <a:r>
              <a:rPr lang="en-US" dirty="0" smtClean="0"/>
              <a:t>                         </a:t>
            </a:r>
            <a:r>
              <a:rPr lang="en-US" sz="6000" dirty="0" smtClean="0"/>
              <a:t>And </a:t>
            </a:r>
            <a:endParaRPr lang="en-US" sz="6000" dirty="0"/>
          </a:p>
          <a:p>
            <a:pPr marL="0" indent="0">
              <a:buNone/>
            </a:pPr>
            <a:r>
              <a:rPr lang="en-US" dirty="0" smtClean="0"/>
              <a:t>  may have left some clue’s in The shining  </a:t>
            </a:r>
            <a:endParaRPr lang="en-US" dirty="0"/>
          </a:p>
        </p:txBody>
      </p:sp>
    </p:spTree>
    <p:extLst>
      <p:ext uri="{BB962C8B-B14F-4D97-AF65-F5344CB8AC3E}">
        <p14:creationId xmlns:p14="http://schemas.microsoft.com/office/powerpoint/2010/main" val="2743234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169332"/>
            <a:ext cx="10515600" cy="2587599"/>
          </a:xfrm>
        </p:spPr>
        <p:txBody>
          <a:bodyPr>
            <a:normAutofit fontScale="90000"/>
          </a:bodyPr>
          <a:lstStyle/>
          <a:p>
            <a:r>
              <a:rPr lang="en-US" sz="4000" b="1" dirty="0"/>
              <a:t>This scene in some ways started the conspiracy that </a:t>
            </a:r>
            <a:r>
              <a:rPr lang="en-US" sz="4000" b="1" dirty="0" smtClean="0"/>
              <a:t>Stanley Kubrick filmed the </a:t>
            </a:r>
            <a:r>
              <a:rPr lang="en-US" sz="4000" b="1" dirty="0"/>
              <a:t>faked the moon </a:t>
            </a:r>
            <a:r>
              <a:rPr lang="en-US" sz="4000" b="1" dirty="0" smtClean="0"/>
              <a:t>landing ,           </a:t>
            </a:r>
            <a:br>
              <a:rPr lang="en-US" sz="4000" b="1" dirty="0" smtClean="0"/>
            </a:br>
            <a:r>
              <a:rPr lang="en-US" sz="4000" b="1" dirty="0"/>
              <a:t> </a:t>
            </a:r>
            <a:r>
              <a:rPr lang="en-US" sz="4000" b="1" dirty="0" smtClean="0"/>
              <a:t> </a:t>
            </a:r>
            <a:r>
              <a:rPr lang="en-US" sz="4000" b="1" dirty="0"/>
              <a:t/>
            </a:r>
            <a:br>
              <a:rPr lang="en-US" sz="4000" b="1" dirty="0"/>
            </a:br>
            <a:r>
              <a:rPr lang="en-US" sz="4000" b="1" dirty="0" smtClean="0"/>
              <a:t>Why is this ?</a:t>
            </a:r>
            <a:br>
              <a:rPr lang="en-US" sz="4000" b="1" dirty="0" smtClean="0"/>
            </a:br>
            <a:endParaRPr lang="en-US" sz="4000" b="1" dirty="0"/>
          </a:p>
        </p:txBody>
      </p:sp>
      <p:sp>
        <p:nvSpPr>
          <p:cNvPr id="3" name="Content Placeholder 2"/>
          <p:cNvSpPr>
            <a:spLocks noGrp="1"/>
          </p:cNvSpPr>
          <p:nvPr>
            <p:ph idx="1"/>
          </p:nvPr>
        </p:nvSpPr>
        <p:spPr>
          <a:xfrm>
            <a:off x="622300" y="2756932"/>
            <a:ext cx="10033000" cy="3421063"/>
          </a:xfrm>
        </p:spPr>
        <p:txBody>
          <a:bodyPr/>
          <a:lstStyle/>
          <a:p>
            <a:pPr marL="0" indent="0">
              <a:buNone/>
            </a:pPr>
            <a:r>
              <a:rPr lang="en-US" dirty="0">
                <a:hlinkClick r:id="rId2"/>
              </a:rPr>
              <a:t> </a:t>
            </a:r>
            <a:endParaRPr lang="en-US" dirty="0" smtClean="0">
              <a:hlinkClick r:id="rId2"/>
            </a:endParaRPr>
          </a:p>
          <a:p>
            <a:pPr marL="0" indent="0">
              <a:buNone/>
            </a:pPr>
            <a:endParaRPr lang="en-US" dirty="0">
              <a:hlinkClick r:id="rId2"/>
            </a:endParaRPr>
          </a:p>
          <a:p>
            <a:pPr marL="0" indent="0">
              <a:buNone/>
            </a:pPr>
            <a:endParaRPr lang="en-US" dirty="0" smtClean="0">
              <a:hlinkClick r:id="rId2"/>
            </a:endParaRPr>
          </a:p>
          <a:p>
            <a:pPr marL="0" indent="0">
              <a:buNone/>
            </a:pPr>
            <a:r>
              <a:rPr lang="en-US" dirty="0" smtClean="0">
                <a:hlinkClick r:id="rId2"/>
              </a:rPr>
              <a:t>https</a:t>
            </a:r>
            <a:r>
              <a:rPr lang="en-US" dirty="0">
                <a:hlinkClick r:id="rId2"/>
              </a:rPr>
              <a:t>://</a:t>
            </a:r>
            <a:r>
              <a:rPr lang="en-US" dirty="0" smtClean="0">
                <a:hlinkClick r:id="rId2"/>
              </a:rPr>
              <a:t>www.youtube.com/watch?v=S6bZzFlj35s</a:t>
            </a:r>
            <a:r>
              <a:rPr lang="en-US" dirty="0" smtClean="0"/>
              <a:t> </a:t>
            </a:r>
            <a:endParaRPr lang="en-US" dirty="0"/>
          </a:p>
        </p:txBody>
      </p:sp>
      <p:sp>
        <p:nvSpPr>
          <p:cNvPr id="7" name="TextBox 6"/>
          <p:cNvSpPr txBox="1"/>
          <p:nvPr/>
        </p:nvSpPr>
        <p:spPr>
          <a:xfrm>
            <a:off x="1830917" y="2756931"/>
            <a:ext cx="4610100" cy="1077218"/>
          </a:xfrm>
          <a:prstGeom prst="rect">
            <a:avLst/>
          </a:prstGeom>
          <a:noFill/>
        </p:spPr>
        <p:txBody>
          <a:bodyPr wrap="square" rtlCol="0">
            <a:spAutoFit/>
          </a:bodyPr>
          <a:lstStyle/>
          <a:p>
            <a:r>
              <a:rPr lang="en-US" sz="3200" dirty="0" smtClean="0">
                <a:latin typeface="Arial Black" panose="020B0A04020102020204" pitchFamily="34" charset="0"/>
              </a:rPr>
              <a:t>Click the link and </a:t>
            </a:r>
            <a:r>
              <a:rPr lang="en-US" sz="3200" dirty="0">
                <a:latin typeface="Arial Black" panose="020B0A04020102020204" pitchFamily="34" charset="0"/>
              </a:rPr>
              <a:t>the </a:t>
            </a:r>
            <a:r>
              <a:rPr lang="en-US" sz="3200" dirty="0" smtClean="0">
                <a:latin typeface="Arial Black" panose="020B0A04020102020204" pitchFamily="34" charset="0"/>
              </a:rPr>
              <a:t>scene watch </a:t>
            </a:r>
            <a:endParaRPr lang="en-US" sz="3200" dirty="0">
              <a:latin typeface="Arial Black" panose="020B0A04020102020204" pitchFamily="34" charset="0"/>
            </a:endParaRPr>
          </a:p>
        </p:txBody>
      </p:sp>
    </p:spTree>
    <p:extLst>
      <p:ext uri="{BB962C8B-B14F-4D97-AF65-F5344CB8AC3E}">
        <p14:creationId xmlns:p14="http://schemas.microsoft.com/office/powerpoint/2010/main" val="4979542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82208"/>
          </a:xfrm>
        </p:spPr>
        <p:txBody>
          <a:bodyPr>
            <a:normAutofit/>
          </a:bodyPr>
          <a:lstStyle/>
          <a:p>
            <a:r>
              <a:rPr lang="en-US" sz="3200" dirty="0" smtClean="0"/>
              <a:t> </a:t>
            </a:r>
            <a:r>
              <a:rPr lang="en-US" sz="3600" dirty="0" smtClean="0"/>
              <a:t>Well if you look at the pattern on carpet and the way the toy trucks are placed from that scene it look very similar to the Apollo 11 launch pad </a:t>
            </a:r>
            <a:endParaRPr lang="en-US" sz="3600" dirty="0"/>
          </a:p>
        </p:txBody>
      </p:sp>
      <p:pic>
        <p:nvPicPr>
          <p:cNvPr id="1026" name="Picture 2" descr="https://lh6.googleusercontent.com/xyRpet2tTsiV8uUrO1iBD2R0u_5C6FWiExGtRcatQ52WsOhg4_z92X-94r5-WYPkBXv84V5cSWPufmJ7KN5ibLWDnrc5pFrw2ysuVpo9jp-arsiMtWp2y8U179W8RfI7L4LTIAE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1500" y="2523066"/>
            <a:ext cx="5473700" cy="41063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6.googleusercontent.com/CF87KLB7ZgunetMBneKD3-dx9U47TWJKq4sdf5B0Tt20s6DlBk0w89mreYcx7eP3-YJPO2Y5xrvoJf0Z2RRUgF_5IoKPiikuCeg43xkGQblYV_Ee6OvrfcCHJVrQaTA_zhBCes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2523066"/>
            <a:ext cx="4140200" cy="4140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861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2100"/>
            <a:ext cx="10515600" cy="1398589"/>
          </a:xfrm>
        </p:spPr>
        <p:txBody>
          <a:bodyPr>
            <a:normAutofit fontScale="90000"/>
          </a:bodyPr>
          <a:lstStyle/>
          <a:p>
            <a:r>
              <a:rPr lang="en-US" sz="4000" dirty="0" smtClean="0"/>
              <a:t>Danny’s </a:t>
            </a:r>
            <a:r>
              <a:rPr lang="en-US" sz="4000" dirty="0"/>
              <a:t>sweater also has the Apollo 11 rocket on it and when he stands up it is suppose to represent the rocket taking off . </a:t>
            </a:r>
            <a:endParaRPr lang="en-US" dirty="0"/>
          </a:p>
        </p:txBody>
      </p:sp>
      <p:pic>
        <p:nvPicPr>
          <p:cNvPr id="2050" name="Picture 2" descr="https://lh4.googleusercontent.com/NecNN3wiXVBM7XhJx6gXSIkpESTqkj07Jk020D4EvYdbM6s9NG4hHJDLrdxulO9JP6UnqXRWInI2jzO7LKpobFZgihKuvSYzCyxAMYgilrK_8E32JvD28JdIGe_qEM17lyjQAQw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353469"/>
            <a:ext cx="5238750" cy="37528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lh4.googleusercontent.com/TdWEo-iec0MZqUUi0Wi-rvj3xi0BHdfUooptjtWM3tOvkYUBSccd25XObskXIlSJgJ41P3TV07p_PYs64WrGwnT_kFrF9yFdhBGqPxXOHPQ3xHxsAZ_c6MeT-hJE2bwe84nAiys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6366" y="2353469"/>
            <a:ext cx="4991885" cy="375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2708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339725"/>
            <a:ext cx="10515600" cy="1476375"/>
          </a:xfrm>
        </p:spPr>
        <p:txBody>
          <a:bodyPr>
            <a:noAutofit/>
          </a:bodyPr>
          <a:lstStyle/>
          <a:p>
            <a:r>
              <a:rPr lang="en-US" sz="3200" dirty="0"/>
              <a:t>T</a:t>
            </a:r>
            <a:r>
              <a:rPr lang="en-US" sz="3200" dirty="0" smtClean="0"/>
              <a:t>he </a:t>
            </a:r>
            <a:r>
              <a:rPr lang="en-US" sz="3200" dirty="0"/>
              <a:t>room was original 217 in the book but it was changed </a:t>
            </a:r>
            <a:r>
              <a:rPr lang="en-US" sz="3200" dirty="0" smtClean="0"/>
              <a:t>mysteriously to </a:t>
            </a:r>
            <a:r>
              <a:rPr lang="en-US" sz="3200" dirty="0"/>
              <a:t>237 but most people believe it </a:t>
            </a:r>
            <a:r>
              <a:rPr lang="en-US" sz="3200" dirty="0" smtClean="0"/>
              <a:t>is </a:t>
            </a:r>
            <a:r>
              <a:rPr lang="en-US" sz="3200" dirty="0"/>
              <a:t>the amount of miles to the </a:t>
            </a:r>
            <a:r>
              <a:rPr lang="en-US" sz="3200" dirty="0" smtClean="0"/>
              <a:t> </a:t>
            </a:r>
            <a:r>
              <a:rPr lang="en-US" sz="3200" dirty="0" smtClean="0"/>
              <a:t>moon, so </a:t>
            </a:r>
            <a:r>
              <a:rPr lang="en-US" sz="3200" dirty="0"/>
              <a:t>when </a:t>
            </a:r>
            <a:r>
              <a:rPr lang="en-US" sz="3200" dirty="0" smtClean="0"/>
              <a:t>Danny </a:t>
            </a:r>
            <a:r>
              <a:rPr lang="en-US" sz="3200" dirty="0"/>
              <a:t>stands up and walk over to room 237 it represent </a:t>
            </a:r>
            <a:r>
              <a:rPr lang="en-US" sz="3200" dirty="0" smtClean="0"/>
              <a:t>Apollo </a:t>
            </a:r>
            <a:r>
              <a:rPr lang="en-US" sz="3200" dirty="0"/>
              <a:t>11 taking off and flying to the moon </a:t>
            </a:r>
            <a:r>
              <a:rPr lang="en-US" sz="3200" dirty="0" smtClean="0"/>
              <a:t>!</a:t>
            </a:r>
            <a:endParaRPr lang="en-US" sz="3200" dirty="0"/>
          </a:p>
        </p:txBody>
      </p:sp>
      <p:pic>
        <p:nvPicPr>
          <p:cNvPr id="3074" name="Picture 2" descr="https://lh6.googleusercontent.com/GuFBbqWyix_qq9Eygm5JjbMkTCYOhK9iZXJsnA2ougrA7OH1_4YtBJDwFdXaOozk6uC1jVCCaHWYJ3gUZI9ewTAAWXfeyr8Zc7j3kuhCIPLyFstRPPAIupdYrFChWUCmAvaQqSO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01800" y="2457450"/>
            <a:ext cx="7823200" cy="44005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hlinkClick r:id="rId3" action="ppaction://hlinksldjump"/>
          </p:cNvPr>
          <p:cNvSpPr/>
          <p:nvPr/>
        </p:nvSpPr>
        <p:spPr>
          <a:xfrm>
            <a:off x="10261600" y="49657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H</a:t>
            </a:r>
            <a:r>
              <a:rPr lang="en-US" sz="3200" dirty="0" smtClean="0">
                <a:solidFill>
                  <a:schemeClr val="tx1"/>
                </a:solidFill>
              </a:rPr>
              <a:t>ome</a:t>
            </a:r>
            <a:endParaRPr lang="en-US" sz="3200" dirty="0">
              <a:solidFill>
                <a:schemeClr val="tx1"/>
              </a:solidFill>
            </a:endParaRPr>
          </a:p>
        </p:txBody>
      </p:sp>
    </p:spTree>
    <p:extLst>
      <p:ext uri="{BB962C8B-B14F-4D97-AF65-F5344CB8AC3E}">
        <p14:creationId xmlns:p14="http://schemas.microsoft.com/office/powerpoint/2010/main" val="2795157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1750" y="304801"/>
            <a:ext cx="9537700" cy="1320799"/>
          </a:xfrm>
        </p:spPr>
        <p:txBody>
          <a:bodyPr>
            <a:noAutofit/>
          </a:bodyPr>
          <a:lstStyle/>
          <a:p>
            <a:r>
              <a:rPr lang="en-US" sz="3200" dirty="0"/>
              <a:t/>
            </a:r>
            <a:br>
              <a:rPr lang="en-US" sz="3200" dirty="0"/>
            </a:br>
            <a:endParaRPr lang="en-US" sz="3200" dirty="0"/>
          </a:p>
        </p:txBody>
      </p:sp>
      <p:sp>
        <p:nvSpPr>
          <p:cNvPr id="3" name="Content Placeholder 2"/>
          <p:cNvSpPr>
            <a:spLocks noGrp="1"/>
          </p:cNvSpPr>
          <p:nvPr>
            <p:ph idx="1"/>
          </p:nvPr>
        </p:nvSpPr>
        <p:spPr>
          <a:xfrm>
            <a:off x="812800" y="1863725"/>
            <a:ext cx="10515600" cy="4351338"/>
          </a:xfrm>
        </p:spPr>
        <p:txBody>
          <a:bodyPr>
            <a:normAutofit/>
          </a:bodyPr>
          <a:lstStyle/>
          <a:p>
            <a:r>
              <a:rPr lang="en-US" sz="4800" dirty="0" smtClean="0"/>
              <a:t>Click the link and watch.     </a:t>
            </a:r>
          </a:p>
          <a:p>
            <a:pPr marL="0" indent="0">
              <a:buNone/>
            </a:pPr>
            <a:r>
              <a:rPr lang="en-US" sz="4800" dirty="0"/>
              <a:t> </a:t>
            </a:r>
            <a:endParaRPr lang="en-US" sz="4800" dirty="0" smtClean="0"/>
          </a:p>
          <a:p>
            <a:pPr marL="0" indent="0">
              <a:buNone/>
            </a:pPr>
            <a:r>
              <a:rPr lang="en-US" sz="3600" u="sng" dirty="0">
                <a:solidFill>
                  <a:srgbClr val="1155CC"/>
                </a:solidFill>
                <a:latin typeface="Arial" panose="020B0604020202020204" pitchFamily="34" charset="0"/>
                <a:hlinkClick r:id="rId2"/>
              </a:rPr>
              <a:t>https://www.youtube.com/watch?v=sbnYTIQYVgw</a:t>
            </a:r>
            <a:r>
              <a:rPr lang="en-US" sz="3600" dirty="0">
                <a:solidFill>
                  <a:srgbClr val="000000"/>
                </a:solidFill>
                <a:latin typeface="Arial" panose="020B0604020202020204" pitchFamily="34" charset="0"/>
              </a:rPr>
              <a:t> </a:t>
            </a:r>
            <a:endParaRPr lang="en-US" sz="3600" dirty="0" smtClean="0"/>
          </a:p>
        </p:txBody>
      </p:sp>
    </p:spTree>
    <p:extLst>
      <p:ext uri="{BB962C8B-B14F-4D97-AF65-F5344CB8AC3E}">
        <p14:creationId xmlns:p14="http://schemas.microsoft.com/office/powerpoint/2010/main" val="234749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In this scene that you just watched, the main character jack Torrance is suppose to represent Stanly Kubrick  and the hotel manger is suppose to represent the U.S.A government offering him the job</a:t>
            </a:r>
            <a:endParaRPr lang="en-US" sz="3600" dirty="0"/>
          </a:p>
        </p:txBody>
      </p:sp>
      <p:pic>
        <p:nvPicPr>
          <p:cNvPr id="4098" name="Picture 2" descr="https://lh6.googleusercontent.com/u29i-KKzKkZunlVcvXq2Wh0wnFJAWIsSQb77dZSEGwF1et49mGNNzgef2C9BBvAmLcnZob7I8AWwUVYUpTimJ9O5TFHEMpOoqEYrYBMckk1h7MZO6chHXM9-Vtdi-9byJHkSy2H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79600" y="2509838"/>
            <a:ext cx="7315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592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 this still you can notice even more clue to back this theory </a:t>
            </a:r>
            <a:r>
              <a:rPr lang="en-US" sz="3200" dirty="0" smtClean="0"/>
              <a:t>up, </a:t>
            </a:r>
            <a:r>
              <a:rPr lang="en-US" sz="3200" dirty="0"/>
              <a:t>there is </a:t>
            </a:r>
            <a:r>
              <a:rPr lang="en-US" sz="3200" dirty="0" smtClean="0"/>
              <a:t>American </a:t>
            </a:r>
            <a:r>
              <a:rPr lang="en-US" sz="3200" dirty="0"/>
              <a:t>flag on </a:t>
            </a:r>
            <a:r>
              <a:rPr lang="en-US" sz="3200" dirty="0" smtClean="0"/>
              <a:t>Stuarts </a:t>
            </a:r>
            <a:r>
              <a:rPr lang="en-US" sz="3200" dirty="0"/>
              <a:t>desk and he is wearing red, white and blue. These colors that he is wearing only inforce that he is suppose to represent the U.S government. </a:t>
            </a:r>
          </a:p>
        </p:txBody>
      </p:sp>
      <p:pic>
        <p:nvPicPr>
          <p:cNvPr id="5122" name="Picture 2" descr="https://lh5.googleusercontent.com/2KNAR3vtJS3d8YyUHIPrmPIa-w2XsefHm-A8YtC8Cebd5AIKvk2wGcchdtgLP9_t848yWE0hHgFEEBD4S26S3Yw0K1MipTIdtCzwRc7PkgOXMUbGBvQY7VBOaDTXZQio206rNNxV"/>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8144" y="2384425"/>
            <a:ext cx="7735712" cy="43513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3" action="ppaction://hlinksldjump"/>
          </p:cNvPr>
          <p:cNvPicPr>
            <a:picLocks noChangeAspect="1"/>
          </p:cNvPicPr>
          <p:nvPr/>
        </p:nvPicPr>
        <p:blipFill>
          <a:blip r:embed="rId4"/>
          <a:stretch>
            <a:fillRect/>
          </a:stretch>
        </p:blipFill>
        <p:spPr>
          <a:xfrm>
            <a:off x="10371258" y="5111430"/>
            <a:ext cx="1609483" cy="1511939"/>
          </a:xfrm>
          <a:prstGeom prst="rect">
            <a:avLst/>
          </a:prstGeom>
        </p:spPr>
      </p:pic>
      <p:sp>
        <p:nvSpPr>
          <p:cNvPr id="5" name="TextBox 4">
            <a:hlinkClick r:id="rId3" action="ppaction://hlinksldjump"/>
          </p:cNvPr>
          <p:cNvSpPr txBox="1"/>
          <p:nvPr/>
        </p:nvSpPr>
        <p:spPr>
          <a:xfrm>
            <a:off x="10541000" y="5499100"/>
            <a:ext cx="1308100" cy="646331"/>
          </a:xfrm>
          <a:prstGeom prst="rect">
            <a:avLst/>
          </a:prstGeom>
          <a:noFill/>
        </p:spPr>
        <p:txBody>
          <a:bodyPr wrap="square" rtlCol="0">
            <a:spAutoFit/>
          </a:bodyPr>
          <a:lstStyle/>
          <a:p>
            <a:r>
              <a:rPr lang="en-US" sz="3600" dirty="0" smtClean="0"/>
              <a:t>Home</a:t>
            </a:r>
            <a:r>
              <a:rPr lang="en-US" dirty="0" smtClean="0"/>
              <a:t> </a:t>
            </a:r>
            <a:endParaRPr lang="en-US" dirty="0"/>
          </a:p>
        </p:txBody>
      </p:sp>
    </p:spTree>
    <p:extLst>
      <p:ext uri="{BB962C8B-B14F-4D97-AF65-F5344CB8AC3E}">
        <p14:creationId xmlns:p14="http://schemas.microsoft.com/office/powerpoint/2010/main" val="1028443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442</Words>
  <Application>Microsoft Office PowerPoint</Application>
  <PresentationFormat>Widescreen</PresentationFormat>
  <Paragraphs>56</Paragraphs>
  <Slides>14</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Black</vt:lpstr>
      <vt:lpstr>Calibri</vt:lpstr>
      <vt:lpstr>Calibri Light</vt:lpstr>
      <vt:lpstr>Office Theme</vt:lpstr>
      <vt:lpstr>The Shining and The Moon landing </vt:lpstr>
      <vt:lpstr>Was the moon landing just a big hoax's  to fool the united states enemy's in 1969. </vt:lpstr>
      <vt:lpstr>This scene in some ways started the conspiracy that Stanley Kubrick filmed the faked the moon landing ,               Why is this ? </vt:lpstr>
      <vt:lpstr> Well if you look at the pattern on carpet and the way the toy trucks are placed from that scene it look very similar to the Apollo 11 launch pad </vt:lpstr>
      <vt:lpstr>Danny’s sweater also has the Apollo 11 rocket on it and when he stands up it is suppose to represent the rocket taking off . </vt:lpstr>
      <vt:lpstr>The room was original 217 in the book but it was changed mysteriously to 237 but most people believe it is the amount of miles to the  moon, so when Danny stands up and walk over to room 237 it represent Apollo 11 taking off and flying to the moon !</vt:lpstr>
      <vt:lpstr> </vt:lpstr>
      <vt:lpstr>In this scene that you just watched, the main character jack Torrance is suppose to represent Stanly Kubrick  and the hotel manger is suppose to represent the U.S.A government offering him the job</vt:lpstr>
      <vt:lpstr>In this still you can notice even more clue to back this theory up, there is American flag on Stuarts desk and he is wearing red, white and blue. These colors that he is wearing only inforce that he is suppose to represent the U.S government. </vt:lpstr>
      <vt:lpstr>  Well why was Stanley Kubrick chosen to make this fake moon landing, out off all the other directories at the time well that's because he made a little film called 2001 a space odyssey    </vt:lpstr>
      <vt:lpstr>At the time there had been nothing like this movie before, the effects wear groundbreaking and to this day it is considered to be the most accurate to the weight less effect of space travel</vt:lpstr>
      <vt:lpstr>Because of this movie and its groundbreaking effects Kubrick was an obvious choice for the job and some of the image from the moon landing and 2001 look quite similar</vt:lpstr>
      <vt:lpstr>How do you feel about The Shining now? </vt:lpstr>
      <vt:lpstr>Work cited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shining</dc:title>
  <dc:creator>Spann, Maximillian</dc:creator>
  <cp:lastModifiedBy>Spann, Maximillian</cp:lastModifiedBy>
  <cp:revision>25</cp:revision>
  <dcterms:created xsi:type="dcterms:W3CDTF">2017-11-30T23:56:53Z</dcterms:created>
  <dcterms:modified xsi:type="dcterms:W3CDTF">2017-12-14T21:18:28Z</dcterms:modified>
</cp:coreProperties>
</file>