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71" r:id="rId7"/>
    <p:sldId id="261" r:id="rId8"/>
    <p:sldId id="272" r:id="rId9"/>
    <p:sldId id="265" r:id="rId10"/>
    <p:sldId id="273" r:id="rId11"/>
    <p:sldId id="266" r:id="rId12"/>
    <p:sldId id="274" r:id="rId13"/>
    <p:sldId id="267" r:id="rId14"/>
    <p:sldId id="275" r:id="rId15"/>
    <p:sldId id="268" r:id="rId16"/>
    <p:sldId id="276" r:id="rId17"/>
    <p:sldId id="278" r:id="rId18"/>
    <p:sldId id="279" r:id="rId19"/>
    <p:sldId id="270" r:id="rId20"/>
    <p:sldId id="26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3" autoAdjust="0"/>
    <p:restoredTop sz="94660"/>
  </p:normalViewPr>
  <p:slideViewPr>
    <p:cSldViewPr snapToGrid="0">
      <p:cViewPr varScale="1">
        <p:scale>
          <a:sx n="92" d="100"/>
          <a:sy n="92" d="100"/>
        </p:scale>
        <p:origin x="35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DE1DFE-D923-4FE2-8AC7-7C6E6D080E6E}"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11017178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DE1DFE-D923-4FE2-8AC7-7C6E6D080E6E}"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6107468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DE1DFE-D923-4FE2-8AC7-7C6E6D080E6E}"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30238037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DE1DFE-D923-4FE2-8AC7-7C6E6D080E6E}"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3122509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DE1DFE-D923-4FE2-8AC7-7C6E6D080E6E}"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30271216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DE1DFE-D923-4FE2-8AC7-7C6E6D080E6E}"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9806695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DE1DFE-D923-4FE2-8AC7-7C6E6D080E6E}" type="datetimeFigureOut">
              <a:rPr lang="en-US" smtClean="0"/>
              <a:t>11/3/2017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8683322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DE1DFE-D923-4FE2-8AC7-7C6E6D080E6E}" type="datetimeFigureOut">
              <a:rPr lang="en-US" smtClean="0"/>
              <a:t>11/3/2017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37814747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DE1DFE-D923-4FE2-8AC7-7C6E6D080E6E}" type="datetimeFigureOut">
              <a:rPr lang="en-US" smtClean="0"/>
              <a:t>11/3/2017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3500188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DE1DFE-D923-4FE2-8AC7-7C6E6D080E6E}"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22706579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DE1DFE-D923-4FE2-8AC7-7C6E6D080E6E}"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B58575-4BEA-4A42-B5FC-BFC137B78278}" type="slidenum">
              <a:rPr lang="en-US" smtClean="0"/>
              <a:t>‹#›</a:t>
            </a:fld>
            <a:endParaRPr lang="en-US"/>
          </a:p>
        </p:txBody>
      </p:sp>
    </p:spTree>
    <p:extLst>
      <p:ext uri="{BB962C8B-B14F-4D97-AF65-F5344CB8AC3E}">
        <p14:creationId xmlns:p14="http://schemas.microsoft.com/office/powerpoint/2010/main" val="23293981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DE1DFE-D923-4FE2-8AC7-7C6E6D080E6E}" type="datetimeFigureOut">
              <a:rPr lang="en-US" smtClean="0"/>
              <a:t>11/3/2017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B58575-4BEA-4A42-B5FC-BFC137B78278}" type="slidenum">
              <a:rPr lang="en-US" smtClean="0"/>
              <a:t>‹#›</a:t>
            </a:fld>
            <a:endParaRPr lang="en-US"/>
          </a:p>
        </p:txBody>
      </p:sp>
    </p:spTree>
    <p:extLst>
      <p:ext uri="{BB962C8B-B14F-4D97-AF65-F5344CB8AC3E}">
        <p14:creationId xmlns:p14="http://schemas.microsoft.com/office/powerpoint/2010/main" val="28922874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 Target="slide1.xml"/><Relationship Id="rId5" Type="http://schemas.openxmlformats.org/officeDocument/2006/relationships/image" Target="../media/image4.png"/><Relationship Id="rId4" Type="http://schemas.openxmlformats.org/officeDocument/2006/relationships/slide" Target="slide2.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9.xml"/><Relationship Id="rId7" Type="http://schemas.openxmlformats.org/officeDocument/2006/relationships/slide" Target="slide1.xml"/><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11.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jpg"/><Relationship Id="rId7" Type="http://schemas.openxmlformats.org/officeDocument/2006/relationships/slide" Target="slide12.xml"/><Relationship Id="rId12"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ideo" Target="https://www.youtube.com/embed/IdZTTWIYQVk" TargetMode="External"/><Relationship Id="rId6" Type="http://schemas.openxmlformats.org/officeDocument/2006/relationships/image" Target="../media/image3.png"/><Relationship Id="rId11" Type="http://schemas.openxmlformats.org/officeDocument/2006/relationships/slide" Target="slide19.xml"/><Relationship Id="rId5" Type="http://schemas.openxmlformats.org/officeDocument/2006/relationships/slide" Target="slide10.xml"/><Relationship Id="rId10" Type="http://schemas.openxmlformats.org/officeDocument/2006/relationships/image" Target="../media/image5.png"/><Relationship Id="rId4" Type="http://schemas.openxmlformats.org/officeDocument/2006/relationships/image" Target="../media/image14.jpeg"/><Relationship Id="rId9" Type="http://schemas.openxmlformats.org/officeDocument/2006/relationships/slide" Target="slide1.xml"/></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11.xml"/><Relationship Id="rId7" Type="http://schemas.openxmlformats.org/officeDocument/2006/relationships/slide" Target="slide1.xml"/><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13.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7.gif"/><Relationship Id="rId3" Type="http://schemas.openxmlformats.org/officeDocument/2006/relationships/slide" Target="slide12.xml"/><Relationship Id="rId7" Type="http://schemas.openxmlformats.org/officeDocument/2006/relationships/slide" Target="slide1.xml"/><Relationship Id="rId12" Type="http://schemas.openxmlformats.org/officeDocument/2006/relationships/image" Target="../media/image16.gif"/><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15.gif"/><Relationship Id="rId5" Type="http://schemas.openxmlformats.org/officeDocument/2006/relationships/slide" Target="slide14.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13.xml"/><Relationship Id="rId7" Type="http://schemas.openxmlformats.org/officeDocument/2006/relationships/slide" Target="slide1.xml"/><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15.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14.xml"/><Relationship Id="rId7" Type="http://schemas.openxmlformats.org/officeDocument/2006/relationships/slide" Target="slide1.xml"/><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16.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15.xml"/><Relationship Id="rId7" Type="http://schemas.openxmlformats.org/officeDocument/2006/relationships/slide" Target="slide1.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17.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16.xml"/><Relationship Id="rId7" Type="http://schemas.openxmlformats.org/officeDocument/2006/relationships/slide" Target="slide1.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18.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1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17.xml"/><Relationship Id="rId7" Type="http://schemas.openxmlformats.org/officeDocument/2006/relationships/slide" Target="slide1.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20.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slide" Target="slide1.xml"/></Relationships>
</file>

<file path=ppt/slides/_rels/slide2.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xml"/><Relationship Id="rId7"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3.png"/><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hyperlink" Target="http://www.iconarchive.com/show/plump-icons-by-zerode/Filetype-png-icon.html" TargetMode="External"/><Relationship Id="rId13" Type="http://schemas.openxmlformats.org/officeDocument/2006/relationships/hyperlink" Target="http://inanimateinsanity.wikia.com/wiki/Cookie" TargetMode="External"/><Relationship Id="rId18" Type="http://schemas.openxmlformats.org/officeDocument/2006/relationships/image" Target="../media/image3.png"/><Relationship Id="rId3" Type="http://schemas.openxmlformats.org/officeDocument/2006/relationships/hyperlink" Target="http://www.clker.com/clipart-left-black-arrow.html" TargetMode="External"/><Relationship Id="rId21" Type="http://schemas.openxmlformats.org/officeDocument/2006/relationships/slide" Target="slide19.xml"/><Relationship Id="rId7" Type="http://schemas.openxmlformats.org/officeDocument/2006/relationships/hyperlink" Target="http://smallbusiness.chron.com/5-components-multimedia-28279.html" TargetMode="External"/><Relationship Id="rId12" Type="http://schemas.openxmlformats.org/officeDocument/2006/relationships/hyperlink" Target="https://dribbble.com/shots/1882213-Walking-Cheeseburger" TargetMode="External"/><Relationship Id="rId17" Type="http://schemas.openxmlformats.org/officeDocument/2006/relationships/slide" Target="slide17.xml"/><Relationship Id="rId2" Type="http://schemas.openxmlformats.org/officeDocument/2006/relationships/image" Target="../media/image4.png"/><Relationship Id="rId16" Type="http://schemas.openxmlformats.org/officeDocument/2006/relationships/hyperlink" Target="https://murdomultimedia.wordpress.com/2010/02/25/what-essential-hardware-and-software-is-required-for-multimedia-development-and-delivery/" TargetMode="External"/><Relationship Id="rId20"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s://icons8.com/icon/645/help" TargetMode="External"/><Relationship Id="rId11" Type="http://schemas.openxmlformats.org/officeDocument/2006/relationships/hyperlink" Target="http://www.laughinggif.com/gifs/fux1mklqnp" TargetMode="External"/><Relationship Id="rId5" Type="http://schemas.openxmlformats.org/officeDocument/2006/relationships/hyperlink" Target="https://www.shareicon.net/tag/house?cat=mixed&amp;cl=black" TargetMode="External"/><Relationship Id="rId15" Type="http://schemas.openxmlformats.org/officeDocument/2006/relationships/hyperlink" Target="https://www.youtube.com/watch?v=IdZTTWIYQVk" TargetMode="External"/><Relationship Id="rId10" Type="http://schemas.openxmlformats.org/officeDocument/2006/relationships/hyperlink" Target="https://www.pinterest.com/pin/787778159789479975/" TargetMode="External"/><Relationship Id="rId19" Type="http://schemas.openxmlformats.org/officeDocument/2006/relationships/slide" Target="slide1.xml"/><Relationship Id="rId4" Type="http://schemas.openxmlformats.org/officeDocument/2006/relationships/hyperlink" Target="https://commons.wikimedia.org/wiki/File:Simpleicons_Interface_undo-arrow-in-a-black-circle.svg" TargetMode="External"/><Relationship Id="rId9" Type="http://schemas.openxmlformats.org/officeDocument/2006/relationships/hyperlink" Target="http://iconbug.com/detail/icon/5937/file-format-jpeg/" TargetMode="External"/><Relationship Id="rId14" Type="http://schemas.openxmlformats.org/officeDocument/2006/relationships/hyperlink" Target="https://soundcloud.com/saao-official/seamless-resolve-remix" TargetMode="External"/><Relationship Id="rId22"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2.xml"/><Relationship Id="rId7" Type="http://schemas.openxmlformats.org/officeDocument/2006/relationships/slide" Target="slide1.xml"/><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4.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3.xml"/><Relationship Id="rId7" Type="http://schemas.openxmlformats.org/officeDocument/2006/relationships/slide" Target="slide1.xml"/><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5.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4.xml"/><Relationship Id="rId7" Type="http://schemas.openxmlformats.org/officeDocument/2006/relationships/slide" Target="slide1.xml"/><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6.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5.xml"/><Relationship Id="rId7" Type="http://schemas.openxmlformats.org/officeDocument/2006/relationships/slide" Target="slide1.xml"/><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7.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6.xml"/><Relationship Id="rId7" Type="http://schemas.openxmlformats.org/officeDocument/2006/relationships/slide" Target="slide1.xml"/><Relationship Id="rId12"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11.png"/><Relationship Id="rId5" Type="http://schemas.openxmlformats.org/officeDocument/2006/relationships/slide" Target="slide8.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7.xml"/><Relationship Id="rId7" Type="http://schemas.openxmlformats.org/officeDocument/2006/relationships/slide" Target="slide1.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9.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slide" Target="slide19.xml"/></Relationships>
</file>

<file path=ppt/slides/_rels/slide9.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3.png"/><Relationship Id="rId12" Type="http://schemas.openxmlformats.org/officeDocument/2006/relationships/slide" Target="slide1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 Target="slide8.xml"/><Relationship Id="rId11" Type="http://schemas.openxmlformats.org/officeDocument/2006/relationships/image" Target="../media/image5.png"/><Relationship Id="rId5" Type="http://schemas.openxmlformats.org/officeDocument/2006/relationships/image" Target="../media/image13.png"/><Relationship Id="rId10" Type="http://schemas.openxmlformats.org/officeDocument/2006/relationships/slide" Target="slide1.xml"/><Relationship Id="rId4" Type="http://schemas.openxmlformats.org/officeDocument/2006/relationships/image" Target="../media/image7.jpg"/><Relationship Id="rId9"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17" name="Oval 16"/>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p:txBody>
          <a:bodyPr/>
          <a:lstStyle/>
          <a:p>
            <a:r>
              <a:rPr lang="en-US" dirty="0" smtClean="0">
                <a:solidFill>
                  <a:schemeClr val="bg1"/>
                </a:solidFill>
              </a:rPr>
              <a:t>Interactive Multimedia</a:t>
            </a:r>
            <a:endParaRPr lang="en-US" dirty="0">
              <a:solidFill>
                <a:schemeClr val="bg1"/>
              </a:solidFill>
            </a:endParaRPr>
          </a:p>
        </p:txBody>
      </p:sp>
      <p:sp>
        <p:nvSpPr>
          <p:cNvPr id="3" name="Subtitle 2"/>
          <p:cNvSpPr>
            <a:spLocks noGrp="1"/>
          </p:cNvSpPr>
          <p:nvPr>
            <p:ph type="subTitle" idx="1"/>
          </p:nvPr>
        </p:nvSpPr>
        <p:spPr/>
        <p:txBody>
          <a:bodyPr/>
          <a:lstStyle/>
          <a:p>
            <a:r>
              <a:rPr lang="en-US" dirty="0" smtClean="0">
                <a:solidFill>
                  <a:schemeClr val="bg1"/>
                </a:solidFill>
              </a:rPr>
              <a:t>Jeremy Hoffmann</a:t>
            </a:r>
            <a:endParaRPr lang="en-US" dirty="0">
              <a:solidFill>
                <a:schemeClr val="bg1"/>
              </a:solidFill>
            </a:endParaRPr>
          </a:p>
        </p:txBody>
      </p:sp>
      <p:sp>
        <p:nvSpPr>
          <p:cNvPr id="12" name="Oval 11"/>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14" name="Picture 13">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15" name="Picture 14">
            <a:hlinkClick r:id="rId6"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pic>
        <p:nvPicPr>
          <p:cNvPr id="16" name="Picture 15">
            <a:hlinkClick r:id="rId8" action="ppaction://hlinksldjump"/>
          </p:cNvPr>
          <p:cNvPicPr>
            <a:picLocks noChangeAspect="1"/>
          </p:cNvPicPr>
          <p:nvPr/>
        </p:nvPicPr>
        <p:blipFill rotWithShape="1">
          <a:blip r:embed="rId9"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11543454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Audio </a:t>
            </a:r>
            <a:r>
              <a:rPr lang="en-US" dirty="0">
                <a:solidFill>
                  <a:schemeClr val="bg1"/>
                </a:solidFill>
              </a:rPr>
              <a:t>(continued)</a:t>
            </a:r>
            <a:endParaRPr lang="en-US" dirty="0"/>
          </a:p>
        </p:txBody>
      </p:sp>
      <p:sp>
        <p:nvSpPr>
          <p:cNvPr id="3" name="Content Placeholder 2"/>
          <p:cNvSpPr>
            <a:spLocks noGrp="1"/>
          </p:cNvSpPr>
          <p:nvPr>
            <p:ph idx="1"/>
          </p:nvPr>
        </p:nvSpPr>
        <p:spPr/>
        <p:txBody>
          <a:bodyPr>
            <a:normAutofit lnSpcReduction="10000"/>
          </a:bodyPr>
          <a:lstStyle/>
          <a:p>
            <a:r>
              <a:rPr lang="en-US" dirty="0">
                <a:solidFill>
                  <a:schemeClr val="bg1"/>
                </a:solidFill>
              </a:rPr>
              <a:t>Audio is one of two senses that we can most easily manipulate with multimedia, the first being sight. It is a very sensual form of media. Used properly it can do tasks as varied as indicating a button has been pressed, to draw attention to a state change, to provide a human connection via soothing voice over or to set an emotional tone with suspenseful or triumphant music.</a:t>
            </a:r>
          </a:p>
          <a:p>
            <a:r>
              <a:rPr lang="en-US" dirty="0">
                <a:solidFill>
                  <a:schemeClr val="bg1"/>
                </a:solidFill>
              </a:rPr>
              <a:t>Technically the challenge for audio is to limit the file size while </a:t>
            </a:r>
            <a:r>
              <a:rPr lang="en-US" dirty="0" smtClean="0">
                <a:solidFill>
                  <a:schemeClr val="bg1"/>
                </a:solidFill>
              </a:rPr>
              <a:t>maintaining </a:t>
            </a:r>
            <a:r>
              <a:rPr lang="en-US" dirty="0">
                <a:solidFill>
                  <a:schemeClr val="bg1"/>
                </a:solidFill>
              </a:rPr>
              <a:t>fidelity of the sound wave. In a project where there are many channels of overlapping audio, an additional challenge is in ensuring that the resulting mix blends properly so that the computer can render the sounds</a:t>
            </a:r>
            <a:r>
              <a:rPr lang="en-US" dirty="0" smtClean="0">
                <a:solidFill>
                  <a:schemeClr val="bg1"/>
                </a:solidFill>
              </a:rPr>
              <a:t>.</a:t>
            </a:r>
            <a:endParaRPr lang="en-US" dirty="0">
              <a:solidFill>
                <a:schemeClr val="bg1"/>
              </a:solidFill>
            </a:endParaRPr>
          </a:p>
        </p:txBody>
      </p:sp>
      <p:sp>
        <p:nvSpPr>
          <p:cNvPr id="4" name="Oval 3"/>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7" name="Picture 6">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8" name="Picture 7">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pic>
        <p:nvPicPr>
          <p:cNvPr id="9" name="Picture 8">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30546556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Building Block #4 - Video</a:t>
            </a:r>
            <a:endParaRPr lang="en-US" dirty="0">
              <a:solidFill>
                <a:schemeClr val="bg1"/>
              </a:solidFill>
            </a:endParaRPr>
          </a:p>
        </p:txBody>
      </p:sp>
      <p:pic>
        <p:nvPicPr>
          <p:cNvPr id="6" name="IdZTTWIYQVk"/>
          <p:cNvPicPr>
            <a:picLocks noRot="1" noChangeAspect="1"/>
          </p:cNvPicPr>
          <p:nvPr>
            <a:videoFile r:link="rId1"/>
          </p:nvPr>
        </p:nvPicPr>
        <p:blipFill>
          <a:blip r:embed="rId4"/>
          <a:stretch>
            <a:fillRect/>
          </a:stretch>
        </p:blipFill>
        <p:spPr>
          <a:xfrm>
            <a:off x="5548472" y="4200525"/>
            <a:ext cx="4572000" cy="2571750"/>
          </a:xfrm>
          <a:prstGeom prst="rect">
            <a:avLst/>
          </a:prstGeom>
        </p:spPr>
      </p:pic>
      <p:sp>
        <p:nvSpPr>
          <p:cNvPr id="3" name="Content Placeholder 2"/>
          <p:cNvSpPr>
            <a:spLocks noGrp="1"/>
          </p:cNvSpPr>
          <p:nvPr>
            <p:ph idx="1"/>
          </p:nvPr>
        </p:nvSpPr>
        <p:spPr>
          <a:xfrm>
            <a:off x="838199" y="1825625"/>
            <a:ext cx="10515601" cy="4351338"/>
          </a:xfrm>
        </p:spPr>
        <p:txBody>
          <a:bodyPr>
            <a:normAutofit/>
          </a:bodyPr>
          <a:lstStyle/>
          <a:p>
            <a:pPr marL="0" indent="0">
              <a:spcBef>
                <a:spcPts val="0"/>
              </a:spcBef>
              <a:buNone/>
            </a:pPr>
            <a:r>
              <a:rPr lang="en-US" dirty="0">
                <a:solidFill>
                  <a:schemeClr val="bg1"/>
                </a:solidFill>
              </a:rPr>
              <a:t>Digital video appears in many </a:t>
            </a:r>
            <a:r>
              <a:rPr lang="en-US" dirty="0" smtClean="0">
                <a:solidFill>
                  <a:schemeClr val="bg1"/>
                </a:solidFill>
              </a:rPr>
              <a:t>multimedia applications, </a:t>
            </a:r>
          </a:p>
          <a:p>
            <a:pPr marL="0" indent="0">
              <a:spcBef>
                <a:spcPts val="0"/>
              </a:spcBef>
              <a:buNone/>
            </a:pPr>
            <a:r>
              <a:rPr lang="en-US" dirty="0" smtClean="0">
                <a:solidFill>
                  <a:schemeClr val="bg1"/>
                </a:solidFill>
              </a:rPr>
              <a:t>particularly on </a:t>
            </a:r>
            <a:r>
              <a:rPr lang="en-US" dirty="0">
                <a:solidFill>
                  <a:schemeClr val="bg1"/>
                </a:solidFill>
              </a:rPr>
              <a:t>the Web. As with audio, websites can stream digital video </a:t>
            </a:r>
            <a:r>
              <a:rPr lang="en-US" dirty="0" smtClean="0">
                <a:solidFill>
                  <a:schemeClr val="bg1"/>
                </a:solidFill>
              </a:rPr>
              <a:t>to increase </a:t>
            </a:r>
            <a:r>
              <a:rPr lang="en-US" dirty="0">
                <a:solidFill>
                  <a:schemeClr val="bg1"/>
                </a:solidFill>
              </a:rPr>
              <a:t>the speed and availability of playback. Common digital video formats include Flash, MPEG, AVI, WMV </a:t>
            </a:r>
            <a:r>
              <a:rPr lang="en-US" dirty="0" smtClean="0">
                <a:solidFill>
                  <a:schemeClr val="bg1"/>
                </a:solidFill>
              </a:rPr>
              <a:t>and QuickTime</a:t>
            </a:r>
            <a:r>
              <a:rPr lang="en-US" dirty="0">
                <a:solidFill>
                  <a:schemeClr val="bg1"/>
                </a:solidFill>
              </a:rPr>
              <a:t>. Most digital video requires use of browser plug-ins to play within </a:t>
            </a:r>
            <a:r>
              <a:rPr lang="en-US" dirty="0" smtClean="0">
                <a:solidFill>
                  <a:schemeClr val="bg1"/>
                </a:solidFill>
              </a:rPr>
              <a:t> Web </a:t>
            </a:r>
            <a:r>
              <a:rPr lang="en-US" dirty="0">
                <a:solidFill>
                  <a:schemeClr val="bg1"/>
                </a:solidFill>
              </a:rPr>
              <a:t>pages, but in many cases the user's </a:t>
            </a:r>
            <a:r>
              <a:rPr lang="en-US" dirty="0" smtClean="0">
                <a:solidFill>
                  <a:schemeClr val="bg1"/>
                </a:solidFill>
              </a:rPr>
              <a:t>browser </a:t>
            </a:r>
            <a:r>
              <a:rPr lang="en-US" dirty="0">
                <a:solidFill>
                  <a:schemeClr val="bg1"/>
                </a:solidFill>
              </a:rPr>
              <a:t>will already have the </a:t>
            </a:r>
            <a:r>
              <a:rPr lang="en-US" dirty="0" smtClean="0">
                <a:solidFill>
                  <a:schemeClr val="bg1"/>
                </a:solidFill>
              </a:rPr>
              <a:t>required resources </a:t>
            </a:r>
            <a:r>
              <a:rPr lang="en-US" dirty="0">
                <a:solidFill>
                  <a:schemeClr val="bg1"/>
                </a:solidFill>
              </a:rPr>
              <a:t>installed. </a:t>
            </a:r>
            <a:endParaRPr lang="en-US" dirty="0" smtClean="0">
              <a:solidFill>
                <a:schemeClr val="bg1"/>
              </a:solidFill>
            </a:endParaRPr>
          </a:p>
          <a:p>
            <a:pPr>
              <a:spcBef>
                <a:spcPts val="0"/>
              </a:spcBef>
            </a:pPr>
            <a:endParaRPr lang="en-US" dirty="0" smtClean="0">
              <a:solidFill>
                <a:schemeClr val="bg1"/>
              </a:solidFill>
            </a:endParaRPr>
          </a:p>
          <a:p>
            <a:pPr marL="0" indent="0">
              <a:spcBef>
                <a:spcPts val="0"/>
              </a:spcBef>
              <a:buNone/>
            </a:pPr>
            <a:r>
              <a:rPr lang="en-US" dirty="0" smtClean="0">
                <a:solidFill>
                  <a:schemeClr val="bg1"/>
                </a:solidFill>
              </a:rPr>
              <a:t>(</a:t>
            </a:r>
            <a:r>
              <a:rPr lang="en-US" dirty="0" smtClean="0">
                <a:solidFill>
                  <a:schemeClr val="bg1"/>
                </a:solidFill>
              </a:rPr>
              <a:t>C</a:t>
            </a:r>
            <a:r>
              <a:rPr lang="en-US" dirty="0" smtClean="0">
                <a:solidFill>
                  <a:schemeClr val="bg1"/>
                </a:solidFill>
              </a:rPr>
              <a:t>lick video to watch my video)</a:t>
            </a:r>
            <a:endParaRPr lang="en-US" dirty="0" smtClean="0">
              <a:solidFill>
                <a:schemeClr val="bg1"/>
              </a:solidFill>
            </a:endParaRPr>
          </a:p>
        </p:txBody>
      </p:sp>
      <p:sp>
        <p:nvSpPr>
          <p:cNvPr id="7" name="Oval 6"/>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9" name="Picture 8">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11" name="Picture 10">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sp>
        <p:nvSpPr>
          <p:cNvPr id="10" name="Oval 9"/>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hlinkClick r:id="rId11" action="ppaction://hlinksldjump"/>
          </p:cNvPr>
          <p:cNvPicPr>
            <a:picLocks noChangeAspect="1"/>
          </p:cNvPicPr>
          <p:nvPr/>
        </p:nvPicPr>
        <p:blipFill rotWithShape="1">
          <a:blip r:embed="rId12"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7089896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cTn>
                <p:tgtEl>
                  <p:spTgt spid="6"/>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Video </a:t>
            </a:r>
            <a:r>
              <a:rPr lang="en-US" dirty="0">
                <a:solidFill>
                  <a:schemeClr val="bg1"/>
                </a:solidFill>
              </a:rPr>
              <a:t>(continued)</a:t>
            </a:r>
            <a:endParaRPr lang="en-US" dirty="0"/>
          </a:p>
        </p:txBody>
      </p:sp>
      <p:sp>
        <p:nvSpPr>
          <p:cNvPr id="3" name="Content Placeholder 2"/>
          <p:cNvSpPr>
            <a:spLocks noGrp="1"/>
          </p:cNvSpPr>
          <p:nvPr>
            <p:ph idx="1"/>
          </p:nvPr>
        </p:nvSpPr>
        <p:spPr/>
        <p:txBody>
          <a:bodyPr>
            <a:normAutofit fontScale="92500" lnSpcReduction="20000"/>
          </a:bodyPr>
          <a:lstStyle/>
          <a:p>
            <a:r>
              <a:rPr lang="en-US" dirty="0">
                <a:solidFill>
                  <a:schemeClr val="bg1"/>
                </a:solidFill>
              </a:rPr>
              <a:t>Video production is a field unto itself. Its use in professional and personal communication has exploded in recent years. Most computer systems ship with video cameras built in to the monitor bezels and all modern smartphones include video recording capability. Popular websites like YouTube and Vimeo have democratized the video distribution process, allowing </a:t>
            </a:r>
            <a:r>
              <a:rPr lang="en-US" dirty="0" smtClean="0">
                <a:solidFill>
                  <a:schemeClr val="bg1"/>
                </a:solidFill>
              </a:rPr>
              <a:t>amateur video </a:t>
            </a:r>
            <a:r>
              <a:rPr lang="en-US" dirty="0">
                <a:solidFill>
                  <a:schemeClr val="bg1"/>
                </a:solidFill>
              </a:rPr>
              <a:t>producers to share their efforts with the world.</a:t>
            </a:r>
          </a:p>
          <a:p>
            <a:r>
              <a:rPr lang="en-US" dirty="0">
                <a:solidFill>
                  <a:schemeClr val="bg1"/>
                </a:solidFill>
              </a:rPr>
              <a:t>The technical challenge with video is the sheer amount of data that is necessary to render video smoothly. The challenge of the technical multimedia producer is to maintain the highest clarity with the lowest data rate possible for the delivery system.</a:t>
            </a:r>
          </a:p>
          <a:p>
            <a:r>
              <a:rPr lang="en-US" dirty="0">
                <a:solidFill>
                  <a:schemeClr val="bg1"/>
                </a:solidFill>
              </a:rPr>
              <a:t>To accomplish this it is necessary to render the video in different compressed formats and to test which give the best throughput while maintaining a smooth framerate</a:t>
            </a:r>
            <a:r>
              <a:rPr lang="en-US" dirty="0" smtClean="0">
                <a:solidFill>
                  <a:schemeClr val="bg1"/>
                </a:solidFill>
              </a:rPr>
              <a:t>.</a:t>
            </a:r>
            <a:endParaRPr lang="en-US" dirty="0">
              <a:solidFill>
                <a:schemeClr val="bg1"/>
              </a:solidFill>
            </a:endParaRPr>
          </a:p>
        </p:txBody>
      </p:sp>
      <p:sp>
        <p:nvSpPr>
          <p:cNvPr id="4" name="Oval 3"/>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7" name="Picture 6">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8" name="Picture 7">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pic>
        <p:nvPicPr>
          <p:cNvPr id="9" name="Picture 8">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41077704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Building Block #5 - Animation</a:t>
            </a:r>
            <a:endParaRPr lang="en-US" dirty="0">
              <a:solidFill>
                <a:schemeClr val="bg1"/>
              </a:solidFill>
            </a:endParaRPr>
          </a:p>
        </p:txBody>
      </p:sp>
      <p:sp>
        <p:nvSpPr>
          <p:cNvPr id="3" name="Content Placeholder 2"/>
          <p:cNvSpPr>
            <a:spLocks noGrp="1"/>
          </p:cNvSpPr>
          <p:nvPr>
            <p:ph idx="1"/>
          </p:nvPr>
        </p:nvSpPr>
        <p:spPr>
          <a:xfrm>
            <a:off x="838200" y="1825625"/>
            <a:ext cx="10515600" cy="4351338"/>
          </a:xfrm>
        </p:spPr>
        <p:txBody>
          <a:bodyPr>
            <a:normAutofit/>
          </a:bodyPr>
          <a:lstStyle/>
          <a:p>
            <a:pPr marL="0" indent="0">
              <a:buNone/>
            </a:pPr>
            <a:r>
              <a:rPr lang="en-US" dirty="0">
                <a:solidFill>
                  <a:schemeClr val="bg1"/>
                </a:solidFill>
              </a:rPr>
              <a:t>Animated components are common within both Web and desktop multimedia applications. Animations can also include interactive effects, allowing users to engage with the animation action using their mouse and keyboard. The most common tool for creating animations on the Web is Adobe Flash, which also facilitates desktop applications. Using Flash, developers can author FLV files, exporting them as SWF movies for deployment to users. </a:t>
            </a:r>
          </a:p>
        </p:txBody>
      </p:sp>
      <p:sp>
        <p:nvSpPr>
          <p:cNvPr id="7" name="Oval 6"/>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9" name="Picture 8">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11" name="Picture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sp>
        <p:nvSpPr>
          <p:cNvPr id="10" name="Oval 9"/>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pic>
        <p:nvPicPr>
          <p:cNvPr id="5" name="Picture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82345" y="4727863"/>
            <a:ext cx="2438400" cy="1828800"/>
          </a:xfrm>
          <a:prstGeom prst="rect">
            <a:avLst/>
          </a:prstGeom>
        </p:spPr>
      </p:pic>
      <p:pic>
        <p:nvPicPr>
          <p:cNvPr id="6" name="Pictur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876800" y="4727863"/>
            <a:ext cx="2438400" cy="1828800"/>
          </a:xfrm>
          <a:prstGeom prst="rect">
            <a:avLst/>
          </a:prstGeom>
        </p:spPr>
      </p:pic>
      <p:pic>
        <p:nvPicPr>
          <p:cNvPr id="13" name="Picture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78181" y="4733057"/>
            <a:ext cx="2431474" cy="1823606"/>
          </a:xfrm>
          <a:prstGeom prst="rect">
            <a:avLst/>
          </a:prstGeom>
        </p:spPr>
      </p:pic>
    </p:spTree>
    <p:extLst>
      <p:ext uri="{BB962C8B-B14F-4D97-AF65-F5344CB8AC3E}">
        <p14:creationId xmlns:p14="http://schemas.microsoft.com/office/powerpoint/2010/main" val="36118516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Animation </a:t>
            </a:r>
            <a:r>
              <a:rPr lang="en-US" dirty="0">
                <a:solidFill>
                  <a:schemeClr val="bg1"/>
                </a:solidFill>
              </a:rPr>
              <a:t>(continued)</a:t>
            </a:r>
          </a:p>
        </p:txBody>
      </p:sp>
      <p:sp>
        <p:nvSpPr>
          <p:cNvPr id="3" name="Content Placeholder 2"/>
          <p:cNvSpPr>
            <a:spLocks noGrp="1"/>
          </p:cNvSpPr>
          <p:nvPr>
            <p:ph idx="1"/>
          </p:nvPr>
        </p:nvSpPr>
        <p:spPr/>
        <p:txBody>
          <a:bodyPr/>
          <a:lstStyle/>
          <a:p>
            <a:r>
              <a:rPr lang="en-US" dirty="0">
                <a:solidFill>
                  <a:schemeClr val="bg1"/>
                </a:solidFill>
              </a:rPr>
              <a:t>Animation can be challenging to consider when developing multimedia. Yes, it is the medium in which Pixar and </a:t>
            </a:r>
            <a:r>
              <a:rPr lang="en-US" dirty="0" err="1">
                <a:solidFill>
                  <a:schemeClr val="bg1"/>
                </a:solidFill>
              </a:rPr>
              <a:t>Dreamworks</a:t>
            </a:r>
            <a:r>
              <a:rPr lang="en-US" dirty="0">
                <a:solidFill>
                  <a:schemeClr val="bg1"/>
                </a:solidFill>
              </a:rPr>
              <a:t> perform their magic, but animation is more than rendered characters.</a:t>
            </a:r>
          </a:p>
          <a:p>
            <a:r>
              <a:rPr lang="en-US" dirty="0">
                <a:solidFill>
                  <a:schemeClr val="bg1"/>
                </a:solidFill>
              </a:rPr>
              <a:t>For a computer interface, animation can show that the system is loading or ready for input. It can provide a visual cue between screen changes. It can provide a hint by casting a glow on a navigation element.</a:t>
            </a:r>
          </a:p>
          <a:p>
            <a:r>
              <a:rPr lang="en-US" dirty="0">
                <a:solidFill>
                  <a:schemeClr val="bg1"/>
                </a:solidFill>
              </a:rPr>
              <a:t>The key with animation is to exercise restraint. Subtle is almost always better than flamboyant</a:t>
            </a:r>
            <a:r>
              <a:rPr lang="en-US" dirty="0" smtClean="0">
                <a:solidFill>
                  <a:schemeClr val="bg1"/>
                </a:solidFill>
              </a:rPr>
              <a:t>.</a:t>
            </a:r>
            <a:endParaRPr lang="en-US" dirty="0">
              <a:solidFill>
                <a:schemeClr val="bg1"/>
              </a:solidFill>
            </a:endParaRPr>
          </a:p>
        </p:txBody>
      </p:sp>
      <p:sp>
        <p:nvSpPr>
          <p:cNvPr id="4" name="Oval 3"/>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7" name="Picture 6">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8" name="Picture 7">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pic>
        <p:nvPicPr>
          <p:cNvPr id="9" name="Picture 8">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23316951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Interactivity</a:t>
            </a:r>
            <a:endParaRPr lang="en-US" dirty="0">
              <a:solidFill>
                <a:schemeClr val="bg1"/>
              </a:solidFill>
            </a:endParaRPr>
          </a:p>
        </p:txBody>
      </p:sp>
      <p:sp>
        <p:nvSpPr>
          <p:cNvPr id="3" name="Content Placeholder 2"/>
          <p:cNvSpPr>
            <a:spLocks noGrp="1"/>
          </p:cNvSpPr>
          <p:nvPr>
            <p:ph idx="1"/>
          </p:nvPr>
        </p:nvSpPr>
        <p:spPr/>
        <p:txBody>
          <a:bodyPr/>
          <a:lstStyle/>
          <a:p>
            <a:r>
              <a:rPr lang="en-US" dirty="0">
                <a:solidFill>
                  <a:schemeClr val="bg1"/>
                </a:solidFill>
              </a:rPr>
              <a:t>When designing multimedia, as the designer you weave these many elements together into a complex tapestry of sights and sounds. Choosing the best way to give the viewer control over their experience is a challenge, but very rewarding.</a:t>
            </a:r>
            <a:endParaRPr lang="en-US" dirty="0">
              <a:solidFill>
                <a:schemeClr val="bg1"/>
              </a:solidFill>
            </a:endParaRPr>
          </a:p>
        </p:txBody>
      </p:sp>
      <p:sp>
        <p:nvSpPr>
          <p:cNvPr id="7" name="Oval 6"/>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9" name="Picture 8">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11" name="Picture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sp>
        <p:nvSpPr>
          <p:cNvPr id="10" name="Oval 9"/>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41672879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Hardware needed for Multimedia</a:t>
            </a:r>
            <a:endParaRPr lang="en-US" dirty="0">
              <a:solidFill>
                <a:schemeClr val="bg1"/>
              </a:solidFill>
            </a:endParaRPr>
          </a:p>
        </p:txBody>
      </p:sp>
      <p:sp>
        <p:nvSpPr>
          <p:cNvPr id="3" name="Content Placeholder 2"/>
          <p:cNvSpPr>
            <a:spLocks noGrp="1"/>
          </p:cNvSpPr>
          <p:nvPr>
            <p:ph idx="1"/>
          </p:nvPr>
        </p:nvSpPr>
        <p:spPr/>
        <p:txBody>
          <a:bodyPr>
            <a:normAutofit fontScale="47500" lnSpcReduction="20000"/>
          </a:bodyPr>
          <a:lstStyle/>
          <a:p>
            <a:r>
              <a:rPr lang="en-US" b="1" i="1" dirty="0">
                <a:solidFill>
                  <a:schemeClr val="bg1"/>
                </a:solidFill>
              </a:rPr>
              <a:t>CPU</a:t>
            </a:r>
            <a:endParaRPr lang="en-US" dirty="0">
              <a:solidFill>
                <a:schemeClr val="bg1"/>
              </a:solidFill>
            </a:endParaRPr>
          </a:p>
          <a:p>
            <a:r>
              <a:rPr lang="en-US" dirty="0">
                <a:solidFill>
                  <a:schemeClr val="bg1"/>
                </a:solidFill>
              </a:rPr>
              <a:t>Central Processing Unit (CPU) is an essential part in any computer. It is considered as the brain of computer, where processing and synchronization of all activities takes place. The efficiency of a computer is judged by the speed of the CPU in processing of data. For a multimedia computer a Pentium processor is preferred because of higher efficiency.</a:t>
            </a:r>
          </a:p>
          <a:p>
            <a:r>
              <a:rPr lang="en-US" b="1" i="1" dirty="0">
                <a:solidFill>
                  <a:schemeClr val="bg1"/>
                </a:solidFill>
              </a:rPr>
              <a:t>Monitor</a:t>
            </a:r>
            <a:endParaRPr lang="en-US" dirty="0">
              <a:solidFill>
                <a:schemeClr val="bg1"/>
              </a:solidFill>
            </a:endParaRPr>
          </a:p>
          <a:p>
            <a:r>
              <a:rPr lang="en-US" dirty="0">
                <a:solidFill>
                  <a:schemeClr val="bg1"/>
                </a:solidFill>
              </a:rPr>
              <a:t>The monitor is used to see the computer output. Generally, it displays 25 rows and 80 columns of text. The text or graphics in a monitor is created as a result of an arrangement of tiny dots, called pixels. Resolution is the amount of details the monitor can render. Resolution is defined in terms of horizontal and vertical pixel (picture elements) displayed on the screen.</a:t>
            </a:r>
          </a:p>
          <a:p>
            <a:r>
              <a:rPr lang="en-US" b="1" i="1" dirty="0">
                <a:solidFill>
                  <a:schemeClr val="bg1"/>
                </a:solidFill>
              </a:rPr>
              <a:t>Video Grabbing Card</a:t>
            </a:r>
            <a:endParaRPr lang="en-US" dirty="0">
              <a:solidFill>
                <a:schemeClr val="bg1"/>
              </a:solidFill>
            </a:endParaRPr>
          </a:p>
          <a:p>
            <a:r>
              <a:rPr lang="en-US" dirty="0">
                <a:solidFill>
                  <a:schemeClr val="bg1"/>
                </a:solidFill>
              </a:rPr>
              <a:t>We need to convert the analog video signal to digital signal for processing in a computer. Normal computer will not be able to do it alone. It requires special equipment called video grabbing card and software to this conversion process. This card translates the analog signal it receives from conventional sources such as a VCR or a video camera, and converts them into digital format.</a:t>
            </a:r>
          </a:p>
          <a:p>
            <a:r>
              <a:rPr lang="en-US" b="1" i="1" dirty="0">
                <a:solidFill>
                  <a:schemeClr val="bg1"/>
                </a:solidFill>
              </a:rPr>
              <a:t>Sound Card</a:t>
            </a:r>
            <a:endParaRPr lang="en-US" dirty="0">
              <a:solidFill>
                <a:schemeClr val="bg1"/>
              </a:solidFill>
            </a:endParaRPr>
          </a:p>
          <a:p>
            <a:r>
              <a:rPr lang="en-US" dirty="0">
                <a:solidFill>
                  <a:schemeClr val="bg1"/>
                </a:solidFill>
              </a:rPr>
              <a:t>Today’s computers are capable of creating the professional multimedia needs. Not only you can use computer to compose your own music, but it can also be used for recognition of speech and synthesis. It can even read back the entire document for you. But before all this happens, we need to convert the conventional sound signal to computer understandable digital signals. This is done using a special component added to the system called sound card.</a:t>
            </a:r>
          </a:p>
          <a:p>
            <a:r>
              <a:rPr lang="en-US" b="1" i="1" dirty="0" err="1">
                <a:solidFill>
                  <a:schemeClr val="bg1"/>
                </a:solidFill>
              </a:rPr>
              <a:t>CD-Rom</a:t>
            </a:r>
            <a:endParaRPr lang="en-US" dirty="0">
              <a:solidFill>
                <a:schemeClr val="bg1"/>
              </a:solidFill>
            </a:endParaRPr>
          </a:p>
          <a:p>
            <a:r>
              <a:rPr lang="en-US" dirty="0">
                <a:solidFill>
                  <a:schemeClr val="bg1"/>
                </a:solidFill>
              </a:rPr>
              <a:t>CD-ROM is a magnetic disk of 4.7 inches diameter and it can contain data up to 680 Megabytes. It has become a standard by itself basically for its massive storage capacity, faster data transfer rate. To access CD-ROM a very special d1rive is required and it is known as CD-ROM drive.</a:t>
            </a:r>
          </a:p>
          <a:p>
            <a:endParaRPr lang="en-US" dirty="0">
              <a:solidFill>
                <a:schemeClr val="bg1"/>
              </a:solidFill>
            </a:endParaRPr>
          </a:p>
        </p:txBody>
      </p:sp>
      <p:sp>
        <p:nvSpPr>
          <p:cNvPr id="4" name="Oval 3"/>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7" name="Picture 6">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8" name="Picture 7">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pic>
        <p:nvPicPr>
          <p:cNvPr id="9" name="Picture 8">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28323178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Software needed </a:t>
            </a:r>
            <a:r>
              <a:rPr lang="en-US" dirty="0">
                <a:solidFill>
                  <a:schemeClr val="bg1"/>
                </a:solidFill>
              </a:rPr>
              <a:t>for Multimedia</a:t>
            </a:r>
            <a:endParaRPr lang="en-US" dirty="0"/>
          </a:p>
        </p:txBody>
      </p:sp>
      <p:sp>
        <p:nvSpPr>
          <p:cNvPr id="3" name="Content Placeholder 2"/>
          <p:cNvSpPr>
            <a:spLocks noGrp="1"/>
          </p:cNvSpPr>
          <p:nvPr>
            <p:ph idx="1"/>
          </p:nvPr>
        </p:nvSpPr>
        <p:spPr/>
        <p:txBody>
          <a:bodyPr>
            <a:normAutofit fontScale="47500" lnSpcReduction="20000"/>
          </a:bodyPr>
          <a:lstStyle/>
          <a:p>
            <a:r>
              <a:rPr lang="en-US" b="1" i="1" dirty="0">
                <a:solidFill>
                  <a:schemeClr val="bg1"/>
                </a:solidFill>
              </a:rPr>
              <a:t>Adobe CS4</a:t>
            </a:r>
            <a:endParaRPr lang="en-US" dirty="0">
              <a:solidFill>
                <a:schemeClr val="bg1"/>
              </a:solidFill>
            </a:endParaRPr>
          </a:p>
          <a:p>
            <a:r>
              <a:rPr lang="en-US" dirty="0">
                <a:solidFill>
                  <a:schemeClr val="bg1"/>
                </a:solidFill>
              </a:rPr>
              <a:t>Adobe CS4 is a collection of graphic design, video editing, and web development applications made by Adobe Systems many of which are the industry standard that includes</a:t>
            </a:r>
          </a:p>
          <a:p>
            <a:r>
              <a:rPr lang="en-US" b="1" i="1" dirty="0">
                <a:solidFill>
                  <a:schemeClr val="bg1"/>
                </a:solidFill>
              </a:rPr>
              <a:t>Adobe Dreamweaver</a:t>
            </a:r>
            <a:endParaRPr lang="en-US" dirty="0">
              <a:solidFill>
                <a:schemeClr val="bg1"/>
              </a:solidFill>
            </a:endParaRPr>
          </a:p>
          <a:p>
            <a:r>
              <a:rPr lang="en-US" dirty="0">
                <a:solidFill>
                  <a:schemeClr val="bg1"/>
                </a:solidFill>
              </a:rPr>
              <a:t>Although a hybrid WYSIWYG and code-based web design and development application, Dreamweaver’s WYSIWYG mode can hide the HTML code details of pages from the user, making it possible for non-coders to create web pages and sites</a:t>
            </a:r>
            <a:r>
              <a:rPr lang="en-US" dirty="0" smtClean="0">
                <a:solidFill>
                  <a:schemeClr val="bg1"/>
                </a:solidFill>
              </a:rPr>
              <a:t>. WYSIWYG </a:t>
            </a:r>
            <a:r>
              <a:rPr lang="en-US" dirty="0">
                <a:solidFill>
                  <a:schemeClr val="bg1"/>
                </a:solidFill>
              </a:rPr>
              <a:t>(What You See Is What You Get) web development software that allows users to create websites with out using Html, everything can be done visually.</a:t>
            </a:r>
          </a:p>
          <a:p>
            <a:r>
              <a:rPr lang="en-US" b="1" i="1" dirty="0">
                <a:solidFill>
                  <a:schemeClr val="bg1"/>
                </a:solidFill>
              </a:rPr>
              <a:t>Adobe Fireworks</a:t>
            </a:r>
            <a:endParaRPr lang="en-US" dirty="0">
              <a:solidFill>
                <a:schemeClr val="bg1"/>
              </a:solidFill>
            </a:endParaRPr>
          </a:p>
          <a:p>
            <a:r>
              <a:rPr lang="en-US" dirty="0">
                <a:solidFill>
                  <a:schemeClr val="bg1"/>
                </a:solidFill>
              </a:rPr>
              <a:t>A graphics package that allows users to create bitmap and vector graphics editor with features such as: slices, the ability to add hotspots etc.) for rapidly creating website prototypes and application interfaces.</a:t>
            </a:r>
          </a:p>
          <a:p>
            <a:r>
              <a:rPr lang="en-US" b="1" i="1" dirty="0">
                <a:solidFill>
                  <a:schemeClr val="bg1"/>
                </a:solidFill>
              </a:rPr>
              <a:t>Gimp</a:t>
            </a:r>
            <a:endParaRPr lang="en-US" dirty="0">
              <a:solidFill>
                <a:schemeClr val="bg1"/>
              </a:solidFill>
            </a:endParaRPr>
          </a:p>
          <a:p>
            <a:r>
              <a:rPr lang="en-US" dirty="0">
                <a:solidFill>
                  <a:schemeClr val="bg1"/>
                </a:solidFill>
              </a:rPr>
              <a:t> Is an alternative to Photoshop and cheaper but not quite as good.</a:t>
            </a:r>
          </a:p>
          <a:p>
            <a:r>
              <a:rPr lang="en-US" b="1" i="1" dirty="0">
                <a:solidFill>
                  <a:schemeClr val="bg1"/>
                </a:solidFill>
              </a:rPr>
              <a:t>Google Sketchup</a:t>
            </a:r>
            <a:endParaRPr lang="en-US" dirty="0">
              <a:solidFill>
                <a:schemeClr val="bg1"/>
              </a:solidFill>
            </a:endParaRPr>
          </a:p>
          <a:p>
            <a:r>
              <a:rPr lang="en-US" dirty="0">
                <a:solidFill>
                  <a:schemeClr val="bg1"/>
                </a:solidFill>
              </a:rPr>
              <a:t>SketchUp is a 3D modeling program designed for architects, civil engineers, filmmakers, game developers, and related professions.</a:t>
            </a:r>
          </a:p>
          <a:p>
            <a:r>
              <a:rPr lang="en-US" b="1" i="1" dirty="0">
                <a:solidFill>
                  <a:schemeClr val="bg1"/>
                </a:solidFill>
              </a:rPr>
              <a:t>Microsoft Frontpage</a:t>
            </a:r>
            <a:endParaRPr lang="en-US" dirty="0">
              <a:solidFill>
                <a:schemeClr val="bg1"/>
              </a:solidFill>
            </a:endParaRPr>
          </a:p>
          <a:p>
            <a:r>
              <a:rPr lang="en-US" dirty="0">
                <a:solidFill>
                  <a:schemeClr val="bg1"/>
                </a:solidFill>
              </a:rPr>
              <a:t>As a WYSIWYG editor, FrontPage is designed to hide the details of pages’ HTML code from the user, making it possible for novices to easily create web pages and sites</a:t>
            </a:r>
            <a:r>
              <a:rPr lang="en-US" dirty="0" smtClean="0">
                <a:solidFill>
                  <a:schemeClr val="bg1"/>
                </a:solidFill>
              </a:rPr>
              <a:t>.</a:t>
            </a:r>
            <a:endParaRPr lang="en-US" dirty="0">
              <a:solidFill>
                <a:schemeClr val="bg1"/>
              </a:solidFill>
            </a:endParaRPr>
          </a:p>
        </p:txBody>
      </p:sp>
      <p:sp>
        <p:nvSpPr>
          <p:cNvPr id="4" name="Oval 3"/>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7" name="Picture 6">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8" name="Picture 7">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pic>
        <p:nvPicPr>
          <p:cNvPr id="9" name="Picture 8">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39746022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Software needed (continued)</a:t>
            </a:r>
            <a:endParaRPr lang="en-US" dirty="0">
              <a:solidFill>
                <a:schemeClr val="bg1"/>
              </a:solidFill>
            </a:endParaRPr>
          </a:p>
        </p:txBody>
      </p:sp>
      <p:sp>
        <p:nvSpPr>
          <p:cNvPr id="3" name="Content Placeholder 2"/>
          <p:cNvSpPr>
            <a:spLocks noGrp="1"/>
          </p:cNvSpPr>
          <p:nvPr>
            <p:ph idx="1"/>
          </p:nvPr>
        </p:nvSpPr>
        <p:spPr/>
        <p:txBody>
          <a:bodyPr>
            <a:normAutofit fontScale="47500" lnSpcReduction="20000"/>
          </a:bodyPr>
          <a:lstStyle/>
          <a:p>
            <a:r>
              <a:rPr lang="en-US" b="1" i="1" dirty="0">
                <a:solidFill>
                  <a:schemeClr val="bg1"/>
                </a:solidFill>
              </a:rPr>
              <a:t>Apple Quicktime</a:t>
            </a:r>
            <a:endParaRPr lang="en-US" dirty="0">
              <a:solidFill>
                <a:schemeClr val="bg1"/>
              </a:solidFill>
            </a:endParaRPr>
          </a:p>
          <a:p>
            <a:r>
              <a:rPr lang="en-US" dirty="0">
                <a:solidFill>
                  <a:schemeClr val="bg1"/>
                </a:solidFill>
              </a:rPr>
              <a:t>QuickTime is an extensible proprietary multimedia </a:t>
            </a:r>
            <a:r>
              <a:rPr lang="en-US" dirty="0" smtClean="0">
                <a:solidFill>
                  <a:schemeClr val="bg1"/>
                </a:solidFill>
              </a:rPr>
              <a:t>framework developed </a:t>
            </a:r>
            <a:r>
              <a:rPr lang="en-US" dirty="0">
                <a:solidFill>
                  <a:schemeClr val="bg1"/>
                </a:solidFill>
              </a:rPr>
              <a:t>by Apple, capable of handling various formats of digital video, 3D models, sound, text, animation, music, panoramic images, and interactivity.       </a:t>
            </a:r>
          </a:p>
          <a:p>
            <a:r>
              <a:rPr lang="en-US" b="1" i="1" dirty="0">
                <a:solidFill>
                  <a:schemeClr val="bg1"/>
                </a:solidFill>
              </a:rPr>
              <a:t>Photoshop Pro</a:t>
            </a:r>
            <a:endParaRPr lang="en-US" dirty="0">
              <a:solidFill>
                <a:schemeClr val="bg1"/>
              </a:solidFill>
            </a:endParaRPr>
          </a:p>
          <a:p>
            <a:r>
              <a:rPr lang="en-US" dirty="0">
                <a:solidFill>
                  <a:schemeClr val="bg1"/>
                </a:solidFill>
              </a:rPr>
              <a:t>Adobe Photoshop, or simply Photoshop, is a graphics editing </a:t>
            </a:r>
            <a:r>
              <a:rPr lang="en-US" dirty="0" smtClean="0">
                <a:solidFill>
                  <a:schemeClr val="bg1"/>
                </a:solidFill>
              </a:rPr>
              <a:t>program developed </a:t>
            </a:r>
            <a:r>
              <a:rPr lang="en-US" dirty="0">
                <a:solidFill>
                  <a:schemeClr val="bg1"/>
                </a:solidFill>
              </a:rPr>
              <a:t>and published by Adobe Systems. It is the current market leader for commercial bitmap and image manipulation software, and is the flagship product of Adobe Systems. It has been described as “an industry standard for graphics professionals”</a:t>
            </a:r>
          </a:p>
          <a:p>
            <a:r>
              <a:rPr lang="en-US" b="1" i="1" dirty="0">
                <a:solidFill>
                  <a:schemeClr val="bg1"/>
                </a:solidFill>
              </a:rPr>
              <a:t>Microsoft Powerpoint</a:t>
            </a:r>
            <a:endParaRPr lang="en-US" dirty="0">
              <a:solidFill>
                <a:schemeClr val="bg1"/>
              </a:solidFill>
            </a:endParaRPr>
          </a:p>
          <a:p>
            <a:r>
              <a:rPr lang="en-US" dirty="0">
                <a:solidFill>
                  <a:schemeClr val="bg1"/>
                </a:solidFill>
              </a:rPr>
              <a:t>Powerpoint Presentations are generally made up of slides may contain text, graphics, movies, and other objects, which may be arranged freely on the slide.</a:t>
            </a:r>
          </a:p>
          <a:p>
            <a:r>
              <a:rPr lang="en-US" b="1" i="1" dirty="0">
                <a:solidFill>
                  <a:schemeClr val="bg1"/>
                </a:solidFill>
              </a:rPr>
              <a:t>Adobe Flash Player              </a:t>
            </a:r>
            <a:endParaRPr lang="en-US" dirty="0">
              <a:solidFill>
                <a:schemeClr val="bg1"/>
              </a:solidFill>
            </a:endParaRPr>
          </a:p>
          <a:p>
            <a:r>
              <a:rPr lang="en-US" dirty="0">
                <a:solidFill>
                  <a:schemeClr val="bg1"/>
                </a:solidFill>
              </a:rPr>
              <a:t>Adobe Flash (formerly Macromedia Flash) is a multimedia </a:t>
            </a:r>
            <a:r>
              <a:rPr lang="en-US" dirty="0" smtClean="0">
                <a:solidFill>
                  <a:schemeClr val="bg1"/>
                </a:solidFill>
              </a:rPr>
              <a:t>platform that </a:t>
            </a:r>
            <a:r>
              <a:rPr lang="en-US" dirty="0">
                <a:solidFill>
                  <a:schemeClr val="bg1"/>
                </a:solidFill>
              </a:rPr>
              <a:t>is popular for adding animation and interactivity to web pages. Originally acquired by Macromedia, Flash was introduced in 1996, and is currently developed and distributed by Adobe Systems.</a:t>
            </a:r>
          </a:p>
          <a:p>
            <a:r>
              <a:rPr lang="en-US" dirty="0">
                <a:solidFill>
                  <a:schemeClr val="bg1"/>
                </a:solidFill>
              </a:rPr>
              <a:t>Flash is commonly used to create animation, advertisements, and various web page Flash components, to integrate video into web pages, and more recently, to develop rich Internet applications.</a:t>
            </a:r>
          </a:p>
          <a:p>
            <a:r>
              <a:rPr lang="en-US" i="1" dirty="0">
                <a:solidFill>
                  <a:schemeClr val="bg1"/>
                </a:solidFill>
              </a:rPr>
              <a:t> </a:t>
            </a:r>
            <a:endParaRPr lang="en-US" dirty="0">
              <a:solidFill>
                <a:schemeClr val="bg1"/>
              </a:solidFill>
            </a:endParaRPr>
          </a:p>
          <a:p>
            <a:r>
              <a:rPr lang="en-US" b="1" i="1" dirty="0">
                <a:solidFill>
                  <a:schemeClr val="bg1"/>
                </a:solidFill>
              </a:rPr>
              <a:t>Adobe Shockwave</a:t>
            </a:r>
            <a:endParaRPr lang="en-US" dirty="0">
              <a:solidFill>
                <a:schemeClr val="bg1"/>
              </a:solidFill>
            </a:endParaRPr>
          </a:p>
          <a:p>
            <a:r>
              <a:rPr lang="en-US" dirty="0">
                <a:solidFill>
                  <a:schemeClr val="bg1"/>
                </a:solidFill>
              </a:rPr>
              <a:t>Adobe Shockwave (formerly Macromedia Shockwave) is a multimedia player program, first developed by Macromedia, acquired by Adobe Systems in 2005. It allows Adobe </a:t>
            </a:r>
            <a:r>
              <a:rPr lang="en-US" dirty="0" smtClean="0">
                <a:solidFill>
                  <a:schemeClr val="bg1"/>
                </a:solidFill>
              </a:rPr>
              <a:t>Director</a:t>
            </a:r>
            <a:r>
              <a:rPr lang="en-US" dirty="0">
                <a:solidFill>
                  <a:schemeClr val="bg1"/>
                </a:solidFill>
              </a:rPr>
              <a:t> applications to be published on the Internet and viewed in a web browser on any computer which has the Shockwave plug-in installed.</a:t>
            </a:r>
          </a:p>
          <a:p>
            <a:endParaRPr lang="en-US" dirty="0">
              <a:solidFill>
                <a:schemeClr val="bg1"/>
              </a:solidFill>
            </a:endParaRPr>
          </a:p>
        </p:txBody>
      </p:sp>
      <p:sp>
        <p:nvSpPr>
          <p:cNvPr id="4" name="Oval 3"/>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7" name="Picture 6">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8" name="Picture 7">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pic>
        <p:nvPicPr>
          <p:cNvPr id="9" name="Picture 8">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14310855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4" name="Oval 3"/>
          <p:cNvSpPr/>
          <p:nvPr/>
        </p:nvSpPr>
        <p:spPr>
          <a:xfrm>
            <a:off x="3513329" y="1864504"/>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6024" y="1840897"/>
            <a:ext cx="498649" cy="498649"/>
          </a:xfrm>
          <a:prstGeom prst="rect">
            <a:avLst/>
          </a:prstGeom>
        </p:spPr>
      </p:pic>
      <p:sp>
        <p:nvSpPr>
          <p:cNvPr id="2" name="Title 1"/>
          <p:cNvSpPr>
            <a:spLocks noGrp="1"/>
          </p:cNvSpPr>
          <p:nvPr>
            <p:ph type="title"/>
          </p:nvPr>
        </p:nvSpPr>
        <p:spPr/>
        <p:txBody>
          <a:bodyPr/>
          <a:lstStyle/>
          <a:p>
            <a:r>
              <a:rPr lang="en-US" dirty="0" smtClean="0">
                <a:solidFill>
                  <a:schemeClr val="bg1"/>
                </a:solidFill>
              </a:rPr>
              <a:t>Welcome to the </a:t>
            </a:r>
            <a:r>
              <a:rPr lang="en-US" b="1" dirty="0" smtClean="0">
                <a:solidFill>
                  <a:schemeClr val="bg1"/>
                </a:solidFill>
              </a:rPr>
              <a:t>Help</a:t>
            </a:r>
            <a:r>
              <a:rPr lang="en-US" dirty="0" smtClean="0">
                <a:solidFill>
                  <a:schemeClr val="bg1"/>
                </a:solidFill>
              </a:rPr>
              <a:t> page</a:t>
            </a:r>
            <a:endParaRPr lang="en-US" dirty="0">
              <a:solidFill>
                <a:schemeClr val="bg1"/>
              </a:solidFill>
            </a:endParaRPr>
          </a:p>
        </p:txBody>
      </p:sp>
      <p:sp>
        <p:nvSpPr>
          <p:cNvPr id="3" name="Content Placeholder 2"/>
          <p:cNvSpPr>
            <a:spLocks noGrp="1"/>
          </p:cNvSpPr>
          <p:nvPr>
            <p:ph idx="1"/>
          </p:nvPr>
        </p:nvSpPr>
        <p:spPr>
          <a:xfrm>
            <a:off x="838200" y="1825625"/>
            <a:ext cx="2737513" cy="4351338"/>
          </a:xfrm>
        </p:spPr>
        <p:txBody>
          <a:bodyPr/>
          <a:lstStyle/>
          <a:p>
            <a:r>
              <a:rPr lang="en-US" dirty="0" smtClean="0">
                <a:solidFill>
                  <a:schemeClr val="bg1"/>
                </a:solidFill>
              </a:rPr>
              <a:t>Back Button - </a:t>
            </a:r>
          </a:p>
          <a:p>
            <a:endParaRPr lang="en-US" dirty="0">
              <a:solidFill>
                <a:schemeClr val="bg1"/>
              </a:solidFill>
            </a:endParaRPr>
          </a:p>
          <a:p>
            <a:r>
              <a:rPr lang="en-US" dirty="0" smtClean="0">
                <a:solidFill>
                  <a:schemeClr val="bg1"/>
                </a:solidFill>
              </a:rPr>
              <a:t>Next Button -</a:t>
            </a:r>
          </a:p>
          <a:p>
            <a:endParaRPr lang="en-US" dirty="0">
              <a:solidFill>
                <a:schemeClr val="bg1"/>
              </a:solidFill>
            </a:endParaRPr>
          </a:p>
          <a:p>
            <a:r>
              <a:rPr lang="en-US" dirty="0" smtClean="0">
                <a:solidFill>
                  <a:schemeClr val="bg1"/>
                </a:solidFill>
              </a:rPr>
              <a:t>Home Button -</a:t>
            </a:r>
          </a:p>
          <a:p>
            <a:endParaRPr lang="en-US" dirty="0">
              <a:solidFill>
                <a:schemeClr val="bg1"/>
              </a:solidFill>
            </a:endParaRPr>
          </a:p>
          <a:p>
            <a:r>
              <a:rPr lang="en-US" dirty="0" smtClean="0">
                <a:solidFill>
                  <a:schemeClr val="bg1"/>
                </a:solidFill>
              </a:rPr>
              <a:t>Help Button - </a:t>
            </a:r>
          </a:p>
        </p:txBody>
      </p:sp>
      <p:sp>
        <p:nvSpPr>
          <p:cNvPr id="5" name="Oval 4"/>
          <p:cNvSpPr/>
          <p:nvPr/>
        </p:nvSpPr>
        <p:spPr>
          <a:xfrm>
            <a:off x="3509206" y="4934108"/>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3476488" y="2861423"/>
            <a:ext cx="498649" cy="498649"/>
          </a:xfrm>
          <a:prstGeom prst="rect">
            <a:avLst/>
          </a:prstGeom>
        </p:spPr>
      </p:pic>
      <p:pic>
        <p:nvPicPr>
          <p:cNvPr id="8" name="Picture 7">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2854" y="3881950"/>
            <a:ext cx="502715" cy="502715"/>
          </a:xfrm>
          <a:prstGeom prst="rect">
            <a:avLst/>
          </a:prstGeom>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l="3257" t="3931" r="5278" b="5178"/>
          <a:stretch/>
        </p:blipFill>
        <p:spPr>
          <a:xfrm>
            <a:off x="3476487" y="4902477"/>
            <a:ext cx="479835" cy="476815"/>
          </a:xfrm>
          <a:prstGeom prst="rect">
            <a:avLst/>
          </a:prstGeom>
        </p:spPr>
      </p:pic>
      <p:sp>
        <p:nvSpPr>
          <p:cNvPr id="10" name="Content Placeholder 2"/>
          <p:cNvSpPr txBox="1">
            <a:spLocks/>
          </p:cNvSpPr>
          <p:nvPr/>
        </p:nvSpPr>
        <p:spPr>
          <a:xfrm>
            <a:off x="4236500" y="1829555"/>
            <a:ext cx="6681709"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solidFill>
                  <a:schemeClr val="bg1"/>
                </a:solidFill>
              </a:rPr>
              <a:t>Brings you to the previous page.</a:t>
            </a:r>
          </a:p>
          <a:p>
            <a:pPr marL="0" indent="0">
              <a:buNone/>
            </a:pPr>
            <a:endParaRPr lang="en-US" dirty="0" smtClean="0">
              <a:solidFill>
                <a:schemeClr val="bg1"/>
              </a:solidFill>
            </a:endParaRPr>
          </a:p>
          <a:p>
            <a:pPr marL="0" indent="0">
              <a:buNone/>
            </a:pPr>
            <a:r>
              <a:rPr lang="en-US" dirty="0" smtClean="0">
                <a:solidFill>
                  <a:schemeClr val="bg1"/>
                </a:solidFill>
              </a:rPr>
              <a:t>Brings you to the next page.</a:t>
            </a:r>
          </a:p>
          <a:p>
            <a:pPr marL="0" indent="0">
              <a:buNone/>
            </a:pPr>
            <a:endParaRPr lang="en-US" dirty="0">
              <a:solidFill>
                <a:schemeClr val="bg1"/>
              </a:solidFill>
            </a:endParaRPr>
          </a:p>
          <a:p>
            <a:pPr marL="0" indent="0">
              <a:buNone/>
            </a:pPr>
            <a:r>
              <a:rPr lang="en-US" dirty="0" smtClean="0">
                <a:solidFill>
                  <a:schemeClr val="bg1"/>
                </a:solidFill>
              </a:rPr>
              <a:t>Brings you back to the title page.</a:t>
            </a:r>
          </a:p>
          <a:p>
            <a:pPr marL="0" indent="0">
              <a:buNone/>
            </a:pPr>
            <a:endParaRPr lang="en-US" dirty="0" smtClean="0">
              <a:solidFill>
                <a:schemeClr val="bg1"/>
              </a:solidFill>
            </a:endParaRPr>
          </a:p>
          <a:p>
            <a:pPr marL="0" indent="0">
              <a:buNone/>
            </a:pPr>
            <a:r>
              <a:rPr lang="en-US" dirty="0" smtClean="0">
                <a:solidFill>
                  <a:schemeClr val="bg1"/>
                </a:solidFill>
              </a:rPr>
              <a:t>Brings you back here to this help page.</a:t>
            </a:r>
          </a:p>
        </p:txBody>
      </p:sp>
    </p:spTree>
    <p:extLst>
      <p:ext uri="{BB962C8B-B14F-4D97-AF65-F5344CB8AC3E}">
        <p14:creationId xmlns:p14="http://schemas.microsoft.com/office/powerpoint/2010/main" val="3448037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10" name="Oval 9"/>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solidFill>
                  <a:schemeClr val="bg1"/>
                </a:solidFill>
              </a:rPr>
              <a:t>What is Interactive Multimedia?</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It’s the use </a:t>
            </a:r>
            <a:r>
              <a:rPr lang="en-US" dirty="0">
                <a:solidFill>
                  <a:schemeClr val="bg1"/>
                </a:solidFill>
              </a:rPr>
              <a:t>of a variety of artistic or communicative media</a:t>
            </a:r>
            <a:r>
              <a:rPr lang="en-US" dirty="0" smtClean="0">
                <a:solidFill>
                  <a:schemeClr val="bg1"/>
                </a:solidFill>
              </a:rPr>
              <a:t>. </a:t>
            </a:r>
          </a:p>
          <a:p>
            <a:r>
              <a:rPr lang="en-US" dirty="0">
                <a:solidFill>
                  <a:schemeClr val="bg1"/>
                </a:solidFill>
              </a:rPr>
              <a:t>Multimedia is </a:t>
            </a:r>
            <a:r>
              <a:rPr lang="en-US" dirty="0" smtClean="0">
                <a:solidFill>
                  <a:schemeClr val="bg1"/>
                </a:solidFill>
              </a:rPr>
              <a:t>a field about computer-controlled </a:t>
            </a:r>
            <a:r>
              <a:rPr lang="en-US" dirty="0">
                <a:solidFill>
                  <a:schemeClr val="bg1"/>
                </a:solidFill>
              </a:rPr>
              <a:t>integration of text, graphics, </a:t>
            </a:r>
            <a:r>
              <a:rPr lang="en-US" dirty="0" smtClean="0">
                <a:solidFill>
                  <a:schemeClr val="bg1"/>
                </a:solidFill>
              </a:rPr>
              <a:t>drawings, video, </a:t>
            </a:r>
            <a:r>
              <a:rPr lang="en-US" dirty="0">
                <a:solidFill>
                  <a:schemeClr val="bg1"/>
                </a:solidFill>
              </a:rPr>
              <a:t>animation, audio, and any other media where every type of information can be represented, stored, transmitted and processed digitally</a:t>
            </a:r>
            <a:r>
              <a:rPr lang="en-US" dirty="0" smtClean="0">
                <a:solidFill>
                  <a:schemeClr val="bg1"/>
                </a:solidFill>
              </a:rPr>
              <a:t>.</a:t>
            </a:r>
            <a:endParaRPr lang="en-US" dirty="0">
              <a:solidFill>
                <a:schemeClr val="bg1"/>
              </a:solidFill>
            </a:endParaRPr>
          </a:p>
          <a:p>
            <a:r>
              <a:rPr lang="en-US" dirty="0">
                <a:solidFill>
                  <a:schemeClr val="bg1"/>
                </a:solidFill>
              </a:rPr>
              <a:t>A Multimedia Application is an Application which uses a collection of multiple media sources e.g. text, graphics, images, sound/audio, animation and/or video</a:t>
            </a:r>
            <a:r>
              <a:rPr lang="en-US" dirty="0" smtClean="0">
                <a:solidFill>
                  <a:schemeClr val="bg1"/>
                </a:solidFill>
              </a:rPr>
              <a:t>.</a:t>
            </a:r>
            <a:endParaRPr lang="en-US" dirty="0">
              <a:solidFill>
                <a:schemeClr val="bg1"/>
              </a:solidFill>
            </a:endParaRPr>
          </a:p>
        </p:txBody>
      </p:sp>
      <p:pic>
        <p:nvPicPr>
          <p:cNvPr id="7" name="Picture 6">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8" name="Picture 7">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9" name="Picture 8">
            <a:hlinkClick r:id="rId3"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sp>
        <p:nvSpPr>
          <p:cNvPr id="11" name="Oval 10"/>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hlinkClick r:id="rId8" action="ppaction://hlinksldjump"/>
          </p:cNvPr>
          <p:cNvPicPr>
            <a:picLocks noChangeAspect="1"/>
          </p:cNvPicPr>
          <p:nvPr/>
        </p:nvPicPr>
        <p:blipFill rotWithShape="1">
          <a:blip r:embed="rId9"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41940196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30000">
              <a:srgbClr val="505D68"/>
            </a:gs>
            <a:gs pos="48000">
              <a:srgbClr val="B5D2EC"/>
            </a:gs>
            <a:gs pos="54000">
              <a:schemeClr val="accent1">
                <a:lumMod val="45000"/>
                <a:lumOff val="55000"/>
              </a:schemeClr>
            </a:gs>
            <a:gs pos="73000">
              <a:schemeClr val="tx2"/>
            </a:gs>
            <a:gs pos="100000">
              <a:schemeClr val="tx1"/>
            </a:gs>
          </a:gsLst>
          <a:lin ang="5400000" scaled="1"/>
        </a:gra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sp>
        <p:nvSpPr>
          <p:cNvPr id="2" name="Title 1"/>
          <p:cNvSpPr>
            <a:spLocks noGrp="1"/>
          </p:cNvSpPr>
          <p:nvPr>
            <p:ph type="title"/>
          </p:nvPr>
        </p:nvSpPr>
        <p:spPr/>
        <p:txBody>
          <a:bodyPr/>
          <a:lstStyle/>
          <a:p>
            <a:r>
              <a:rPr lang="en-US" dirty="0" smtClean="0">
                <a:solidFill>
                  <a:schemeClr val="bg1"/>
                </a:solidFill>
              </a:rPr>
              <a:t>Citations</a:t>
            </a:r>
            <a:endParaRPr lang="en-US" dirty="0">
              <a:solidFill>
                <a:schemeClr val="bg1"/>
              </a:solidFill>
            </a:endParaRPr>
          </a:p>
        </p:txBody>
      </p:sp>
      <p:sp>
        <p:nvSpPr>
          <p:cNvPr id="3" name="Content Placeholder 2"/>
          <p:cNvSpPr>
            <a:spLocks noGrp="1"/>
          </p:cNvSpPr>
          <p:nvPr>
            <p:ph idx="1"/>
          </p:nvPr>
        </p:nvSpPr>
        <p:spPr/>
        <p:txBody>
          <a:bodyPr>
            <a:normAutofit/>
          </a:bodyPr>
          <a:lstStyle/>
          <a:p>
            <a:r>
              <a:rPr lang="en-US" sz="1100" dirty="0">
                <a:solidFill>
                  <a:schemeClr val="bg1"/>
                </a:solidFill>
                <a:hlinkClick r:id="rId3"/>
              </a:rPr>
              <a:t>http://users.cs.cf.ac.uk/Dave.Marshall/Multimedia//</a:t>
            </a:r>
            <a:r>
              <a:rPr lang="en-US" sz="1100" dirty="0" smtClean="0">
                <a:solidFill>
                  <a:schemeClr val="bg1"/>
                </a:solidFill>
                <a:hlinkClick r:id="rId3"/>
              </a:rPr>
              <a:t>node10.html </a:t>
            </a:r>
            <a:endParaRPr lang="en-US" sz="1100" dirty="0">
              <a:solidFill>
                <a:schemeClr val="bg1"/>
              </a:solidFill>
              <a:hlinkClick r:id="rId3"/>
            </a:endParaRPr>
          </a:p>
          <a:p>
            <a:r>
              <a:rPr lang="en-US" sz="1100" dirty="0" smtClean="0">
                <a:solidFill>
                  <a:schemeClr val="bg1"/>
                </a:solidFill>
                <a:hlinkClick r:id="rId3"/>
              </a:rPr>
              <a:t>http</a:t>
            </a:r>
            <a:r>
              <a:rPr lang="en-US" sz="1100" dirty="0">
                <a:solidFill>
                  <a:schemeClr val="bg1"/>
                </a:solidFill>
                <a:hlinkClick r:id="rId3"/>
              </a:rPr>
              <a:t>://</a:t>
            </a:r>
            <a:r>
              <a:rPr lang="en-US" sz="1100" dirty="0" smtClean="0">
                <a:solidFill>
                  <a:schemeClr val="bg1"/>
                </a:solidFill>
                <a:hlinkClick r:id="rId3"/>
              </a:rPr>
              <a:t>www.clker.com/clipart-left-black-arrow.html</a:t>
            </a:r>
            <a:r>
              <a:rPr lang="en-US" sz="1100" dirty="0" smtClean="0">
                <a:solidFill>
                  <a:schemeClr val="bg1"/>
                </a:solidFill>
              </a:rPr>
              <a:t> </a:t>
            </a:r>
          </a:p>
          <a:p>
            <a:r>
              <a:rPr lang="en-US" sz="1100" dirty="0">
                <a:solidFill>
                  <a:schemeClr val="bg1"/>
                </a:solidFill>
                <a:hlinkClick r:id="rId4"/>
              </a:rPr>
              <a:t>https://</a:t>
            </a:r>
            <a:r>
              <a:rPr lang="en-US" sz="1100" dirty="0" smtClean="0">
                <a:solidFill>
                  <a:schemeClr val="bg1"/>
                </a:solidFill>
                <a:hlinkClick r:id="rId4"/>
              </a:rPr>
              <a:t>commons.wikimedia.org/wiki/File:Simpleicons_Interface_undo-arrow-in-a-black-circle.svg</a:t>
            </a:r>
            <a:r>
              <a:rPr lang="en-US" sz="1100" dirty="0" smtClean="0">
                <a:solidFill>
                  <a:schemeClr val="bg1"/>
                </a:solidFill>
              </a:rPr>
              <a:t> </a:t>
            </a:r>
          </a:p>
          <a:p>
            <a:r>
              <a:rPr lang="en-US" sz="1100" dirty="0">
                <a:solidFill>
                  <a:schemeClr val="bg1"/>
                </a:solidFill>
                <a:hlinkClick r:id="rId5"/>
              </a:rPr>
              <a:t>https://</a:t>
            </a:r>
            <a:r>
              <a:rPr lang="en-US" sz="1100" dirty="0" smtClean="0">
                <a:solidFill>
                  <a:schemeClr val="bg1"/>
                </a:solidFill>
                <a:hlinkClick r:id="rId5"/>
              </a:rPr>
              <a:t>www.shareicon.net/tag/house?cat=mixed&amp;cl=black</a:t>
            </a:r>
            <a:r>
              <a:rPr lang="en-US" sz="1100" dirty="0" smtClean="0">
                <a:solidFill>
                  <a:schemeClr val="bg1"/>
                </a:solidFill>
              </a:rPr>
              <a:t> </a:t>
            </a:r>
          </a:p>
          <a:p>
            <a:r>
              <a:rPr lang="en-US" sz="1100" dirty="0">
                <a:solidFill>
                  <a:schemeClr val="bg1"/>
                </a:solidFill>
                <a:hlinkClick r:id="rId6"/>
              </a:rPr>
              <a:t>https://</a:t>
            </a:r>
            <a:r>
              <a:rPr lang="en-US" sz="1100" dirty="0" smtClean="0">
                <a:solidFill>
                  <a:schemeClr val="bg1"/>
                </a:solidFill>
                <a:hlinkClick r:id="rId6"/>
              </a:rPr>
              <a:t>icons8.com/icon/645/help</a:t>
            </a:r>
            <a:r>
              <a:rPr lang="en-US" sz="1100" dirty="0" smtClean="0">
                <a:solidFill>
                  <a:schemeClr val="bg1"/>
                </a:solidFill>
              </a:rPr>
              <a:t> </a:t>
            </a:r>
          </a:p>
          <a:p>
            <a:r>
              <a:rPr lang="en-US" sz="1100" dirty="0">
                <a:solidFill>
                  <a:schemeClr val="bg1"/>
                </a:solidFill>
                <a:hlinkClick r:id="rId7"/>
              </a:rPr>
              <a:t>http://</a:t>
            </a:r>
            <a:r>
              <a:rPr lang="en-US" sz="1100" dirty="0" smtClean="0">
                <a:solidFill>
                  <a:schemeClr val="bg1"/>
                </a:solidFill>
                <a:hlinkClick r:id="rId7"/>
              </a:rPr>
              <a:t>smallbusiness.chron.com/5-components-multimedia-28279.html</a:t>
            </a:r>
            <a:r>
              <a:rPr lang="en-US" sz="1100" dirty="0" smtClean="0">
                <a:solidFill>
                  <a:schemeClr val="bg1"/>
                </a:solidFill>
              </a:rPr>
              <a:t> </a:t>
            </a:r>
          </a:p>
          <a:p>
            <a:r>
              <a:rPr lang="en-US" sz="1100" dirty="0">
                <a:solidFill>
                  <a:schemeClr val="bg1"/>
                </a:solidFill>
                <a:hlinkClick r:id="rId8"/>
              </a:rPr>
              <a:t>http://</a:t>
            </a:r>
            <a:r>
              <a:rPr lang="en-US" sz="1100" dirty="0" smtClean="0">
                <a:solidFill>
                  <a:schemeClr val="bg1"/>
                </a:solidFill>
                <a:hlinkClick r:id="rId8"/>
              </a:rPr>
              <a:t>www.iconarchive.com/show/plump-icons-by-zerode/Filetype-png-icon.html</a:t>
            </a:r>
            <a:r>
              <a:rPr lang="en-US" sz="1100" dirty="0" smtClean="0">
                <a:solidFill>
                  <a:schemeClr val="bg1"/>
                </a:solidFill>
              </a:rPr>
              <a:t> </a:t>
            </a:r>
          </a:p>
          <a:p>
            <a:r>
              <a:rPr lang="en-US" sz="1100" dirty="0">
                <a:solidFill>
                  <a:schemeClr val="bg1"/>
                </a:solidFill>
                <a:hlinkClick r:id="rId9"/>
              </a:rPr>
              <a:t>http://iconbug.com/detail/icon/5937/file-format-jpeg</a:t>
            </a:r>
            <a:r>
              <a:rPr lang="en-US" sz="1100" dirty="0" smtClean="0">
                <a:solidFill>
                  <a:schemeClr val="bg1"/>
                </a:solidFill>
                <a:hlinkClick r:id="rId9"/>
              </a:rPr>
              <a:t>/</a:t>
            </a:r>
            <a:r>
              <a:rPr lang="en-US" sz="1100" dirty="0" smtClean="0">
                <a:solidFill>
                  <a:schemeClr val="bg1"/>
                </a:solidFill>
              </a:rPr>
              <a:t> </a:t>
            </a:r>
            <a:endParaRPr lang="en-US" sz="1100" dirty="0" smtClean="0">
              <a:solidFill>
                <a:schemeClr val="bg1"/>
              </a:solidFill>
            </a:endParaRPr>
          </a:p>
          <a:p>
            <a:r>
              <a:rPr lang="en-US" sz="1100" dirty="0">
                <a:solidFill>
                  <a:schemeClr val="bg1"/>
                </a:solidFill>
                <a:hlinkClick r:id="rId10"/>
              </a:rPr>
              <a:t>https://www.pinterest.com/pin/787778159789479975</a:t>
            </a:r>
            <a:r>
              <a:rPr lang="en-US" sz="1100" dirty="0" smtClean="0">
                <a:solidFill>
                  <a:schemeClr val="bg1"/>
                </a:solidFill>
                <a:hlinkClick r:id="rId10"/>
              </a:rPr>
              <a:t>/</a:t>
            </a:r>
            <a:endParaRPr lang="en-US" sz="1100" dirty="0" smtClean="0">
              <a:solidFill>
                <a:schemeClr val="bg1"/>
              </a:solidFill>
            </a:endParaRPr>
          </a:p>
          <a:p>
            <a:r>
              <a:rPr lang="en-US" sz="1100" dirty="0">
                <a:solidFill>
                  <a:schemeClr val="bg1"/>
                </a:solidFill>
                <a:hlinkClick r:id="rId11"/>
              </a:rPr>
              <a:t>http://</a:t>
            </a:r>
            <a:r>
              <a:rPr lang="en-US" sz="1100" dirty="0" smtClean="0">
                <a:solidFill>
                  <a:schemeClr val="bg1"/>
                </a:solidFill>
                <a:hlinkClick r:id="rId11"/>
              </a:rPr>
              <a:t>www.laughinggif.com/gifs/fux1mklqnp</a:t>
            </a:r>
            <a:endParaRPr lang="en-US" sz="1100" dirty="0" smtClean="0">
              <a:solidFill>
                <a:schemeClr val="bg1"/>
              </a:solidFill>
            </a:endParaRPr>
          </a:p>
          <a:p>
            <a:r>
              <a:rPr lang="en-US" sz="1100" dirty="0">
                <a:solidFill>
                  <a:schemeClr val="bg1"/>
                </a:solidFill>
                <a:hlinkClick r:id="rId12"/>
              </a:rPr>
              <a:t>https://</a:t>
            </a:r>
            <a:r>
              <a:rPr lang="en-US" sz="1100" dirty="0" smtClean="0">
                <a:solidFill>
                  <a:schemeClr val="bg1"/>
                </a:solidFill>
                <a:hlinkClick r:id="rId12"/>
              </a:rPr>
              <a:t>dribbble.com/shots/1882213-Walking-Cheeseburger</a:t>
            </a:r>
            <a:r>
              <a:rPr lang="en-US" sz="1100" dirty="0" smtClean="0">
                <a:solidFill>
                  <a:schemeClr val="bg1"/>
                </a:solidFill>
              </a:rPr>
              <a:t> </a:t>
            </a:r>
          </a:p>
          <a:p>
            <a:r>
              <a:rPr lang="en-US" sz="1100" dirty="0">
                <a:solidFill>
                  <a:schemeClr val="bg1"/>
                </a:solidFill>
                <a:hlinkClick r:id="rId13"/>
              </a:rPr>
              <a:t>http://</a:t>
            </a:r>
            <a:r>
              <a:rPr lang="en-US" sz="1100" dirty="0" smtClean="0">
                <a:solidFill>
                  <a:schemeClr val="bg1"/>
                </a:solidFill>
                <a:hlinkClick r:id="rId13"/>
              </a:rPr>
              <a:t>inanimateinsanity.wikia.com/wiki/Cookie</a:t>
            </a:r>
            <a:r>
              <a:rPr lang="en-US" sz="1100" dirty="0" smtClean="0">
                <a:solidFill>
                  <a:schemeClr val="bg1"/>
                </a:solidFill>
              </a:rPr>
              <a:t> </a:t>
            </a:r>
          </a:p>
          <a:p>
            <a:r>
              <a:rPr lang="en-US" sz="1100" dirty="0">
                <a:solidFill>
                  <a:schemeClr val="bg1"/>
                </a:solidFill>
                <a:hlinkClick r:id="rId14"/>
              </a:rPr>
              <a:t>https://</a:t>
            </a:r>
            <a:r>
              <a:rPr lang="en-US" sz="1100" dirty="0" smtClean="0">
                <a:solidFill>
                  <a:schemeClr val="bg1"/>
                </a:solidFill>
                <a:hlinkClick r:id="rId14"/>
              </a:rPr>
              <a:t>soundcloud.com/saao-official/seamless-resolve-remix</a:t>
            </a:r>
            <a:endParaRPr lang="en-US" sz="1100" dirty="0" smtClean="0">
              <a:solidFill>
                <a:schemeClr val="bg1"/>
              </a:solidFill>
            </a:endParaRPr>
          </a:p>
          <a:p>
            <a:r>
              <a:rPr lang="en-US" sz="1100" dirty="0">
                <a:solidFill>
                  <a:schemeClr val="bg1"/>
                </a:solidFill>
                <a:hlinkClick r:id="rId15"/>
              </a:rPr>
              <a:t>https://</a:t>
            </a:r>
            <a:r>
              <a:rPr lang="en-US" sz="1100" dirty="0" smtClean="0">
                <a:solidFill>
                  <a:schemeClr val="bg1"/>
                </a:solidFill>
                <a:hlinkClick r:id="rId15"/>
              </a:rPr>
              <a:t>www.youtube.com/watch?v=IdZTTWIYQVk</a:t>
            </a:r>
            <a:endParaRPr lang="en-US" sz="1100" dirty="0" smtClean="0">
              <a:solidFill>
                <a:schemeClr val="bg1"/>
              </a:solidFill>
            </a:endParaRPr>
          </a:p>
          <a:p>
            <a:r>
              <a:rPr lang="en-US" sz="1100" dirty="0">
                <a:solidFill>
                  <a:schemeClr val="bg1"/>
                </a:solidFill>
                <a:hlinkClick r:id="rId16"/>
              </a:rPr>
              <a:t>https://murdomultimedia.wordpress.com/2010/02/25/what-essential-hardware-and-software-is-required-for-multimedia-development-and-delivery</a:t>
            </a:r>
            <a:r>
              <a:rPr lang="en-US" sz="1100" dirty="0" smtClean="0">
                <a:solidFill>
                  <a:schemeClr val="bg1"/>
                </a:solidFill>
                <a:hlinkClick r:id="rId16"/>
              </a:rPr>
              <a:t>/</a:t>
            </a:r>
            <a:r>
              <a:rPr lang="en-US" sz="1100" dirty="0" smtClean="0">
                <a:solidFill>
                  <a:schemeClr val="bg1"/>
                </a:solidFill>
              </a:rPr>
              <a:t> </a:t>
            </a:r>
            <a:endParaRPr lang="en-US" sz="1100" dirty="0" smtClean="0">
              <a:solidFill>
                <a:schemeClr val="bg1"/>
              </a:solidFill>
            </a:endParaRPr>
          </a:p>
        </p:txBody>
      </p:sp>
      <p:sp>
        <p:nvSpPr>
          <p:cNvPr id="4" name="Oval 3"/>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17" action="ppaction://hlinksldjump"/>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8" name="Picture 7">
            <a:hlinkClick r:id="rId19" action="ppaction://hlinksldjump"/>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pic>
        <p:nvPicPr>
          <p:cNvPr id="9" name="Picture 8">
            <a:hlinkClick r:id="rId21" action="ppaction://hlinksldjump"/>
          </p:cNvPr>
          <p:cNvPicPr>
            <a:picLocks noChangeAspect="1"/>
          </p:cNvPicPr>
          <p:nvPr/>
        </p:nvPicPr>
        <p:blipFill rotWithShape="1">
          <a:blip r:embed="rId22"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14285984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Interactive Multimedia as a class</a:t>
            </a:r>
            <a:endParaRPr lang="en-US" sz="2800"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Multimedia is an enjoyable and educational class to take.</a:t>
            </a:r>
          </a:p>
          <a:p>
            <a:r>
              <a:rPr lang="en-US" dirty="0" smtClean="0">
                <a:solidFill>
                  <a:schemeClr val="bg1"/>
                </a:solidFill>
              </a:rPr>
              <a:t>You’ll find that the lectures keep you engaged and the labs give you direct experience.</a:t>
            </a:r>
          </a:p>
          <a:p>
            <a:r>
              <a:rPr lang="en-US" dirty="0" smtClean="0">
                <a:solidFill>
                  <a:schemeClr val="bg1"/>
                </a:solidFill>
              </a:rPr>
              <a:t>The teacher and atmosphere are great.</a:t>
            </a:r>
          </a:p>
        </p:txBody>
      </p:sp>
      <p:sp>
        <p:nvSpPr>
          <p:cNvPr id="7" name="Oval 6"/>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9" name="Picture 8">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11" name="Picture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sp>
        <p:nvSpPr>
          <p:cNvPr id="12" name="Oval 11"/>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6729592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The Five Building Blocks of Multimedia</a:t>
            </a:r>
          </a:p>
        </p:txBody>
      </p:sp>
      <p:sp>
        <p:nvSpPr>
          <p:cNvPr id="3" name="Content Placeholder 2"/>
          <p:cNvSpPr>
            <a:spLocks noGrp="1"/>
          </p:cNvSpPr>
          <p:nvPr>
            <p:ph idx="1"/>
          </p:nvPr>
        </p:nvSpPr>
        <p:spPr/>
        <p:txBody>
          <a:bodyPr>
            <a:noAutofit/>
          </a:bodyPr>
          <a:lstStyle/>
          <a:p>
            <a:r>
              <a:rPr lang="en-US" dirty="0" smtClean="0">
                <a:solidFill>
                  <a:schemeClr val="bg1"/>
                </a:solidFill>
              </a:rPr>
              <a:t>Multimedia is made up of five main applications.</a:t>
            </a:r>
          </a:p>
          <a:p>
            <a:r>
              <a:rPr lang="en-US" dirty="0" smtClean="0">
                <a:solidFill>
                  <a:schemeClr val="bg1"/>
                </a:solidFill>
              </a:rPr>
              <a:t>Text</a:t>
            </a:r>
          </a:p>
          <a:p>
            <a:r>
              <a:rPr lang="en-US" dirty="0" smtClean="0">
                <a:solidFill>
                  <a:schemeClr val="bg1"/>
                </a:solidFill>
              </a:rPr>
              <a:t>Images</a:t>
            </a:r>
          </a:p>
          <a:p>
            <a:r>
              <a:rPr lang="en-US" dirty="0" smtClean="0">
                <a:solidFill>
                  <a:schemeClr val="bg1"/>
                </a:solidFill>
              </a:rPr>
              <a:t>Audio</a:t>
            </a:r>
          </a:p>
          <a:p>
            <a:r>
              <a:rPr lang="en-US" dirty="0" smtClean="0">
                <a:solidFill>
                  <a:schemeClr val="bg1"/>
                </a:solidFill>
              </a:rPr>
              <a:t>Video</a:t>
            </a:r>
          </a:p>
          <a:p>
            <a:r>
              <a:rPr lang="en-US" dirty="0" smtClean="0">
                <a:solidFill>
                  <a:schemeClr val="bg1"/>
                </a:solidFill>
              </a:rPr>
              <a:t>Animation</a:t>
            </a:r>
          </a:p>
          <a:p>
            <a:endParaRPr lang="en-US" dirty="0">
              <a:solidFill>
                <a:schemeClr val="bg1"/>
              </a:solidFill>
            </a:endParaRPr>
          </a:p>
          <a:p>
            <a:r>
              <a:rPr lang="en-US" dirty="0" smtClean="0">
                <a:solidFill>
                  <a:schemeClr val="bg1"/>
                </a:solidFill>
              </a:rPr>
              <a:t>(and also </a:t>
            </a:r>
            <a:r>
              <a:rPr lang="en-US" dirty="0" smtClean="0">
                <a:solidFill>
                  <a:schemeClr val="bg1"/>
                </a:solidFill>
              </a:rPr>
              <a:t>Interactivity)</a:t>
            </a:r>
            <a:endParaRPr lang="en-US" dirty="0">
              <a:solidFill>
                <a:schemeClr val="bg1"/>
              </a:solidFill>
            </a:endParaRPr>
          </a:p>
        </p:txBody>
      </p:sp>
      <p:sp>
        <p:nvSpPr>
          <p:cNvPr id="7" name="Oval 6"/>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9" name="Picture 8">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11" name="Picture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sp>
        <p:nvSpPr>
          <p:cNvPr id="12" name="Oval 11"/>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34211196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Building Block #1 - Text</a:t>
            </a:r>
            <a:endParaRPr lang="en-US" dirty="0">
              <a:solidFill>
                <a:schemeClr val="bg1"/>
              </a:solidFill>
            </a:endParaRPr>
          </a:p>
        </p:txBody>
      </p:sp>
      <p:sp>
        <p:nvSpPr>
          <p:cNvPr id="3" name="Content Placeholder 2"/>
          <p:cNvSpPr>
            <a:spLocks noGrp="1"/>
          </p:cNvSpPr>
          <p:nvPr>
            <p:ph idx="1"/>
          </p:nvPr>
        </p:nvSpPr>
        <p:spPr>
          <a:xfrm>
            <a:off x="838200" y="1825625"/>
            <a:ext cx="10515600" cy="1728066"/>
          </a:xfrm>
        </p:spPr>
        <p:txBody>
          <a:bodyPr>
            <a:normAutofit/>
          </a:bodyPr>
          <a:lstStyle/>
          <a:p>
            <a:pPr marL="0" indent="0">
              <a:spcBef>
                <a:spcPts val="0"/>
              </a:spcBef>
              <a:buNone/>
            </a:pPr>
            <a:r>
              <a:rPr lang="en-US" dirty="0">
                <a:solidFill>
                  <a:schemeClr val="bg1"/>
                </a:solidFill>
              </a:rPr>
              <a:t>It may be an easy content type to forget when considering </a:t>
            </a:r>
            <a:endParaRPr lang="en-US" dirty="0" smtClean="0">
              <a:solidFill>
                <a:schemeClr val="bg1"/>
              </a:solidFill>
            </a:endParaRPr>
          </a:p>
          <a:p>
            <a:pPr marL="0" indent="0">
              <a:spcBef>
                <a:spcPts val="0"/>
              </a:spcBef>
              <a:buNone/>
            </a:pPr>
            <a:r>
              <a:rPr lang="en-US" dirty="0" smtClean="0">
                <a:solidFill>
                  <a:schemeClr val="bg1"/>
                </a:solidFill>
              </a:rPr>
              <a:t>multimedia </a:t>
            </a:r>
            <a:r>
              <a:rPr lang="en-US" dirty="0">
                <a:solidFill>
                  <a:schemeClr val="bg1"/>
                </a:solidFill>
              </a:rPr>
              <a:t>systems, but text content is by far the most common </a:t>
            </a:r>
            <a:endParaRPr lang="en-US" dirty="0" smtClean="0">
              <a:solidFill>
                <a:schemeClr val="bg1"/>
              </a:solidFill>
            </a:endParaRPr>
          </a:p>
          <a:p>
            <a:pPr marL="0" indent="0">
              <a:spcBef>
                <a:spcPts val="0"/>
              </a:spcBef>
              <a:buNone/>
            </a:pPr>
            <a:r>
              <a:rPr lang="en-US" dirty="0" smtClean="0">
                <a:solidFill>
                  <a:schemeClr val="bg1"/>
                </a:solidFill>
              </a:rPr>
              <a:t>media </a:t>
            </a:r>
            <a:r>
              <a:rPr lang="en-US" dirty="0">
                <a:solidFill>
                  <a:schemeClr val="bg1"/>
                </a:solidFill>
              </a:rPr>
              <a:t>type in computing applications. Most multimedia systems </a:t>
            </a:r>
            <a:endParaRPr lang="en-US" dirty="0" smtClean="0">
              <a:solidFill>
                <a:schemeClr val="bg1"/>
              </a:solidFill>
            </a:endParaRPr>
          </a:p>
          <a:p>
            <a:pPr marL="0" indent="0">
              <a:spcBef>
                <a:spcPts val="0"/>
              </a:spcBef>
              <a:buNone/>
            </a:pPr>
            <a:r>
              <a:rPr lang="en-US" dirty="0" smtClean="0">
                <a:solidFill>
                  <a:schemeClr val="bg1"/>
                </a:solidFill>
              </a:rPr>
              <a:t>use </a:t>
            </a:r>
            <a:r>
              <a:rPr lang="en-US" dirty="0">
                <a:solidFill>
                  <a:schemeClr val="bg1"/>
                </a:solidFill>
              </a:rPr>
              <a:t>a combination of text and other media to deliver </a:t>
            </a:r>
            <a:r>
              <a:rPr lang="en-US" dirty="0" smtClean="0">
                <a:solidFill>
                  <a:schemeClr val="bg1"/>
                </a:solidFill>
              </a:rPr>
              <a:t>functionality. </a:t>
            </a:r>
            <a:endParaRPr lang="en-US" dirty="0">
              <a:solidFill>
                <a:schemeClr val="bg1"/>
              </a:solidFill>
            </a:endParaRPr>
          </a:p>
        </p:txBody>
      </p:sp>
      <p:sp>
        <p:nvSpPr>
          <p:cNvPr id="7" name="Oval 6"/>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9" name="Picture 8">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11" name="Picture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sp>
        <p:nvSpPr>
          <p:cNvPr id="12" name="Oval 11"/>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
        <p:nvSpPr>
          <p:cNvPr id="4" name="TextBox 3"/>
          <p:cNvSpPr txBox="1"/>
          <p:nvPr/>
        </p:nvSpPr>
        <p:spPr>
          <a:xfrm>
            <a:off x="0" y="4883727"/>
            <a:ext cx="12191999" cy="1862048"/>
          </a:xfrm>
          <a:prstGeom prst="rect">
            <a:avLst/>
          </a:prstGeom>
          <a:noFill/>
        </p:spPr>
        <p:txBody>
          <a:bodyPr wrap="square" rtlCol="0">
            <a:spAutoFit/>
          </a:bodyPr>
          <a:lstStyle/>
          <a:p>
            <a:pPr algn="ctr"/>
            <a:r>
              <a:rPr lang="en-US" sz="11500" dirty="0" smtClean="0">
                <a:solidFill>
                  <a:schemeClr val="bg1"/>
                </a:solidFill>
              </a:rPr>
              <a:t>Media</a:t>
            </a:r>
            <a:endParaRPr lang="en-US" sz="11500" dirty="0">
              <a:solidFill>
                <a:schemeClr val="bg1"/>
              </a:solidFill>
            </a:endParaRPr>
          </a:p>
        </p:txBody>
      </p:sp>
      <p:sp>
        <p:nvSpPr>
          <p:cNvPr id="14" name="TextBox 13"/>
          <p:cNvSpPr txBox="1"/>
          <p:nvPr/>
        </p:nvSpPr>
        <p:spPr>
          <a:xfrm>
            <a:off x="6480464" y="4248885"/>
            <a:ext cx="1603664" cy="923330"/>
          </a:xfrm>
          <a:prstGeom prst="rect">
            <a:avLst/>
          </a:prstGeom>
          <a:noFill/>
        </p:spPr>
        <p:txBody>
          <a:bodyPr wrap="square" rtlCol="0">
            <a:spAutoFit/>
          </a:bodyPr>
          <a:lstStyle/>
          <a:p>
            <a:pPr algn="ctr"/>
            <a:r>
              <a:rPr lang="en-US" sz="5400" dirty="0" smtClean="0">
                <a:solidFill>
                  <a:schemeClr val="bg1"/>
                </a:solidFill>
                <a:latin typeface="Almonte" panose="00000400000000000000" pitchFamily="2" charset="0"/>
              </a:rPr>
              <a:t>Media</a:t>
            </a:r>
            <a:endParaRPr lang="en-US" sz="5400" dirty="0">
              <a:solidFill>
                <a:schemeClr val="bg1"/>
              </a:solidFill>
              <a:latin typeface="Almonte" panose="00000400000000000000" pitchFamily="2" charset="0"/>
            </a:endParaRPr>
          </a:p>
        </p:txBody>
      </p:sp>
      <p:sp>
        <p:nvSpPr>
          <p:cNvPr id="15" name="TextBox 14"/>
          <p:cNvSpPr txBox="1"/>
          <p:nvPr/>
        </p:nvSpPr>
        <p:spPr>
          <a:xfrm>
            <a:off x="4071646" y="4305600"/>
            <a:ext cx="1995054" cy="923330"/>
          </a:xfrm>
          <a:prstGeom prst="rect">
            <a:avLst/>
          </a:prstGeom>
          <a:noFill/>
        </p:spPr>
        <p:txBody>
          <a:bodyPr wrap="square" rtlCol="0">
            <a:spAutoFit/>
          </a:bodyPr>
          <a:lstStyle/>
          <a:p>
            <a:pPr algn="ctr"/>
            <a:r>
              <a:rPr lang="en-US" sz="5400" dirty="0" smtClean="0">
                <a:solidFill>
                  <a:schemeClr val="bg1"/>
                </a:solidFill>
                <a:latin typeface="Android Insomnia" pitchFamily="50" charset="-128"/>
                <a:ea typeface="Android Insomnia" pitchFamily="50" charset="-128"/>
                <a:cs typeface="Android Insomnia" pitchFamily="50" charset="-128"/>
              </a:rPr>
              <a:t>Media</a:t>
            </a:r>
            <a:endParaRPr lang="en-US" sz="5400" dirty="0">
              <a:solidFill>
                <a:schemeClr val="bg1"/>
              </a:solidFill>
              <a:latin typeface="Android Insomnia" pitchFamily="50" charset="-128"/>
              <a:ea typeface="Android Insomnia" pitchFamily="50" charset="-128"/>
              <a:cs typeface="Android Insomnia" pitchFamily="50" charset="-128"/>
            </a:endParaRPr>
          </a:p>
        </p:txBody>
      </p:sp>
      <p:sp>
        <p:nvSpPr>
          <p:cNvPr id="16" name="TextBox 15"/>
          <p:cNvSpPr txBox="1"/>
          <p:nvPr/>
        </p:nvSpPr>
        <p:spPr>
          <a:xfrm>
            <a:off x="10588335" y="4481568"/>
            <a:ext cx="1603664" cy="923330"/>
          </a:xfrm>
          <a:prstGeom prst="rect">
            <a:avLst/>
          </a:prstGeom>
          <a:noFill/>
        </p:spPr>
        <p:txBody>
          <a:bodyPr wrap="square" rtlCol="0">
            <a:spAutoFit/>
          </a:bodyPr>
          <a:lstStyle/>
          <a:p>
            <a:pPr algn="ctr"/>
            <a:r>
              <a:rPr lang="en-US" sz="5400" dirty="0" smtClean="0">
                <a:solidFill>
                  <a:schemeClr val="bg1"/>
                </a:solidFill>
                <a:latin typeface="AR BONNIE" panose="02000000000000000000" pitchFamily="2" charset="0"/>
              </a:rPr>
              <a:t>Media</a:t>
            </a:r>
            <a:endParaRPr lang="en-US" sz="5400" dirty="0">
              <a:solidFill>
                <a:schemeClr val="bg1"/>
              </a:solidFill>
              <a:latin typeface="AR BONNIE" panose="02000000000000000000" pitchFamily="2" charset="0"/>
            </a:endParaRPr>
          </a:p>
        </p:txBody>
      </p:sp>
      <p:sp>
        <p:nvSpPr>
          <p:cNvPr id="17" name="TextBox 16"/>
          <p:cNvSpPr txBox="1"/>
          <p:nvPr/>
        </p:nvSpPr>
        <p:spPr>
          <a:xfrm>
            <a:off x="8084128" y="5763355"/>
            <a:ext cx="2178627" cy="923330"/>
          </a:xfrm>
          <a:prstGeom prst="rect">
            <a:avLst/>
          </a:prstGeom>
          <a:noFill/>
        </p:spPr>
        <p:txBody>
          <a:bodyPr wrap="square" rtlCol="0">
            <a:spAutoFit/>
          </a:bodyPr>
          <a:lstStyle/>
          <a:p>
            <a:pPr algn="ctr"/>
            <a:r>
              <a:rPr lang="en-US" sz="5400" dirty="0" smtClean="0">
                <a:solidFill>
                  <a:schemeClr val="bg1"/>
                </a:solidFill>
                <a:latin typeface="AR DESTINE" panose="02000000000000000000" pitchFamily="2" charset="0"/>
              </a:rPr>
              <a:t>Media</a:t>
            </a:r>
            <a:endParaRPr lang="en-US" sz="5400" dirty="0">
              <a:solidFill>
                <a:schemeClr val="bg1"/>
              </a:solidFill>
              <a:latin typeface="AR DESTINE" panose="02000000000000000000" pitchFamily="2" charset="0"/>
            </a:endParaRPr>
          </a:p>
        </p:txBody>
      </p:sp>
      <p:sp>
        <p:nvSpPr>
          <p:cNvPr id="18" name="TextBox 17"/>
          <p:cNvSpPr txBox="1"/>
          <p:nvPr/>
        </p:nvSpPr>
        <p:spPr>
          <a:xfrm>
            <a:off x="8164478" y="3933061"/>
            <a:ext cx="2369448" cy="923330"/>
          </a:xfrm>
          <a:prstGeom prst="rect">
            <a:avLst/>
          </a:prstGeom>
          <a:noFill/>
        </p:spPr>
        <p:txBody>
          <a:bodyPr wrap="square" rtlCol="0">
            <a:spAutoFit/>
          </a:bodyPr>
          <a:lstStyle/>
          <a:p>
            <a:pPr algn="ctr"/>
            <a:r>
              <a:rPr lang="en-US" sz="5400" dirty="0" smtClean="0">
                <a:solidFill>
                  <a:schemeClr val="bg1"/>
                </a:solidFill>
                <a:latin typeface="Akaju" panose="02000500000000000000" pitchFamily="2" charset="0"/>
              </a:rPr>
              <a:t>Media</a:t>
            </a:r>
            <a:endParaRPr lang="en-US" sz="5400" dirty="0">
              <a:solidFill>
                <a:schemeClr val="bg1"/>
              </a:solidFill>
              <a:latin typeface="Akaju" panose="02000500000000000000" pitchFamily="2" charset="0"/>
            </a:endParaRPr>
          </a:p>
        </p:txBody>
      </p:sp>
      <p:sp>
        <p:nvSpPr>
          <p:cNvPr id="19" name="TextBox 18"/>
          <p:cNvSpPr txBox="1"/>
          <p:nvPr/>
        </p:nvSpPr>
        <p:spPr>
          <a:xfrm>
            <a:off x="2247037" y="4786698"/>
            <a:ext cx="2047009" cy="923330"/>
          </a:xfrm>
          <a:prstGeom prst="rect">
            <a:avLst/>
          </a:prstGeom>
          <a:noFill/>
        </p:spPr>
        <p:txBody>
          <a:bodyPr wrap="square" rtlCol="0">
            <a:spAutoFit/>
          </a:bodyPr>
          <a:lstStyle/>
          <a:p>
            <a:pPr algn="ctr"/>
            <a:r>
              <a:rPr lang="en-US" sz="5400" dirty="0" smtClean="0">
                <a:solidFill>
                  <a:schemeClr val="bg1"/>
                </a:solidFill>
                <a:latin typeface="Chintzy CPU BRK" pitchFamily="50" charset="0"/>
              </a:rPr>
              <a:t>Media</a:t>
            </a:r>
            <a:endParaRPr lang="en-US" sz="5400" dirty="0">
              <a:solidFill>
                <a:schemeClr val="bg1"/>
              </a:solidFill>
              <a:latin typeface="Chintzy CPU BRK" pitchFamily="50" charset="0"/>
            </a:endParaRPr>
          </a:p>
        </p:txBody>
      </p:sp>
      <p:sp>
        <p:nvSpPr>
          <p:cNvPr id="20" name="TextBox 19"/>
          <p:cNvSpPr txBox="1"/>
          <p:nvPr/>
        </p:nvSpPr>
        <p:spPr>
          <a:xfrm>
            <a:off x="1784939" y="5866428"/>
            <a:ext cx="2509107" cy="923330"/>
          </a:xfrm>
          <a:prstGeom prst="rect">
            <a:avLst/>
          </a:prstGeom>
          <a:noFill/>
        </p:spPr>
        <p:txBody>
          <a:bodyPr wrap="square" rtlCol="0">
            <a:spAutoFit/>
          </a:bodyPr>
          <a:lstStyle/>
          <a:p>
            <a:pPr algn="ctr"/>
            <a:r>
              <a:rPr lang="en-US" sz="5400" dirty="0" smtClean="0">
                <a:solidFill>
                  <a:schemeClr val="bg1"/>
                </a:solidFill>
                <a:latin typeface="Knuckle Down" panose="00000400000000000000" pitchFamily="2" charset="0"/>
              </a:rPr>
              <a:t>Media</a:t>
            </a:r>
            <a:endParaRPr lang="en-US" sz="5400" dirty="0">
              <a:solidFill>
                <a:schemeClr val="bg1"/>
              </a:solidFill>
              <a:latin typeface="Knuckle Down" panose="00000400000000000000" pitchFamily="2" charset="0"/>
            </a:endParaRPr>
          </a:p>
        </p:txBody>
      </p:sp>
      <p:sp>
        <p:nvSpPr>
          <p:cNvPr id="21" name="TextBox 20"/>
          <p:cNvSpPr txBox="1"/>
          <p:nvPr/>
        </p:nvSpPr>
        <p:spPr>
          <a:xfrm>
            <a:off x="10454060" y="5763355"/>
            <a:ext cx="1603664" cy="923330"/>
          </a:xfrm>
          <a:prstGeom prst="rect">
            <a:avLst/>
          </a:prstGeom>
          <a:noFill/>
        </p:spPr>
        <p:txBody>
          <a:bodyPr wrap="square" rtlCol="0">
            <a:spAutoFit/>
          </a:bodyPr>
          <a:lstStyle/>
          <a:p>
            <a:pPr algn="ctr"/>
            <a:r>
              <a:rPr lang="en-US" sz="5400" dirty="0" smtClean="0">
                <a:solidFill>
                  <a:schemeClr val="bg1"/>
                </a:solidFill>
                <a:latin typeface="Over The Edge" pitchFamily="50" charset="0"/>
              </a:rPr>
              <a:t>Media</a:t>
            </a:r>
            <a:endParaRPr lang="en-US" sz="5400" dirty="0">
              <a:solidFill>
                <a:schemeClr val="bg1"/>
              </a:solidFill>
              <a:latin typeface="Over The Edge" pitchFamily="50" charset="0"/>
            </a:endParaRPr>
          </a:p>
        </p:txBody>
      </p:sp>
      <p:sp>
        <p:nvSpPr>
          <p:cNvPr id="22" name="TextBox 21"/>
          <p:cNvSpPr txBox="1"/>
          <p:nvPr/>
        </p:nvSpPr>
        <p:spPr>
          <a:xfrm>
            <a:off x="-234706" y="3863368"/>
            <a:ext cx="4315144" cy="923330"/>
          </a:xfrm>
          <a:prstGeom prst="rect">
            <a:avLst/>
          </a:prstGeom>
          <a:noFill/>
        </p:spPr>
        <p:txBody>
          <a:bodyPr wrap="square" rtlCol="0">
            <a:spAutoFit/>
          </a:bodyPr>
          <a:lstStyle/>
          <a:p>
            <a:pPr algn="ctr"/>
            <a:r>
              <a:rPr lang="en-US" sz="5400" dirty="0" smtClean="0">
                <a:solidFill>
                  <a:schemeClr val="bg1"/>
                </a:solidFill>
                <a:latin typeface="Wedgie" pitchFamily="50" charset="0"/>
              </a:rPr>
              <a:t>Media</a:t>
            </a:r>
            <a:endParaRPr lang="en-US" sz="5400" dirty="0">
              <a:solidFill>
                <a:schemeClr val="bg1"/>
              </a:solidFill>
              <a:latin typeface="Wedgie" pitchFamily="50" charset="0"/>
            </a:endParaRPr>
          </a:p>
        </p:txBody>
      </p:sp>
      <p:sp>
        <p:nvSpPr>
          <p:cNvPr id="23" name="TextBox 22"/>
          <p:cNvSpPr txBox="1"/>
          <p:nvPr/>
        </p:nvSpPr>
        <p:spPr>
          <a:xfrm>
            <a:off x="87442" y="5096375"/>
            <a:ext cx="2206093" cy="923330"/>
          </a:xfrm>
          <a:prstGeom prst="rect">
            <a:avLst/>
          </a:prstGeom>
          <a:noFill/>
        </p:spPr>
        <p:txBody>
          <a:bodyPr wrap="square" rtlCol="0">
            <a:spAutoFit/>
          </a:bodyPr>
          <a:lstStyle/>
          <a:p>
            <a:pPr algn="ctr"/>
            <a:r>
              <a:rPr lang="en-US" sz="5400" dirty="0" smtClean="0">
                <a:solidFill>
                  <a:schemeClr val="bg1"/>
                </a:solidFill>
                <a:latin typeface="Super cube " panose="02000000000000000000" pitchFamily="50" charset="0"/>
              </a:rPr>
              <a:t>Media</a:t>
            </a:r>
            <a:endParaRPr lang="en-US" sz="5400" dirty="0">
              <a:solidFill>
                <a:schemeClr val="bg1"/>
              </a:solidFill>
              <a:latin typeface="Super cube " panose="02000000000000000000" pitchFamily="50" charset="0"/>
            </a:endParaRPr>
          </a:p>
        </p:txBody>
      </p:sp>
      <p:sp>
        <p:nvSpPr>
          <p:cNvPr id="24" name="TextBox 23"/>
          <p:cNvSpPr txBox="1"/>
          <p:nvPr/>
        </p:nvSpPr>
        <p:spPr>
          <a:xfrm>
            <a:off x="4629516" y="3483837"/>
            <a:ext cx="2715088" cy="923330"/>
          </a:xfrm>
          <a:prstGeom prst="rect">
            <a:avLst/>
          </a:prstGeom>
          <a:noFill/>
        </p:spPr>
        <p:txBody>
          <a:bodyPr wrap="square" rtlCol="0">
            <a:spAutoFit/>
          </a:bodyPr>
          <a:lstStyle/>
          <a:p>
            <a:pPr algn="ctr"/>
            <a:r>
              <a:rPr lang="en-US" sz="5400" dirty="0" smtClean="0">
                <a:solidFill>
                  <a:schemeClr val="bg1"/>
                </a:solidFill>
                <a:latin typeface="Magneto" panose="04030805050802020D02" pitchFamily="82" charset="0"/>
              </a:rPr>
              <a:t>Media</a:t>
            </a:r>
            <a:endParaRPr lang="en-US" sz="5400" dirty="0">
              <a:solidFill>
                <a:schemeClr val="bg1"/>
              </a:solidFill>
              <a:latin typeface="Magneto" panose="04030805050802020D02" pitchFamily="82" charset="0"/>
            </a:endParaRPr>
          </a:p>
        </p:txBody>
      </p:sp>
      <p:sp>
        <p:nvSpPr>
          <p:cNvPr id="25" name="TextBox 24"/>
          <p:cNvSpPr txBox="1"/>
          <p:nvPr/>
        </p:nvSpPr>
        <p:spPr>
          <a:xfrm>
            <a:off x="7827494" y="4839532"/>
            <a:ext cx="2829614" cy="923330"/>
          </a:xfrm>
          <a:prstGeom prst="rect">
            <a:avLst/>
          </a:prstGeom>
          <a:noFill/>
        </p:spPr>
        <p:txBody>
          <a:bodyPr wrap="square" rtlCol="0">
            <a:spAutoFit/>
          </a:bodyPr>
          <a:lstStyle/>
          <a:p>
            <a:pPr algn="ctr"/>
            <a:r>
              <a:rPr lang="en-US" sz="5400" dirty="0" smtClean="0">
                <a:solidFill>
                  <a:schemeClr val="bg1"/>
                </a:solidFill>
                <a:latin typeface="Kicking Limos" panose="00000400000000000000" pitchFamily="2" charset="0"/>
              </a:rPr>
              <a:t>Media</a:t>
            </a:r>
            <a:endParaRPr lang="en-US" sz="5400" dirty="0">
              <a:solidFill>
                <a:schemeClr val="bg1"/>
              </a:solidFill>
              <a:latin typeface="Kicking Limos" panose="00000400000000000000" pitchFamily="2" charset="0"/>
            </a:endParaRPr>
          </a:p>
        </p:txBody>
      </p:sp>
    </p:spTree>
    <p:extLst>
      <p:ext uri="{BB962C8B-B14F-4D97-AF65-F5344CB8AC3E}">
        <p14:creationId xmlns:p14="http://schemas.microsoft.com/office/powerpoint/2010/main" val="21491952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Text </a:t>
            </a:r>
            <a:r>
              <a:rPr lang="en-US" dirty="0">
                <a:solidFill>
                  <a:schemeClr val="bg1"/>
                </a:solidFill>
              </a:rPr>
              <a:t>(continued)</a:t>
            </a:r>
          </a:p>
        </p:txBody>
      </p:sp>
      <p:sp>
        <p:nvSpPr>
          <p:cNvPr id="3" name="Content Placeholder 2"/>
          <p:cNvSpPr>
            <a:spLocks noGrp="1"/>
          </p:cNvSpPr>
          <p:nvPr>
            <p:ph idx="1"/>
          </p:nvPr>
        </p:nvSpPr>
        <p:spPr/>
        <p:txBody>
          <a:bodyPr>
            <a:normAutofit fontScale="77500" lnSpcReduction="20000"/>
          </a:bodyPr>
          <a:lstStyle/>
          <a:p>
            <a:pPr>
              <a:spcBef>
                <a:spcPts val="0"/>
              </a:spcBef>
            </a:pPr>
            <a:r>
              <a:rPr lang="en-US" dirty="0">
                <a:solidFill>
                  <a:schemeClr val="bg1"/>
                </a:solidFill>
              </a:rPr>
              <a:t>This multimedia form surrounds us in computer environments. It’s prevalence prevents us from realizing it’s importance in conveying information and providing easy to use navigation. Also, it is important to remember that text has technical concerns as well.</a:t>
            </a:r>
          </a:p>
          <a:p>
            <a:pPr>
              <a:spcBef>
                <a:spcPts val="0"/>
              </a:spcBef>
            </a:pPr>
            <a:r>
              <a:rPr lang="en-US" dirty="0">
                <a:solidFill>
                  <a:schemeClr val="bg1"/>
                </a:solidFill>
              </a:rPr>
              <a:t>When using text as navigation, it is important to consider your audience. Choose words that will clearly indicate where links lead and use those same terms as the headings for the screens they lead to.</a:t>
            </a:r>
          </a:p>
          <a:p>
            <a:pPr>
              <a:spcBef>
                <a:spcPts val="0"/>
              </a:spcBef>
            </a:pPr>
            <a:r>
              <a:rPr lang="en-US" dirty="0">
                <a:solidFill>
                  <a:schemeClr val="bg1"/>
                </a:solidFill>
              </a:rPr>
              <a:t>Researchers have shown that when reading on screen your reading screen is slower than off of paper. It is important to write concisely when developing screen based media. Emphasize brevity and clarity.</a:t>
            </a:r>
          </a:p>
          <a:p>
            <a:pPr>
              <a:spcBef>
                <a:spcPts val="0"/>
              </a:spcBef>
            </a:pPr>
            <a:r>
              <a:rPr lang="en-US" dirty="0">
                <a:solidFill>
                  <a:schemeClr val="bg1"/>
                </a:solidFill>
              </a:rPr>
              <a:t>To a computer, text is a series of numeric codes. The two major encoding schemes are ASCII and Unicode. ASCII was developed before Unicode and is only suitable for display characters in English and some Western languages. Unicode is the new dominant form and allows typefaces to encode characters from every language on earth.</a:t>
            </a:r>
          </a:p>
          <a:p>
            <a:pPr>
              <a:spcBef>
                <a:spcPts val="0"/>
              </a:spcBef>
            </a:pPr>
            <a:r>
              <a:rPr lang="en-US" dirty="0">
                <a:solidFill>
                  <a:schemeClr val="bg1"/>
                </a:solidFill>
              </a:rPr>
              <a:t>Type is rendered by individual fonts that are on a computer. In order for your audience to be able to see the typeface you have chose you must either get permission to embed the typeface in your product, license the typeface for use or convert elements of your text to pixels, rendering it as an image</a:t>
            </a:r>
            <a:r>
              <a:rPr lang="en-US" dirty="0" smtClean="0">
                <a:solidFill>
                  <a:schemeClr val="bg1"/>
                </a:solidFill>
              </a:rPr>
              <a:t>.</a:t>
            </a:r>
            <a:endParaRPr lang="en-US" dirty="0">
              <a:solidFill>
                <a:schemeClr val="bg1"/>
              </a:solidFill>
            </a:endParaRPr>
          </a:p>
        </p:txBody>
      </p:sp>
      <p:sp>
        <p:nvSpPr>
          <p:cNvPr id="4" name="Oval 3"/>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7" name="Picture 6">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8" name="Picture 7">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pic>
        <p:nvPicPr>
          <p:cNvPr id="9" name="Picture 8">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3887052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Building Block #2 - Images</a:t>
            </a:r>
            <a:endParaRPr lang="en-US" dirty="0">
              <a:solidFill>
                <a:schemeClr val="bg1"/>
              </a:solidFill>
            </a:endParaRPr>
          </a:p>
        </p:txBody>
      </p:sp>
      <p:sp>
        <p:nvSpPr>
          <p:cNvPr id="3" name="Content Placeholder 2"/>
          <p:cNvSpPr>
            <a:spLocks noGrp="1"/>
          </p:cNvSpPr>
          <p:nvPr>
            <p:ph idx="1"/>
          </p:nvPr>
        </p:nvSpPr>
        <p:spPr>
          <a:xfrm>
            <a:off x="838200" y="1825625"/>
            <a:ext cx="8690264" cy="4351338"/>
          </a:xfrm>
        </p:spPr>
        <p:txBody>
          <a:bodyPr/>
          <a:lstStyle/>
          <a:p>
            <a:pPr marL="0" indent="0">
              <a:buNone/>
            </a:pPr>
            <a:r>
              <a:rPr lang="en-US" dirty="0">
                <a:solidFill>
                  <a:schemeClr val="bg1"/>
                </a:solidFill>
              </a:rPr>
              <a:t>Digital image files appear in many multimedia applications. Digital photographs can display application content or can alternatively form part of a user interface. </a:t>
            </a:r>
            <a:r>
              <a:rPr lang="en-US" dirty="0" smtClean="0">
                <a:solidFill>
                  <a:schemeClr val="bg1"/>
                </a:solidFill>
              </a:rPr>
              <a:t>Digital </a:t>
            </a:r>
            <a:r>
              <a:rPr lang="en-US" dirty="0">
                <a:solidFill>
                  <a:schemeClr val="bg1"/>
                </a:solidFill>
              </a:rPr>
              <a:t>image files use a variety of formats and file extensions. Among the most common are JPEGs and PNGs. Both of these often appear on websites, as the formats allow developers to minimize on file size while </a:t>
            </a:r>
            <a:r>
              <a:rPr lang="en-US" dirty="0" smtClean="0">
                <a:solidFill>
                  <a:schemeClr val="bg1"/>
                </a:solidFill>
              </a:rPr>
              <a:t>maximizing </a:t>
            </a:r>
            <a:r>
              <a:rPr lang="en-US" dirty="0">
                <a:solidFill>
                  <a:schemeClr val="bg1"/>
                </a:solidFill>
              </a:rPr>
              <a:t>picture quality. Graphic design software programs such as Photoshop and Paint.NET allow developers to create complex visual effects with digital images.</a:t>
            </a:r>
          </a:p>
        </p:txBody>
      </p:sp>
      <p:sp>
        <p:nvSpPr>
          <p:cNvPr id="7" name="Oval 6"/>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9" name="Picture 8">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11" name="Picture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sp>
        <p:nvSpPr>
          <p:cNvPr id="12" name="Oval 11"/>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289053" y="4025309"/>
            <a:ext cx="2064747" cy="2085109"/>
          </a:xfrm>
          <a:prstGeom prst="rect">
            <a:avLst/>
          </a:prstGeom>
        </p:spPr>
      </p:pic>
      <p:pic>
        <p:nvPicPr>
          <p:cNvPr id="5" name="Picture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289053" y="1825625"/>
            <a:ext cx="2064747" cy="2064747"/>
          </a:xfrm>
          <a:prstGeom prst="rect">
            <a:avLst/>
          </a:prstGeom>
        </p:spPr>
      </p:pic>
    </p:spTree>
    <p:extLst>
      <p:ext uri="{BB962C8B-B14F-4D97-AF65-F5344CB8AC3E}">
        <p14:creationId xmlns:p14="http://schemas.microsoft.com/office/powerpoint/2010/main" val="33806561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Images </a:t>
            </a:r>
            <a:r>
              <a:rPr lang="en-US" dirty="0">
                <a:solidFill>
                  <a:schemeClr val="bg1"/>
                </a:solidFill>
              </a:rPr>
              <a:t>(continued)</a:t>
            </a:r>
            <a:endParaRPr lang="en-US" dirty="0"/>
          </a:p>
        </p:txBody>
      </p:sp>
      <p:sp>
        <p:nvSpPr>
          <p:cNvPr id="3" name="Content Placeholder 2"/>
          <p:cNvSpPr>
            <a:spLocks noGrp="1"/>
          </p:cNvSpPr>
          <p:nvPr>
            <p:ph idx="1"/>
          </p:nvPr>
        </p:nvSpPr>
        <p:spPr/>
        <p:txBody>
          <a:bodyPr>
            <a:normAutofit fontScale="85000" lnSpcReduction="20000"/>
          </a:bodyPr>
          <a:lstStyle/>
          <a:p>
            <a:pPr>
              <a:spcBef>
                <a:spcPts val="0"/>
              </a:spcBef>
            </a:pPr>
            <a:r>
              <a:rPr lang="en-US" dirty="0">
                <a:solidFill>
                  <a:schemeClr val="bg1"/>
                </a:solidFill>
              </a:rPr>
              <a:t>A common maxim holds that “an image is worth a thousand words.” A properly composed image can convey strong emotion and resonate with your audience. It is important to use images wisely. Be honest with yourself and your audience about the degree to which the images are manipulated to get the desired effect.</a:t>
            </a:r>
          </a:p>
          <a:p>
            <a:pPr>
              <a:spcBef>
                <a:spcPts val="0"/>
              </a:spcBef>
            </a:pPr>
            <a:r>
              <a:rPr lang="en-US" dirty="0">
                <a:solidFill>
                  <a:schemeClr val="bg1"/>
                </a:solidFill>
              </a:rPr>
              <a:t>Also remember that almost every non-background element that is seen, including navigation buttons, icons, widgets and indicators, and gradients within these elements, in addition to your content can be an image.</a:t>
            </a:r>
          </a:p>
          <a:p>
            <a:pPr>
              <a:spcBef>
                <a:spcPts val="0"/>
              </a:spcBef>
            </a:pPr>
            <a:r>
              <a:rPr lang="en-US" dirty="0">
                <a:solidFill>
                  <a:schemeClr val="bg1"/>
                </a:solidFill>
              </a:rPr>
              <a:t>Technically, it is important to distinguish between the two methods images are rendered by a computer, bitmaps and vector drawings.</a:t>
            </a:r>
          </a:p>
          <a:p>
            <a:pPr>
              <a:spcBef>
                <a:spcPts val="0"/>
              </a:spcBef>
            </a:pPr>
            <a:r>
              <a:rPr lang="en-US" dirty="0">
                <a:solidFill>
                  <a:schemeClr val="bg1"/>
                </a:solidFill>
              </a:rPr>
              <a:t>Bitmaps are collections of colors that are rendered in a rectangular grid by on screen pixels. They can require a lot of memory to store the picture information as the physical dimensions of the image increases.</a:t>
            </a:r>
          </a:p>
          <a:p>
            <a:pPr>
              <a:spcBef>
                <a:spcPts val="0"/>
              </a:spcBef>
            </a:pPr>
            <a:r>
              <a:rPr lang="en-US" dirty="0">
                <a:solidFill>
                  <a:schemeClr val="bg1"/>
                </a:solidFill>
              </a:rPr>
              <a:t>Vector images are stored as a series of instructions about how the image is to be drawn. These images can scale from the size of a logo on a business card up to the size of an advertisement on the side of a skyscraper with no loss in image clarity.</a:t>
            </a:r>
          </a:p>
          <a:p>
            <a:pPr>
              <a:spcBef>
                <a:spcPts val="0"/>
              </a:spcBef>
            </a:pPr>
            <a:endParaRPr lang="en-US" dirty="0">
              <a:solidFill>
                <a:schemeClr val="bg1"/>
              </a:solidFill>
            </a:endParaRPr>
          </a:p>
        </p:txBody>
      </p:sp>
      <p:sp>
        <p:nvSpPr>
          <p:cNvPr id="4" name="Oval 3"/>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7" name="Picture 6">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8" name="Picture 7">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pic>
        <p:nvPicPr>
          <p:cNvPr id="9" name="Picture 8">
            <a:hlinkClick r:id="rId9" action="ppaction://hlinksldjump"/>
          </p:cNvPr>
          <p:cNvPicPr>
            <a:picLocks noChangeAspect="1"/>
          </p:cNvPicPr>
          <p:nvPr/>
        </p:nvPicPr>
        <p:blipFill rotWithShape="1">
          <a:blip r:embed="rId10"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21211493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80000"/>
            <a:lum/>
          </a:blip>
          <a:srcRect/>
          <a:stretch>
            <a:fillRect t="-39000" b="-39000"/>
          </a:stretch>
        </a:blipFill>
        <a:effectLst/>
      </p:bgPr>
    </p:bg>
    <p:spTree>
      <p:nvGrpSpPr>
        <p:cNvPr id="1" name=""/>
        <p:cNvGrpSpPr/>
        <p:nvPr/>
      </p:nvGrpSpPr>
      <p:grpSpPr>
        <a:xfrm>
          <a:off x="0" y="0"/>
          <a:ext cx="0" cy="0"/>
          <a:chOff x="0" y="0"/>
          <a:chExt cx="0" cy="0"/>
        </a:xfrm>
      </p:grpSpPr>
      <p:pic>
        <p:nvPicPr>
          <p:cNvPr id="5" name="SeamlessR - Resolve (Remix)">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extLst>
              <a:ext uri="{28A0092B-C50C-407E-A947-70E740481C1C}">
                <a14:useLocalDpi xmlns:a14="http://schemas.microsoft.com/office/drawing/2010/main" val="0"/>
              </a:ext>
            </a:extLst>
          </a:blip>
          <a:stretch>
            <a:fillRect/>
          </a:stretch>
        </p:blipFill>
        <p:spPr>
          <a:xfrm>
            <a:off x="7660600" y="5368216"/>
            <a:ext cx="1021915" cy="1213113"/>
          </a:xfrm>
          <a:prstGeom prst="rect">
            <a:avLst/>
          </a:prstGeom>
        </p:spPr>
      </p:pic>
      <p:sp>
        <p:nvSpPr>
          <p:cNvPr id="2" name="Title 1"/>
          <p:cNvSpPr>
            <a:spLocks noGrp="1"/>
          </p:cNvSpPr>
          <p:nvPr>
            <p:ph type="title"/>
          </p:nvPr>
        </p:nvSpPr>
        <p:spPr/>
        <p:txBody>
          <a:bodyPr/>
          <a:lstStyle/>
          <a:p>
            <a:r>
              <a:rPr lang="en-US" dirty="0">
                <a:solidFill>
                  <a:schemeClr val="bg1"/>
                </a:solidFill>
              </a:rPr>
              <a:t>Building Block #3 - Audio</a:t>
            </a:r>
            <a:endParaRPr lang="en-US" dirty="0">
              <a:solidFill>
                <a:schemeClr val="bg1"/>
              </a:solidFill>
            </a:endParaRPr>
          </a:p>
        </p:txBody>
      </p:sp>
      <p:sp>
        <p:nvSpPr>
          <p:cNvPr id="3" name="Content Placeholder 2"/>
          <p:cNvSpPr>
            <a:spLocks noGrp="1"/>
          </p:cNvSpPr>
          <p:nvPr>
            <p:ph idx="1"/>
          </p:nvPr>
        </p:nvSpPr>
        <p:spPr/>
        <p:txBody>
          <a:bodyPr/>
          <a:lstStyle/>
          <a:p>
            <a:pPr marL="0" indent="0">
              <a:spcBef>
                <a:spcPts val="0"/>
              </a:spcBef>
              <a:buNone/>
            </a:pPr>
            <a:r>
              <a:rPr lang="en-US" dirty="0">
                <a:solidFill>
                  <a:schemeClr val="bg1"/>
                </a:solidFill>
              </a:rPr>
              <a:t>Audio files and streams play a major role in some multimedia </a:t>
            </a:r>
            <a:endParaRPr lang="en-US" dirty="0" smtClean="0">
              <a:solidFill>
                <a:schemeClr val="bg1"/>
              </a:solidFill>
            </a:endParaRPr>
          </a:p>
          <a:p>
            <a:pPr marL="0" indent="0">
              <a:spcBef>
                <a:spcPts val="0"/>
              </a:spcBef>
              <a:buNone/>
            </a:pPr>
            <a:r>
              <a:rPr lang="en-US" dirty="0" smtClean="0">
                <a:solidFill>
                  <a:schemeClr val="bg1"/>
                </a:solidFill>
              </a:rPr>
              <a:t>systems</a:t>
            </a:r>
            <a:r>
              <a:rPr lang="en-US" dirty="0">
                <a:solidFill>
                  <a:schemeClr val="bg1"/>
                </a:solidFill>
              </a:rPr>
              <a:t>. Audio files appear as part of application content and also </a:t>
            </a:r>
            <a:endParaRPr lang="en-US" dirty="0" smtClean="0">
              <a:solidFill>
                <a:schemeClr val="bg1"/>
              </a:solidFill>
            </a:endParaRPr>
          </a:p>
          <a:p>
            <a:pPr marL="0" indent="0">
              <a:spcBef>
                <a:spcPts val="0"/>
              </a:spcBef>
              <a:buNone/>
            </a:pPr>
            <a:r>
              <a:rPr lang="en-US" dirty="0" smtClean="0">
                <a:solidFill>
                  <a:schemeClr val="bg1"/>
                </a:solidFill>
              </a:rPr>
              <a:t>to </a:t>
            </a:r>
            <a:r>
              <a:rPr lang="en-US" dirty="0">
                <a:solidFill>
                  <a:schemeClr val="bg1"/>
                </a:solidFill>
              </a:rPr>
              <a:t>aid interaction. When they appear within Web applications and </a:t>
            </a:r>
            <a:endParaRPr lang="en-US" dirty="0" smtClean="0">
              <a:solidFill>
                <a:schemeClr val="bg1"/>
              </a:solidFill>
            </a:endParaRPr>
          </a:p>
          <a:p>
            <a:pPr marL="0" indent="0">
              <a:spcBef>
                <a:spcPts val="0"/>
              </a:spcBef>
              <a:buNone/>
            </a:pPr>
            <a:r>
              <a:rPr lang="en-US" dirty="0" smtClean="0">
                <a:solidFill>
                  <a:schemeClr val="bg1"/>
                </a:solidFill>
              </a:rPr>
              <a:t>sites</a:t>
            </a:r>
            <a:r>
              <a:rPr lang="en-US" dirty="0">
                <a:solidFill>
                  <a:schemeClr val="bg1"/>
                </a:solidFill>
              </a:rPr>
              <a:t>, audio files sometimes need to be deployed using plug-in media players. Audio formats include MP3, WMA, Wave, MIDI and RealAudio. When developers include audio within a website, they will generally use a compressed format to minimize on download times. Web services can also stream audio, so that users can begin playback </a:t>
            </a:r>
            <a:endParaRPr lang="en-US" dirty="0" smtClean="0">
              <a:solidFill>
                <a:schemeClr val="bg1"/>
              </a:solidFill>
            </a:endParaRPr>
          </a:p>
          <a:p>
            <a:pPr marL="0" indent="0">
              <a:spcBef>
                <a:spcPts val="0"/>
              </a:spcBef>
              <a:buNone/>
            </a:pPr>
            <a:r>
              <a:rPr lang="en-US" dirty="0" smtClean="0">
                <a:solidFill>
                  <a:schemeClr val="bg1"/>
                </a:solidFill>
              </a:rPr>
              <a:t>before </a:t>
            </a:r>
            <a:r>
              <a:rPr lang="en-US" dirty="0">
                <a:solidFill>
                  <a:schemeClr val="bg1"/>
                </a:solidFill>
              </a:rPr>
              <a:t>the entire file is downloaded</a:t>
            </a:r>
            <a:r>
              <a:rPr lang="en-US" dirty="0" smtClean="0">
                <a:solidFill>
                  <a:schemeClr val="bg1"/>
                </a:solidFill>
              </a:rPr>
              <a:t>. </a:t>
            </a:r>
          </a:p>
          <a:p>
            <a:pPr marL="0" indent="0">
              <a:spcBef>
                <a:spcPts val="0"/>
              </a:spcBef>
              <a:buNone/>
            </a:pPr>
            <a:endParaRPr lang="en-US" dirty="0">
              <a:solidFill>
                <a:schemeClr val="bg1"/>
              </a:solidFill>
            </a:endParaRPr>
          </a:p>
          <a:p>
            <a:pPr marL="0" indent="0">
              <a:spcBef>
                <a:spcPts val="0"/>
              </a:spcBef>
              <a:buNone/>
            </a:pPr>
            <a:r>
              <a:rPr lang="en-US" dirty="0">
                <a:solidFill>
                  <a:schemeClr val="bg1"/>
                </a:solidFill>
              </a:rPr>
              <a:t>(Click </a:t>
            </a:r>
            <a:r>
              <a:rPr lang="en-US" dirty="0" smtClean="0">
                <a:solidFill>
                  <a:schemeClr val="bg1"/>
                </a:solidFill>
              </a:rPr>
              <a:t>the happy cookie to listen to my song)</a:t>
            </a:r>
            <a:endParaRPr lang="en-US" dirty="0">
              <a:solidFill>
                <a:schemeClr val="bg1"/>
              </a:solidFill>
            </a:endParaRPr>
          </a:p>
        </p:txBody>
      </p:sp>
      <p:sp>
        <p:nvSpPr>
          <p:cNvPr id="7" name="Oval 6"/>
          <p:cNvSpPr/>
          <p:nvPr/>
        </p:nvSpPr>
        <p:spPr>
          <a:xfrm>
            <a:off x="11572432" y="156247"/>
            <a:ext cx="452283" cy="45228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6"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551283" y="135140"/>
            <a:ext cx="498649" cy="498649"/>
          </a:xfrm>
          <a:prstGeom prst="rect">
            <a:avLst/>
          </a:prstGeom>
        </p:spPr>
      </p:pic>
      <p:pic>
        <p:nvPicPr>
          <p:cNvPr id="9" name="Picture 8">
            <a:hlinkClick r:id="rId8"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0800000">
            <a:off x="11551284" y="748145"/>
            <a:ext cx="498649" cy="498649"/>
          </a:xfrm>
          <a:prstGeom prst="rect">
            <a:avLst/>
          </a:prstGeom>
        </p:spPr>
      </p:pic>
      <p:pic>
        <p:nvPicPr>
          <p:cNvPr id="11" name="Picture 10">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547217" y="1361150"/>
            <a:ext cx="502715" cy="502715"/>
          </a:xfrm>
          <a:prstGeom prst="rect">
            <a:avLst/>
          </a:prstGeom>
        </p:spPr>
      </p:pic>
      <p:sp>
        <p:nvSpPr>
          <p:cNvPr id="10" name="Oval 9"/>
          <p:cNvSpPr/>
          <p:nvPr/>
        </p:nvSpPr>
        <p:spPr>
          <a:xfrm>
            <a:off x="11603238" y="2005786"/>
            <a:ext cx="413552" cy="4135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hlinkClick r:id="rId12" action="ppaction://hlinksldjump"/>
          </p:cNvPr>
          <p:cNvPicPr>
            <a:picLocks noChangeAspect="1"/>
          </p:cNvPicPr>
          <p:nvPr/>
        </p:nvPicPr>
        <p:blipFill rotWithShape="1">
          <a:blip r:embed="rId13" cstate="print">
            <a:extLst>
              <a:ext uri="{28A0092B-C50C-407E-A947-70E740481C1C}">
                <a14:useLocalDpi xmlns:a14="http://schemas.microsoft.com/office/drawing/2010/main" val="0"/>
              </a:ext>
            </a:extLst>
          </a:blip>
          <a:srcRect l="3257" t="3931" r="5278" b="5178"/>
          <a:stretch/>
        </p:blipFill>
        <p:spPr>
          <a:xfrm>
            <a:off x="11570097" y="1974155"/>
            <a:ext cx="479835" cy="476815"/>
          </a:xfrm>
          <a:prstGeom prst="rect">
            <a:avLst/>
          </a:prstGeom>
        </p:spPr>
      </p:pic>
    </p:spTree>
    <p:extLst>
      <p:ext uri="{BB962C8B-B14F-4D97-AF65-F5344CB8AC3E}">
        <p14:creationId xmlns:p14="http://schemas.microsoft.com/office/powerpoint/2010/main" val="37000278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6480"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TotalTime>
  <Words>1899</Words>
  <Application>Microsoft Office PowerPoint</Application>
  <PresentationFormat>Widescreen</PresentationFormat>
  <Paragraphs>147</Paragraphs>
  <Slides>20</Slides>
  <Notes>0</Notes>
  <HiddenSlides>0</HiddenSlides>
  <MMClips>2</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20</vt:i4>
      </vt:variant>
    </vt:vector>
  </HeadingPairs>
  <TitlesOfParts>
    <vt:vector size="36" baseType="lpstr">
      <vt:lpstr>Android Insomnia</vt:lpstr>
      <vt:lpstr>Akaju</vt:lpstr>
      <vt:lpstr>Almonte</vt:lpstr>
      <vt:lpstr>AR BONNIE</vt:lpstr>
      <vt:lpstr>AR DESTINE</vt:lpstr>
      <vt:lpstr>Arial</vt:lpstr>
      <vt:lpstr>Calibri</vt:lpstr>
      <vt:lpstr>Calibri Light</vt:lpstr>
      <vt:lpstr>Chintzy CPU BRK</vt:lpstr>
      <vt:lpstr>Kicking Limos</vt:lpstr>
      <vt:lpstr>Knuckle Down</vt:lpstr>
      <vt:lpstr>Magneto</vt:lpstr>
      <vt:lpstr>Over The Edge</vt:lpstr>
      <vt:lpstr>Super cube </vt:lpstr>
      <vt:lpstr>Wedgie</vt:lpstr>
      <vt:lpstr>Office Theme</vt:lpstr>
      <vt:lpstr>Interactive Multimedia</vt:lpstr>
      <vt:lpstr>What is Interactive Multimedia?</vt:lpstr>
      <vt:lpstr>Interactive Multimedia as a class</vt:lpstr>
      <vt:lpstr>The Five Building Blocks of Multimedia</vt:lpstr>
      <vt:lpstr>Building Block #1 - Text</vt:lpstr>
      <vt:lpstr>Text (continued)</vt:lpstr>
      <vt:lpstr>Building Block #2 - Images</vt:lpstr>
      <vt:lpstr>Images (continued)</vt:lpstr>
      <vt:lpstr>Building Block #3 - Audio</vt:lpstr>
      <vt:lpstr>Audio (continued)</vt:lpstr>
      <vt:lpstr>Building Block #4 - Video</vt:lpstr>
      <vt:lpstr>Video (continued)</vt:lpstr>
      <vt:lpstr>Building Block #5 - Animation</vt:lpstr>
      <vt:lpstr>Animation (continued)</vt:lpstr>
      <vt:lpstr>Interactivity</vt:lpstr>
      <vt:lpstr>Hardware needed for Multimedia</vt:lpstr>
      <vt:lpstr>Software needed for Multimedia</vt:lpstr>
      <vt:lpstr>Software needed (continued)</vt:lpstr>
      <vt:lpstr>Welcome to the Help page</vt:lpstr>
      <vt:lpstr>Citations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Interactive Multimedia</dc:title>
  <dc:creator>Jeremy Hoffmann</dc:creator>
  <cp:lastModifiedBy>Jeremy Hoffmann</cp:lastModifiedBy>
  <cp:revision>39</cp:revision>
  <dcterms:created xsi:type="dcterms:W3CDTF">2017-11-03T19:28:15Z</dcterms:created>
  <dcterms:modified xsi:type="dcterms:W3CDTF">2017-11-04T01:13:38Z</dcterms:modified>
</cp:coreProperties>
</file>