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96" y="5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59984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87336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072398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197233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40774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12/14/2017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843319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12/14/2017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97548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12/14/2017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600700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12/14/2017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699900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243875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950218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12/14/2017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331643172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hyperlink" Target="https://en.wikipedia.org/wiki/Battle_of_the_Sambre_(1918)"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7.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9.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4" name="Picture 4" descr="Sunken Road - The Battle of the Somme (1916) 2.jpg">
            <a:extLst>
              <a:ext uri="{FF2B5EF4-FFF2-40B4-BE49-F238E27FC236}">
                <a16:creationId xmlns:a16="http://schemas.microsoft.com/office/drawing/2014/main" id="{B55A3B8A-B4D3-4FFA-9B3D-E59C5FCAA402}"/>
              </a:ext>
            </a:extLst>
          </p:cNvPr>
          <p:cNvPicPr>
            <a:picLocks noChangeAspect="1"/>
          </p:cNvPicPr>
          <p:nvPr/>
        </p:nvPicPr>
        <p:blipFill rotWithShape="1">
          <a:blip r:embed="rId2">
            <a:alphaModFix amt="50000"/>
            <a:extLst/>
          </a:blip>
          <a:srcRect t="25000"/>
          <a:stretch/>
        </p:blipFill>
        <p:spPr>
          <a:xfrm>
            <a:off x="20" y="1"/>
            <a:ext cx="12191980" cy="6857999"/>
          </a:xfrm>
          <a:prstGeom prst="rect">
            <a:avLst/>
          </a:prstGeom>
        </p:spPr>
      </p:pic>
      <p:sp>
        <p:nvSpPr>
          <p:cNvPr id="2" name="Title 1"/>
          <p:cNvSpPr>
            <a:spLocks noGrp="1"/>
          </p:cNvSpPr>
          <p:nvPr>
            <p:ph type="ctrTitle"/>
          </p:nvPr>
        </p:nvSpPr>
        <p:spPr>
          <a:xfrm>
            <a:off x="1524000" y="1122362"/>
            <a:ext cx="9144000" cy="2900518"/>
          </a:xfrm>
        </p:spPr>
        <p:txBody>
          <a:bodyPr>
            <a:normAutofit/>
          </a:bodyPr>
          <a:lstStyle/>
          <a:p>
            <a:r>
              <a:rPr lang="en-US" dirty="0">
                <a:solidFill>
                  <a:srgbClr val="FFFFFF"/>
                </a:solidFill>
              </a:rPr>
              <a:t>Survival of the Sambre</a:t>
            </a:r>
          </a:p>
        </p:txBody>
      </p:sp>
      <p:sp>
        <p:nvSpPr>
          <p:cNvPr id="3" name="Subtitle 2"/>
          <p:cNvSpPr>
            <a:spLocks noGrp="1"/>
          </p:cNvSpPr>
          <p:nvPr>
            <p:ph type="subTitle" idx="1"/>
          </p:nvPr>
        </p:nvSpPr>
        <p:spPr>
          <a:xfrm>
            <a:off x="1524000" y="4159404"/>
            <a:ext cx="9144000" cy="1098395"/>
          </a:xfrm>
        </p:spPr>
        <p:txBody>
          <a:bodyPr vert="horz" lIns="91440" tIns="45720" rIns="91440" bIns="45720" rtlCol="0">
            <a:normAutofit/>
          </a:bodyPr>
          <a:lstStyle/>
          <a:p>
            <a:r>
              <a:rPr lang="en-US">
                <a:solidFill>
                  <a:srgbClr val="FFFFFF"/>
                </a:solidFill>
              </a:rPr>
              <a:t>By: Max Mongeau</a:t>
            </a:r>
          </a:p>
        </p:txBody>
      </p:sp>
    </p:spTree>
    <p:extLst>
      <p:ext uri="{BB962C8B-B14F-4D97-AF65-F5344CB8AC3E}">
        <p14:creationId xmlns:p14="http://schemas.microsoft.com/office/powerpoint/2010/main" val="109857222"/>
      </p:ext>
    </p:extLst>
  </p:cSld>
  <p:clrMapOvr>
    <a:overrideClrMapping bg1="dk1" tx1="lt1" bg2="dk2" tx2="lt2" accent1="accent1" accent2="accent2" accent3="accent3" accent4="accent4" accent5="accent5" accent6="accent6" hlink="hlink" folHlink="folHlink"/>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EF1FFDF-5ED3-4AC4-9D4D-8F1413BE345C}"/>
              </a:ext>
            </a:extLst>
          </p:cNvPr>
          <p:cNvSpPr txBox="1"/>
          <p:nvPr/>
        </p:nvSpPr>
        <p:spPr>
          <a:xfrm>
            <a:off x="573741" y="645459"/>
            <a:ext cx="10793506" cy="707886"/>
          </a:xfrm>
          <a:prstGeom prst="rect">
            <a:avLst/>
          </a:prstGeom>
          <a:noFill/>
        </p:spPr>
        <p:txBody>
          <a:bodyPr wrap="square" rtlCol="0">
            <a:spAutoFit/>
          </a:bodyPr>
          <a:lstStyle/>
          <a:p>
            <a:r>
              <a:rPr lang="en-US" sz="2000" dirty="0"/>
              <a:t>You close your eyes and you fall asleep. When you fell asleep the Germans launched an attack and killed you in your sleep. </a:t>
            </a:r>
          </a:p>
        </p:txBody>
      </p:sp>
      <p:sp>
        <p:nvSpPr>
          <p:cNvPr id="3" name="TextBox 2">
            <a:extLst>
              <a:ext uri="{FF2B5EF4-FFF2-40B4-BE49-F238E27FC236}">
                <a16:creationId xmlns:a16="http://schemas.microsoft.com/office/drawing/2014/main" id="{D0B3143B-3750-4825-B1B7-E3B0740C3D0E}"/>
              </a:ext>
            </a:extLst>
          </p:cNvPr>
          <p:cNvSpPr txBox="1"/>
          <p:nvPr/>
        </p:nvSpPr>
        <p:spPr>
          <a:xfrm>
            <a:off x="3783106" y="2169459"/>
            <a:ext cx="3424518" cy="1200329"/>
          </a:xfrm>
          <a:prstGeom prst="rect">
            <a:avLst/>
          </a:prstGeom>
          <a:noFill/>
        </p:spPr>
        <p:txBody>
          <a:bodyPr wrap="square" rtlCol="0">
            <a:spAutoFit/>
          </a:bodyPr>
          <a:lstStyle/>
          <a:p>
            <a:r>
              <a:rPr lang="en-US" sz="2400" dirty="0"/>
              <a:t>You are dead</a:t>
            </a:r>
          </a:p>
          <a:p>
            <a:endParaRPr lang="en-US" sz="2400" dirty="0"/>
          </a:p>
          <a:p>
            <a:r>
              <a:rPr lang="en-US" sz="2400" dirty="0">
                <a:hlinkClick r:id="rId2" action="ppaction://hlinksldjump"/>
              </a:rPr>
              <a:t>Click here to try again</a:t>
            </a:r>
            <a:endParaRPr lang="en-US" sz="2400" dirty="0"/>
          </a:p>
        </p:txBody>
      </p:sp>
    </p:spTree>
    <p:extLst>
      <p:ext uri="{BB962C8B-B14F-4D97-AF65-F5344CB8AC3E}">
        <p14:creationId xmlns:p14="http://schemas.microsoft.com/office/powerpoint/2010/main" val="11467394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032EA7D-262A-4580-82FE-4C94F246083D}"/>
              </a:ext>
            </a:extLst>
          </p:cNvPr>
          <p:cNvSpPr txBox="1"/>
          <p:nvPr/>
        </p:nvSpPr>
        <p:spPr>
          <a:xfrm>
            <a:off x="824752" y="430306"/>
            <a:ext cx="9968753" cy="4093428"/>
          </a:xfrm>
          <a:prstGeom prst="rect">
            <a:avLst/>
          </a:prstGeom>
          <a:noFill/>
        </p:spPr>
        <p:txBody>
          <a:bodyPr wrap="square" rtlCol="0">
            <a:spAutoFit/>
          </a:bodyPr>
          <a:lstStyle/>
          <a:p>
            <a:r>
              <a:rPr lang="en-US" sz="2000" dirty="0"/>
              <a:t>You fire your rifle towards the figure. “Ich </a:t>
            </a:r>
            <a:r>
              <a:rPr lang="en-US" sz="2000" dirty="0" err="1"/>
              <a:t>habe</a:t>
            </a:r>
            <a:r>
              <a:rPr lang="en-US" sz="2000" dirty="0"/>
              <a:t> </a:t>
            </a:r>
            <a:r>
              <a:rPr lang="en-US" sz="2000" dirty="0" err="1"/>
              <a:t>getroffen</a:t>
            </a:r>
            <a:r>
              <a:rPr lang="en-US" sz="2000" dirty="0"/>
              <a:t>”. Oh hell you are under attack. You scream calling for your squad to awake and arm themselves. As you cock your rifle your fellow soldiers take position among you. Then in a flash a flare is launched up into the air. As the flair is fired up, you can see no mans land clearly. No mans land is now infested with German soldiers. </a:t>
            </a:r>
          </a:p>
          <a:p>
            <a:endParaRPr lang="en-US" sz="2000" dirty="0"/>
          </a:p>
          <a:p>
            <a:r>
              <a:rPr lang="en-US" sz="2000" dirty="0"/>
              <a:t>“FIRE”! You and your squad unleash hell firing your rifle as fast as you can cock it. The officers words echo in your mind “You ARE the front”. With great bravery and courage you and your squad hold off the first wave of German Soldiers. “Great Job lads. You have killed your first set of Germans. Now I have some good news and bad news. HQ has informed us that the Germans will be assaulting our position with everything they have. We need to send a runner back to HQ to let them know we held off this position. The Runner if he survives the run back, will be saved. So, who is going to run”? </a:t>
            </a:r>
          </a:p>
        </p:txBody>
      </p:sp>
      <p:sp>
        <p:nvSpPr>
          <p:cNvPr id="3" name="TextBox 2">
            <a:extLst>
              <a:ext uri="{FF2B5EF4-FFF2-40B4-BE49-F238E27FC236}">
                <a16:creationId xmlns:a16="http://schemas.microsoft.com/office/drawing/2014/main" id="{337C7735-0026-4A23-9FF9-3775EF6F010C}"/>
              </a:ext>
            </a:extLst>
          </p:cNvPr>
          <p:cNvSpPr txBox="1"/>
          <p:nvPr/>
        </p:nvSpPr>
        <p:spPr>
          <a:xfrm>
            <a:off x="914399" y="4984376"/>
            <a:ext cx="2599765" cy="707886"/>
          </a:xfrm>
          <a:prstGeom prst="rect">
            <a:avLst/>
          </a:prstGeom>
          <a:noFill/>
        </p:spPr>
        <p:txBody>
          <a:bodyPr wrap="square" rtlCol="0">
            <a:spAutoFit/>
          </a:bodyPr>
          <a:lstStyle/>
          <a:p>
            <a:r>
              <a:rPr lang="en-US" sz="2000" dirty="0">
                <a:hlinkClick r:id="rId2" action="ppaction://hlinksldjump"/>
              </a:rPr>
              <a:t>Volunteer to be the runner for your squad</a:t>
            </a:r>
            <a:endParaRPr lang="en-US" sz="2000" dirty="0"/>
          </a:p>
        </p:txBody>
      </p:sp>
      <p:sp>
        <p:nvSpPr>
          <p:cNvPr id="4" name="TextBox 3">
            <a:extLst>
              <a:ext uri="{FF2B5EF4-FFF2-40B4-BE49-F238E27FC236}">
                <a16:creationId xmlns:a16="http://schemas.microsoft.com/office/drawing/2014/main" id="{6C0EAFC6-2268-4006-AB37-2CB38227431B}"/>
              </a:ext>
            </a:extLst>
          </p:cNvPr>
          <p:cNvSpPr txBox="1"/>
          <p:nvPr/>
        </p:nvSpPr>
        <p:spPr>
          <a:xfrm>
            <a:off x="4536141" y="4876800"/>
            <a:ext cx="1272988" cy="461665"/>
          </a:xfrm>
          <a:prstGeom prst="rect">
            <a:avLst/>
          </a:prstGeom>
          <a:noFill/>
        </p:spPr>
        <p:txBody>
          <a:bodyPr wrap="square" rtlCol="0">
            <a:spAutoFit/>
          </a:bodyPr>
          <a:lstStyle/>
          <a:p>
            <a:r>
              <a:rPr lang="en-US" sz="2400" dirty="0"/>
              <a:t>OR</a:t>
            </a:r>
          </a:p>
        </p:txBody>
      </p:sp>
      <p:sp>
        <p:nvSpPr>
          <p:cNvPr id="5" name="TextBox 4">
            <a:extLst>
              <a:ext uri="{FF2B5EF4-FFF2-40B4-BE49-F238E27FC236}">
                <a16:creationId xmlns:a16="http://schemas.microsoft.com/office/drawing/2014/main" id="{BE7848C7-123E-4E8B-AA26-138A40C03537}"/>
              </a:ext>
            </a:extLst>
          </p:cNvPr>
          <p:cNvSpPr txBox="1"/>
          <p:nvPr/>
        </p:nvSpPr>
        <p:spPr>
          <a:xfrm>
            <a:off x="6723529" y="4984376"/>
            <a:ext cx="1900518" cy="1015663"/>
          </a:xfrm>
          <a:prstGeom prst="rect">
            <a:avLst/>
          </a:prstGeom>
          <a:noFill/>
        </p:spPr>
        <p:txBody>
          <a:bodyPr wrap="square" rtlCol="0">
            <a:spAutoFit/>
          </a:bodyPr>
          <a:lstStyle/>
          <a:p>
            <a:r>
              <a:rPr lang="en-US" sz="2000" dirty="0">
                <a:hlinkClick r:id="rId3" action="ppaction://hlinksldjump"/>
              </a:rPr>
              <a:t>Stay and fight off the incoming waves </a:t>
            </a:r>
            <a:endParaRPr lang="en-US" sz="2000" dirty="0"/>
          </a:p>
        </p:txBody>
      </p:sp>
    </p:spTree>
    <p:extLst>
      <p:ext uri="{BB962C8B-B14F-4D97-AF65-F5344CB8AC3E}">
        <p14:creationId xmlns:p14="http://schemas.microsoft.com/office/powerpoint/2010/main" val="1924224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6E6448A-7EBA-4CF1-8C6C-BB22DB02DBC0}"/>
              </a:ext>
            </a:extLst>
          </p:cNvPr>
          <p:cNvSpPr txBox="1"/>
          <p:nvPr/>
        </p:nvSpPr>
        <p:spPr>
          <a:xfrm>
            <a:off x="412376" y="466165"/>
            <a:ext cx="11008659" cy="707886"/>
          </a:xfrm>
          <a:prstGeom prst="rect">
            <a:avLst/>
          </a:prstGeom>
          <a:noFill/>
        </p:spPr>
        <p:txBody>
          <a:bodyPr wrap="square" rtlCol="0">
            <a:spAutoFit/>
          </a:bodyPr>
          <a:lstStyle/>
          <a:p>
            <a:r>
              <a:rPr lang="en-US" sz="2000" dirty="0"/>
              <a:t>You wait and observe the figure. The figure moves a little closer and  you can see it take shape of a man! Oh hell who is it? I can’t see his uniform. Is he British or German? </a:t>
            </a:r>
          </a:p>
        </p:txBody>
      </p:sp>
      <p:sp>
        <p:nvSpPr>
          <p:cNvPr id="4" name="TextBox 3">
            <a:extLst>
              <a:ext uri="{FF2B5EF4-FFF2-40B4-BE49-F238E27FC236}">
                <a16:creationId xmlns:a16="http://schemas.microsoft.com/office/drawing/2014/main" id="{2BF60314-2849-483C-B915-5F23E5566B86}"/>
              </a:ext>
            </a:extLst>
          </p:cNvPr>
          <p:cNvSpPr txBox="1"/>
          <p:nvPr/>
        </p:nvSpPr>
        <p:spPr>
          <a:xfrm>
            <a:off x="3567953" y="2330824"/>
            <a:ext cx="1936376" cy="1200329"/>
          </a:xfrm>
          <a:prstGeom prst="rect">
            <a:avLst/>
          </a:prstGeom>
          <a:noFill/>
        </p:spPr>
        <p:txBody>
          <a:bodyPr wrap="square" rtlCol="0">
            <a:spAutoFit/>
          </a:bodyPr>
          <a:lstStyle/>
          <a:p>
            <a:r>
              <a:rPr lang="en-US" sz="2400" dirty="0">
                <a:hlinkClick r:id="rId2" action="ppaction://hlinksldjump"/>
              </a:rPr>
              <a:t>Point your rifle at the shadow.</a:t>
            </a:r>
            <a:endParaRPr lang="en-US" sz="2400" dirty="0"/>
          </a:p>
        </p:txBody>
      </p:sp>
    </p:spTree>
    <p:extLst>
      <p:ext uri="{BB962C8B-B14F-4D97-AF65-F5344CB8AC3E}">
        <p14:creationId xmlns:p14="http://schemas.microsoft.com/office/powerpoint/2010/main" val="22577151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A14475-A4D0-464F-A759-8365AEE0CE93}"/>
              </a:ext>
            </a:extLst>
          </p:cNvPr>
          <p:cNvSpPr txBox="1"/>
          <p:nvPr/>
        </p:nvSpPr>
        <p:spPr>
          <a:xfrm>
            <a:off x="555812" y="663388"/>
            <a:ext cx="10919012" cy="2677656"/>
          </a:xfrm>
          <a:prstGeom prst="rect">
            <a:avLst/>
          </a:prstGeom>
          <a:noFill/>
        </p:spPr>
        <p:txBody>
          <a:bodyPr wrap="square" rtlCol="0">
            <a:spAutoFit/>
          </a:bodyPr>
          <a:lstStyle/>
          <a:p>
            <a:r>
              <a:rPr lang="en-US" sz="2400" dirty="0"/>
              <a:t>As you point your rifle towards the shadow you hear a faint crack. What was </a:t>
            </a:r>
            <a:r>
              <a:rPr lang="en-US" sz="2400" dirty="0" err="1"/>
              <a:t>th</a:t>
            </a:r>
            <a:r>
              <a:rPr lang="en-US" sz="2400" dirty="0"/>
              <a:t>-</a:t>
            </a:r>
          </a:p>
          <a:p>
            <a:endParaRPr lang="en-US" sz="2400" dirty="0"/>
          </a:p>
          <a:p>
            <a:r>
              <a:rPr lang="en-US" sz="2400" dirty="0"/>
              <a:t>A bullet fired from the shadow grazes the sandbag in front of you and the bullet rips through your neck. As you collapse down and begin to suffocate from the bullet, you see Kyle wake up in a panic. He looks down at you and in the same instant a bullet flies and emerges through Kyle’s eye socket. Kyle drops dead upon the platform and you suffocate from your collapsed windpipe. </a:t>
            </a:r>
          </a:p>
        </p:txBody>
      </p:sp>
      <p:sp>
        <p:nvSpPr>
          <p:cNvPr id="3" name="TextBox 2">
            <a:extLst>
              <a:ext uri="{FF2B5EF4-FFF2-40B4-BE49-F238E27FC236}">
                <a16:creationId xmlns:a16="http://schemas.microsoft.com/office/drawing/2014/main" id="{F1A2FFC8-D3FD-4367-9CC4-3EE07CFC87EB}"/>
              </a:ext>
            </a:extLst>
          </p:cNvPr>
          <p:cNvSpPr txBox="1"/>
          <p:nvPr/>
        </p:nvSpPr>
        <p:spPr>
          <a:xfrm>
            <a:off x="3406588" y="4052047"/>
            <a:ext cx="3012141" cy="1200329"/>
          </a:xfrm>
          <a:prstGeom prst="rect">
            <a:avLst/>
          </a:prstGeom>
          <a:noFill/>
        </p:spPr>
        <p:txBody>
          <a:bodyPr wrap="square" rtlCol="0">
            <a:spAutoFit/>
          </a:bodyPr>
          <a:lstStyle/>
          <a:p>
            <a:r>
              <a:rPr lang="en-US" sz="2400" dirty="0"/>
              <a:t>You are dead</a:t>
            </a:r>
          </a:p>
          <a:p>
            <a:endParaRPr lang="en-US" sz="2400" dirty="0"/>
          </a:p>
          <a:p>
            <a:r>
              <a:rPr lang="en-US" sz="2400" dirty="0">
                <a:hlinkClick r:id="rId2" action="ppaction://hlinksldjump"/>
              </a:rPr>
              <a:t>Click here to try again</a:t>
            </a:r>
            <a:endParaRPr lang="en-US" sz="2800" dirty="0"/>
          </a:p>
        </p:txBody>
      </p:sp>
    </p:spTree>
    <p:extLst>
      <p:ext uri="{BB962C8B-B14F-4D97-AF65-F5344CB8AC3E}">
        <p14:creationId xmlns:p14="http://schemas.microsoft.com/office/powerpoint/2010/main" val="30469288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AAF61D7-BDE8-4C2B-8906-1B47C5C537F4}"/>
              </a:ext>
            </a:extLst>
          </p:cNvPr>
          <p:cNvSpPr txBox="1"/>
          <p:nvPr/>
        </p:nvSpPr>
        <p:spPr>
          <a:xfrm>
            <a:off x="358588" y="466165"/>
            <a:ext cx="11241741" cy="3785652"/>
          </a:xfrm>
          <a:prstGeom prst="rect">
            <a:avLst/>
          </a:prstGeom>
          <a:noFill/>
        </p:spPr>
        <p:txBody>
          <a:bodyPr wrap="square" rtlCol="0">
            <a:spAutoFit/>
          </a:bodyPr>
          <a:lstStyle/>
          <a:p>
            <a:r>
              <a:rPr lang="en-US" sz="2400" dirty="0"/>
              <a:t>You Volunteer to be the Runner. You receive the orders from your officer and you start your run. You run for what seems like a lifetime. You keep running until you finally see the HQ. You run even harder now knowing you finally made it. </a:t>
            </a:r>
          </a:p>
          <a:p>
            <a:endParaRPr lang="en-US" sz="2400" dirty="0"/>
          </a:p>
          <a:p>
            <a:r>
              <a:rPr lang="en-US" sz="2400" dirty="0"/>
              <a:t>You report to the General. A big burly man with the common well kempt British mustache. “Orders sir”. You hand him the orders and he reads them. “Well lucky for you son, you get to be the bearer of Good news”. “Excuse me sir? I do not understand”. “Well you see son, the Kaiser himself has signed the treaty. The war is over. Now go report back to your squadron. dismissed”. You about face and leave the HQ. With a big grin on your face, you make the run back to your squad being the bearer of good news. </a:t>
            </a:r>
          </a:p>
        </p:txBody>
      </p:sp>
      <p:sp>
        <p:nvSpPr>
          <p:cNvPr id="3" name="TextBox 2">
            <a:extLst>
              <a:ext uri="{FF2B5EF4-FFF2-40B4-BE49-F238E27FC236}">
                <a16:creationId xmlns:a16="http://schemas.microsoft.com/office/drawing/2014/main" id="{FF5AB8B0-5743-45BC-88B7-98D84CE3DB0A}"/>
              </a:ext>
            </a:extLst>
          </p:cNvPr>
          <p:cNvSpPr txBox="1"/>
          <p:nvPr/>
        </p:nvSpPr>
        <p:spPr>
          <a:xfrm>
            <a:off x="2868706" y="5217459"/>
            <a:ext cx="3209365" cy="461665"/>
          </a:xfrm>
          <a:prstGeom prst="rect">
            <a:avLst/>
          </a:prstGeom>
          <a:noFill/>
        </p:spPr>
        <p:txBody>
          <a:bodyPr wrap="square" rtlCol="0">
            <a:spAutoFit/>
          </a:bodyPr>
          <a:lstStyle/>
          <a:p>
            <a:r>
              <a:rPr lang="en-US" sz="2400" dirty="0">
                <a:hlinkClick r:id="rId2" action="ppaction://hlinksldjump"/>
              </a:rPr>
              <a:t>Continue</a:t>
            </a:r>
            <a:endParaRPr lang="en-US" sz="2400" dirty="0"/>
          </a:p>
        </p:txBody>
      </p:sp>
    </p:spTree>
    <p:extLst>
      <p:ext uri="{BB962C8B-B14F-4D97-AF65-F5344CB8AC3E}">
        <p14:creationId xmlns:p14="http://schemas.microsoft.com/office/powerpoint/2010/main" val="17230441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157AA35-5920-49A4-BC93-D47D889D2B7B}"/>
              </a:ext>
            </a:extLst>
          </p:cNvPr>
          <p:cNvSpPr txBox="1"/>
          <p:nvPr/>
        </p:nvSpPr>
        <p:spPr>
          <a:xfrm>
            <a:off x="286871" y="322729"/>
            <a:ext cx="11492753" cy="1323439"/>
          </a:xfrm>
          <a:prstGeom prst="rect">
            <a:avLst/>
          </a:prstGeom>
          <a:noFill/>
        </p:spPr>
        <p:txBody>
          <a:bodyPr wrap="square" rtlCol="0">
            <a:spAutoFit/>
          </a:bodyPr>
          <a:lstStyle/>
          <a:p>
            <a:r>
              <a:rPr lang="en-US" sz="2000" dirty="0"/>
              <a:t>You volunteer to stay behind and fight off the Germans for as long as possible. Kyle gets appointed runner and he takes off like the devil himself is chasing him. You turn back and look amongst your squad. Some are praying and some are crying. Some are just sitting quietly thinking to themselves and some are laughing reliving the tales of former glory. You walk to your platform and gaze upon no mans land. </a:t>
            </a:r>
          </a:p>
        </p:txBody>
      </p:sp>
      <p:sp>
        <p:nvSpPr>
          <p:cNvPr id="3" name="TextBox 2">
            <a:extLst>
              <a:ext uri="{FF2B5EF4-FFF2-40B4-BE49-F238E27FC236}">
                <a16:creationId xmlns:a16="http://schemas.microsoft.com/office/drawing/2014/main" id="{80534469-2CFB-4B17-9CD0-D19029525BFD}"/>
              </a:ext>
            </a:extLst>
          </p:cNvPr>
          <p:cNvSpPr txBox="1"/>
          <p:nvPr/>
        </p:nvSpPr>
        <p:spPr>
          <a:xfrm>
            <a:off x="286871" y="2420471"/>
            <a:ext cx="11331388" cy="707886"/>
          </a:xfrm>
          <a:prstGeom prst="rect">
            <a:avLst/>
          </a:prstGeom>
          <a:noFill/>
        </p:spPr>
        <p:txBody>
          <a:bodyPr wrap="square" rtlCol="0">
            <a:spAutoFit/>
          </a:bodyPr>
          <a:lstStyle/>
          <a:p>
            <a:r>
              <a:rPr lang="en-US" sz="2000" dirty="0"/>
              <a:t>Hours pass. “What is taking them so long huh? If I am to die on this battlefield then where are the 100 Germans I’ll be taking to hell with me”? A few more hours pass and still nothing. </a:t>
            </a:r>
          </a:p>
        </p:txBody>
      </p:sp>
      <p:sp>
        <p:nvSpPr>
          <p:cNvPr id="4" name="TextBox 3">
            <a:extLst>
              <a:ext uri="{FF2B5EF4-FFF2-40B4-BE49-F238E27FC236}">
                <a16:creationId xmlns:a16="http://schemas.microsoft.com/office/drawing/2014/main" id="{0302B1DD-09EA-458C-AB33-260482A7274B}"/>
              </a:ext>
            </a:extLst>
          </p:cNvPr>
          <p:cNvSpPr txBox="1"/>
          <p:nvPr/>
        </p:nvSpPr>
        <p:spPr>
          <a:xfrm>
            <a:off x="286871" y="3478306"/>
            <a:ext cx="11331388" cy="1631216"/>
          </a:xfrm>
          <a:prstGeom prst="rect">
            <a:avLst/>
          </a:prstGeom>
          <a:noFill/>
        </p:spPr>
        <p:txBody>
          <a:bodyPr wrap="square" rtlCol="0">
            <a:spAutoFit/>
          </a:bodyPr>
          <a:lstStyle/>
          <a:p>
            <a:r>
              <a:rPr lang="en-US" sz="2000" dirty="0"/>
              <a:t>After a couple of more hours, you hear  a faint yell. What is that? Who is that? IT’S KYLE! “Kyle reporting sir. HQ says that the Kaiser has Signed a peace treaty. The war is over”!</a:t>
            </a:r>
          </a:p>
          <a:p>
            <a:endParaRPr lang="en-US" sz="2000" dirty="0"/>
          </a:p>
          <a:p>
            <a:r>
              <a:rPr lang="en-US" sz="2000" dirty="0"/>
              <a:t> Screams of Joy can be heard Throughout the trenches. Well you survived private. Now you can return home as a hero to your country and to your family. </a:t>
            </a:r>
          </a:p>
        </p:txBody>
      </p:sp>
      <p:sp>
        <p:nvSpPr>
          <p:cNvPr id="5" name="TextBox 4">
            <a:extLst>
              <a:ext uri="{FF2B5EF4-FFF2-40B4-BE49-F238E27FC236}">
                <a16:creationId xmlns:a16="http://schemas.microsoft.com/office/drawing/2014/main" id="{6BFF1EA2-7A85-4D46-B714-351B9FFE6C8E}"/>
              </a:ext>
            </a:extLst>
          </p:cNvPr>
          <p:cNvSpPr txBox="1"/>
          <p:nvPr/>
        </p:nvSpPr>
        <p:spPr>
          <a:xfrm>
            <a:off x="4536141" y="5934635"/>
            <a:ext cx="1990164" cy="369332"/>
          </a:xfrm>
          <a:prstGeom prst="rect">
            <a:avLst/>
          </a:prstGeom>
          <a:noFill/>
        </p:spPr>
        <p:txBody>
          <a:bodyPr wrap="square" rtlCol="0">
            <a:spAutoFit/>
          </a:bodyPr>
          <a:lstStyle/>
          <a:p>
            <a:r>
              <a:rPr lang="en-US" dirty="0">
                <a:hlinkClick r:id="rId2" action="ppaction://hlinksldjump"/>
              </a:rPr>
              <a:t>Continue</a:t>
            </a:r>
            <a:endParaRPr lang="en-US" dirty="0"/>
          </a:p>
        </p:txBody>
      </p:sp>
    </p:spTree>
    <p:extLst>
      <p:ext uri="{BB962C8B-B14F-4D97-AF65-F5344CB8AC3E}">
        <p14:creationId xmlns:p14="http://schemas.microsoft.com/office/powerpoint/2010/main" val="17551654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CAC333F-4462-4564-9D2B-6AB8A81E8C26}"/>
              </a:ext>
            </a:extLst>
          </p:cNvPr>
          <p:cNvSpPr txBox="1"/>
          <p:nvPr/>
        </p:nvSpPr>
        <p:spPr>
          <a:xfrm>
            <a:off x="1362634" y="932329"/>
            <a:ext cx="7871013" cy="1384995"/>
          </a:xfrm>
          <a:prstGeom prst="rect">
            <a:avLst/>
          </a:prstGeom>
          <a:noFill/>
        </p:spPr>
        <p:txBody>
          <a:bodyPr wrap="square" rtlCol="0">
            <a:spAutoFit/>
          </a:bodyPr>
          <a:lstStyle/>
          <a:p>
            <a:pPr algn="just"/>
            <a:r>
              <a:rPr lang="en-US" sz="2800" dirty="0"/>
              <a:t>World War 1 was the war to end all worlds. Millions of soldiers would never return home the same man or never return home at all.  This war solved nothing. </a:t>
            </a:r>
          </a:p>
        </p:txBody>
      </p:sp>
      <p:sp>
        <p:nvSpPr>
          <p:cNvPr id="3" name="TextBox 2">
            <a:extLst>
              <a:ext uri="{FF2B5EF4-FFF2-40B4-BE49-F238E27FC236}">
                <a16:creationId xmlns:a16="http://schemas.microsoft.com/office/drawing/2014/main" id="{3F8C1761-042B-4EFD-9063-3A1D3AB59E67}"/>
              </a:ext>
            </a:extLst>
          </p:cNvPr>
          <p:cNvSpPr txBox="1"/>
          <p:nvPr/>
        </p:nvSpPr>
        <p:spPr>
          <a:xfrm>
            <a:off x="3621741" y="4930588"/>
            <a:ext cx="1757083" cy="954107"/>
          </a:xfrm>
          <a:prstGeom prst="rect">
            <a:avLst/>
          </a:prstGeom>
          <a:noFill/>
        </p:spPr>
        <p:txBody>
          <a:bodyPr wrap="square" rtlCol="0">
            <a:spAutoFit/>
          </a:bodyPr>
          <a:lstStyle/>
          <a:p>
            <a:r>
              <a:rPr lang="en-US" sz="2800" dirty="0"/>
              <a:t>Thanks for playing!</a:t>
            </a:r>
          </a:p>
        </p:txBody>
      </p:sp>
    </p:spTree>
    <p:extLst>
      <p:ext uri="{BB962C8B-B14F-4D97-AF65-F5344CB8AC3E}">
        <p14:creationId xmlns:p14="http://schemas.microsoft.com/office/powerpoint/2010/main" val="1401196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7BBA4F-BCEF-42EE-8E14-0E67E03D6F6A}"/>
              </a:ext>
            </a:extLst>
          </p:cNvPr>
          <p:cNvSpPr txBox="1"/>
          <p:nvPr/>
        </p:nvSpPr>
        <p:spPr>
          <a:xfrm>
            <a:off x="627529" y="412376"/>
            <a:ext cx="10560424" cy="4524315"/>
          </a:xfrm>
          <a:prstGeom prst="rect">
            <a:avLst/>
          </a:prstGeom>
          <a:noFill/>
        </p:spPr>
        <p:txBody>
          <a:bodyPr wrap="square" rtlCol="0">
            <a:spAutoFit/>
          </a:bodyPr>
          <a:lstStyle/>
          <a:p>
            <a:r>
              <a:rPr lang="en-US" sz="2400" dirty="0"/>
              <a:t>Citations:</a:t>
            </a:r>
          </a:p>
          <a:p>
            <a:endParaRPr lang="en-US" sz="2400" dirty="0"/>
          </a:p>
          <a:p>
            <a:r>
              <a:rPr lang="en-US" sz="2400" dirty="0">
                <a:hlinkClick r:id="rId2"/>
              </a:rPr>
              <a:t>https://en.wikipedia.org/wiki/Battle_of_the_Sambre_(1918)</a:t>
            </a:r>
            <a:endParaRPr lang="en-US" sz="2400" dirty="0"/>
          </a:p>
          <a:p>
            <a:endParaRPr lang="en-US" sz="2400" dirty="0"/>
          </a:p>
          <a:p>
            <a:r>
              <a:rPr lang="en-US" sz="2400" dirty="0"/>
              <a:t>http://www.bing.com/images/search?view=detailV2&amp;ccid=U9qgivud&amp;id=989913FE4647A4C697B91E72215578E5059B9410&amp;thid=OIP.U9qgivudZEznVXNuGfvElQEsDh&amp;mediaurl=http%3a%2f%2f3.bp.blogspot.com%2f-ZiT3c6SnsAg%2fUJ9r_vlTQHI%2fAAAAAAAAFEo%2fdApHNqOCrkU%2fs1600%2fSunken%2bRoad%2b-%2bThe%2bBattle%2bof%2bthe%2bSomme%2b%25281916%2529%2b2.jpg&amp;exph=576&amp;expw=768&amp;q=battle+of+the+somme&amp;simid=607999631114308607&amp;selectedIndex=0&amp;ajaxhist=0</a:t>
            </a:r>
          </a:p>
        </p:txBody>
      </p:sp>
    </p:spTree>
    <p:extLst>
      <p:ext uri="{BB962C8B-B14F-4D97-AF65-F5344CB8AC3E}">
        <p14:creationId xmlns:p14="http://schemas.microsoft.com/office/powerpoint/2010/main" val="2995646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CFD335B-FA86-41D3-AF49-71D196DFC40E}"/>
              </a:ext>
            </a:extLst>
          </p:cNvPr>
          <p:cNvSpPr txBox="1"/>
          <p:nvPr/>
        </p:nvSpPr>
        <p:spPr>
          <a:xfrm>
            <a:off x="3562350" y="1123950"/>
            <a:ext cx="4546600" cy="120032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dirty="0"/>
              <a:t>The Battle of The Sambre was one of the last battles fought in the war to end all wars. It ended nothing. </a:t>
            </a:r>
            <a:endParaRPr lang="en-US" dirty="0"/>
          </a:p>
        </p:txBody>
      </p:sp>
      <p:sp>
        <p:nvSpPr>
          <p:cNvPr id="3" name="TextBox 2">
            <a:extLst>
              <a:ext uri="{FF2B5EF4-FFF2-40B4-BE49-F238E27FC236}">
                <a16:creationId xmlns:a16="http://schemas.microsoft.com/office/drawing/2014/main" id="{820007DC-A705-4BBE-9291-E99F0E89F43F}"/>
              </a:ext>
            </a:extLst>
          </p:cNvPr>
          <p:cNvSpPr txBox="1"/>
          <p:nvPr/>
        </p:nvSpPr>
        <p:spPr>
          <a:xfrm>
            <a:off x="2459037" y="2934772"/>
            <a:ext cx="6753225" cy="156966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dirty="0"/>
              <a:t>The Battle was fought on November 4 on the river Sambre in France. The total number of casualties  during the battle is unknown, but for the war would effect the lives of  38,880,500 soldiers</a:t>
            </a:r>
          </a:p>
        </p:txBody>
      </p:sp>
      <p:sp>
        <p:nvSpPr>
          <p:cNvPr id="4" name="TextBox 3">
            <a:extLst>
              <a:ext uri="{FF2B5EF4-FFF2-40B4-BE49-F238E27FC236}">
                <a16:creationId xmlns:a16="http://schemas.microsoft.com/office/drawing/2014/main" id="{4F952E16-E8A2-45BC-A037-C6758A6BFB44}"/>
              </a:ext>
            </a:extLst>
          </p:cNvPr>
          <p:cNvSpPr txBox="1"/>
          <p:nvPr/>
        </p:nvSpPr>
        <p:spPr>
          <a:xfrm>
            <a:off x="4036803" y="5114925"/>
            <a:ext cx="3602556" cy="95410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800" dirty="0"/>
              <a:t>Are you able to survive this bloodbath?</a:t>
            </a:r>
          </a:p>
        </p:txBody>
      </p:sp>
    </p:spTree>
    <p:extLst>
      <p:ext uri="{BB962C8B-B14F-4D97-AF65-F5344CB8AC3E}">
        <p14:creationId xmlns:p14="http://schemas.microsoft.com/office/powerpoint/2010/main" val="1484369575"/>
      </p:ext>
    </p:extLst>
  </p:cSld>
  <p:clrMapOvr>
    <a:masterClrMapping/>
  </p:clrMapOvr>
  <mc:AlternateContent xmlns:mc="http://schemas.openxmlformats.org/markup-compatibility/2006" xmlns:p14="http://schemas.microsoft.com/office/powerpoint/2010/main">
    <mc:Choice Requires="p14">
      <p:transition spd="slow" p14:dur="2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10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10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284C69-6082-470B-8B63-9B4E05BD5A23}"/>
              </a:ext>
            </a:extLst>
          </p:cNvPr>
          <p:cNvSpPr txBox="1"/>
          <p:nvPr/>
        </p:nvSpPr>
        <p:spPr>
          <a:xfrm>
            <a:off x="358588" y="286871"/>
            <a:ext cx="11044518" cy="1015663"/>
          </a:xfrm>
          <a:prstGeom prst="rect">
            <a:avLst/>
          </a:prstGeom>
          <a:noFill/>
        </p:spPr>
        <p:txBody>
          <a:bodyPr wrap="square" rtlCol="0">
            <a:spAutoFit/>
          </a:bodyPr>
          <a:lstStyle/>
          <a:p>
            <a:r>
              <a:rPr lang="en-US" sz="2000" dirty="0"/>
              <a:t>Your adventure into the war to end all wars has begun. You are a new wave of recruits being sent to the frontlines following a hellish bombardment of German artillery. After being crammed into an already overly crowded bus, you feel the tires of the bus spin and you are off to the front. </a:t>
            </a:r>
          </a:p>
        </p:txBody>
      </p:sp>
      <p:sp>
        <p:nvSpPr>
          <p:cNvPr id="3" name="TextBox 2">
            <a:extLst>
              <a:ext uri="{FF2B5EF4-FFF2-40B4-BE49-F238E27FC236}">
                <a16:creationId xmlns:a16="http://schemas.microsoft.com/office/drawing/2014/main" id="{1B932043-F383-455E-A1BF-AFA3419024A0}"/>
              </a:ext>
            </a:extLst>
          </p:cNvPr>
          <p:cNvSpPr txBox="1"/>
          <p:nvPr/>
        </p:nvSpPr>
        <p:spPr>
          <a:xfrm>
            <a:off x="537882" y="1649506"/>
            <a:ext cx="10452847" cy="1631216"/>
          </a:xfrm>
          <a:prstGeom prst="rect">
            <a:avLst/>
          </a:prstGeom>
          <a:noFill/>
        </p:spPr>
        <p:txBody>
          <a:bodyPr wrap="square" rtlCol="0">
            <a:spAutoFit/>
          </a:bodyPr>
          <a:lstStyle/>
          <a:p>
            <a:r>
              <a:rPr lang="en-US" sz="2000" dirty="0"/>
              <a:t>The bus ride is long and cramped. It takes more than a day until you come to your stop. The brakes squeak and the bus comes to a halt. You hear the Officer in charge barking for everyone to get off the bus. After everyone in front of you shuffles their way out, you emerge from the now empty bus and it is now night. You hear the chatter of recruits and officers who are new to the wonders of this deadly war and you ponder of whether or not anyone will live to see next year. </a:t>
            </a:r>
          </a:p>
        </p:txBody>
      </p:sp>
      <p:sp>
        <p:nvSpPr>
          <p:cNvPr id="4" name="TextBox 3">
            <a:extLst>
              <a:ext uri="{FF2B5EF4-FFF2-40B4-BE49-F238E27FC236}">
                <a16:creationId xmlns:a16="http://schemas.microsoft.com/office/drawing/2014/main" id="{B801F2CB-9AA6-4382-9365-C94D5000053A}"/>
              </a:ext>
            </a:extLst>
          </p:cNvPr>
          <p:cNvSpPr txBox="1"/>
          <p:nvPr/>
        </p:nvSpPr>
        <p:spPr>
          <a:xfrm>
            <a:off x="537882" y="3693459"/>
            <a:ext cx="10094259" cy="1323439"/>
          </a:xfrm>
          <a:prstGeom prst="rect">
            <a:avLst/>
          </a:prstGeom>
          <a:noFill/>
        </p:spPr>
        <p:txBody>
          <a:bodyPr wrap="square" rtlCol="0">
            <a:spAutoFit/>
          </a:bodyPr>
          <a:lstStyle/>
          <a:p>
            <a:r>
              <a:rPr lang="en-US" sz="2000" dirty="0"/>
              <a:t>“Just keep Marching” is what you tell yourself. Your feet ache and you’re dizzy. You have been marching all night and wonder if this will ever stop. But through the pain and the nauseating dizziness you keep marching. No one is talking besides the sounds of a few curses from the miserable march. Just keep marching. Just keep marching.</a:t>
            </a:r>
          </a:p>
        </p:txBody>
      </p:sp>
      <p:sp>
        <p:nvSpPr>
          <p:cNvPr id="5" name="TextBox 4">
            <a:extLst>
              <a:ext uri="{FF2B5EF4-FFF2-40B4-BE49-F238E27FC236}">
                <a16:creationId xmlns:a16="http://schemas.microsoft.com/office/drawing/2014/main" id="{021AE88C-BD80-4B04-B7D2-65AEC8D3B7BE}"/>
              </a:ext>
            </a:extLst>
          </p:cNvPr>
          <p:cNvSpPr txBox="1"/>
          <p:nvPr/>
        </p:nvSpPr>
        <p:spPr>
          <a:xfrm>
            <a:off x="537882" y="5396753"/>
            <a:ext cx="10452847" cy="1323439"/>
          </a:xfrm>
          <a:prstGeom prst="rect">
            <a:avLst/>
          </a:prstGeom>
          <a:noFill/>
        </p:spPr>
        <p:txBody>
          <a:bodyPr wrap="square" rtlCol="0">
            <a:spAutoFit/>
          </a:bodyPr>
          <a:lstStyle/>
          <a:p>
            <a:r>
              <a:rPr lang="en-US" sz="2000" dirty="0"/>
              <a:t>After marching all night and most of the day, you and your platoon still following the path, now emerge from the trees and all you can see is a black and muddy wasteland riddled with craters, bodies, and a haze of gunpowder. “now what?” you hear from the crowd of soldiers behind you.</a:t>
            </a:r>
          </a:p>
          <a:p>
            <a:r>
              <a:rPr lang="en-US" sz="2000" dirty="0"/>
              <a:t>Now what? How the hell are you supposed to know. How is anyone going to know what to do?</a:t>
            </a:r>
          </a:p>
        </p:txBody>
      </p:sp>
    </p:spTree>
    <p:extLst>
      <p:ext uri="{BB962C8B-B14F-4D97-AF65-F5344CB8AC3E}">
        <p14:creationId xmlns:p14="http://schemas.microsoft.com/office/powerpoint/2010/main" val="37999213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A1FA03D-5A0D-41EC-BFDF-12CA5E5961CA}"/>
              </a:ext>
            </a:extLst>
          </p:cNvPr>
          <p:cNvSpPr txBox="1"/>
          <p:nvPr/>
        </p:nvSpPr>
        <p:spPr>
          <a:xfrm>
            <a:off x="268941" y="233082"/>
            <a:ext cx="11403106" cy="1015663"/>
          </a:xfrm>
          <a:prstGeom prst="rect">
            <a:avLst/>
          </a:prstGeom>
          <a:noFill/>
        </p:spPr>
        <p:txBody>
          <a:bodyPr wrap="square" rtlCol="0">
            <a:spAutoFit/>
          </a:bodyPr>
          <a:lstStyle/>
          <a:p>
            <a:r>
              <a:rPr lang="en-US" sz="2000" dirty="0"/>
              <a:t>“Alright you maggots listen up! You are the replacements for the Royal Army. We have taken a heavy beating from the German artillery so you men are now the front. No one gets through you unless we tell you to! Now break into your squadrons and find your officer”. </a:t>
            </a:r>
          </a:p>
        </p:txBody>
      </p:sp>
      <p:sp>
        <p:nvSpPr>
          <p:cNvPr id="3" name="TextBox 2">
            <a:extLst>
              <a:ext uri="{FF2B5EF4-FFF2-40B4-BE49-F238E27FC236}">
                <a16:creationId xmlns:a16="http://schemas.microsoft.com/office/drawing/2014/main" id="{D919606C-D40B-4590-BF4E-5B61DA967F91}"/>
              </a:ext>
            </a:extLst>
          </p:cNvPr>
          <p:cNvSpPr txBox="1"/>
          <p:nvPr/>
        </p:nvSpPr>
        <p:spPr>
          <a:xfrm>
            <a:off x="412376" y="1541929"/>
            <a:ext cx="11134165" cy="1015663"/>
          </a:xfrm>
          <a:prstGeom prst="rect">
            <a:avLst/>
          </a:prstGeom>
          <a:noFill/>
        </p:spPr>
        <p:txBody>
          <a:bodyPr wrap="square" rtlCol="0">
            <a:spAutoFit/>
          </a:bodyPr>
          <a:lstStyle/>
          <a:p>
            <a:r>
              <a:rPr lang="en-US" sz="2000" dirty="0"/>
              <a:t>As you start making your way to find your squad you see a shack that is storing munitions. You chuckle and think to yourself “Now that seems like an easy job”. As you see your squad you hear the faint echo of loud booms. What the hell is that? Oh bloody hell . . .  “TAKE COVER”. </a:t>
            </a:r>
          </a:p>
        </p:txBody>
      </p:sp>
      <p:sp>
        <p:nvSpPr>
          <p:cNvPr id="4" name="TextBox 3">
            <a:extLst>
              <a:ext uri="{FF2B5EF4-FFF2-40B4-BE49-F238E27FC236}">
                <a16:creationId xmlns:a16="http://schemas.microsoft.com/office/drawing/2014/main" id="{3F856C38-896C-48B0-B3C0-1053A04F42F4}"/>
              </a:ext>
            </a:extLst>
          </p:cNvPr>
          <p:cNvSpPr txBox="1"/>
          <p:nvPr/>
        </p:nvSpPr>
        <p:spPr>
          <a:xfrm>
            <a:off x="448235" y="3119718"/>
            <a:ext cx="11223812" cy="400110"/>
          </a:xfrm>
          <a:prstGeom prst="rect">
            <a:avLst/>
          </a:prstGeom>
          <a:noFill/>
        </p:spPr>
        <p:txBody>
          <a:bodyPr wrap="square" rtlCol="0">
            <a:spAutoFit/>
          </a:bodyPr>
          <a:lstStyle/>
          <a:p>
            <a:r>
              <a:rPr lang="en-US" sz="2000" dirty="0"/>
              <a:t>You have to act:</a:t>
            </a:r>
          </a:p>
        </p:txBody>
      </p:sp>
      <p:sp>
        <p:nvSpPr>
          <p:cNvPr id="5" name="TextBox 4">
            <a:extLst>
              <a:ext uri="{FF2B5EF4-FFF2-40B4-BE49-F238E27FC236}">
                <a16:creationId xmlns:a16="http://schemas.microsoft.com/office/drawing/2014/main" id="{ADC2E080-1D7B-4D61-985D-083A2A1D855A}"/>
              </a:ext>
            </a:extLst>
          </p:cNvPr>
          <p:cNvSpPr txBox="1"/>
          <p:nvPr/>
        </p:nvSpPr>
        <p:spPr>
          <a:xfrm>
            <a:off x="412376" y="4500282"/>
            <a:ext cx="2796989" cy="707886"/>
          </a:xfrm>
          <a:prstGeom prst="rect">
            <a:avLst/>
          </a:prstGeom>
          <a:noFill/>
        </p:spPr>
        <p:txBody>
          <a:bodyPr wrap="square" rtlCol="0">
            <a:spAutoFit/>
          </a:bodyPr>
          <a:lstStyle/>
          <a:p>
            <a:r>
              <a:rPr lang="en-US" sz="2000" dirty="0">
                <a:hlinkClick r:id="rId2" action="ppaction://hlinksldjump"/>
              </a:rPr>
              <a:t>Find the nearest crater and jump in.</a:t>
            </a:r>
            <a:endParaRPr lang="en-US" sz="2000" dirty="0"/>
          </a:p>
        </p:txBody>
      </p:sp>
      <p:sp>
        <p:nvSpPr>
          <p:cNvPr id="6" name="TextBox 5">
            <a:extLst>
              <a:ext uri="{FF2B5EF4-FFF2-40B4-BE49-F238E27FC236}">
                <a16:creationId xmlns:a16="http://schemas.microsoft.com/office/drawing/2014/main" id="{0D6C0E07-05DF-479E-9A80-7966C54E6BCD}"/>
              </a:ext>
            </a:extLst>
          </p:cNvPr>
          <p:cNvSpPr txBox="1"/>
          <p:nvPr/>
        </p:nvSpPr>
        <p:spPr>
          <a:xfrm>
            <a:off x="4446494" y="4661647"/>
            <a:ext cx="860612" cy="461665"/>
          </a:xfrm>
          <a:prstGeom prst="rect">
            <a:avLst/>
          </a:prstGeom>
          <a:noFill/>
        </p:spPr>
        <p:txBody>
          <a:bodyPr wrap="square" rtlCol="0">
            <a:spAutoFit/>
          </a:bodyPr>
          <a:lstStyle/>
          <a:p>
            <a:r>
              <a:rPr lang="en-US" sz="2400" dirty="0"/>
              <a:t>OR</a:t>
            </a:r>
          </a:p>
        </p:txBody>
      </p:sp>
      <p:sp>
        <p:nvSpPr>
          <p:cNvPr id="7" name="TextBox 6">
            <a:extLst>
              <a:ext uri="{FF2B5EF4-FFF2-40B4-BE49-F238E27FC236}">
                <a16:creationId xmlns:a16="http://schemas.microsoft.com/office/drawing/2014/main" id="{4FED9009-0D75-4F07-B199-0F37B69F3035}"/>
              </a:ext>
            </a:extLst>
          </p:cNvPr>
          <p:cNvSpPr txBox="1"/>
          <p:nvPr/>
        </p:nvSpPr>
        <p:spPr>
          <a:xfrm>
            <a:off x="6382871" y="4500282"/>
            <a:ext cx="2671482" cy="707886"/>
          </a:xfrm>
          <a:prstGeom prst="rect">
            <a:avLst/>
          </a:prstGeom>
          <a:noFill/>
        </p:spPr>
        <p:txBody>
          <a:bodyPr wrap="square" rtlCol="0">
            <a:spAutoFit/>
          </a:bodyPr>
          <a:lstStyle/>
          <a:p>
            <a:r>
              <a:rPr lang="en-US" sz="2000" dirty="0">
                <a:hlinkClick r:id="rId3" action="ppaction://hlinksldjump"/>
              </a:rPr>
              <a:t>Head to the shack and take cover inside.</a:t>
            </a:r>
            <a:endParaRPr lang="en-US" sz="2000" dirty="0"/>
          </a:p>
        </p:txBody>
      </p:sp>
    </p:spTree>
    <p:extLst>
      <p:ext uri="{BB962C8B-B14F-4D97-AF65-F5344CB8AC3E}">
        <p14:creationId xmlns:p14="http://schemas.microsoft.com/office/powerpoint/2010/main" val="136590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C10D08F-20B8-474A-987D-FBAD06A7FD90}"/>
              </a:ext>
            </a:extLst>
          </p:cNvPr>
          <p:cNvSpPr txBox="1"/>
          <p:nvPr/>
        </p:nvSpPr>
        <p:spPr>
          <a:xfrm>
            <a:off x="286871" y="304800"/>
            <a:ext cx="10954870" cy="1323439"/>
          </a:xfrm>
          <a:prstGeom prst="rect">
            <a:avLst/>
          </a:prstGeom>
          <a:noFill/>
        </p:spPr>
        <p:txBody>
          <a:bodyPr wrap="square" rtlCol="0">
            <a:spAutoFit/>
          </a:bodyPr>
          <a:lstStyle/>
          <a:p>
            <a:r>
              <a:rPr lang="en-US" sz="2000" dirty="0"/>
              <a:t>You scramble for the closest crater and dive in. The shells are exploding all around you. You feel each explosion down in your bones as you cower in the hole. The screams of men are drowned out by the explosions of the shells. The mud and dirt from all around is thrown high into the air as you try to sink lower into the hole. </a:t>
            </a:r>
          </a:p>
        </p:txBody>
      </p:sp>
      <p:sp>
        <p:nvSpPr>
          <p:cNvPr id="4" name="TextBox 3">
            <a:extLst>
              <a:ext uri="{FF2B5EF4-FFF2-40B4-BE49-F238E27FC236}">
                <a16:creationId xmlns:a16="http://schemas.microsoft.com/office/drawing/2014/main" id="{B393B95E-7DE6-4EB2-939E-F4491D153C0F}"/>
              </a:ext>
            </a:extLst>
          </p:cNvPr>
          <p:cNvSpPr txBox="1"/>
          <p:nvPr/>
        </p:nvSpPr>
        <p:spPr>
          <a:xfrm>
            <a:off x="286871" y="1828800"/>
            <a:ext cx="10954870" cy="1631216"/>
          </a:xfrm>
          <a:prstGeom prst="rect">
            <a:avLst/>
          </a:prstGeom>
          <a:noFill/>
        </p:spPr>
        <p:txBody>
          <a:bodyPr wrap="square" rtlCol="0">
            <a:spAutoFit/>
          </a:bodyPr>
          <a:lstStyle/>
          <a:p>
            <a:r>
              <a:rPr lang="en-US" sz="2000" dirty="0"/>
              <a:t>It feels like an eternity has passed by now. How much longer can this hell possibly last? The shells have finally stopped. Its quiet. The quietness sends shivers down your spine as you stand up and peek out of the crater. The scene in front of you will forever be stained in your mind. Everyone is gone. Where did the platoon go? You can make out chunks of remains of men from your platoon as you get out of your hole. Now What?</a:t>
            </a:r>
          </a:p>
        </p:txBody>
      </p:sp>
      <p:sp>
        <p:nvSpPr>
          <p:cNvPr id="5" name="TextBox 4">
            <a:extLst>
              <a:ext uri="{FF2B5EF4-FFF2-40B4-BE49-F238E27FC236}">
                <a16:creationId xmlns:a16="http://schemas.microsoft.com/office/drawing/2014/main" id="{ED3C2816-4EAF-4D8E-B571-31F827BF5383}"/>
              </a:ext>
            </a:extLst>
          </p:cNvPr>
          <p:cNvSpPr txBox="1"/>
          <p:nvPr/>
        </p:nvSpPr>
        <p:spPr>
          <a:xfrm>
            <a:off x="322729" y="3944471"/>
            <a:ext cx="10954870" cy="1015663"/>
          </a:xfrm>
          <a:prstGeom prst="rect">
            <a:avLst/>
          </a:prstGeom>
          <a:noFill/>
        </p:spPr>
        <p:txBody>
          <a:bodyPr wrap="square" rtlCol="0">
            <a:spAutoFit/>
          </a:bodyPr>
          <a:lstStyle/>
          <a:p>
            <a:r>
              <a:rPr lang="en-US" sz="2000" dirty="0"/>
              <a:t>Well there's only one way from here now. You make wake your way towards the faint echo of explosions. “So much for US being the front”. You make your way to the trenches as you see an officer barking orders at soldiers who are putting up sandbags just above the lip of the trench. You approach the officer.</a:t>
            </a:r>
          </a:p>
        </p:txBody>
      </p:sp>
      <p:sp>
        <p:nvSpPr>
          <p:cNvPr id="6" name="TextBox 5">
            <a:extLst>
              <a:ext uri="{FF2B5EF4-FFF2-40B4-BE49-F238E27FC236}">
                <a16:creationId xmlns:a16="http://schemas.microsoft.com/office/drawing/2014/main" id="{A1EF384A-CE97-4F7E-974E-7BDC785437C1}"/>
              </a:ext>
            </a:extLst>
          </p:cNvPr>
          <p:cNvSpPr txBox="1"/>
          <p:nvPr/>
        </p:nvSpPr>
        <p:spPr>
          <a:xfrm>
            <a:off x="322729" y="5396753"/>
            <a:ext cx="2761130" cy="923330"/>
          </a:xfrm>
          <a:prstGeom prst="rect">
            <a:avLst/>
          </a:prstGeom>
          <a:noFill/>
        </p:spPr>
        <p:txBody>
          <a:bodyPr wrap="square" rtlCol="0">
            <a:spAutoFit/>
          </a:bodyPr>
          <a:lstStyle/>
          <a:p>
            <a:r>
              <a:rPr lang="en-US" dirty="0">
                <a:hlinkClick r:id="rId2" action="ppaction://hlinksldjump"/>
              </a:rPr>
              <a:t>“Sir, My platoon was wiped out from the shelling. I am the only survivor”</a:t>
            </a:r>
            <a:endParaRPr lang="en-US" dirty="0"/>
          </a:p>
        </p:txBody>
      </p:sp>
      <p:sp>
        <p:nvSpPr>
          <p:cNvPr id="7" name="TextBox 6">
            <a:extLst>
              <a:ext uri="{FF2B5EF4-FFF2-40B4-BE49-F238E27FC236}">
                <a16:creationId xmlns:a16="http://schemas.microsoft.com/office/drawing/2014/main" id="{277C43DC-8970-4515-A223-6E01A7BB7245}"/>
              </a:ext>
            </a:extLst>
          </p:cNvPr>
          <p:cNvSpPr txBox="1"/>
          <p:nvPr/>
        </p:nvSpPr>
        <p:spPr>
          <a:xfrm>
            <a:off x="4536141" y="5558118"/>
            <a:ext cx="1075765" cy="461665"/>
          </a:xfrm>
          <a:prstGeom prst="rect">
            <a:avLst/>
          </a:prstGeom>
          <a:noFill/>
        </p:spPr>
        <p:txBody>
          <a:bodyPr wrap="square" rtlCol="0">
            <a:spAutoFit/>
          </a:bodyPr>
          <a:lstStyle/>
          <a:p>
            <a:r>
              <a:rPr lang="en-US" sz="2400" dirty="0"/>
              <a:t>OR</a:t>
            </a:r>
          </a:p>
        </p:txBody>
      </p:sp>
      <p:sp>
        <p:nvSpPr>
          <p:cNvPr id="8" name="TextBox 7">
            <a:extLst>
              <a:ext uri="{FF2B5EF4-FFF2-40B4-BE49-F238E27FC236}">
                <a16:creationId xmlns:a16="http://schemas.microsoft.com/office/drawing/2014/main" id="{D10E06BC-1620-40C0-AE2F-8B8F7A6B6590}"/>
              </a:ext>
            </a:extLst>
          </p:cNvPr>
          <p:cNvSpPr txBox="1"/>
          <p:nvPr/>
        </p:nvSpPr>
        <p:spPr>
          <a:xfrm>
            <a:off x="6221506" y="5558118"/>
            <a:ext cx="3227294" cy="1200329"/>
          </a:xfrm>
          <a:prstGeom prst="rect">
            <a:avLst/>
          </a:prstGeom>
          <a:noFill/>
        </p:spPr>
        <p:txBody>
          <a:bodyPr wrap="square" rtlCol="0">
            <a:spAutoFit/>
          </a:bodyPr>
          <a:lstStyle/>
          <a:p>
            <a:r>
              <a:rPr lang="en-US" dirty="0">
                <a:hlinkClick r:id="rId3" action="ppaction://hlinksldjump"/>
              </a:rPr>
              <a:t>“Sir, with all honesty, This is madness. Just kill me now, I cannot carry on with this anymore”. </a:t>
            </a:r>
            <a:endParaRPr lang="en-US" dirty="0"/>
          </a:p>
        </p:txBody>
      </p:sp>
    </p:spTree>
    <p:extLst>
      <p:ext uri="{BB962C8B-B14F-4D97-AF65-F5344CB8AC3E}">
        <p14:creationId xmlns:p14="http://schemas.microsoft.com/office/powerpoint/2010/main" val="39115942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FD1E736-585A-46CD-B418-C5DA8A9F164D}"/>
              </a:ext>
            </a:extLst>
          </p:cNvPr>
          <p:cNvSpPr txBox="1"/>
          <p:nvPr/>
        </p:nvSpPr>
        <p:spPr>
          <a:xfrm>
            <a:off x="466165" y="376518"/>
            <a:ext cx="11510682" cy="1938992"/>
          </a:xfrm>
          <a:prstGeom prst="rect">
            <a:avLst/>
          </a:prstGeom>
          <a:noFill/>
        </p:spPr>
        <p:txBody>
          <a:bodyPr wrap="square" rtlCol="0">
            <a:spAutoFit/>
          </a:bodyPr>
          <a:lstStyle/>
          <a:p>
            <a:r>
              <a:rPr lang="en-US" sz="2000" dirty="0"/>
              <a:t>You scramble your way to the munitions shack pushing and shoving your way to get inside. Running towards the shack you get a sense of serenity thinking you will be safe inside. As you make it to the doorway grasping for breath, you look up towards the heavens thanking God you made it to the shack. Wait, what’s that? </a:t>
            </a:r>
          </a:p>
          <a:p>
            <a:r>
              <a:rPr lang="en-US" sz="2000" dirty="0"/>
              <a:t>OH FU-  </a:t>
            </a:r>
          </a:p>
          <a:p>
            <a:endParaRPr lang="en-US" sz="2000" dirty="0"/>
          </a:p>
          <a:p>
            <a:r>
              <a:rPr lang="en-US" sz="2000" dirty="0"/>
              <a:t>The shack implodes and everything in and around the shack is decimated. </a:t>
            </a:r>
          </a:p>
        </p:txBody>
      </p:sp>
      <p:sp>
        <p:nvSpPr>
          <p:cNvPr id="3" name="TextBox 2">
            <a:extLst>
              <a:ext uri="{FF2B5EF4-FFF2-40B4-BE49-F238E27FC236}">
                <a16:creationId xmlns:a16="http://schemas.microsoft.com/office/drawing/2014/main" id="{248EE5A4-802A-44BD-A1FE-0CD261D357FC}"/>
              </a:ext>
            </a:extLst>
          </p:cNvPr>
          <p:cNvSpPr txBox="1"/>
          <p:nvPr/>
        </p:nvSpPr>
        <p:spPr>
          <a:xfrm>
            <a:off x="2545976" y="3316941"/>
            <a:ext cx="4159624" cy="1200329"/>
          </a:xfrm>
          <a:prstGeom prst="rect">
            <a:avLst/>
          </a:prstGeom>
          <a:noFill/>
        </p:spPr>
        <p:txBody>
          <a:bodyPr wrap="square" rtlCol="0">
            <a:spAutoFit/>
          </a:bodyPr>
          <a:lstStyle/>
          <a:p>
            <a:r>
              <a:rPr lang="en-US" sz="2400" dirty="0"/>
              <a:t>You are dead. </a:t>
            </a:r>
          </a:p>
          <a:p>
            <a:endParaRPr lang="en-US" sz="2400" dirty="0"/>
          </a:p>
          <a:p>
            <a:r>
              <a:rPr lang="en-US" sz="2400" dirty="0">
                <a:hlinkClick r:id="rId2" action="ppaction://hlinksldjump"/>
              </a:rPr>
              <a:t>Click here to try again.</a:t>
            </a:r>
            <a:endParaRPr lang="en-US" sz="2400" dirty="0"/>
          </a:p>
        </p:txBody>
      </p:sp>
    </p:spTree>
    <p:extLst>
      <p:ext uri="{BB962C8B-B14F-4D97-AF65-F5344CB8AC3E}">
        <p14:creationId xmlns:p14="http://schemas.microsoft.com/office/powerpoint/2010/main" val="18558652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8D646B1-6C1B-4A63-88D7-F634BB685700}"/>
              </a:ext>
            </a:extLst>
          </p:cNvPr>
          <p:cNvSpPr txBox="1"/>
          <p:nvPr/>
        </p:nvSpPr>
        <p:spPr>
          <a:xfrm>
            <a:off x="412376" y="430306"/>
            <a:ext cx="11026589" cy="1323439"/>
          </a:xfrm>
          <a:prstGeom prst="rect">
            <a:avLst/>
          </a:prstGeom>
          <a:noFill/>
        </p:spPr>
        <p:txBody>
          <a:bodyPr wrap="square" rtlCol="0">
            <a:spAutoFit/>
          </a:bodyPr>
          <a:lstStyle/>
          <a:p>
            <a:r>
              <a:rPr lang="en-US" sz="2000" dirty="0"/>
              <a:t>“Bloody hell. Well alright. We need all the men we can get. Welcome to C squadron. If you need anything report to me. Ask Jonathan over there to find where you sleep”. “Sir, yes sir” you bark back. You make your way to Jonathan and he assigns you your bunk and your share of rations for the week. You settle in and try to get comfortable into the bunk. </a:t>
            </a:r>
          </a:p>
        </p:txBody>
      </p:sp>
      <p:sp>
        <p:nvSpPr>
          <p:cNvPr id="3" name="TextBox 2">
            <a:extLst>
              <a:ext uri="{FF2B5EF4-FFF2-40B4-BE49-F238E27FC236}">
                <a16:creationId xmlns:a16="http://schemas.microsoft.com/office/drawing/2014/main" id="{8664D761-14D6-472B-A3C1-4D9D0311ED71}"/>
              </a:ext>
            </a:extLst>
          </p:cNvPr>
          <p:cNvSpPr txBox="1"/>
          <p:nvPr/>
        </p:nvSpPr>
        <p:spPr>
          <a:xfrm>
            <a:off x="412375" y="2026023"/>
            <a:ext cx="11026589" cy="1015663"/>
          </a:xfrm>
          <a:prstGeom prst="rect">
            <a:avLst/>
          </a:prstGeom>
          <a:noFill/>
        </p:spPr>
        <p:txBody>
          <a:bodyPr wrap="square" rtlCol="0">
            <a:spAutoFit/>
          </a:bodyPr>
          <a:lstStyle/>
          <a:p>
            <a:r>
              <a:rPr lang="en-US" sz="2000" dirty="0"/>
              <a:t>A couple hours pass and you wake from the officer tapping you on the knee. “Aye lad get up. Its your turn on watch. Go find Jonathan, you’re relieving him from watch. Kyle will stay up with you to make sure you don’t screw it up”. You make your way to the little platform and Jonathan heads back to his bunk. </a:t>
            </a:r>
          </a:p>
        </p:txBody>
      </p:sp>
      <p:sp>
        <p:nvSpPr>
          <p:cNvPr id="4" name="TextBox 3">
            <a:extLst>
              <a:ext uri="{FF2B5EF4-FFF2-40B4-BE49-F238E27FC236}">
                <a16:creationId xmlns:a16="http://schemas.microsoft.com/office/drawing/2014/main" id="{5E1E84D4-1117-4D46-99DA-48AFD86943C5}"/>
              </a:ext>
            </a:extLst>
          </p:cNvPr>
          <p:cNvSpPr txBox="1"/>
          <p:nvPr/>
        </p:nvSpPr>
        <p:spPr>
          <a:xfrm>
            <a:off x="412375" y="3352800"/>
            <a:ext cx="11026589" cy="1015663"/>
          </a:xfrm>
          <a:prstGeom prst="rect">
            <a:avLst/>
          </a:prstGeom>
          <a:noFill/>
        </p:spPr>
        <p:txBody>
          <a:bodyPr wrap="square" rtlCol="0">
            <a:spAutoFit/>
          </a:bodyPr>
          <a:lstStyle/>
          <a:p>
            <a:r>
              <a:rPr lang="en-US" sz="2000" dirty="0"/>
              <a:t>You and Kyle acquaint yourselves and you gaze upon no mans land. The sight is both terrifying and amazing at the same time. An hour passes and your eyes start to strain. You can feel your eyes start to burn as you keep watch. You see Kyle is sleeping next to you so you are the only pair of eyes watching. </a:t>
            </a:r>
          </a:p>
        </p:txBody>
      </p:sp>
      <p:sp>
        <p:nvSpPr>
          <p:cNvPr id="5" name="TextBox 4">
            <a:extLst>
              <a:ext uri="{FF2B5EF4-FFF2-40B4-BE49-F238E27FC236}">
                <a16:creationId xmlns:a16="http://schemas.microsoft.com/office/drawing/2014/main" id="{206A08E5-5E00-4E5A-95D0-48FCF9E9445A}"/>
              </a:ext>
            </a:extLst>
          </p:cNvPr>
          <p:cNvSpPr txBox="1"/>
          <p:nvPr/>
        </p:nvSpPr>
        <p:spPr>
          <a:xfrm>
            <a:off x="412375" y="5217459"/>
            <a:ext cx="1900519" cy="707886"/>
          </a:xfrm>
          <a:prstGeom prst="rect">
            <a:avLst/>
          </a:prstGeom>
          <a:noFill/>
        </p:spPr>
        <p:txBody>
          <a:bodyPr wrap="square" rtlCol="0">
            <a:spAutoFit/>
          </a:bodyPr>
          <a:lstStyle/>
          <a:p>
            <a:r>
              <a:rPr lang="en-US" sz="2000" dirty="0">
                <a:hlinkClick r:id="rId2" action="ppaction://hlinksldjump"/>
              </a:rPr>
              <a:t>Fight the pain and keep watch. </a:t>
            </a:r>
            <a:endParaRPr lang="en-US" sz="2000" dirty="0"/>
          </a:p>
        </p:txBody>
      </p:sp>
      <p:sp>
        <p:nvSpPr>
          <p:cNvPr id="6" name="TextBox 5">
            <a:extLst>
              <a:ext uri="{FF2B5EF4-FFF2-40B4-BE49-F238E27FC236}">
                <a16:creationId xmlns:a16="http://schemas.microsoft.com/office/drawing/2014/main" id="{3E29F386-A830-44B8-8BBB-239690D192F0}"/>
              </a:ext>
            </a:extLst>
          </p:cNvPr>
          <p:cNvSpPr txBox="1"/>
          <p:nvPr/>
        </p:nvSpPr>
        <p:spPr>
          <a:xfrm>
            <a:off x="3890682" y="4368463"/>
            <a:ext cx="2223247" cy="400110"/>
          </a:xfrm>
          <a:prstGeom prst="rect">
            <a:avLst/>
          </a:prstGeom>
          <a:noFill/>
        </p:spPr>
        <p:txBody>
          <a:bodyPr wrap="square" rtlCol="0">
            <a:spAutoFit/>
          </a:bodyPr>
          <a:lstStyle/>
          <a:p>
            <a:r>
              <a:rPr lang="en-US" sz="2000" dirty="0"/>
              <a:t>You Can:</a:t>
            </a:r>
          </a:p>
        </p:txBody>
      </p:sp>
      <p:sp>
        <p:nvSpPr>
          <p:cNvPr id="7" name="TextBox 6">
            <a:extLst>
              <a:ext uri="{FF2B5EF4-FFF2-40B4-BE49-F238E27FC236}">
                <a16:creationId xmlns:a16="http://schemas.microsoft.com/office/drawing/2014/main" id="{6AD564AF-C9D3-4409-92A0-265E68DA9712}"/>
              </a:ext>
            </a:extLst>
          </p:cNvPr>
          <p:cNvSpPr txBox="1"/>
          <p:nvPr/>
        </p:nvSpPr>
        <p:spPr>
          <a:xfrm>
            <a:off x="4733365" y="5360894"/>
            <a:ext cx="986117" cy="461665"/>
          </a:xfrm>
          <a:prstGeom prst="rect">
            <a:avLst/>
          </a:prstGeom>
          <a:noFill/>
        </p:spPr>
        <p:txBody>
          <a:bodyPr wrap="square" rtlCol="0">
            <a:spAutoFit/>
          </a:bodyPr>
          <a:lstStyle/>
          <a:p>
            <a:r>
              <a:rPr lang="en-US" sz="2400" dirty="0"/>
              <a:t>OR</a:t>
            </a:r>
          </a:p>
        </p:txBody>
      </p:sp>
      <p:sp>
        <p:nvSpPr>
          <p:cNvPr id="8" name="TextBox 7">
            <a:extLst>
              <a:ext uri="{FF2B5EF4-FFF2-40B4-BE49-F238E27FC236}">
                <a16:creationId xmlns:a16="http://schemas.microsoft.com/office/drawing/2014/main" id="{0C6DBE4D-683A-4B42-BE55-F81A40E8F7C1}"/>
              </a:ext>
            </a:extLst>
          </p:cNvPr>
          <p:cNvSpPr txBox="1"/>
          <p:nvPr/>
        </p:nvSpPr>
        <p:spPr>
          <a:xfrm>
            <a:off x="6849035" y="5360894"/>
            <a:ext cx="3998259" cy="707886"/>
          </a:xfrm>
          <a:prstGeom prst="rect">
            <a:avLst/>
          </a:prstGeom>
          <a:noFill/>
        </p:spPr>
        <p:txBody>
          <a:bodyPr wrap="square" rtlCol="0">
            <a:spAutoFit/>
          </a:bodyPr>
          <a:lstStyle/>
          <a:p>
            <a:r>
              <a:rPr lang="en-US" sz="2000" dirty="0">
                <a:hlinkClick r:id="rId3" action="ppaction://hlinksldjump"/>
              </a:rPr>
              <a:t>Close your eyes and rest them for a few seconds. </a:t>
            </a:r>
            <a:endParaRPr lang="en-US" sz="2000" dirty="0"/>
          </a:p>
        </p:txBody>
      </p:sp>
    </p:spTree>
    <p:extLst>
      <p:ext uri="{BB962C8B-B14F-4D97-AF65-F5344CB8AC3E}">
        <p14:creationId xmlns:p14="http://schemas.microsoft.com/office/powerpoint/2010/main" val="3226865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A81507-2D3A-4C9E-9931-03060DFAFA5B}"/>
              </a:ext>
            </a:extLst>
          </p:cNvPr>
          <p:cNvSpPr txBox="1"/>
          <p:nvPr/>
        </p:nvSpPr>
        <p:spPr>
          <a:xfrm>
            <a:off x="645459" y="304800"/>
            <a:ext cx="10811435" cy="1015663"/>
          </a:xfrm>
          <a:prstGeom prst="rect">
            <a:avLst/>
          </a:prstGeom>
          <a:noFill/>
        </p:spPr>
        <p:txBody>
          <a:bodyPr wrap="square" rtlCol="0">
            <a:spAutoFit/>
          </a:bodyPr>
          <a:lstStyle/>
          <a:p>
            <a:r>
              <a:rPr lang="en-US" sz="2000" dirty="0"/>
              <a:t>“As you wish private”. The officer draws his revolver and presses it to your hand. “Just make it quick, I have work to do”. You press the Revolver to your head. With the cocking of the gun, you start to sob and pull the trigger . . . </a:t>
            </a:r>
          </a:p>
        </p:txBody>
      </p:sp>
      <p:sp>
        <p:nvSpPr>
          <p:cNvPr id="3" name="TextBox 2">
            <a:extLst>
              <a:ext uri="{FF2B5EF4-FFF2-40B4-BE49-F238E27FC236}">
                <a16:creationId xmlns:a16="http://schemas.microsoft.com/office/drawing/2014/main" id="{4C6ADF6D-B2AB-45E2-BA2C-8B819FB70FAD}"/>
              </a:ext>
            </a:extLst>
          </p:cNvPr>
          <p:cNvSpPr txBox="1"/>
          <p:nvPr/>
        </p:nvSpPr>
        <p:spPr>
          <a:xfrm>
            <a:off x="4240305" y="2545976"/>
            <a:ext cx="3621741" cy="1200329"/>
          </a:xfrm>
          <a:prstGeom prst="rect">
            <a:avLst/>
          </a:prstGeom>
          <a:noFill/>
        </p:spPr>
        <p:txBody>
          <a:bodyPr wrap="square" rtlCol="0">
            <a:spAutoFit/>
          </a:bodyPr>
          <a:lstStyle/>
          <a:p>
            <a:r>
              <a:rPr lang="en-US" sz="2400" dirty="0"/>
              <a:t>You are dead</a:t>
            </a:r>
          </a:p>
          <a:p>
            <a:endParaRPr lang="en-US" sz="2400" dirty="0"/>
          </a:p>
          <a:p>
            <a:r>
              <a:rPr lang="en-US" sz="2400" dirty="0">
                <a:hlinkClick r:id="rId2" action="ppaction://hlinksldjump"/>
              </a:rPr>
              <a:t>Click here to try again</a:t>
            </a:r>
            <a:endParaRPr lang="en-US" sz="2400" dirty="0"/>
          </a:p>
        </p:txBody>
      </p:sp>
    </p:spTree>
    <p:extLst>
      <p:ext uri="{BB962C8B-B14F-4D97-AF65-F5344CB8AC3E}">
        <p14:creationId xmlns:p14="http://schemas.microsoft.com/office/powerpoint/2010/main" val="23930364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4861AE6-8C2A-49EB-B042-84B2ADDD2710}"/>
              </a:ext>
            </a:extLst>
          </p:cNvPr>
          <p:cNvSpPr txBox="1"/>
          <p:nvPr/>
        </p:nvSpPr>
        <p:spPr>
          <a:xfrm>
            <a:off x="358588" y="340659"/>
            <a:ext cx="11600330" cy="1015663"/>
          </a:xfrm>
          <a:prstGeom prst="rect">
            <a:avLst/>
          </a:prstGeom>
          <a:noFill/>
        </p:spPr>
        <p:txBody>
          <a:bodyPr wrap="square" rtlCol="0">
            <a:spAutoFit/>
          </a:bodyPr>
          <a:lstStyle/>
          <a:p>
            <a:r>
              <a:rPr lang="en-US" sz="2000" dirty="0"/>
              <a:t>You fight the pain and keep watch. Your eyes are so dried you can barely even see 100 yards outward. With the strain on your eyes becoming unbearable you rub your eyes to moisten them back up. As you look back up and your eyes refocus, you can see a shadowy figure amongst the faint snowfall. </a:t>
            </a:r>
          </a:p>
        </p:txBody>
      </p:sp>
      <p:sp>
        <p:nvSpPr>
          <p:cNvPr id="3" name="TextBox 2">
            <a:extLst>
              <a:ext uri="{FF2B5EF4-FFF2-40B4-BE49-F238E27FC236}">
                <a16:creationId xmlns:a16="http://schemas.microsoft.com/office/drawing/2014/main" id="{2A939105-7A23-4115-89E7-BEDBB52A4161}"/>
              </a:ext>
            </a:extLst>
          </p:cNvPr>
          <p:cNvSpPr txBox="1"/>
          <p:nvPr/>
        </p:nvSpPr>
        <p:spPr>
          <a:xfrm>
            <a:off x="484094" y="1810871"/>
            <a:ext cx="11349318" cy="400110"/>
          </a:xfrm>
          <a:prstGeom prst="rect">
            <a:avLst/>
          </a:prstGeom>
          <a:noFill/>
        </p:spPr>
        <p:txBody>
          <a:bodyPr wrap="square" rtlCol="0">
            <a:spAutoFit/>
          </a:bodyPr>
          <a:lstStyle/>
          <a:p>
            <a:r>
              <a:rPr lang="en-US" sz="2000" dirty="0"/>
              <a:t>Are your eyes deceiving you? No that can’t be. Can it? What should I do?</a:t>
            </a:r>
          </a:p>
        </p:txBody>
      </p:sp>
      <p:sp>
        <p:nvSpPr>
          <p:cNvPr id="4" name="TextBox 3">
            <a:extLst>
              <a:ext uri="{FF2B5EF4-FFF2-40B4-BE49-F238E27FC236}">
                <a16:creationId xmlns:a16="http://schemas.microsoft.com/office/drawing/2014/main" id="{380E3387-0EBA-4E25-93E7-AC7BBC2EE681}"/>
              </a:ext>
            </a:extLst>
          </p:cNvPr>
          <p:cNvSpPr txBox="1"/>
          <p:nvPr/>
        </p:nvSpPr>
        <p:spPr>
          <a:xfrm>
            <a:off x="484094" y="3818965"/>
            <a:ext cx="2043953" cy="707886"/>
          </a:xfrm>
          <a:prstGeom prst="rect">
            <a:avLst/>
          </a:prstGeom>
          <a:noFill/>
        </p:spPr>
        <p:txBody>
          <a:bodyPr wrap="square" rtlCol="0">
            <a:spAutoFit/>
          </a:bodyPr>
          <a:lstStyle/>
          <a:p>
            <a:r>
              <a:rPr lang="en-US" sz="2000" dirty="0">
                <a:hlinkClick r:id="rId2" action="ppaction://hlinksldjump"/>
              </a:rPr>
              <a:t>Fire your rifle at the shadow</a:t>
            </a:r>
            <a:endParaRPr lang="en-US" sz="2000" dirty="0"/>
          </a:p>
        </p:txBody>
      </p:sp>
      <p:sp>
        <p:nvSpPr>
          <p:cNvPr id="6" name="TextBox 5">
            <a:extLst>
              <a:ext uri="{FF2B5EF4-FFF2-40B4-BE49-F238E27FC236}">
                <a16:creationId xmlns:a16="http://schemas.microsoft.com/office/drawing/2014/main" id="{964736B9-99AC-414B-8E45-AB6595EC147E}"/>
              </a:ext>
            </a:extLst>
          </p:cNvPr>
          <p:cNvSpPr txBox="1"/>
          <p:nvPr/>
        </p:nvSpPr>
        <p:spPr>
          <a:xfrm>
            <a:off x="4052047" y="3962400"/>
            <a:ext cx="1111624" cy="461665"/>
          </a:xfrm>
          <a:prstGeom prst="rect">
            <a:avLst/>
          </a:prstGeom>
          <a:noFill/>
        </p:spPr>
        <p:txBody>
          <a:bodyPr wrap="square" rtlCol="0">
            <a:spAutoFit/>
          </a:bodyPr>
          <a:lstStyle/>
          <a:p>
            <a:r>
              <a:rPr lang="en-US" sz="2400" dirty="0"/>
              <a:t>OR</a:t>
            </a:r>
          </a:p>
        </p:txBody>
      </p:sp>
      <p:sp>
        <p:nvSpPr>
          <p:cNvPr id="7" name="TextBox 6">
            <a:extLst>
              <a:ext uri="{FF2B5EF4-FFF2-40B4-BE49-F238E27FC236}">
                <a16:creationId xmlns:a16="http://schemas.microsoft.com/office/drawing/2014/main" id="{0EE9BC5C-43F3-4D75-AE21-D0C01A3C1E48}"/>
              </a:ext>
            </a:extLst>
          </p:cNvPr>
          <p:cNvSpPr txBox="1"/>
          <p:nvPr/>
        </p:nvSpPr>
        <p:spPr>
          <a:xfrm>
            <a:off x="6149788" y="3962400"/>
            <a:ext cx="3585883" cy="400110"/>
          </a:xfrm>
          <a:prstGeom prst="rect">
            <a:avLst/>
          </a:prstGeom>
          <a:noFill/>
        </p:spPr>
        <p:txBody>
          <a:bodyPr wrap="square" rtlCol="0">
            <a:spAutoFit/>
          </a:bodyPr>
          <a:lstStyle/>
          <a:p>
            <a:r>
              <a:rPr lang="en-US" sz="2000" dirty="0">
                <a:hlinkClick r:id="rId3" action="ppaction://hlinksldjump"/>
              </a:rPr>
              <a:t>Wait and observe the figure.</a:t>
            </a:r>
            <a:endParaRPr lang="en-US" sz="2000" dirty="0"/>
          </a:p>
        </p:txBody>
      </p:sp>
    </p:spTree>
    <p:extLst>
      <p:ext uri="{BB962C8B-B14F-4D97-AF65-F5344CB8AC3E}">
        <p14:creationId xmlns:p14="http://schemas.microsoft.com/office/powerpoint/2010/main" val="324052463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otalTime>158</TotalTime>
  <Words>2105</Words>
  <Application>Microsoft Office PowerPoint</Application>
  <PresentationFormat>Widescreen</PresentationFormat>
  <Paragraphs>80</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Survival of the Sambre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Survival of the Somme</dc:title>
  <dc:creator>Max Mongeau</dc:creator>
  <cp:lastModifiedBy>Monegau, Max</cp:lastModifiedBy>
  <cp:revision>19</cp:revision>
  <dcterms:modified xsi:type="dcterms:W3CDTF">2017-12-14T22:32:55Z</dcterms:modified>
</cp:coreProperties>
</file>