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62" r:id="rId5"/>
    <p:sldId id="263" r:id="rId6"/>
    <p:sldId id="264" r:id="rId7"/>
    <p:sldId id="265" r:id="rId8"/>
    <p:sldId id="271" r:id="rId9"/>
    <p:sldId id="272" r:id="rId10"/>
    <p:sldId id="273" r:id="rId11"/>
    <p:sldId id="274" r:id="rId12"/>
    <p:sldId id="258" r:id="rId13"/>
    <p:sldId id="275" r:id="rId14"/>
    <p:sldId id="276" r:id="rId15"/>
    <p:sldId id="277" r:id="rId16"/>
    <p:sldId id="278" r:id="rId17"/>
    <p:sldId id="279" r:id="rId18"/>
    <p:sldId id="280" r:id="rId19"/>
    <p:sldId id="287" r:id="rId20"/>
    <p:sldId id="289" r:id="rId21"/>
    <p:sldId id="292" r:id="rId22"/>
    <p:sldId id="294" r:id="rId23"/>
    <p:sldId id="295" r:id="rId24"/>
    <p:sldId id="296" r:id="rId25"/>
    <p:sldId id="297" r:id="rId26"/>
    <p:sldId id="298" r:id="rId27"/>
    <p:sldId id="299" r:id="rId28"/>
    <p:sldId id="300"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76" d="100"/>
          <a:sy n="76" d="100"/>
        </p:scale>
        <p:origin x="126" y="7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E4EB5822-3139-4CE9-8E84-4DB6BD1E08EB}" type="datetimeFigureOut">
              <a:rPr lang="en-US" smtClean="0"/>
              <a:t>12/14/2017</a:t>
            </a:fld>
            <a:endParaRPr lang="en-US"/>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en-US"/>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38A3FE3F-237D-4A7C-A482-FC8961FB3485}" type="slidenum">
              <a:rPr lang="en-US" smtClean="0"/>
              <a:t>‹#›</a:t>
            </a:fld>
            <a:endParaRPr lang="en-US"/>
          </a:p>
        </p:txBody>
      </p:sp>
    </p:spTree>
    <p:extLst>
      <p:ext uri="{BB962C8B-B14F-4D97-AF65-F5344CB8AC3E}">
        <p14:creationId xmlns:p14="http://schemas.microsoft.com/office/powerpoint/2010/main" val="22825208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EB5822-3139-4CE9-8E84-4DB6BD1E08EB}" type="datetimeFigureOut">
              <a:rPr lang="en-US" smtClean="0"/>
              <a:t>12/14/2017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A3FE3F-237D-4A7C-A482-FC8961FB3485}" type="slidenum">
              <a:rPr lang="en-US" smtClean="0"/>
              <a:t>‹#›</a:t>
            </a:fld>
            <a:endParaRPr lang="en-US"/>
          </a:p>
        </p:txBody>
      </p:sp>
    </p:spTree>
    <p:extLst>
      <p:ext uri="{BB962C8B-B14F-4D97-AF65-F5344CB8AC3E}">
        <p14:creationId xmlns:p14="http://schemas.microsoft.com/office/powerpoint/2010/main" val="420353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EB5822-3139-4CE9-8E84-4DB6BD1E08EB}" type="datetimeFigureOut">
              <a:rPr lang="en-US" smtClean="0"/>
              <a:t>12/14/2017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A3FE3F-237D-4A7C-A482-FC8961FB3485}" type="slidenum">
              <a:rPr lang="en-US" smtClean="0"/>
              <a:t>‹#›</a:t>
            </a:fld>
            <a:endParaRPr lang="en-US"/>
          </a:p>
        </p:txBody>
      </p:sp>
    </p:spTree>
    <p:extLst>
      <p:ext uri="{BB962C8B-B14F-4D97-AF65-F5344CB8AC3E}">
        <p14:creationId xmlns:p14="http://schemas.microsoft.com/office/powerpoint/2010/main" val="3624563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4EB5822-3139-4CE9-8E84-4DB6BD1E08EB}" type="datetimeFigureOut">
              <a:rPr lang="en-US" smtClean="0"/>
              <a:t>12/14/2017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8A3FE3F-237D-4A7C-A482-FC8961FB3485}" type="slidenum">
              <a:rPr lang="en-US" smtClean="0"/>
              <a:t>‹#›</a:t>
            </a:fld>
            <a:endParaRPr lang="en-US"/>
          </a:p>
        </p:txBody>
      </p:sp>
    </p:spTree>
    <p:extLst>
      <p:ext uri="{BB962C8B-B14F-4D97-AF65-F5344CB8AC3E}">
        <p14:creationId xmlns:p14="http://schemas.microsoft.com/office/powerpoint/2010/main" val="22172640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E4EB5822-3139-4CE9-8E84-4DB6BD1E08EB}" type="datetimeFigureOut">
              <a:rPr lang="en-US" smtClean="0"/>
              <a:t>12/14/2017</a:t>
            </a:fld>
            <a:endParaRPr lang="en-US"/>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en-US"/>
          </a:p>
        </p:txBody>
      </p:sp>
      <p:sp>
        <p:nvSpPr>
          <p:cNvPr id="6" name="Slide Number Placeholder 5"/>
          <p:cNvSpPr>
            <a:spLocks noGrp="1"/>
          </p:cNvSpPr>
          <p:nvPr>
            <p:ph type="sldNum" sz="quarter" idx="12"/>
          </p:nvPr>
        </p:nvSpPr>
        <p:spPr>
          <a:xfrm>
            <a:off x="8604504" y="5211060"/>
            <a:ext cx="2112264" cy="228600"/>
          </a:xfrm>
        </p:spPr>
        <p:txBody>
          <a:bodyPr/>
          <a:lstStyle/>
          <a:p>
            <a:fld id="{38A3FE3F-237D-4A7C-A482-FC8961FB3485}" type="slidenum">
              <a:rPr lang="en-US" smtClean="0"/>
              <a:t>‹#›</a:t>
            </a:fld>
            <a:endParaRPr lang="en-US"/>
          </a:p>
        </p:txBody>
      </p:sp>
    </p:spTree>
    <p:extLst>
      <p:ext uri="{BB962C8B-B14F-4D97-AF65-F5344CB8AC3E}">
        <p14:creationId xmlns:p14="http://schemas.microsoft.com/office/powerpoint/2010/main" val="29992299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4EB5822-3139-4CE9-8E84-4DB6BD1E08EB}" type="datetimeFigureOut">
              <a:rPr lang="en-US" smtClean="0"/>
              <a:t>12/14/2017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A3FE3F-237D-4A7C-A482-FC8961FB3485}" type="slidenum">
              <a:rPr lang="en-US" smtClean="0"/>
              <a:t>‹#›</a:t>
            </a:fld>
            <a:endParaRPr lang="en-US"/>
          </a:p>
        </p:txBody>
      </p:sp>
    </p:spTree>
    <p:extLst>
      <p:ext uri="{BB962C8B-B14F-4D97-AF65-F5344CB8AC3E}">
        <p14:creationId xmlns:p14="http://schemas.microsoft.com/office/powerpoint/2010/main" val="347791078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4EB5822-3139-4CE9-8E84-4DB6BD1E08EB}" type="datetimeFigureOut">
              <a:rPr lang="en-US" smtClean="0"/>
              <a:t>12/14/2017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8A3FE3F-237D-4A7C-A482-FC8961FB3485}" type="slidenum">
              <a:rPr lang="en-US" smtClean="0"/>
              <a:t>‹#›</a:t>
            </a:fld>
            <a:endParaRPr lang="en-US"/>
          </a:p>
        </p:txBody>
      </p:sp>
    </p:spTree>
    <p:extLst>
      <p:ext uri="{BB962C8B-B14F-4D97-AF65-F5344CB8AC3E}">
        <p14:creationId xmlns:p14="http://schemas.microsoft.com/office/powerpoint/2010/main" val="259977435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4EB5822-3139-4CE9-8E84-4DB6BD1E08EB}" type="datetimeFigureOut">
              <a:rPr lang="en-US" smtClean="0"/>
              <a:t>12/14/2017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8A3FE3F-237D-4A7C-A482-FC8961FB3485}" type="slidenum">
              <a:rPr lang="en-US" smtClean="0"/>
              <a:t>‹#›</a:t>
            </a:fld>
            <a:endParaRPr lang="en-US"/>
          </a:p>
        </p:txBody>
      </p:sp>
    </p:spTree>
    <p:extLst>
      <p:ext uri="{BB962C8B-B14F-4D97-AF65-F5344CB8AC3E}">
        <p14:creationId xmlns:p14="http://schemas.microsoft.com/office/powerpoint/2010/main" val="15723862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EB5822-3139-4CE9-8E84-4DB6BD1E08EB}" type="datetimeFigureOut">
              <a:rPr lang="en-US" smtClean="0"/>
              <a:t>12/14/2017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8A3FE3F-237D-4A7C-A482-FC8961FB3485}" type="slidenum">
              <a:rPr lang="en-US" smtClean="0"/>
              <a:t>‹#›</a:t>
            </a:fld>
            <a:endParaRPr lang="en-US"/>
          </a:p>
        </p:txBody>
      </p:sp>
    </p:spTree>
    <p:extLst>
      <p:ext uri="{BB962C8B-B14F-4D97-AF65-F5344CB8AC3E}">
        <p14:creationId xmlns:p14="http://schemas.microsoft.com/office/powerpoint/2010/main" val="29922455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E4EB5822-3139-4CE9-8E84-4DB6BD1E08EB}" type="datetimeFigureOut">
              <a:rPr lang="en-US" smtClean="0"/>
              <a:t>12/14/2017</a:t>
            </a:fld>
            <a:endParaRPr lang="en-US"/>
          </a:p>
        </p:txBody>
      </p:sp>
      <p:sp>
        <p:nvSpPr>
          <p:cNvPr id="9" name="Footer Placeholder 8"/>
          <p:cNvSpPr>
            <a:spLocks noGrp="1"/>
          </p:cNvSpPr>
          <p:nvPr>
            <p:ph type="ftr" sz="quarter" idx="11"/>
          </p:nvPr>
        </p:nvSpPr>
        <p:spPr/>
        <p:txBody>
          <a:bodyPr/>
          <a:lstStyle>
            <a:lvl1pPr algn="r">
              <a:defRPr/>
            </a:lvl1pPr>
          </a:lstStyle>
          <a:p>
            <a:endParaRPr lang="en-US"/>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38A3FE3F-237D-4A7C-A482-FC8961FB3485}" type="slidenum">
              <a:rPr lang="en-US" smtClean="0"/>
              <a:t>‹#›</a:t>
            </a:fld>
            <a:endParaRPr lang="en-US"/>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1107457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E4EB5822-3139-4CE9-8E84-4DB6BD1E08EB}" type="datetimeFigureOut">
              <a:rPr lang="en-US" smtClean="0"/>
              <a:t>12/14/2017</a:t>
            </a:fld>
            <a:endParaRPr lang="en-US"/>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38A3FE3F-237D-4A7C-A482-FC8961FB3485}" type="slidenum">
              <a:rPr lang="en-US" smtClean="0"/>
              <a:t>‹#›</a:t>
            </a:fld>
            <a:endParaRPr lang="en-US"/>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8068561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E4EB5822-3139-4CE9-8E84-4DB6BD1E08EB}" type="datetimeFigureOut">
              <a:rPr lang="en-US" smtClean="0"/>
              <a:t>12/14/2017</a:t>
            </a:fld>
            <a:endParaRPr lang="en-US"/>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38A3FE3F-237D-4A7C-A482-FC8961FB3485}" type="slidenum">
              <a:rPr lang="en-US" smtClean="0"/>
              <a:t>‹#›</a:t>
            </a:fld>
            <a:endParaRPr lang="en-US"/>
          </a:p>
        </p:txBody>
      </p:sp>
    </p:spTree>
    <p:extLst>
      <p:ext uri="{BB962C8B-B14F-4D97-AF65-F5344CB8AC3E}">
        <p14:creationId xmlns:p14="http://schemas.microsoft.com/office/powerpoint/2010/main" val="12082680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slide" Target="slide24.xml"/><Relationship Id="rId4" Type="http://schemas.openxmlformats.org/officeDocument/2006/relationships/slide" Target="slide23.xml"/></Relationships>
</file>

<file path=ppt/slides/_rels/slide1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26.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3.xml"/><Relationship Id="rId7" Type="http://schemas.openxmlformats.org/officeDocument/2006/relationships/slide" Target="slide8.xml"/><Relationship Id="rId2" Type="http://schemas.openxmlformats.org/officeDocument/2006/relationships/slide" Target="slide5.xml"/><Relationship Id="rId1" Type="http://schemas.openxmlformats.org/officeDocument/2006/relationships/slideLayout" Target="../slideLayouts/slideLayout7.xml"/><Relationship Id="rId6" Type="http://schemas.openxmlformats.org/officeDocument/2006/relationships/slide" Target="slide7.xml"/><Relationship Id="rId11" Type="http://schemas.openxmlformats.org/officeDocument/2006/relationships/slide" Target="slide27.xml"/><Relationship Id="rId5" Type="http://schemas.openxmlformats.org/officeDocument/2006/relationships/slide" Target="slide4.xml"/><Relationship Id="rId10" Type="http://schemas.openxmlformats.org/officeDocument/2006/relationships/slide" Target="slide11.xml"/><Relationship Id="rId4" Type="http://schemas.openxmlformats.org/officeDocument/2006/relationships/slide" Target="slide6.xml"/><Relationship Id="rId9" Type="http://schemas.openxmlformats.org/officeDocument/2006/relationships/slide" Target="slide10.xml"/></Relationships>
</file>

<file path=ppt/slides/_rels/slide2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8" Type="http://schemas.openxmlformats.org/officeDocument/2006/relationships/hyperlink" Target="https://en.wikipedia.org/wiki/ATLiens" TargetMode="External"/><Relationship Id="rId3" Type="http://schemas.openxmlformats.org/officeDocument/2006/relationships/hyperlink" Target="https://en.wikipedia.org/wiki/Doggystyle" TargetMode="External"/><Relationship Id="rId7" Type="http://schemas.openxmlformats.org/officeDocument/2006/relationships/hyperlink" Target="https://en.wikipedia.org/wiki/Blank_Face_LP" TargetMode="External"/><Relationship Id="rId12" Type="http://schemas.openxmlformats.org/officeDocument/2006/relationships/slide" Target="slide28.xml"/><Relationship Id="rId2" Type="http://schemas.openxmlformats.org/officeDocument/2006/relationships/hyperlink" Target="https://en.wikipedia.org/wiki/The_Chronic" TargetMode="External"/><Relationship Id="rId1" Type="http://schemas.openxmlformats.org/officeDocument/2006/relationships/slideLayout" Target="../slideLayouts/slideLayout2.xml"/><Relationship Id="rId6" Type="http://schemas.openxmlformats.org/officeDocument/2006/relationships/hyperlink" Target="https://en.wikipedia.org/wiki/All-Amerikkkan_Badass" TargetMode="External"/><Relationship Id="rId11" Type="http://schemas.openxmlformats.org/officeDocument/2006/relationships/hyperlink" Target="https://en.wikipedia.org/wiki/Atrocity_Exhibition_(album)" TargetMode="External"/><Relationship Id="rId5" Type="http://schemas.openxmlformats.org/officeDocument/2006/relationships/hyperlink" Target="https://en.wikipedia.org/wiki/Flower_Boy" TargetMode="External"/><Relationship Id="rId10" Type="http://schemas.openxmlformats.org/officeDocument/2006/relationships/hyperlink" Target="https://en.wikipedia.org/wiki/Stankonia" TargetMode="External"/><Relationship Id="rId4" Type="http://schemas.openxmlformats.org/officeDocument/2006/relationships/hyperlink" Target="https://en.wikipedia.org/wiki/Midnight_Marauders" TargetMode="External"/><Relationship Id="rId9" Type="http://schemas.openxmlformats.org/officeDocument/2006/relationships/hyperlink" Target="https://en.wikipedia.org/wiki/All_Eyez_on_Me"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en.wikipedia.org/wiki/Still_Brazy" TargetMode="External"/><Relationship Id="rId2" Type="http://schemas.openxmlformats.org/officeDocument/2006/relationships/hyperlink" Target="https://en.wikipedia.org/wiki/The_Waters" TargetMode="External"/><Relationship Id="rId1" Type="http://schemas.openxmlformats.org/officeDocument/2006/relationships/slideLayout" Target="../slideLayouts/slideLayout2.xml"/><Relationship Id="rId5" Type="http://schemas.openxmlformats.org/officeDocument/2006/relationships/hyperlink" Target="https://en.wikipedia.org/wiki/To_Pimp_a_Butterfly" TargetMode="External"/><Relationship Id="rId4" Type="http://schemas.openxmlformats.org/officeDocument/2006/relationships/hyperlink" Target="https://en.wikipedia.org/wiki/2014_Forest_Hills_Drive" TargetMode="Externa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14.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17.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20.xml"/></Relationships>
</file>

<file path=ppt/slides/_rels/slide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Vinyl</a:t>
            </a:r>
            <a:br>
              <a:rPr lang="en-US" dirty="0"/>
            </a:br>
            <a:r>
              <a:rPr lang="en-US" dirty="0"/>
              <a:t>Collection</a:t>
            </a:r>
          </a:p>
        </p:txBody>
      </p:sp>
      <p:sp>
        <p:nvSpPr>
          <p:cNvPr id="3" name="Subtitle 2"/>
          <p:cNvSpPr>
            <a:spLocks noGrp="1"/>
          </p:cNvSpPr>
          <p:nvPr>
            <p:ph type="subTitle" idx="1"/>
          </p:nvPr>
        </p:nvSpPr>
        <p:spPr/>
        <p:txBody>
          <a:bodyPr/>
          <a:lstStyle/>
          <a:p>
            <a:r>
              <a:rPr lang="en-US" dirty="0"/>
              <a:t>By Brandon Hernandez</a:t>
            </a:r>
          </a:p>
        </p:txBody>
      </p:sp>
      <p:sp>
        <p:nvSpPr>
          <p:cNvPr id="4" name="Right Arrow 3">
            <a:hlinkClick r:id="rId2" action="ppaction://hlinksldjump"/>
          </p:cNvPr>
          <p:cNvSpPr/>
          <p:nvPr/>
        </p:nvSpPr>
        <p:spPr>
          <a:xfrm>
            <a:off x="10871200" y="5723483"/>
            <a:ext cx="1101943"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64776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2016</a:t>
            </a:r>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493822" cy="644424"/>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2" action="ppaction://hlinksldjump"/>
              </a:rPr>
              <a:t>Back to Main Menu</a:t>
            </a:r>
            <a:endParaRPr lang="en-US" dirty="0">
              <a:latin typeface="Century Schoolbook" panose="02040604050505020304" pitchFamily="18" charset="0"/>
            </a:endParaRPr>
          </a:p>
        </p:txBody>
      </p:sp>
      <p:grpSp>
        <p:nvGrpSpPr>
          <p:cNvPr id="7" name="Group 6">
            <a:extLst>
              <a:ext uri="{FF2B5EF4-FFF2-40B4-BE49-F238E27FC236}">
                <a16:creationId xmlns:a16="http://schemas.microsoft.com/office/drawing/2014/main" id="{FA6FD791-1E1F-499A-B8DD-29B6EADFDD51}"/>
              </a:ext>
            </a:extLst>
          </p:cNvPr>
          <p:cNvGrpSpPr/>
          <p:nvPr/>
        </p:nvGrpSpPr>
        <p:grpSpPr>
          <a:xfrm>
            <a:off x="864270" y="2145485"/>
            <a:ext cx="10463461" cy="2567030"/>
            <a:chOff x="695587" y="2321654"/>
            <a:chExt cx="10463461" cy="2567030"/>
          </a:xfrm>
        </p:grpSpPr>
        <p:sp>
          <p:nvSpPr>
            <p:cNvPr id="4" name="Rounded Rectangle 3">
              <a:hlinkClick r:id="rId3" action="ppaction://hlinksldjump"/>
            </p:cNvPr>
            <p:cNvSpPr/>
            <p:nvPr/>
          </p:nvSpPr>
          <p:spPr>
            <a:xfrm>
              <a:off x="695587" y="2321654"/>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5400" dirty="0">
                  <a:solidFill>
                    <a:schemeClr val="tx2">
                      <a:lumMod val="50000"/>
                    </a:schemeClr>
                  </a:solidFill>
                  <a:latin typeface="Bookman Old Style" panose="02050604050505020204" pitchFamily="18" charset="0"/>
                </a:rPr>
                <a:t>Still Brazy</a:t>
              </a:r>
            </a:p>
          </p:txBody>
        </p:sp>
        <p:sp>
          <p:nvSpPr>
            <p:cNvPr id="6" name="Rounded Rectangle 3">
              <a:hlinkClick r:id="rId4" action="ppaction://hlinksldjump"/>
              <a:extLst>
                <a:ext uri="{FF2B5EF4-FFF2-40B4-BE49-F238E27FC236}">
                  <a16:creationId xmlns:a16="http://schemas.microsoft.com/office/drawing/2014/main" id="{4DCA8959-A33A-4AAD-BEAE-765452B2D95E}"/>
                </a:ext>
              </a:extLst>
            </p:cNvPr>
            <p:cNvSpPr/>
            <p:nvPr/>
          </p:nvSpPr>
          <p:spPr>
            <a:xfrm>
              <a:off x="4468040" y="2321654"/>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4800" dirty="0">
                  <a:solidFill>
                    <a:schemeClr val="tx2">
                      <a:lumMod val="50000"/>
                    </a:schemeClr>
                  </a:solidFill>
                  <a:latin typeface="Bookman Old Style" panose="02050604050505020204" pitchFamily="18" charset="0"/>
                </a:rPr>
                <a:t>Blank Face LP</a:t>
              </a:r>
            </a:p>
          </p:txBody>
        </p:sp>
        <p:sp>
          <p:nvSpPr>
            <p:cNvPr id="10" name="Rounded Rectangle 3">
              <a:hlinkClick r:id="rId5" action="ppaction://hlinksldjump"/>
              <a:extLst>
                <a:ext uri="{FF2B5EF4-FFF2-40B4-BE49-F238E27FC236}">
                  <a16:creationId xmlns:a16="http://schemas.microsoft.com/office/drawing/2014/main" id="{9DFC98EC-DE5A-4974-9B7A-B85C1EF9BF6A}"/>
                </a:ext>
              </a:extLst>
            </p:cNvPr>
            <p:cNvSpPr/>
            <p:nvPr/>
          </p:nvSpPr>
          <p:spPr>
            <a:xfrm>
              <a:off x="8240494" y="2321654"/>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3600" dirty="0">
                  <a:solidFill>
                    <a:schemeClr val="tx2">
                      <a:lumMod val="50000"/>
                    </a:schemeClr>
                  </a:solidFill>
                  <a:latin typeface="Bookman Old Style" panose="02050604050505020204" pitchFamily="18" charset="0"/>
                </a:rPr>
                <a:t>Atrocity Exhibition</a:t>
              </a:r>
            </a:p>
          </p:txBody>
        </p:sp>
      </p:grpSp>
    </p:spTree>
    <p:extLst>
      <p:ext uri="{BB962C8B-B14F-4D97-AF65-F5344CB8AC3E}">
        <p14:creationId xmlns:p14="http://schemas.microsoft.com/office/powerpoint/2010/main" val="1114252628"/>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2017</a:t>
            </a:r>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518989"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2" action="ppaction://hlinksldjump"/>
              </a:rPr>
              <a:t>Back to Main Menu</a:t>
            </a:r>
            <a:endParaRPr lang="en-US" dirty="0">
              <a:latin typeface="Century Schoolbook" panose="02040604050505020304" pitchFamily="18" charset="0"/>
            </a:endParaRPr>
          </a:p>
        </p:txBody>
      </p:sp>
      <p:sp>
        <p:nvSpPr>
          <p:cNvPr id="4" name="Rounded Rectangle 3">
            <a:hlinkClick r:id="rId3" action="ppaction://hlinksldjump"/>
          </p:cNvPr>
          <p:cNvSpPr/>
          <p:nvPr/>
        </p:nvSpPr>
        <p:spPr>
          <a:xfrm>
            <a:off x="2576527" y="2145485"/>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3200" dirty="0">
                <a:solidFill>
                  <a:schemeClr val="tx2">
                    <a:lumMod val="50000"/>
                  </a:schemeClr>
                </a:solidFill>
                <a:latin typeface="Bookman Old Style" panose="02050604050505020204" pitchFamily="18" charset="0"/>
              </a:rPr>
              <a:t>All Amerikkkan Badass</a:t>
            </a:r>
          </a:p>
        </p:txBody>
      </p:sp>
      <p:sp>
        <p:nvSpPr>
          <p:cNvPr id="6" name="Rounded Rectangle 3">
            <a:hlinkClick r:id="rId4" action="ppaction://hlinksldjump"/>
            <a:extLst>
              <a:ext uri="{FF2B5EF4-FFF2-40B4-BE49-F238E27FC236}">
                <a16:creationId xmlns:a16="http://schemas.microsoft.com/office/drawing/2014/main" id="{4DCA8959-A33A-4AAD-BEAE-765452B2D95E}"/>
              </a:ext>
            </a:extLst>
          </p:cNvPr>
          <p:cNvSpPr/>
          <p:nvPr/>
        </p:nvSpPr>
        <p:spPr>
          <a:xfrm>
            <a:off x="6696919" y="2145485"/>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5400" dirty="0">
                <a:solidFill>
                  <a:schemeClr val="tx2">
                    <a:lumMod val="50000"/>
                  </a:schemeClr>
                </a:solidFill>
                <a:latin typeface="Bookman Old Style" panose="02050604050505020204" pitchFamily="18" charset="0"/>
              </a:rPr>
              <a:t>Flower Boy</a:t>
            </a:r>
          </a:p>
        </p:txBody>
      </p:sp>
    </p:spTree>
    <p:extLst>
      <p:ext uri="{BB962C8B-B14F-4D97-AF65-F5344CB8AC3E}">
        <p14:creationId xmlns:p14="http://schemas.microsoft.com/office/powerpoint/2010/main" val="972446235"/>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317500"/>
            <a:ext cx="3932237" cy="1600200"/>
          </a:xfrm>
        </p:spPr>
        <p:txBody>
          <a:bodyPr/>
          <a:lstStyle/>
          <a:p>
            <a:r>
              <a:rPr lang="en-US" dirty="0"/>
              <a:t>The Chronic</a:t>
            </a:r>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409" r="5409"/>
          <a:stretch>
            <a:fillRect/>
          </a:stretch>
        </p:blipFill>
        <p:spPr>
          <a:xfrm>
            <a:off x="228599" y="237744"/>
            <a:ext cx="8531352" cy="6382512"/>
          </a:xfrm>
        </p:spPr>
      </p:pic>
      <p:sp>
        <p:nvSpPr>
          <p:cNvPr id="4" name="Text Placeholder 3"/>
          <p:cNvSpPr>
            <a:spLocks noGrp="1"/>
          </p:cNvSpPr>
          <p:nvPr>
            <p:ph type="body" sz="half" idx="2"/>
          </p:nvPr>
        </p:nvSpPr>
        <p:spPr>
          <a:xfrm>
            <a:off x="9156583" y="0"/>
            <a:ext cx="2666388" cy="4864975"/>
          </a:xfrm>
        </p:spPr>
        <p:txBody>
          <a:bodyPr>
            <a:noAutofit/>
          </a:bodyPr>
          <a:lstStyle/>
          <a:p>
            <a:endParaRPr lang="en-US" sz="1050" dirty="0"/>
          </a:p>
          <a:p>
            <a:pPr>
              <a:lnSpc>
                <a:spcPct val="220000"/>
              </a:lnSpc>
            </a:pPr>
            <a:r>
              <a:rPr lang="en-US" sz="1050" dirty="0"/>
              <a:t>“</a:t>
            </a:r>
            <a:r>
              <a:rPr lang="en-US" sz="1050" dirty="0">
                <a:solidFill>
                  <a:schemeClr val="tx1">
                    <a:lumMod val="95000"/>
                    <a:lumOff val="5000"/>
                  </a:schemeClr>
                </a:solidFill>
                <a:latin typeface="Bahnschrift SemiLight" panose="020B0502040204020203" pitchFamily="34" charset="0"/>
              </a:rPr>
              <a:t>The Chronic” was released on December 15, 1992. This is Dr. Dre debut album on his own record label, Death Row Records. This was shortly after Dr. Dre left his successful rap group NWA, the entire music industry was anticipating his next move. The album attempts to create a west coast sound and introducing the world to G-funk. It was a new urban take on classic funk that truly defines a time and a mood. This would be the beginning of Dr. Dre successful legacy.</a:t>
            </a:r>
          </a:p>
          <a:p>
            <a:pPr marL="285750" indent="-285750">
              <a:buFontTx/>
              <a:buChar char="-"/>
            </a:pPr>
            <a:r>
              <a:rPr lang="en-US" sz="1200" dirty="0">
                <a:solidFill>
                  <a:schemeClr val="tx1">
                    <a:lumMod val="95000"/>
                    <a:lumOff val="5000"/>
                  </a:schemeClr>
                </a:solidFill>
              </a:rPr>
              <a:t>Nothing but a G-Tang</a:t>
            </a:r>
          </a:p>
          <a:p>
            <a:pPr marL="285750" indent="-285750">
              <a:buFontTx/>
              <a:buChar char="-"/>
            </a:pPr>
            <a:r>
              <a:rPr lang="en-US" sz="1200" dirty="0">
                <a:solidFill>
                  <a:schemeClr val="tx1">
                    <a:lumMod val="95000"/>
                    <a:lumOff val="5000"/>
                  </a:schemeClr>
                </a:solidFill>
              </a:rPr>
              <a:t>Let Me Ride</a:t>
            </a:r>
          </a:p>
          <a:p>
            <a:pPr marL="285750" indent="-285750">
              <a:buFontTx/>
              <a:buChar char="-"/>
            </a:pPr>
            <a:r>
              <a:rPr lang="en-US" sz="1200" dirty="0">
                <a:solidFill>
                  <a:schemeClr val="tx1">
                    <a:lumMod val="95000"/>
                    <a:lumOff val="5000"/>
                  </a:schemeClr>
                </a:solidFill>
              </a:rPr>
              <a:t>Lil Ghetto Boy</a:t>
            </a:r>
          </a:p>
        </p:txBody>
      </p:sp>
      <p:sp>
        <p:nvSpPr>
          <p:cNvPr id="6" name="Right Arrow 5"/>
          <p:cNvSpPr/>
          <p:nvPr/>
        </p:nvSpPr>
        <p:spPr>
          <a:xfrm rot="10800000">
            <a:off x="9246765" y="5499099"/>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0654135" y="5679347"/>
            <a:ext cx="998173"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3" action="ppaction://hlinksldjump"/>
              </a:rPr>
              <a:t>Back to Year</a:t>
            </a:r>
            <a:endParaRPr lang="en-US" dirty="0">
              <a:latin typeface="Century Schoolbook" panose="02040604050505020304" pitchFamily="18" charset="0"/>
            </a:endParaRPr>
          </a:p>
        </p:txBody>
      </p:sp>
    </p:spTree>
    <p:extLst>
      <p:ext uri="{BB962C8B-B14F-4D97-AF65-F5344CB8AC3E}">
        <p14:creationId xmlns:p14="http://schemas.microsoft.com/office/powerpoint/2010/main" val="1827891280"/>
      </p:ext>
    </p:extLst>
  </p:cSld>
  <p:clrMapOvr>
    <a:masterClrMapping/>
  </p:clrMapOvr>
  <p:transition spd="slow" advClick="0">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266700"/>
            <a:ext cx="3932237" cy="1600200"/>
          </a:xfrm>
        </p:spPr>
        <p:txBody>
          <a:bodyPr/>
          <a:lstStyle/>
          <a:p>
            <a:r>
              <a:rPr lang="en-US" dirty="0"/>
              <a:t>Doggystyle</a:t>
            </a:r>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2681" b="2681"/>
          <a:stretch>
            <a:fillRect/>
          </a:stretch>
        </p:blipFill>
        <p:spPr/>
      </p:pic>
      <p:sp>
        <p:nvSpPr>
          <p:cNvPr id="4" name="Text Placeholder 3"/>
          <p:cNvSpPr>
            <a:spLocks noGrp="1"/>
          </p:cNvSpPr>
          <p:nvPr>
            <p:ph type="body" sz="half" idx="2"/>
          </p:nvPr>
        </p:nvSpPr>
        <p:spPr>
          <a:xfrm>
            <a:off x="9160778" y="266700"/>
            <a:ext cx="2649610" cy="5105397"/>
          </a:xfrm>
        </p:spPr>
        <p:txBody>
          <a:bodyPr>
            <a:normAutofit/>
          </a:bodyPr>
          <a:lstStyle/>
          <a:p>
            <a:endParaRPr lang="en-US" dirty="0"/>
          </a:p>
          <a:p>
            <a:pPr>
              <a:lnSpc>
                <a:spcPct val="200000"/>
              </a:lnSpc>
            </a:pPr>
            <a:r>
              <a:rPr lang="en-US" sz="1050" dirty="0">
                <a:solidFill>
                  <a:schemeClr val="tx1">
                    <a:lumMod val="95000"/>
                    <a:lumOff val="5000"/>
                  </a:schemeClr>
                </a:solidFill>
                <a:latin typeface="Bahnschrift SemiLight" panose="020B0502040204020203" pitchFamily="34" charset="0"/>
              </a:rPr>
              <a:t>“Doggystyle” was released on November 23, 1933. This is Snoop Dogg debut album which was highly anticipated for since he was heavily involved with Dr. Dre “The Chronic”. Snoop Dogg with this album proves himself as one of hip-hop prominent g-funk player for the album is built on harmonies and melodies. Snoop Dogg was more concerned on developing a song to dance to than a gripping rap record.</a:t>
            </a:r>
          </a:p>
          <a:p>
            <a:pPr marL="285750" indent="-285750">
              <a:buFontTx/>
              <a:buChar char="-"/>
            </a:pPr>
            <a:r>
              <a:rPr lang="en-US" sz="1200" dirty="0">
                <a:solidFill>
                  <a:schemeClr val="tx1">
                    <a:lumMod val="95000"/>
                    <a:lumOff val="5000"/>
                  </a:schemeClr>
                </a:solidFill>
              </a:rPr>
              <a:t>Serial Killer</a:t>
            </a:r>
          </a:p>
          <a:p>
            <a:pPr marL="285750" indent="-285750">
              <a:buFontTx/>
              <a:buChar char="-"/>
            </a:pPr>
            <a:r>
              <a:rPr lang="en-US" sz="1200" dirty="0">
                <a:solidFill>
                  <a:schemeClr val="tx1">
                    <a:lumMod val="95000"/>
                    <a:lumOff val="5000"/>
                  </a:schemeClr>
                </a:solidFill>
              </a:rPr>
              <a:t>Ain’t no fun if the homies can’t have none</a:t>
            </a:r>
          </a:p>
          <a:p>
            <a:pPr marL="285750" indent="-285750">
              <a:buFontTx/>
              <a:buChar char="-"/>
            </a:pPr>
            <a:r>
              <a:rPr lang="en-US" sz="1200" dirty="0">
                <a:solidFill>
                  <a:schemeClr val="tx1">
                    <a:lumMod val="95000"/>
                    <a:lumOff val="5000"/>
                  </a:schemeClr>
                </a:solidFill>
              </a:rPr>
              <a:t>Gin and Juice</a:t>
            </a:r>
          </a:p>
        </p:txBody>
      </p:sp>
      <p:sp>
        <p:nvSpPr>
          <p:cNvPr id="6" name="Right Arrow 5"/>
          <p:cNvSpPr/>
          <p:nvPr/>
        </p:nvSpPr>
        <p:spPr>
          <a:xfrm rot="10800000">
            <a:off x="9242571" y="5499098"/>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0701933" y="5658533"/>
            <a:ext cx="1014952"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3" action="ppaction://hlinksldjump"/>
              </a:rPr>
              <a:t>Back to Year</a:t>
            </a:r>
            <a:endParaRPr lang="en-US" dirty="0">
              <a:latin typeface="Century Schoolbook" panose="02040604050505020304" pitchFamily="18" charset="0"/>
            </a:endParaRPr>
          </a:p>
        </p:txBody>
      </p:sp>
    </p:spTree>
    <p:extLst>
      <p:ext uri="{BB962C8B-B14F-4D97-AF65-F5344CB8AC3E}">
        <p14:creationId xmlns:p14="http://schemas.microsoft.com/office/powerpoint/2010/main" val="2285072272"/>
      </p:ext>
    </p:extLst>
  </p:cSld>
  <p:clrMapOvr>
    <a:masterClrMapping/>
  </p:clrMapOvr>
  <p:transition spd="slow" advClick="0">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2681" b="2681"/>
          <a:stretch>
            <a:fillRect/>
          </a:stretch>
        </p:blipFill>
        <p:spPr/>
      </p:pic>
      <p:sp>
        <p:nvSpPr>
          <p:cNvPr id="4" name="Text Placeholder 3"/>
          <p:cNvSpPr>
            <a:spLocks noGrp="1"/>
          </p:cNvSpPr>
          <p:nvPr>
            <p:ph type="body" sz="half" idx="2"/>
          </p:nvPr>
        </p:nvSpPr>
        <p:spPr>
          <a:xfrm>
            <a:off x="9160779" y="393700"/>
            <a:ext cx="2650920" cy="5394452"/>
          </a:xfrm>
        </p:spPr>
        <p:txBody>
          <a:bodyPr/>
          <a:lstStyle/>
          <a:p>
            <a:endParaRPr lang="en-US" dirty="0"/>
          </a:p>
          <a:p>
            <a:pPr>
              <a:lnSpc>
                <a:spcPct val="200000"/>
              </a:lnSpc>
            </a:pPr>
            <a:r>
              <a:rPr lang="en-US" sz="1100" dirty="0">
                <a:solidFill>
                  <a:schemeClr val="tx1">
                    <a:lumMod val="95000"/>
                    <a:lumOff val="5000"/>
                  </a:schemeClr>
                </a:solidFill>
                <a:latin typeface="Bahnschrift SemiLight" panose="020B0502040204020203" pitchFamily="34" charset="0"/>
              </a:rPr>
              <a:t>Midnight Marauders was released on November 9, 1993. This A tribe called quest second album that reached number 8 on the  billboard charts. The album focuses on the group reminiscing of memories of their childhood and valuable life lessons they learned from it. The soft funk used as instrumentals are very influential and became staples in hip hop culture. </a:t>
            </a:r>
          </a:p>
          <a:p>
            <a:pPr marL="285750" indent="-285750">
              <a:buFontTx/>
              <a:buChar char="-"/>
            </a:pPr>
            <a:r>
              <a:rPr lang="en-US" sz="1800" dirty="0">
                <a:solidFill>
                  <a:schemeClr val="tx1">
                    <a:lumMod val="95000"/>
                    <a:lumOff val="5000"/>
                  </a:schemeClr>
                </a:solidFill>
              </a:rPr>
              <a:t>We can get down</a:t>
            </a:r>
          </a:p>
          <a:p>
            <a:pPr marL="285750" indent="-285750">
              <a:buFontTx/>
              <a:buChar char="-"/>
            </a:pPr>
            <a:r>
              <a:rPr lang="en-US" sz="1800" dirty="0">
                <a:solidFill>
                  <a:schemeClr val="tx1">
                    <a:lumMod val="95000"/>
                    <a:lumOff val="5000"/>
                  </a:schemeClr>
                </a:solidFill>
              </a:rPr>
              <a:t>Electric Relaxation</a:t>
            </a:r>
          </a:p>
          <a:p>
            <a:pPr marL="285750" indent="-285750">
              <a:buFontTx/>
              <a:buChar char="-"/>
            </a:pPr>
            <a:r>
              <a:rPr lang="en-US" sz="1800" dirty="0">
                <a:solidFill>
                  <a:schemeClr val="tx1">
                    <a:lumMod val="95000"/>
                    <a:lumOff val="5000"/>
                  </a:schemeClr>
                </a:solidFill>
              </a:rPr>
              <a:t>Oh my God</a:t>
            </a:r>
          </a:p>
        </p:txBody>
      </p:sp>
      <p:sp>
        <p:nvSpPr>
          <p:cNvPr id="6" name="Right Arrow 5"/>
          <p:cNvSpPr/>
          <p:nvPr/>
        </p:nvSpPr>
        <p:spPr>
          <a:xfrm rot="10800000">
            <a:off x="9269540" y="5499099"/>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10713753" y="5658534"/>
            <a:ext cx="1014951"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3" action="ppaction://hlinksldjump"/>
              </a:rPr>
              <a:t>Back to Year</a:t>
            </a:r>
            <a:endParaRPr lang="en-US" dirty="0">
              <a:latin typeface="Century Schoolbook" panose="02040604050505020304" pitchFamily="18" charset="0"/>
            </a:endParaRPr>
          </a:p>
        </p:txBody>
      </p:sp>
    </p:spTree>
    <p:extLst>
      <p:ext uri="{BB962C8B-B14F-4D97-AF65-F5344CB8AC3E}">
        <p14:creationId xmlns:p14="http://schemas.microsoft.com/office/powerpoint/2010/main" val="3920689508"/>
      </p:ext>
    </p:extLst>
  </p:cSld>
  <p:clrMapOvr>
    <a:masterClrMapping/>
  </p:clrMapOvr>
  <p:transition spd="slow" advClick="0">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409" r="5409"/>
          <a:stretch>
            <a:fillRect/>
          </a:stretch>
        </p:blipFill>
        <p:spPr/>
      </p:pic>
      <p:sp>
        <p:nvSpPr>
          <p:cNvPr id="4" name="Text Placeholder 3"/>
          <p:cNvSpPr>
            <a:spLocks noGrp="1"/>
          </p:cNvSpPr>
          <p:nvPr>
            <p:ph type="body" sz="half" idx="2"/>
          </p:nvPr>
        </p:nvSpPr>
        <p:spPr>
          <a:xfrm>
            <a:off x="9191286" y="104647"/>
            <a:ext cx="2642532" cy="5394452"/>
          </a:xfrm>
        </p:spPr>
        <p:txBody>
          <a:bodyPr>
            <a:normAutofit lnSpcReduction="10000"/>
          </a:bodyPr>
          <a:lstStyle/>
          <a:p>
            <a:pPr>
              <a:lnSpc>
                <a:spcPct val="200000"/>
              </a:lnSpc>
            </a:pPr>
            <a:endParaRPr lang="en-US" sz="1100" dirty="0">
              <a:solidFill>
                <a:schemeClr val="tx1">
                  <a:lumMod val="95000"/>
                  <a:lumOff val="5000"/>
                </a:schemeClr>
              </a:solidFill>
              <a:latin typeface="Bahnschrift SemiLight" panose="020B0502040204020203" pitchFamily="34" charset="0"/>
            </a:endParaRPr>
          </a:p>
          <a:p>
            <a:pPr>
              <a:lnSpc>
                <a:spcPct val="200000"/>
              </a:lnSpc>
            </a:pPr>
            <a:r>
              <a:rPr lang="en-US" sz="1100" dirty="0">
                <a:solidFill>
                  <a:schemeClr val="tx1">
                    <a:lumMod val="95000"/>
                    <a:lumOff val="5000"/>
                  </a:schemeClr>
                </a:solidFill>
                <a:latin typeface="Bahnschrift SemiLight" panose="020B0502040204020203" pitchFamily="34" charset="0"/>
              </a:rPr>
              <a:t>Illmatic was released on April 19, 1994. This is Nas debut album, an album that would go down in history as a classic. Nas on the project describes his life living in the projects of New York. This album was a combination of gangsta rap and street poetry. Nas manage to vividly capture the essence of what it felt like to live in New York at the time. This would help later define a genre of hip hop called conscious rap.</a:t>
            </a:r>
          </a:p>
          <a:p>
            <a:pPr marL="285750" indent="-285750">
              <a:lnSpc>
                <a:spcPct val="120000"/>
              </a:lnSpc>
              <a:buFontTx/>
              <a:buChar char="-"/>
            </a:pPr>
            <a:r>
              <a:rPr lang="en-US" sz="1800" dirty="0">
                <a:solidFill>
                  <a:schemeClr val="tx1">
                    <a:lumMod val="95000"/>
                    <a:lumOff val="5000"/>
                  </a:schemeClr>
                </a:solidFill>
              </a:rPr>
              <a:t>Life’s a Bitch</a:t>
            </a:r>
          </a:p>
          <a:p>
            <a:pPr marL="285750" indent="-285750">
              <a:lnSpc>
                <a:spcPct val="120000"/>
              </a:lnSpc>
              <a:buFontTx/>
              <a:buChar char="-"/>
            </a:pPr>
            <a:r>
              <a:rPr lang="en-US" sz="1800" dirty="0">
                <a:solidFill>
                  <a:schemeClr val="tx1">
                    <a:lumMod val="95000"/>
                    <a:lumOff val="5000"/>
                  </a:schemeClr>
                </a:solidFill>
              </a:rPr>
              <a:t>NY State of Mind</a:t>
            </a:r>
          </a:p>
          <a:p>
            <a:pPr marL="285750" indent="-285750">
              <a:lnSpc>
                <a:spcPct val="120000"/>
              </a:lnSpc>
              <a:buFontTx/>
              <a:buChar char="-"/>
            </a:pPr>
            <a:r>
              <a:rPr lang="en-US" sz="1800" dirty="0">
                <a:solidFill>
                  <a:schemeClr val="tx1">
                    <a:lumMod val="95000"/>
                    <a:lumOff val="5000"/>
                  </a:schemeClr>
                </a:solidFill>
              </a:rPr>
              <a:t>World is Ours</a:t>
            </a:r>
          </a:p>
        </p:txBody>
      </p:sp>
      <p:sp>
        <p:nvSpPr>
          <p:cNvPr id="6" name="Right Arrow 5"/>
          <p:cNvSpPr/>
          <p:nvPr/>
        </p:nvSpPr>
        <p:spPr>
          <a:xfrm rot="10800000">
            <a:off x="9269540" y="5499099"/>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0601266" y="5658534"/>
            <a:ext cx="998173"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3" action="ppaction://hlinksldjump"/>
              </a:rPr>
              <a:t>Back to Year</a:t>
            </a:r>
            <a:endParaRPr lang="en-US" dirty="0">
              <a:latin typeface="Century Schoolbook" panose="02040604050505020304" pitchFamily="18" charset="0"/>
            </a:endParaRPr>
          </a:p>
        </p:txBody>
      </p:sp>
    </p:spTree>
    <p:extLst>
      <p:ext uri="{BB962C8B-B14F-4D97-AF65-F5344CB8AC3E}">
        <p14:creationId xmlns:p14="http://schemas.microsoft.com/office/powerpoint/2010/main" val="2524785911"/>
      </p:ext>
    </p:extLst>
  </p:cSld>
  <p:clrMapOvr>
    <a:masterClrMapping/>
  </p:clrMapOvr>
  <p:transition spd="slow" advClick="0">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409" r="5409"/>
          <a:stretch>
            <a:fillRect/>
          </a:stretch>
        </p:blipFill>
        <p:spPr/>
      </p:pic>
      <p:sp>
        <p:nvSpPr>
          <p:cNvPr id="4" name="Text Placeholder 3"/>
          <p:cNvSpPr>
            <a:spLocks noGrp="1"/>
          </p:cNvSpPr>
          <p:nvPr>
            <p:ph type="body" sz="half" idx="2"/>
          </p:nvPr>
        </p:nvSpPr>
        <p:spPr>
          <a:xfrm>
            <a:off x="9216453" y="237744"/>
            <a:ext cx="2592198" cy="5426327"/>
          </a:xfrm>
        </p:spPr>
        <p:txBody>
          <a:bodyPr>
            <a:normAutofit fontScale="47500" lnSpcReduction="20000"/>
          </a:bodyPr>
          <a:lstStyle/>
          <a:p>
            <a:endParaRPr lang="en-US" dirty="0"/>
          </a:p>
          <a:p>
            <a:pPr>
              <a:lnSpc>
                <a:spcPct val="220000"/>
              </a:lnSpc>
            </a:pPr>
            <a:r>
              <a:rPr lang="en-US" sz="1900" dirty="0">
                <a:solidFill>
                  <a:schemeClr val="tx1">
                    <a:lumMod val="95000"/>
                    <a:lumOff val="5000"/>
                  </a:schemeClr>
                </a:solidFill>
                <a:latin typeface="Bahnschrift SemiLight" panose="020B0502040204020203" pitchFamily="34" charset="0"/>
              </a:rPr>
              <a:t>All Eyez on me is Tupac Shakur fourth studio album released on February 13, 1996. Tupac was just recently charged with sexual abuse and the entire media had turned against him. He became the martyr of what was wrong with hip hop. Tupac used this to his advantage by creating an album on how hip hop changed and saved his life. He talks about being a young poor black boy into a rich international star. He thanks hip-hop for saving him and promises to make a change for others like. This album cemented Tupac as one of the greatest rapper of all time.</a:t>
            </a:r>
          </a:p>
          <a:p>
            <a:pPr marL="285750" indent="-285750">
              <a:lnSpc>
                <a:spcPct val="140000"/>
              </a:lnSpc>
              <a:buFontTx/>
              <a:buChar char="-"/>
            </a:pPr>
            <a:r>
              <a:rPr lang="en-US" sz="2900" dirty="0">
                <a:solidFill>
                  <a:schemeClr val="tx1">
                    <a:lumMod val="95000"/>
                    <a:lumOff val="5000"/>
                  </a:schemeClr>
                </a:solidFill>
              </a:rPr>
              <a:t>California Love</a:t>
            </a:r>
          </a:p>
          <a:p>
            <a:pPr marL="285750" indent="-285750">
              <a:lnSpc>
                <a:spcPct val="140000"/>
              </a:lnSpc>
              <a:buFontTx/>
              <a:buChar char="-"/>
            </a:pPr>
            <a:r>
              <a:rPr lang="en-US" sz="2900" dirty="0">
                <a:solidFill>
                  <a:schemeClr val="tx1">
                    <a:lumMod val="95000"/>
                    <a:lumOff val="5000"/>
                  </a:schemeClr>
                </a:solidFill>
              </a:rPr>
              <a:t>How do U want It?</a:t>
            </a:r>
          </a:p>
          <a:p>
            <a:pPr marL="285750" indent="-285750">
              <a:lnSpc>
                <a:spcPct val="140000"/>
              </a:lnSpc>
              <a:buFontTx/>
              <a:buChar char="-"/>
            </a:pPr>
            <a:r>
              <a:rPr lang="en-US" sz="2900" dirty="0">
                <a:solidFill>
                  <a:schemeClr val="tx1">
                    <a:lumMod val="95000"/>
                    <a:lumOff val="5000"/>
                  </a:schemeClr>
                </a:solidFill>
              </a:rPr>
              <a:t>Only God can judge me</a:t>
            </a:r>
          </a:p>
        </p:txBody>
      </p:sp>
      <p:sp>
        <p:nvSpPr>
          <p:cNvPr id="6" name="Right Arrow 5"/>
          <p:cNvSpPr/>
          <p:nvPr/>
        </p:nvSpPr>
        <p:spPr>
          <a:xfrm rot="10800000">
            <a:off x="9269540" y="5499099"/>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0654135" y="5658534"/>
            <a:ext cx="1006562"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3" action="ppaction://hlinksldjump"/>
              </a:rPr>
              <a:t>Back to Year</a:t>
            </a:r>
            <a:endParaRPr lang="en-US" dirty="0">
              <a:latin typeface="Century Schoolbook" panose="02040604050505020304" pitchFamily="18" charset="0"/>
            </a:endParaRPr>
          </a:p>
        </p:txBody>
      </p:sp>
    </p:spTree>
    <p:extLst>
      <p:ext uri="{BB962C8B-B14F-4D97-AF65-F5344CB8AC3E}">
        <p14:creationId xmlns:p14="http://schemas.microsoft.com/office/powerpoint/2010/main" val="2575350902"/>
      </p:ext>
    </p:extLst>
  </p:cSld>
  <p:clrMapOvr>
    <a:masterClrMapping/>
  </p:clrMapOvr>
  <p:transition spd="slow" advClick="0">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409" r="5409"/>
          <a:stretch>
            <a:fillRect/>
          </a:stretch>
        </p:blipFill>
        <p:spPr/>
      </p:pic>
      <p:sp>
        <p:nvSpPr>
          <p:cNvPr id="4" name="Text Placeholder 3"/>
          <p:cNvSpPr>
            <a:spLocks noGrp="1"/>
          </p:cNvSpPr>
          <p:nvPr>
            <p:ph type="body" sz="half" idx="2"/>
          </p:nvPr>
        </p:nvSpPr>
        <p:spPr>
          <a:xfrm>
            <a:off x="9224045" y="104647"/>
            <a:ext cx="2617365" cy="5394453"/>
          </a:xfrm>
        </p:spPr>
        <p:txBody>
          <a:bodyPr>
            <a:normAutofit fontScale="92500" lnSpcReduction="10000"/>
          </a:bodyPr>
          <a:lstStyle/>
          <a:p>
            <a:endParaRPr lang="en-US" dirty="0"/>
          </a:p>
          <a:p>
            <a:pPr>
              <a:lnSpc>
                <a:spcPct val="210000"/>
              </a:lnSpc>
            </a:pPr>
            <a:r>
              <a:rPr lang="en-US" sz="1100" dirty="0">
                <a:solidFill>
                  <a:schemeClr val="tx1">
                    <a:lumMod val="95000"/>
                    <a:lumOff val="5000"/>
                  </a:schemeClr>
                </a:solidFill>
                <a:latin typeface="Bahnschrift SemiLight" panose="020B0502040204020203" pitchFamily="34" charset="0"/>
              </a:rPr>
              <a:t>This is the group second album that was released on August 27, 1996. At a time when the east coast and west coast were at the center of attention, Outkast rises proving that the south has something to say. Outkast made a very somber album with very chill and laid back instrumentals. They talk about growing up in Atlanta and how they are anomalies in the rap game. This cemented the group reputation as creative forces in the genre who are transcending hip hop. </a:t>
            </a:r>
          </a:p>
          <a:p>
            <a:pPr marL="285750" indent="-285750">
              <a:buFontTx/>
              <a:buChar char="-"/>
            </a:pPr>
            <a:r>
              <a:rPr lang="en-US" sz="1900" dirty="0">
                <a:solidFill>
                  <a:schemeClr val="tx1">
                    <a:lumMod val="95000"/>
                    <a:lumOff val="5000"/>
                  </a:schemeClr>
                </a:solidFill>
              </a:rPr>
              <a:t>ATLiens</a:t>
            </a:r>
          </a:p>
          <a:p>
            <a:pPr marL="285750" indent="-285750">
              <a:buFontTx/>
              <a:buChar char="-"/>
            </a:pPr>
            <a:r>
              <a:rPr lang="en-US" sz="1900" dirty="0">
                <a:solidFill>
                  <a:schemeClr val="tx1">
                    <a:lumMod val="95000"/>
                    <a:lumOff val="5000"/>
                  </a:schemeClr>
                </a:solidFill>
              </a:rPr>
              <a:t>Wheelz of Steel</a:t>
            </a:r>
          </a:p>
          <a:p>
            <a:pPr marL="285750" indent="-285750">
              <a:buFontTx/>
              <a:buChar char="-"/>
            </a:pPr>
            <a:r>
              <a:rPr lang="en-US" sz="1900" dirty="0">
                <a:solidFill>
                  <a:schemeClr val="tx1">
                    <a:lumMod val="95000"/>
                    <a:lumOff val="5000"/>
                  </a:schemeClr>
                </a:solidFill>
              </a:rPr>
              <a:t>Babylon</a:t>
            </a:r>
          </a:p>
          <a:p>
            <a:endParaRPr lang="en-US" dirty="0"/>
          </a:p>
        </p:txBody>
      </p:sp>
      <p:sp>
        <p:nvSpPr>
          <p:cNvPr id="6" name="Right Arrow 5"/>
          <p:cNvSpPr/>
          <p:nvPr/>
        </p:nvSpPr>
        <p:spPr>
          <a:xfrm rot="10800000">
            <a:off x="9384291"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0715194" y="5648067"/>
            <a:ext cx="1013510" cy="667266"/>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3" action="ppaction://hlinksldjump"/>
              </a:rPr>
              <a:t>Back to Year</a:t>
            </a:r>
            <a:endParaRPr lang="en-US" dirty="0">
              <a:latin typeface="Century Schoolbook" panose="02040604050505020304" pitchFamily="18" charset="0"/>
            </a:endParaRPr>
          </a:p>
        </p:txBody>
      </p:sp>
    </p:spTree>
    <p:extLst>
      <p:ext uri="{BB962C8B-B14F-4D97-AF65-F5344CB8AC3E}">
        <p14:creationId xmlns:p14="http://schemas.microsoft.com/office/powerpoint/2010/main" val="168025100"/>
      </p:ext>
    </p:extLst>
  </p:cSld>
  <p:clrMapOvr>
    <a:masterClrMapping/>
  </p:clrMapOvr>
  <p:transition spd="slow" advClick="0">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409" r="5409"/>
          <a:stretch>
            <a:fillRect/>
          </a:stretch>
        </p:blipFill>
        <p:spPr/>
      </p:pic>
      <p:sp>
        <p:nvSpPr>
          <p:cNvPr id="4" name="Text Placeholder 3"/>
          <p:cNvSpPr>
            <a:spLocks noGrp="1"/>
          </p:cNvSpPr>
          <p:nvPr>
            <p:ph type="body" sz="half" idx="2"/>
          </p:nvPr>
        </p:nvSpPr>
        <p:spPr>
          <a:xfrm>
            <a:off x="9185946" y="129230"/>
            <a:ext cx="2617364" cy="5394453"/>
          </a:xfrm>
        </p:spPr>
        <p:txBody>
          <a:bodyPr>
            <a:normAutofit/>
          </a:bodyPr>
          <a:lstStyle/>
          <a:p>
            <a:endParaRPr lang="en-US" dirty="0"/>
          </a:p>
          <a:p>
            <a:pPr>
              <a:lnSpc>
                <a:spcPct val="220000"/>
              </a:lnSpc>
            </a:pPr>
            <a:r>
              <a:rPr lang="en-US" sz="1000" dirty="0">
                <a:solidFill>
                  <a:schemeClr val="tx1">
                    <a:lumMod val="95000"/>
                    <a:lumOff val="5000"/>
                  </a:schemeClr>
                </a:solidFill>
                <a:latin typeface="Bahnschrift SemiLight" panose="020B0502040204020203" pitchFamily="34" charset="0"/>
              </a:rPr>
              <a:t>This the fourth studio album by Outkast released on October 31, 2001. Outkast have now become veteran in the game and ambitiously attempt to create their most commercially successful album. It is full of songs that had topped the chart proving the abilities of the duo. They also dwell with more conscious topics such as politics and spirituality. This was a prime example of gritty southern primal hip hop mixed with smooth melodies done well.</a:t>
            </a:r>
          </a:p>
          <a:p>
            <a:pPr marL="285750" indent="-285750">
              <a:buFontTx/>
              <a:buChar char="-"/>
            </a:pPr>
            <a:r>
              <a:rPr lang="en-US" sz="1800" dirty="0">
                <a:solidFill>
                  <a:schemeClr val="tx1">
                    <a:lumMod val="95000"/>
                    <a:lumOff val="5000"/>
                  </a:schemeClr>
                </a:solidFill>
              </a:rPr>
              <a:t>So Fresh, So Clean</a:t>
            </a:r>
          </a:p>
          <a:p>
            <a:pPr marL="285750" indent="-285750">
              <a:buFontTx/>
              <a:buChar char="-"/>
            </a:pPr>
            <a:r>
              <a:rPr lang="en-US" sz="1800" dirty="0">
                <a:solidFill>
                  <a:schemeClr val="tx1">
                    <a:lumMod val="95000"/>
                    <a:lumOff val="5000"/>
                  </a:schemeClr>
                </a:solidFill>
              </a:rPr>
              <a:t>Ms. Jackson</a:t>
            </a:r>
          </a:p>
          <a:p>
            <a:pPr marL="285750" indent="-285750">
              <a:buFontTx/>
              <a:buChar char="-"/>
            </a:pPr>
            <a:r>
              <a:rPr lang="en-US" sz="1800" dirty="0">
                <a:solidFill>
                  <a:schemeClr val="tx1">
                    <a:lumMod val="95000"/>
                    <a:lumOff val="5000"/>
                  </a:schemeClr>
                </a:solidFill>
              </a:rPr>
              <a:t>B. O. B.</a:t>
            </a:r>
          </a:p>
        </p:txBody>
      </p:sp>
      <p:sp>
        <p:nvSpPr>
          <p:cNvPr id="6" name="Right Arrow 5"/>
          <p:cNvSpPr/>
          <p:nvPr/>
        </p:nvSpPr>
        <p:spPr>
          <a:xfrm rot="10800000">
            <a:off x="9396154" y="549910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0738920" y="5656074"/>
            <a:ext cx="989784" cy="65125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3" action="ppaction://hlinksldjump"/>
              </a:rPr>
              <a:t>Back to Year</a:t>
            </a:r>
            <a:endParaRPr lang="en-US" dirty="0">
              <a:latin typeface="Century Schoolbook" panose="02040604050505020304" pitchFamily="18" charset="0"/>
            </a:endParaRPr>
          </a:p>
        </p:txBody>
      </p:sp>
    </p:spTree>
    <p:extLst>
      <p:ext uri="{BB962C8B-B14F-4D97-AF65-F5344CB8AC3E}">
        <p14:creationId xmlns:p14="http://schemas.microsoft.com/office/powerpoint/2010/main" val="3161700646"/>
      </p:ext>
    </p:extLst>
  </p:cSld>
  <p:clrMapOvr>
    <a:masterClrMapping/>
  </p:clrMapOvr>
  <p:transition spd="slow" advClick="0">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409" r="5409"/>
          <a:stretch>
            <a:fillRect/>
          </a:stretch>
        </p:blipFill>
        <p:spPr/>
      </p:pic>
      <p:sp>
        <p:nvSpPr>
          <p:cNvPr id="4" name="Text Placeholder 3"/>
          <p:cNvSpPr>
            <a:spLocks noGrp="1"/>
          </p:cNvSpPr>
          <p:nvPr>
            <p:ph type="body" sz="half" idx="2"/>
          </p:nvPr>
        </p:nvSpPr>
        <p:spPr>
          <a:xfrm>
            <a:off x="9222340" y="21253"/>
            <a:ext cx="2634143" cy="5385480"/>
          </a:xfrm>
        </p:spPr>
        <p:txBody>
          <a:bodyPr>
            <a:normAutofit lnSpcReduction="10000"/>
          </a:bodyPr>
          <a:lstStyle/>
          <a:p>
            <a:endParaRPr lang="en-US" dirty="0"/>
          </a:p>
          <a:p>
            <a:pPr>
              <a:lnSpc>
                <a:spcPct val="230000"/>
              </a:lnSpc>
            </a:pPr>
            <a:r>
              <a:rPr lang="en-US" sz="1000" dirty="0">
                <a:solidFill>
                  <a:schemeClr val="tx1">
                    <a:lumMod val="95000"/>
                    <a:lumOff val="5000"/>
                  </a:schemeClr>
                </a:solidFill>
                <a:latin typeface="Bahnschrift SemiLight" panose="020B0502040204020203" pitchFamily="34" charset="0"/>
              </a:rPr>
              <a:t>This is Mick Jenkins fourth mixtape released on August 12, 2014. This is Mick Jenkins most accomplished work to date. Born and raised in Chicago he speaks about his experience dealing with gang culture in the inner city. He equates the truth being the same as water, both absolutes that human needs to survive. He enlightens the audience with soft jazzy records, while still have the hard hitting  bass that Chicago is known for. </a:t>
            </a:r>
          </a:p>
          <a:p>
            <a:pPr marL="285750" indent="-285750">
              <a:buFontTx/>
              <a:buChar char="-"/>
            </a:pPr>
            <a:r>
              <a:rPr lang="en-US" sz="1800" dirty="0">
                <a:solidFill>
                  <a:schemeClr val="tx1">
                    <a:lumMod val="95000"/>
                    <a:lumOff val="5000"/>
                  </a:schemeClr>
                </a:solidFill>
              </a:rPr>
              <a:t>Martyr</a:t>
            </a:r>
          </a:p>
          <a:p>
            <a:pPr marL="285750" indent="-285750">
              <a:buFontTx/>
              <a:buChar char="-"/>
            </a:pPr>
            <a:r>
              <a:rPr lang="en-US" sz="1800" dirty="0">
                <a:solidFill>
                  <a:schemeClr val="tx1">
                    <a:lumMod val="95000"/>
                    <a:lumOff val="5000"/>
                  </a:schemeClr>
                </a:solidFill>
              </a:rPr>
              <a:t>Black Sheep</a:t>
            </a:r>
          </a:p>
          <a:p>
            <a:pPr marL="285750" indent="-285750">
              <a:buFontTx/>
              <a:buChar char="-"/>
            </a:pPr>
            <a:r>
              <a:rPr lang="en-US" sz="1800" dirty="0">
                <a:solidFill>
                  <a:schemeClr val="tx1">
                    <a:lumMod val="95000"/>
                    <a:lumOff val="5000"/>
                  </a:schemeClr>
                </a:solidFill>
              </a:rPr>
              <a:t>Jerome</a:t>
            </a:r>
          </a:p>
        </p:txBody>
      </p:sp>
      <p:sp>
        <p:nvSpPr>
          <p:cNvPr id="6" name="Right Arrow 5"/>
          <p:cNvSpPr/>
          <p:nvPr/>
        </p:nvSpPr>
        <p:spPr>
          <a:xfrm rot="10800000">
            <a:off x="9296400" y="5406733"/>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0730531" y="5566167"/>
            <a:ext cx="998173"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3" action="ppaction://hlinksldjump"/>
              </a:rPr>
              <a:t>Back to Year</a:t>
            </a:r>
            <a:endParaRPr lang="en-US" dirty="0">
              <a:latin typeface="Century Schoolbook" panose="02040604050505020304" pitchFamily="18" charset="0"/>
            </a:endParaRPr>
          </a:p>
        </p:txBody>
      </p:sp>
    </p:spTree>
    <p:extLst>
      <p:ext uri="{BB962C8B-B14F-4D97-AF65-F5344CB8AC3E}">
        <p14:creationId xmlns:p14="http://schemas.microsoft.com/office/powerpoint/2010/main" val="1706495964"/>
      </p:ext>
    </p:extLst>
  </p:cSld>
  <p:clrMapOvr>
    <a:masterClrMapping/>
  </p:clrMapOvr>
  <p:transition spd="slow" advClick="0">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Arrow Connector 8"/>
          <p:cNvCxnSpPr>
            <a:cxnSpLocks/>
          </p:cNvCxnSpPr>
          <p:nvPr/>
        </p:nvCxnSpPr>
        <p:spPr>
          <a:xfrm flipV="1">
            <a:off x="1206500" y="3416300"/>
            <a:ext cx="9779000" cy="2540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1254FDA8-0D1C-4B20-83A8-DBCA855A7641}"/>
              </a:ext>
            </a:extLst>
          </p:cNvPr>
          <p:cNvGrpSpPr/>
          <p:nvPr/>
        </p:nvGrpSpPr>
        <p:grpSpPr>
          <a:xfrm>
            <a:off x="1796642" y="1514436"/>
            <a:ext cx="8598716" cy="3829129"/>
            <a:chOff x="1574156" y="2373164"/>
            <a:chExt cx="6036620" cy="2118928"/>
          </a:xfrm>
          <a:effectLst>
            <a:outerShdw blurRad="50800" dist="38100" dir="5400000" algn="t" rotWithShape="0">
              <a:prstClr val="black">
                <a:alpha val="40000"/>
              </a:prstClr>
            </a:outerShdw>
          </a:effectLst>
        </p:grpSpPr>
        <p:sp>
          <p:nvSpPr>
            <p:cNvPr id="14" name="Oval 13"/>
            <p:cNvSpPr/>
            <p:nvPr/>
          </p:nvSpPr>
          <p:spPr>
            <a:xfrm>
              <a:off x="2810738" y="2373164"/>
              <a:ext cx="1040840" cy="863715"/>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a:latin typeface="Century Schoolbook" panose="02040604050505020304" pitchFamily="18" charset="0"/>
                  <a:hlinkClick r:id="rId2" action="ppaction://hlinksldjump"/>
                </a:rPr>
                <a:t>1994</a:t>
              </a:r>
              <a:endParaRPr lang="en-US" dirty="0">
                <a:latin typeface="Century Schoolbook" panose="02040604050505020304" pitchFamily="18" charset="0"/>
              </a:endParaRPr>
            </a:p>
          </p:txBody>
        </p:sp>
        <p:sp>
          <p:nvSpPr>
            <p:cNvPr id="15" name="Oval 14"/>
            <p:cNvSpPr/>
            <p:nvPr/>
          </p:nvSpPr>
          <p:spPr>
            <a:xfrm>
              <a:off x="1574156" y="2373164"/>
              <a:ext cx="1040840" cy="869201"/>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a:latin typeface="Century Schoolbook" panose="02040604050505020304" pitchFamily="18" charset="0"/>
                  <a:hlinkClick r:id="rId3" action="ppaction://hlinksldjump"/>
                </a:rPr>
                <a:t>1992</a:t>
              </a:r>
              <a:endParaRPr lang="en-US" dirty="0">
                <a:latin typeface="Century Schoolbook" panose="02040604050505020304" pitchFamily="18" charset="0"/>
              </a:endParaRPr>
            </a:p>
          </p:txBody>
        </p:sp>
        <p:sp>
          <p:nvSpPr>
            <p:cNvPr id="16" name="Oval 15">
              <a:hlinkClick r:id="rId4" action="ppaction://hlinksldjump"/>
            </p:cNvPr>
            <p:cNvSpPr/>
            <p:nvPr/>
          </p:nvSpPr>
          <p:spPr>
            <a:xfrm>
              <a:off x="3300929" y="3645764"/>
              <a:ext cx="1054718" cy="846327"/>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a:latin typeface="Century Schoolbook" panose="02040604050505020304" pitchFamily="18" charset="0"/>
                  <a:hlinkClick r:id="rId4" action="ppaction://hlinksldjump"/>
                </a:rPr>
                <a:t>1996</a:t>
              </a:r>
              <a:endParaRPr lang="en-US" dirty="0">
                <a:latin typeface="Century Schoolbook" panose="02040604050505020304" pitchFamily="18" charset="0"/>
              </a:endParaRPr>
            </a:p>
          </p:txBody>
        </p:sp>
        <p:sp>
          <p:nvSpPr>
            <p:cNvPr id="18" name="Oval 17"/>
            <p:cNvSpPr/>
            <p:nvPr/>
          </p:nvSpPr>
          <p:spPr>
            <a:xfrm>
              <a:off x="2047172" y="3645765"/>
              <a:ext cx="1054718" cy="846327"/>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a:latin typeface="Century Schoolbook" panose="02040604050505020304" pitchFamily="18" charset="0"/>
                  <a:hlinkClick r:id="rId5" action="ppaction://hlinksldjump"/>
                </a:rPr>
                <a:t>1993</a:t>
              </a:r>
              <a:endParaRPr lang="en-US" dirty="0">
                <a:latin typeface="Century Schoolbook" panose="02040604050505020304" pitchFamily="18" charset="0"/>
              </a:endParaRPr>
            </a:p>
          </p:txBody>
        </p:sp>
        <p:sp>
          <p:nvSpPr>
            <p:cNvPr id="19" name="Oval 18"/>
            <p:cNvSpPr/>
            <p:nvPr/>
          </p:nvSpPr>
          <p:spPr>
            <a:xfrm>
              <a:off x="4055138" y="2373164"/>
              <a:ext cx="1054718" cy="846327"/>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a:latin typeface="Century Schoolbook" panose="02040604050505020304" pitchFamily="18" charset="0"/>
                  <a:hlinkClick r:id="rId6" action="ppaction://hlinksldjump"/>
                </a:rPr>
                <a:t>2000</a:t>
              </a:r>
              <a:endParaRPr lang="en-US" dirty="0">
                <a:latin typeface="Century Schoolbook" panose="02040604050505020304" pitchFamily="18" charset="0"/>
              </a:endParaRPr>
            </a:p>
          </p:txBody>
        </p:sp>
        <p:sp>
          <p:nvSpPr>
            <p:cNvPr id="26" name="Oval 25">
              <a:extLst>
                <a:ext uri="{FF2B5EF4-FFF2-40B4-BE49-F238E27FC236}">
                  <a16:creationId xmlns:a16="http://schemas.microsoft.com/office/drawing/2014/main" id="{15B9D84B-37A9-4735-872E-5F1E06F6BCA2}"/>
                </a:ext>
              </a:extLst>
            </p:cNvPr>
            <p:cNvSpPr/>
            <p:nvPr/>
          </p:nvSpPr>
          <p:spPr>
            <a:xfrm>
              <a:off x="4554686" y="3645763"/>
              <a:ext cx="1054718" cy="846327"/>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a:latin typeface="Century Schoolbook" panose="02040604050505020304" pitchFamily="18" charset="0"/>
                  <a:hlinkClick r:id="rId7" action="ppaction://hlinksldjump"/>
                </a:rPr>
                <a:t>2014</a:t>
              </a:r>
              <a:endParaRPr lang="en-US" dirty="0">
                <a:latin typeface="Century Schoolbook" panose="02040604050505020304" pitchFamily="18" charset="0"/>
              </a:endParaRPr>
            </a:p>
          </p:txBody>
        </p:sp>
        <p:sp>
          <p:nvSpPr>
            <p:cNvPr id="27" name="Oval 26">
              <a:extLst>
                <a:ext uri="{FF2B5EF4-FFF2-40B4-BE49-F238E27FC236}">
                  <a16:creationId xmlns:a16="http://schemas.microsoft.com/office/drawing/2014/main" id="{152506EE-F935-48A5-98C9-12D0CD274EB3}"/>
                </a:ext>
              </a:extLst>
            </p:cNvPr>
            <p:cNvSpPr/>
            <p:nvPr/>
          </p:nvSpPr>
          <p:spPr>
            <a:xfrm>
              <a:off x="5305598" y="2373164"/>
              <a:ext cx="1054718" cy="846327"/>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a:latin typeface="Century Schoolbook" panose="02040604050505020304" pitchFamily="18" charset="0"/>
                  <a:hlinkClick r:id="rId8" action="ppaction://hlinksldjump"/>
                </a:rPr>
                <a:t>2015</a:t>
              </a:r>
              <a:endParaRPr lang="en-US" dirty="0">
                <a:latin typeface="Century Schoolbook" panose="02040604050505020304" pitchFamily="18" charset="0"/>
              </a:endParaRPr>
            </a:p>
          </p:txBody>
        </p:sp>
        <p:sp>
          <p:nvSpPr>
            <p:cNvPr id="28" name="Oval 27">
              <a:extLst>
                <a:ext uri="{FF2B5EF4-FFF2-40B4-BE49-F238E27FC236}">
                  <a16:creationId xmlns:a16="http://schemas.microsoft.com/office/drawing/2014/main" id="{3A09319C-53DC-45D0-B09C-EC8573BB01BA}"/>
                </a:ext>
              </a:extLst>
            </p:cNvPr>
            <p:cNvSpPr/>
            <p:nvPr/>
          </p:nvSpPr>
          <p:spPr>
            <a:xfrm>
              <a:off x="5808443" y="3645762"/>
              <a:ext cx="1054718" cy="846327"/>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a:latin typeface="Century Schoolbook" panose="02040604050505020304" pitchFamily="18" charset="0"/>
                  <a:hlinkClick r:id="rId9" action="ppaction://hlinksldjump"/>
                </a:rPr>
                <a:t>2016</a:t>
              </a:r>
              <a:endParaRPr lang="en-US" dirty="0">
                <a:latin typeface="Century Schoolbook" panose="02040604050505020304" pitchFamily="18" charset="0"/>
              </a:endParaRPr>
            </a:p>
          </p:txBody>
        </p:sp>
        <p:sp>
          <p:nvSpPr>
            <p:cNvPr id="29" name="Oval 28">
              <a:extLst>
                <a:ext uri="{FF2B5EF4-FFF2-40B4-BE49-F238E27FC236}">
                  <a16:creationId xmlns:a16="http://schemas.microsoft.com/office/drawing/2014/main" id="{1C1040F9-8180-4C06-B261-5CA40E3FA77D}"/>
                </a:ext>
              </a:extLst>
            </p:cNvPr>
            <p:cNvSpPr/>
            <p:nvPr/>
          </p:nvSpPr>
          <p:spPr>
            <a:xfrm>
              <a:off x="6556058" y="2373164"/>
              <a:ext cx="1054718" cy="846327"/>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a:latin typeface="Century Schoolbook" panose="02040604050505020304" pitchFamily="18" charset="0"/>
                  <a:hlinkClick r:id="rId10" action="ppaction://hlinksldjump"/>
                </a:rPr>
                <a:t>2017</a:t>
              </a:r>
              <a:endParaRPr lang="en-US" dirty="0">
                <a:latin typeface="Century Schoolbook" panose="02040604050505020304" pitchFamily="18" charset="0"/>
              </a:endParaRPr>
            </a:p>
          </p:txBody>
        </p:sp>
      </p:grpSp>
      <p:sp>
        <p:nvSpPr>
          <p:cNvPr id="5" name="Rectangle: Rounded Corners 4">
            <a:extLst>
              <a:ext uri="{FF2B5EF4-FFF2-40B4-BE49-F238E27FC236}">
                <a16:creationId xmlns:a16="http://schemas.microsoft.com/office/drawing/2014/main" id="{DB736A21-DDDB-4D58-955C-E2240A14A690}"/>
              </a:ext>
            </a:extLst>
          </p:cNvPr>
          <p:cNvSpPr/>
          <p:nvPr/>
        </p:nvSpPr>
        <p:spPr>
          <a:xfrm>
            <a:off x="9276324" y="5511801"/>
            <a:ext cx="2350817" cy="10146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hlinkClick r:id="rId11" action="ppaction://hlinksldjump"/>
              </a:rPr>
              <a:t>CREDITS</a:t>
            </a:r>
            <a:endParaRPr lang="en-US" dirty="0"/>
          </a:p>
        </p:txBody>
      </p:sp>
    </p:spTree>
    <p:extLst>
      <p:ext uri="{BB962C8B-B14F-4D97-AF65-F5344CB8AC3E}">
        <p14:creationId xmlns:p14="http://schemas.microsoft.com/office/powerpoint/2010/main" val="4179703131"/>
      </p:ext>
    </p:extLst>
  </p:cSld>
  <p:clrMapOvr>
    <a:masterClrMapping/>
  </p:clrMapOvr>
  <p:transition spd="slow" advClick="0">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409" r="5409"/>
          <a:stretch>
            <a:fillRect/>
          </a:stretch>
        </p:blipFill>
        <p:spPr/>
      </p:pic>
      <p:sp>
        <p:nvSpPr>
          <p:cNvPr id="4" name="Text Placeholder 3"/>
          <p:cNvSpPr>
            <a:spLocks noGrp="1"/>
          </p:cNvSpPr>
          <p:nvPr>
            <p:ph type="body" sz="half" idx="2"/>
          </p:nvPr>
        </p:nvSpPr>
        <p:spPr>
          <a:xfrm>
            <a:off x="9234924" y="182508"/>
            <a:ext cx="2608976" cy="5410647"/>
          </a:xfrm>
        </p:spPr>
        <p:txBody>
          <a:bodyPr>
            <a:normAutofit lnSpcReduction="10000"/>
          </a:bodyPr>
          <a:lstStyle/>
          <a:p>
            <a:endParaRPr lang="en-US" dirty="0"/>
          </a:p>
          <a:p>
            <a:pPr>
              <a:lnSpc>
                <a:spcPct val="230000"/>
              </a:lnSpc>
            </a:pPr>
            <a:r>
              <a:rPr lang="en-US" sz="1000" dirty="0">
                <a:solidFill>
                  <a:schemeClr val="tx1">
                    <a:lumMod val="95000"/>
                    <a:lumOff val="5000"/>
                  </a:schemeClr>
                </a:solidFill>
                <a:latin typeface="Bahnschrift SemiLight" panose="020B0502040204020203" pitchFamily="34" charset="0"/>
              </a:rPr>
              <a:t>This is his third studio album released on December 9, 2014. J.Cole talks about growing up a troubled child and learning how to mature in a nasty environment. He speaks on mistakes he’s made and how the success he’s found doesn’t make him happy. He uses a bunch of low key beats that add to the atmosphere of nostalgia the record has. He proves himself to be one of the most talented rappers we have currently. </a:t>
            </a:r>
          </a:p>
          <a:p>
            <a:pPr marL="285750" indent="-285750">
              <a:buFontTx/>
              <a:buChar char="-"/>
            </a:pPr>
            <a:r>
              <a:rPr lang="en-US" sz="1800" dirty="0">
                <a:solidFill>
                  <a:schemeClr val="tx1">
                    <a:lumMod val="95000"/>
                    <a:lumOff val="5000"/>
                  </a:schemeClr>
                </a:solidFill>
              </a:rPr>
              <a:t>Apparently</a:t>
            </a:r>
          </a:p>
          <a:p>
            <a:pPr marL="285750" indent="-285750">
              <a:buFontTx/>
              <a:buChar char="-"/>
            </a:pPr>
            <a:r>
              <a:rPr lang="en-US" sz="1800" dirty="0">
                <a:solidFill>
                  <a:schemeClr val="tx1">
                    <a:lumMod val="95000"/>
                    <a:lumOff val="5000"/>
                  </a:schemeClr>
                </a:solidFill>
              </a:rPr>
              <a:t>GOMD</a:t>
            </a:r>
          </a:p>
          <a:p>
            <a:pPr marL="285750" indent="-285750">
              <a:buFontTx/>
              <a:buChar char="-"/>
            </a:pPr>
            <a:r>
              <a:rPr lang="en-US" sz="1800" dirty="0">
                <a:solidFill>
                  <a:schemeClr val="tx1">
                    <a:lumMod val="95000"/>
                    <a:lumOff val="5000"/>
                  </a:schemeClr>
                </a:solidFill>
              </a:rPr>
              <a:t>Fire Squad</a:t>
            </a:r>
          </a:p>
        </p:txBody>
      </p:sp>
      <p:sp>
        <p:nvSpPr>
          <p:cNvPr id="6" name="Right Arrow 5"/>
          <p:cNvSpPr/>
          <p:nvPr/>
        </p:nvSpPr>
        <p:spPr>
          <a:xfrm rot="10800000">
            <a:off x="9296400" y="5431987"/>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0722142" y="5593155"/>
            <a:ext cx="1006562" cy="642863"/>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3" action="ppaction://hlinksldjump"/>
              </a:rPr>
              <a:t>Back to Year</a:t>
            </a:r>
            <a:endParaRPr lang="en-US" dirty="0">
              <a:latin typeface="Century Schoolbook" panose="02040604050505020304" pitchFamily="18" charset="0"/>
            </a:endParaRPr>
          </a:p>
        </p:txBody>
      </p:sp>
    </p:spTree>
    <p:extLst>
      <p:ext uri="{BB962C8B-B14F-4D97-AF65-F5344CB8AC3E}">
        <p14:creationId xmlns:p14="http://schemas.microsoft.com/office/powerpoint/2010/main" val="2810536520"/>
      </p:ext>
    </p:extLst>
  </p:cSld>
  <p:clrMapOvr>
    <a:masterClrMapping/>
  </p:clrMapOvr>
  <p:transition spd="slow" advClick="0">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409" r="5409"/>
          <a:stretch>
            <a:fillRect/>
          </a:stretch>
        </p:blipFill>
        <p:spPr/>
      </p:pic>
      <p:sp>
        <p:nvSpPr>
          <p:cNvPr id="4" name="Text Placeholder 3"/>
          <p:cNvSpPr>
            <a:spLocks noGrp="1"/>
          </p:cNvSpPr>
          <p:nvPr>
            <p:ph type="body" sz="half" idx="2"/>
          </p:nvPr>
        </p:nvSpPr>
        <p:spPr>
          <a:xfrm>
            <a:off x="9177556" y="377505"/>
            <a:ext cx="2625754" cy="5410647"/>
          </a:xfrm>
        </p:spPr>
        <p:txBody>
          <a:bodyPr>
            <a:normAutofit lnSpcReduction="10000"/>
          </a:bodyPr>
          <a:lstStyle/>
          <a:p>
            <a:endParaRPr lang="en-US" dirty="0"/>
          </a:p>
          <a:p>
            <a:pPr>
              <a:lnSpc>
                <a:spcPct val="230000"/>
              </a:lnSpc>
            </a:pPr>
            <a:r>
              <a:rPr lang="en-US" sz="1000" dirty="0">
                <a:solidFill>
                  <a:schemeClr val="tx1">
                    <a:lumMod val="95000"/>
                    <a:lumOff val="5000"/>
                  </a:schemeClr>
                </a:solidFill>
                <a:latin typeface="Bahnschrift SemiLight" panose="020B0502040204020203" pitchFamily="34" charset="0"/>
              </a:rPr>
              <a:t>This is Kendrick Lamar third studio album released on March 15, 2015.  Kendrick discusses life after success and having survivor guilt that he was the only one to had make it out the hood. He speaks on the black man plight and how society seems to be pitted against them. Kendrick deals with depression and thoughts of suicide yet still thrives to be a positive role model for his fans. This is a modern day classic.</a:t>
            </a:r>
          </a:p>
          <a:p>
            <a:pPr marL="285750" indent="-285750">
              <a:buFontTx/>
              <a:buChar char="-"/>
            </a:pPr>
            <a:r>
              <a:rPr lang="en-US" sz="1800" dirty="0">
                <a:solidFill>
                  <a:schemeClr val="tx1">
                    <a:lumMod val="95000"/>
                    <a:lumOff val="5000"/>
                  </a:schemeClr>
                </a:solidFill>
              </a:rPr>
              <a:t>Alright</a:t>
            </a:r>
          </a:p>
          <a:p>
            <a:pPr marL="285750" indent="-285750">
              <a:buFontTx/>
              <a:buChar char="-"/>
            </a:pPr>
            <a:r>
              <a:rPr lang="en-US" sz="1800" dirty="0">
                <a:solidFill>
                  <a:schemeClr val="tx1">
                    <a:lumMod val="95000"/>
                    <a:lumOff val="5000"/>
                  </a:schemeClr>
                </a:solidFill>
              </a:rPr>
              <a:t>These Walls</a:t>
            </a:r>
          </a:p>
          <a:p>
            <a:pPr marL="285750" indent="-285750">
              <a:buFontTx/>
              <a:buChar char="-"/>
            </a:pPr>
            <a:r>
              <a:rPr lang="en-US" sz="1800" dirty="0">
                <a:solidFill>
                  <a:schemeClr val="tx1">
                    <a:lumMod val="95000"/>
                    <a:lumOff val="5000"/>
                  </a:schemeClr>
                </a:solidFill>
              </a:rPr>
              <a:t>I</a:t>
            </a:r>
          </a:p>
          <a:p>
            <a:pPr marL="285750" indent="-285750">
              <a:buFontTx/>
              <a:buChar char="-"/>
            </a:pPr>
            <a:endParaRPr lang="en-US" dirty="0"/>
          </a:p>
        </p:txBody>
      </p:sp>
      <p:sp>
        <p:nvSpPr>
          <p:cNvPr id="6" name="Right Arrow 5"/>
          <p:cNvSpPr/>
          <p:nvPr/>
        </p:nvSpPr>
        <p:spPr>
          <a:xfrm rot="10800000">
            <a:off x="9391960" y="544873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0730531" y="5608165"/>
            <a:ext cx="998173"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3" action="ppaction://hlinksldjump"/>
              </a:rPr>
              <a:t>Back to Year</a:t>
            </a:r>
            <a:endParaRPr lang="en-US" dirty="0">
              <a:latin typeface="Century Schoolbook" panose="02040604050505020304" pitchFamily="18" charset="0"/>
            </a:endParaRPr>
          </a:p>
        </p:txBody>
      </p:sp>
    </p:spTree>
    <p:extLst>
      <p:ext uri="{BB962C8B-B14F-4D97-AF65-F5344CB8AC3E}">
        <p14:creationId xmlns:p14="http://schemas.microsoft.com/office/powerpoint/2010/main" val="2520066782"/>
      </p:ext>
    </p:extLst>
  </p:cSld>
  <p:clrMapOvr>
    <a:masterClrMapping/>
  </p:clrMapOvr>
  <p:transition spd="slow" advClick="0">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409" r="5409"/>
          <a:stretch>
            <a:fillRect/>
          </a:stretch>
        </p:blipFill>
        <p:spPr/>
      </p:pic>
      <p:sp>
        <p:nvSpPr>
          <p:cNvPr id="4" name="Text Placeholder 3"/>
          <p:cNvSpPr>
            <a:spLocks noGrp="1"/>
          </p:cNvSpPr>
          <p:nvPr>
            <p:ph type="body" sz="half" idx="2"/>
          </p:nvPr>
        </p:nvSpPr>
        <p:spPr>
          <a:xfrm>
            <a:off x="9119728" y="189129"/>
            <a:ext cx="2608976" cy="5419036"/>
          </a:xfrm>
        </p:spPr>
        <p:txBody>
          <a:bodyPr>
            <a:normAutofit lnSpcReduction="10000"/>
          </a:bodyPr>
          <a:lstStyle/>
          <a:p>
            <a:endParaRPr lang="en-US" dirty="0"/>
          </a:p>
          <a:p>
            <a:pPr>
              <a:lnSpc>
                <a:spcPct val="200000"/>
              </a:lnSpc>
            </a:pPr>
            <a:r>
              <a:rPr lang="en-US" sz="1200" dirty="0">
                <a:solidFill>
                  <a:schemeClr val="tx1">
                    <a:lumMod val="95000"/>
                    <a:lumOff val="5000"/>
                  </a:schemeClr>
                </a:solidFill>
                <a:latin typeface="Bahnschrift SemiLight" panose="020B0502040204020203" pitchFamily="34" charset="0"/>
              </a:rPr>
              <a:t>This is YG second studio album released on June 14, 2016. YG discusses life after being a part of the notorious blood gang in Compton, California. He discusses about his experiences and life stories from growing up in the hood. He gives introspective point of views on family, politics, religion, and financial security.</a:t>
            </a:r>
          </a:p>
          <a:p>
            <a:pPr marL="285750" indent="-285750">
              <a:buFontTx/>
              <a:buChar char="-"/>
            </a:pPr>
            <a:r>
              <a:rPr lang="en-US" sz="1800" dirty="0">
                <a:solidFill>
                  <a:schemeClr val="tx1">
                    <a:lumMod val="95000"/>
                    <a:lumOff val="5000"/>
                  </a:schemeClr>
                </a:solidFill>
              </a:rPr>
              <a:t>Still Brazy</a:t>
            </a:r>
          </a:p>
          <a:p>
            <a:pPr marL="285750" indent="-285750">
              <a:buFontTx/>
              <a:buChar char="-"/>
            </a:pPr>
            <a:r>
              <a:rPr lang="en-US" sz="1800" dirty="0">
                <a:solidFill>
                  <a:schemeClr val="tx1">
                    <a:lumMod val="95000"/>
                    <a:lumOff val="5000"/>
                  </a:schemeClr>
                </a:solidFill>
              </a:rPr>
              <a:t>FDT</a:t>
            </a:r>
          </a:p>
          <a:p>
            <a:pPr marL="285750" indent="-285750">
              <a:buFontTx/>
              <a:buChar char="-"/>
            </a:pPr>
            <a:r>
              <a:rPr lang="en-US" sz="1800" dirty="0">
                <a:solidFill>
                  <a:schemeClr val="tx1">
                    <a:lumMod val="95000"/>
                    <a:lumOff val="5000"/>
                  </a:schemeClr>
                </a:solidFill>
              </a:rPr>
              <a:t>Why you always hating?</a:t>
            </a:r>
          </a:p>
          <a:p>
            <a:endParaRPr lang="en-US" dirty="0"/>
          </a:p>
        </p:txBody>
      </p:sp>
      <p:sp>
        <p:nvSpPr>
          <p:cNvPr id="6" name="Right Arrow 5"/>
          <p:cNvSpPr/>
          <p:nvPr/>
        </p:nvSpPr>
        <p:spPr>
          <a:xfrm rot="10800000">
            <a:off x="9269540" y="544873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0722142" y="5608165"/>
            <a:ext cx="1006562"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3" action="ppaction://hlinksldjump"/>
              </a:rPr>
              <a:t>Back to Year</a:t>
            </a:r>
            <a:endParaRPr lang="en-US" dirty="0">
              <a:latin typeface="Century Schoolbook" panose="02040604050505020304" pitchFamily="18" charset="0"/>
            </a:endParaRPr>
          </a:p>
        </p:txBody>
      </p:sp>
    </p:spTree>
    <p:extLst>
      <p:ext uri="{BB962C8B-B14F-4D97-AF65-F5344CB8AC3E}">
        <p14:creationId xmlns:p14="http://schemas.microsoft.com/office/powerpoint/2010/main" val="1152380993"/>
      </p:ext>
    </p:extLst>
  </p:cSld>
  <p:clrMapOvr>
    <a:masterClrMapping/>
  </p:clrMapOvr>
  <p:transition spd="slow" advClick="0">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409" r="5409"/>
          <a:stretch>
            <a:fillRect/>
          </a:stretch>
        </p:blipFill>
        <p:spPr/>
      </p:pic>
      <p:sp>
        <p:nvSpPr>
          <p:cNvPr id="4" name="Text Placeholder 3"/>
          <p:cNvSpPr>
            <a:spLocks noGrp="1"/>
          </p:cNvSpPr>
          <p:nvPr>
            <p:ph type="body" sz="half" idx="2"/>
          </p:nvPr>
        </p:nvSpPr>
        <p:spPr>
          <a:xfrm>
            <a:off x="9185945" y="377506"/>
            <a:ext cx="2617365" cy="5134062"/>
          </a:xfrm>
        </p:spPr>
        <p:txBody>
          <a:bodyPr>
            <a:normAutofit fontScale="92500"/>
          </a:bodyPr>
          <a:lstStyle/>
          <a:p>
            <a:endParaRPr lang="en-US" dirty="0"/>
          </a:p>
          <a:p>
            <a:pPr>
              <a:lnSpc>
                <a:spcPct val="200000"/>
              </a:lnSpc>
            </a:pPr>
            <a:r>
              <a:rPr lang="en-US" sz="1100" dirty="0">
                <a:solidFill>
                  <a:schemeClr val="tx1">
                    <a:lumMod val="95000"/>
                    <a:lumOff val="5000"/>
                  </a:schemeClr>
                </a:solidFill>
                <a:latin typeface="Bahnschrift SemiLight" panose="020B0502040204020203" pitchFamily="34" charset="0"/>
              </a:rPr>
              <a:t>Blank Face LP is Schoolboy Q fourth studio album released on  July 8, 2016. Schoolboy Q is finding successes after a long rap career and is now reaping the benefits of his efforts on this project. He talks about the difficulties of leaving gang life and becoming a celebrity. He discussed life as a father and finding a way to ensure that he would stay rich forever. He experiments with west coast sound evolving gangsta rap.</a:t>
            </a:r>
          </a:p>
          <a:p>
            <a:pPr marL="285750" indent="-285750">
              <a:buFontTx/>
              <a:buChar char="-"/>
            </a:pPr>
            <a:r>
              <a:rPr lang="en-US" sz="1800" dirty="0">
                <a:solidFill>
                  <a:schemeClr val="tx1">
                    <a:lumMod val="95000"/>
                    <a:lumOff val="5000"/>
                  </a:schemeClr>
                </a:solidFill>
              </a:rPr>
              <a:t>That Part</a:t>
            </a:r>
          </a:p>
          <a:p>
            <a:pPr marL="285750" indent="-285750">
              <a:buFontTx/>
              <a:buChar char="-"/>
            </a:pPr>
            <a:r>
              <a:rPr lang="en-US" sz="1800" dirty="0">
                <a:solidFill>
                  <a:schemeClr val="tx1">
                    <a:lumMod val="95000"/>
                    <a:lumOff val="5000"/>
                  </a:schemeClr>
                </a:solidFill>
              </a:rPr>
              <a:t>Ride Out</a:t>
            </a:r>
          </a:p>
          <a:p>
            <a:pPr marL="285750" indent="-285750">
              <a:buFontTx/>
              <a:buChar char="-"/>
            </a:pPr>
            <a:r>
              <a:rPr lang="en-US" sz="1800" dirty="0">
                <a:solidFill>
                  <a:schemeClr val="tx1">
                    <a:lumMod val="95000"/>
                    <a:lumOff val="5000"/>
                  </a:schemeClr>
                </a:solidFill>
              </a:rPr>
              <a:t>Torch</a:t>
            </a:r>
          </a:p>
          <a:p>
            <a:endParaRPr lang="en-US" dirty="0"/>
          </a:p>
        </p:txBody>
      </p:sp>
      <p:sp>
        <p:nvSpPr>
          <p:cNvPr id="6" name="Right Arrow 5"/>
          <p:cNvSpPr/>
          <p:nvPr/>
        </p:nvSpPr>
        <p:spPr>
          <a:xfrm rot="10800000">
            <a:off x="9269540" y="544873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0747309" y="5608165"/>
            <a:ext cx="981395"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3" action="ppaction://hlinksldjump"/>
              </a:rPr>
              <a:t>Back to Year</a:t>
            </a:r>
            <a:endParaRPr lang="en-US" dirty="0">
              <a:latin typeface="Century Schoolbook" panose="02040604050505020304" pitchFamily="18" charset="0"/>
            </a:endParaRPr>
          </a:p>
        </p:txBody>
      </p:sp>
    </p:spTree>
    <p:extLst>
      <p:ext uri="{BB962C8B-B14F-4D97-AF65-F5344CB8AC3E}">
        <p14:creationId xmlns:p14="http://schemas.microsoft.com/office/powerpoint/2010/main" val="879076473"/>
      </p:ext>
    </p:extLst>
  </p:cSld>
  <p:clrMapOvr>
    <a:masterClrMapping/>
  </p:clrMapOvr>
  <p:transition spd="slow" advClick="0">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409" r="5409"/>
          <a:stretch>
            <a:fillRect/>
          </a:stretch>
        </p:blipFill>
        <p:spPr/>
      </p:pic>
      <p:sp>
        <p:nvSpPr>
          <p:cNvPr id="4" name="Text Placeholder 3"/>
          <p:cNvSpPr>
            <a:spLocks noGrp="1"/>
          </p:cNvSpPr>
          <p:nvPr>
            <p:ph type="body" sz="half" idx="2"/>
          </p:nvPr>
        </p:nvSpPr>
        <p:spPr>
          <a:xfrm>
            <a:off x="9200772" y="36593"/>
            <a:ext cx="2623559" cy="5412137"/>
          </a:xfrm>
        </p:spPr>
        <p:txBody>
          <a:bodyPr>
            <a:normAutofit fontScale="92500" lnSpcReduction="10000"/>
          </a:bodyPr>
          <a:lstStyle/>
          <a:p>
            <a:endParaRPr lang="en-US" dirty="0"/>
          </a:p>
          <a:p>
            <a:pPr>
              <a:lnSpc>
                <a:spcPct val="220000"/>
              </a:lnSpc>
            </a:pPr>
            <a:r>
              <a:rPr lang="en-US" sz="1050" dirty="0">
                <a:solidFill>
                  <a:schemeClr val="tx1">
                    <a:lumMod val="95000"/>
                    <a:lumOff val="5000"/>
                  </a:schemeClr>
                </a:solidFill>
                <a:latin typeface="Bahnschrift SemiLight" panose="020B0502040204020203" pitchFamily="34" charset="0"/>
              </a:rPr>
              <a:t>Atrocity Exhibition is Danny Brown fourth studio album released on September 27, 2016. This is about Danny Brown drug habits and how it has affected his life. How his life after becoming a famous has been filled with crazy experiences, some that he cherishes and some that he regrets. He discusses the highs and low of living a “Rockstar” life. He chooses bizarre experimental beats that are on the cutting edge of what new hip hop has to offer. This is his most introspective album to date. </a:t>
            </a:r>
          </a:p>
          <a:p>
            <a:pPr marL="285750" indent="-285750">
              <a:lnSpc>
                <a:spcPct val="120000"/>
              </a:lnSpc>
              <a:buFontTx/>
              <a:buChar char="-"/>
            </a:pPr>
            <a:r>
              <a:rPr lang="en-US" sz="1800" dirty="0">
                <a:solidFill>
                  <a:schemeClr val="tx1">
                    <a:lumMod val="95000"/>
                    <a:lumOff val="5000"/>
                  </a:schemeClr>
                </a:solidFill>
              </a:rPr>
              <a:t>Really Doe</a:t>
            </a:r>
          </a:p>
          <a:p>
            <a:pPr marL="285750" indent="-285750">
              <a:lnSpc>
                <a:spcPct val="120000"/>
              </a:lnSpc>
              <a:buFontTx/>
              <a:buChar char="-"/>
            </a:pPr>
            <a:r>
              <a:rPr lang="en-US" sz="1800" dirty="0">
                <a:solidFill>
                  <a:schemeClr val="tx1">
                    <a:lumMod val="95000"/>
                    <a:lumOff val="5000"/>
                  </a:schemeClr>
                </a:solidFill>
              </a:rPr>
              <a:t>Ain’t it Funny</a:t>
            </a:r>
          </a:p>
          <a:p>
            <a:pPr marL="285750" indent="-285750">
              <a:lnSpc>
                <a:spcPct val="120000"/>
              </a:lnSpc>
              <a:buFontTx/>
              <a:buChar char="-"/>
            </a:pPr>
            <a:r>
              <a:rPr lang="en-US" sz="1800" dirty="0">
                <a:solidFill>
                  <a:schemeClr val="tx1">
                    <a:lumMod val="95000"/>
                    <a:lumOff val="5000"/>
                  </a:schemeClr>
                </a:solidFill>
              </a:rPr>
              <a:t>Dance in the Water</a:t>
            </a:r>
          </a:p>
        </p:txBody>
      </p:sp>
      <p:sp>
        <p:nvSpPr>
          <p:cNvPr id="6" name="Right Arrow 5"/>
          <p:cNvSpPr/>
          <p:nvPr/>
        </p:nvSpPr>
        <p:spPr>
          <a:xfrm rot="10800000">
            <a:off x="9269540" y="544873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0730531" y="5608165"/>
            <a:ext cx="998173"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3" action="ppaction://hlinksldjump"/>
              </a:rPr>
              <a:t>Back to Year</a:t>
            </a:r>
            <a:endParaRPr lang="en-US" dirty="0">
              <a:latin typeface="Century Schoolbook" panose="02040604050505020304" pitchFamily="18" charset="0"/>
            </a:endParaRPr>
          </a:p>
        </p:txBody>
      </p:sp>
    </p:spTree>
    <p:extLst>
      <p:ext uri="{BB962C8B-B14F-4D97-AF65-F5344CB8AC3E}">
        <p14:creationId xmlns:p14="http://schemas.microsoft.com/office/powerpoint/2010/main" val="2334985249"/>
      </p:ext>
    </p:extLst>
  </p:cSld>
  <p:clrMapOvr>
    <a:masterClrMapping/>
  </p:clrMapOvr>
  <p:transition spd="slow" advClick="0">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409" r="5409"/>
          <a:stretch>
            <a:fillRect/>
          </a:stretch>
        </p:blipFill>
        <p:spPr/>
      </p:pic>
      <p:sp>
        <p:nvSpPr>
          <p:cNvPr id="4" name="Text Placeholder 3"/>
          <p:cNvSpPr>
            <a:spLocks noGrp="1"/>
          </p:cNvSpPr>
          <p:nvPr>
            <p:ph type="body" sz="half" idx="2"/>
          </p:nvPr>
        </p:nvSpPr>
        <p:spPr>
          <a:xfrm>
            <a:off x="9177555" y="377506"/>
            <a:ext cx="2617365" cy="5134062"/>
          </a:xfrm>
        </p:spPr>
        <p:txBody>
          <a:bodyPr>
            <a:normAutofit lnSpcReduction="10000"/>
          </a:bodyPr>
          <a:lstStyle/>
          <a:p>
            <a:endParaRPr lang="en-US" dirty="0"/>
          </a:p>
          <a:p>
            <a:pPr>
              <a:lnSpc>
                <a:spcPct val="210000"/>
              </a:lnSpc>
            </a:pPr>
            <a:r>
              <a:rPr lang="en-US" sz="1050" dirty="0">
                <a:solidFill>
                  <a:schemeClr val="tx1">
                    <a:lumMod val="95000"/>
                    <a:lumOff val="5000"/>
                  </a:schemeClr>
                </a:solidFill>
                <a:latin typeface="Bahnschrift SemiLight" panose="020B0502040204020203" pitchFamily="34" charset="0"/>
              </a:rPr>
              <a:t>Joey Badass released All-Amerikkkan Badass on April 7, 2017 and his second studio album. Joey tackles race relations in America, and how he feels the black man is unjustly persecuted. He b rings topic of police brutality against African American. How the education system and Prison system is meant to combat the black success. Joey celebrates self love and strives for more promising futures for the black youth. </a:t>
            </a:r>
          </a:p>
          <a:p>
            <a:pPr marL="285750" indent="-285750">
              <a:buFontTx/>
              <a:buChar char="-"/>
            </a:pPr>
            <a:r>
              <a:rPr lang="en-US" sz="1800" dirty="0">
                <a:solidFill>
                  <a:schemeClr val="tx1">
                    <a:lumMod val="95000"/>
                    <a:lumOff val="5000"/>
                  </a:schemeClr>
                </a:solidFill>
              </a:rPr>
              <a:t>Temptation</a:t>
            </a:r>
          </a:p>
          <a:p>
            <a:pPr marL="285750" indent="-285750">
              <a:buFontTx/>
              <a:buChar char="-"/>
            </a:pPr>
            <a:r>
              <a:rPr lang="en-US" sz="1800" dirty="0">
                <a:solidFill>
                  <a:schemeClr val="tx1">
                    <a:lumMod val="95000"/>
                    <a:lumOff val="5000"/>
                  </a:schemeClr>
                </a:solidFill>
              </a:rPr>
              <a:t>Babylon</a:t>
            </a:r>
          </a:p>
          <a:p>
            <a:pPr marL="285750" indent="-285750">
              <a:buFontTx/>
              <a:buChar char="-"/>
            </a:pPr>
            <a:r>
              <a:rPr lang="en-US" sz="1800" dirty="0">
                <a:solidFill>
                  <a:schemeClr val="tx1">
                    <a:lumMod val="95000"/>
                    <a:lumOff val="5000"/>
                  </a:schemeClr>
                </a:solidFill>
              </a:rPr>
              <a:t>Devastated</a:t>
            </a:r>
          </a:p>
        </p:txBody>
      </p:sp>
      <p:sp>
        <p:nvSpPr>
          <p:cNvPr id="6" name="Right Arrow 5"/>
          <p:cNvSpPr/>
          <p:nvPr/>
        </p:nvSpPr>
        <p:spPr>
          <a:xfrm rot="10800000">
            <a:off x="9269540" y="544873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0738920" y="5608165"/>
            <a:ext cx="989784"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3" action="ppaction://hlinksldjump"/>
              </a:rPr>
              <a:t>Back to Year</a:t>
            </a:r>
            <a:endParaRPr lang="en-US" dirty="0">
              <a:latin typeface="Century Schoolbook" panose="02040604050505020304" pitchFamily="18" charset="0"/>
            </a:endParaRPr>
          </a:p>
        </p:txBody>
      </p:sp>
    </p:spTree>
    <p:extLst>
      <p:ext uri="{BB962C8B-B14F-4D97-AF65-F5344CB8AC3E}">
        <p14:creationId xmlns:p14="http://schemas.microsoft.com/office/powerpoint/2010/main" val="3913584045"/>
      </p:ext>
    </p:extLst>
  </p:cSld>
  <p:clrMapOvr>
    <a:masterClrMapping/>
  </p:clrMapOvr>
  <p:transition spd="slow" advClick="0">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409" r="5409"/>
          <a:stretch>
            <a:fillRect/>
          </a:stretch>
        </p:blipFill>
        <p:spPr/>
      </p:pic>
      <p:sp>
        <p:nvSpPr>
          <p:cNvPr id="4" name="Text Placeholder 3"/>
          <p:cNvSpPr>
            <a:spLocks noGrp="1"/>
          </p:cNvSpPr>
          <p:nvPr>
            <p:ph type="body" sz="half" idx="2"/>
          </p:nvPr>
        </p:nvSpPr>
        <p:spPr>
          <a:xfrm>
            <a:off x="9185945" y="385893"/>
            <a:ext cx="2642532" cy="4956235"/>
          </a:xfrm>
        </p:spPr>
        <p:txBody>
          <a:bodyPr>
            <a:normAutofit lnSpcReduction="10000"/>
          </a:bodyPr>
          <a:lstStyle/>
          <a:p>
            <a:endParaRPr lang="en-US" dirty="0"/>
          </a:p>
          <a:p>
            <a:pPr>
              <a:lnSpc>
                <a:spcPct val="210000"/>
              </a:lnSpc>
            </a:pPr>
            <a:r>
              <a:rPr lang="en-US" sz="1050" dirty="0">
                <a:solidFill>
                  <a:schemeClr val="tx1">
                    <a:lumMod val="95000"/>
                    <a:lumOff val="5000"/>
                  </a:schemeClr>
                </a:solidFill>
                <a:latin typeface="Bahnschrift SemiLight" panose="020B0502040204020203" pitchFamily="34" charset="0"/>
              </a:rPr>
              <a:t>Flower Boy came out on  July 21, 2017 and is  his fourth studio album. This was Tyler most introspective album. He discusses his depression, how he always feels alone. He experiments with new sounds inspired  by Kanye West and Pharrell. He battles inner conflict as he struggles to come out as a homosexual. This is a very important album for Tyler because it’s his most mature one to date.</a:t>
            </a:r>
          </a:p>
          <a:p>
            <a:pPr marL="285750" indent="-285750">
              <a:buFontTx/>
              <a:buChar char="-"/>
            </a:pPr>
            <a:r>
              <a:rPr lang="en-US" sz="1800" dirty="0">
                <a:solidFill>
                  <a:schemeClr val="tx1">
                    <a:lumMod val="95000"/>
                    <a:lumOff val="5000"/>
                  </a:schemeClr>
                </a:solidFill>
              </a:rPr>
              <a:t>911/ Mr. Lonely</a:t>
            </a:r>
          </a:p>
          <a:p>
            <a:pPr marL="285750" indent="-285750">
              <a:buFontTx/>
              <a:buChar char="-"/>
            </a:pPr>
            <a:r>
              <a:rPr lang="en-US" sz="1800" dirty="0">
                <a:solidFill>
                  <a:schemeClr val="tx1">
                    <a:lumMod val="95000"/>
                    <a:lumOff val="5000"/>
                  </a:schemeClr>
                </a:solidFill>
              </a:rPr>
              <a:t>Boredom</a:t>
            </a:r>
          </a:p>
          <a:p>
            <a:pPr marL="285750" indent="-285750">
              <a:buFontTx/>
              <a:buChar char="-"/>
            </a:pPr>
            <a:r>
              <a:rPr lang="en-US" sz="1800" dirty="0">
                <a:solidFill>
                  <a:schemeClr val="tx1">
                    <a:lumMod val="95000"/>
                    <a:lumOff val="5000"/>
                  </a:schemeClr>
                </a:solidFill>
              </a:rPr>
              <a:t>See you Again</a:t>
            </a:r>
          </a:p>
          <a:p>
            <a:endParaRPr lang="en-US" dirty="0"/>
          </a:p>
        </p:txBody>
      </p:sp>
      <p:sp>
        <p:nvSpPr>
          <p:cNvPr id="6" name="Right Arrow 5"/>
          <p:cNvSpPr/>
          <p:nvPr/>
        </p:nvSpPr>
        <p:spPr>
          <a:xfrm rot="10800000">
            <a:off x="9296400" y="5342128"/>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0730531" y="5499102"/>
            <a:ext cx="998173" cy="651252"/>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3" action="ppaction://hlinksldjump"/>
              </a:rPr>
              <a:t>Back to Year</a:t>
            </a:r>
            <a:endParaRPr lang="en-US" dirty="0">
              <a:latin typeface="Century Schoolbook" panose="02040604050505020304" pitchFamily="18" charset="0"/>
            </a:endParaRPr>
          </a:p>
        </p:txBody>
      </p:sp>
    </p:spTree>
    <p:extLst>
      <p:ext uri="{BB962C8B-B14F-4D97-AF65-F5344CB8AC3E}">
        <p14:creationId xmlns:p14="http://schemas.microsoft.com/office/powerpoint/2010/main" val="2145312504"/>
      </p:ext>
    </p:extLst>
  </p:cSld>
  <p:clrMapOvr>
    <a:masterClrMapping/>
  </p:clrMapOvr>
  <p:transition spd="slow" advClick="0">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825BE24-42BF-43C4-A64B-40F2F1B58F91}"/>
              </a:ext>
            </a:extLst>
          </p:cNvPr>
          <p:cNvSpPr>
            <a:spLocks noGrp="1"/>
          </p:cNvSpPr>
          <p:nvPr>
            <p:ph type="title"/>
          </p:nvPr>
        </p:nvSpPr>
        <p:spPr/>
        <p:txBody>
          <a:bodyPr>
            <a:normAutofit/>
          </a:bodyPr>
          <a:lstStyle/>
          <a:p>
            <a:r>
              <a:rPr lang="en-US" dirty="0"/>
              <a:t>Credits</a:t>
            </a:r>
          </a:p>
        </p:txBody>
      </p:sp>
      <p:sp>
        <p:nvSpPr>
          <p:cNvPr id="6" name="Content Placeholder 5">
            <a:extLst>
              <a:ext uri="{FF2B5EF4-FFF2-40B4-BE49-F238E27FC236}">
                <a16:creationId xmlns:a16="http://schemas.microsoft.com/office/drawing/2014/main" id="{69DBBA91-8A6E-404D-BF39-1659F667EA86}"/>
              </a:ext>
            </a:extLst>
          </p:cNvPr>
          <p:cNvSpPr>
            <a:spLocks noGrp="1"/>
          </p:cNvSpPr>
          <p:nvPr>
            <p:ph idx="1"/>
          </p:nvPr>
        </p:nvSpPr>
        <p:spPr/>
        <p:txBody>
          <a:bodyPr/>
          <a:lstStyle/>
          <a:p>
            <a:r>
              <a:rPr lang="en-US" dirty="0">
                <a:hlinkClick r:id="rId2"/>
              </a:rPr>
              <a:t>https://en.wikipedia.org/wiki/The_Chronic</a:t>
            </a:r>
            <a:endParaRPr lang="en-US" dirty="0"/>
          </a:p>
          <a:p>
            <a:r>
              <a:rPr lang="en-US" dirty="0">
                <a:hlinkClick r:id="rId3"/>
              </a:rPr>
              <a:t>https://en.wikipedia.org/wiki/Doggystyle</a:t>
            </a:r>
            <a:endParaRPr lang="en-US" dirty="0"/>
          </a:p>
          <a:p>
            <a:r>
              <a:rPr lang="en-US" dirty="0">
                <a:hlinkClick r:id="rId4"/>
              </a:rPr>
              <a:t>https://en.wikipedia.org/wiki/Midnight_Marauders</a:t>
            </a:r>
            <a:endParaRPr lang="en-US" dirty="0"/>
          </a:p>
          <a:p>
            <a:r>
              <a:rPr lang="en-US" dirty="0">
                <a:hlinkClick r:id="rId5"/>
              </a:rPr>
              <a:t>https://en.wikipedia.org/wiki/Flower_Boy</a:t>
            </a:r>
            <a:endParaRPr lang="en-US" dirty="0"/>
          </a:p>
          <a:p>
            <a:r>
              <a:rPr lang="en-US" dirty="0">
                <a:hlinkClick r:id="rId6"/>
              </a:rPr>
              <a:t>https://en.wikipedia.org/wiki/All-Amerikkkan_Badass</a:t>
            </a:r>
            <a:endParaRPr lang="en-US" dirty="0"/>
          </a:p>
          <a:p>
            <a:r>
              <a:rPr lang="en-US" dirty="0">
                <a:hlinkClick r:id="rId7"/>
              </a:rPr>
              <a:t>https://en.wikipedia.org/wiki/Blank_Face_LP</a:t>
            </a:r>
            <a:endParaRPr lang="en-US" dirty="0"/>
          </a:p>
          <a:p>
            <a:r>
              <a:rPr lang="en-US" dirty="0">
                <a:hlinkClick r:id="rId8"/>
              </a:rPr>
              <a:t>https://en.wikipedia.org/wiki/ATLiens</a:t>
            </a:r>
            <a:endParaRPr lang="en-US" dirty="0"/>
          </a:p>
          <a:p>
            <a:r>
              <a:rPr lang="en-US" dirty="0">
                <a:hlinkClick r:id="rId9"/>
              </a:rPr>
              <a:t>https://en.wikipedia.org/wiki/All_Eyez_on_Me</a:t>
            </a:r>
            <a:endParaRPr lang="en-US" dirty="0"/>
          </a:p>
          <a:p>
            <a:r>
              <a:rPr lang="en-US" dirty="0">
                <a:hlinkClick r:id="rId10"/>
              </a:rPr>
              <a:t>https://en.wikipedia.org/wiki/Stankonia</a:t>
            </a:r>
            <a:endParaRPr lang="en-US" dirty="0"/>
          </a:p>
          <a:p>
            <a:r>
              <a:rPr lang="en-US" dirty="0">
                <a:hlinkClick r:id="rId11"/>
              </a:rPr>
              <a:t>https://en.wikipedia.org/wiki/Atrocity_Exhibition_(album)</a:t>
            </a:r>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7" name="Right Arrow 6">
            <a:hlinkClick r:id="rId12" action="ppaction://hlinksldjump"/>
          </p:cNvPr>
          <p:cNvSpPr/>
          <p:nvPr/>
        </p:nvSpPr>
        <p:spPr>
          <a:xfrm>
            <a:off x="10325100" y="5069840"/>
            <a:ext cx="1243012" cy="965200"/>
          </a:xfrm>
          <a:prstGeom prst="rightArrow">
            <a:avLst/>
          </a:prstGeom>
          <a:effectLst>
            <a:glow rad="101600">
              <a:schemeClr val="accent1">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5304446"/>
      </p:ext>
    </p:extLst>
  </p:cSld>
  <p:clrMapOvr>
    <a:masterClrMapping/>
  </p:clrMapOvr>
  <p:transition spd="slow" advClick="0">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825BE24-42BF-43C4-A64B-40F2F1B58F91}"/>
              </a:ext>
            </a:extLst>
          </p:cNvPr>
          <p:cNvSpPr>
            <a:spLocks noGrp="1"/>
          </p:cNvSpPr>
          <p:nvPr>
            <p:ph type="title"/>
          </p:nvPr>
        </p:nvSpPr>
        <p:spPr/>
        <p:txBody>
          <a:bodyPr>
            <a:normAutofit/>
          </a:bodyPr>
          <a:lstStyle/>
          <a:p>
            <a:r>
              <a:rPr lang="en-US" dirty="0"/>
              <a:t>Credits</a:t>
            </a:r>
          </a:p>
        </p:txBody>
      </p:sp>
      <p:sp>
        <p:nvSpPr>
          <p:cNvPr id="6" name="Content Placeholder 5">
            <a:extLst>
              <a:ext uri="{FF2B5EF4-FFF2-40B4-BE49-F238E27FC236}">
                <a16:creationId xmlns:a16="http://schemas.microsoft.com/office/drawing/2014/main" id="{69DBBA91-8A6E-404D-BF39-1659F667EA86}"/>
              </a:ext>
            </a:extLst>
          </p:cNvPr>
          <p:cNvSpPr>
            <a:spLocks noGrp="1"/>
          </p:cNvSpPr>
          <p:nvPr>
            <p:ph idx="1"/>
          </p:nvPr>
        </p:nvSpPr>
        <p:spPr/>
        <p:txBody>
          <a:bodyPr/>
          <a:lstStyle/>
          <a:p>
            <a:r>
              <a:rPr lang="en-US" dirty="0">
                <a:hlinkClick r:id="rId2"/>
              </a:rPr>
              <a:t>https://en.wikipedia.org/wiki/The_Waters</a:t>
            </a:r>
            <a:endParaRPr lang="en-US" dirty="0"/>
          </a:p>
          <a:p>
            <a:r>
              <a:rPr lang="en-US" dirty="0">
                <a:hlinkClick r:id="rId3"/>
              </a:rPr>
              <a:t>https://en.wikipedia.org/wiki/Still_Brazy</a:t>
            </a:r>
            <a:endParaRPr lang="en-US" dirty="0"/>
          </a:p>
          <a:p>
            <a:r>
              <a:rPr lang="en-US" dirty="0">
                <a:hlinkClick r:id="rId4"/>
              </a:rPr>
              <a:t>https://en.wikipedia.org/wiki/2014_Forest_Hills_Drive</a:t>
            </a:r>
            <a:endParaRPr lang="en-US" dirty="0"/>
          </a:p>
          <a:p>
            <a:pPr fontAlgn="ctr"/>
            <a:r>
              <a:rPr lang="en-US" dirty="0">
                <a:hlinkClick r:id="rId5"/>
              </a:rPr>
              <a:t>https://en.wikipedia.org/wiki/To_Pimp_a</a:t>
            </a:r>
            <a:r>
              <a:rPr lang="en-US">
                <a:hlinkClick r:id="rId5"/>
              </a:rPr>
              <a:t>_Butterfly</a:t>
            </a:r>
            <a:endParaRPr lang="en-US"/>
          </a:p>
          <a:p>
            <a:pPr fontAlgn="ct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014166740"/>
      </p:ext>
    </p:extLst>
  </p:cSld>
  <p:clrMapOvr>
    <a:masterClrMapping/>
  </p:clrMapOvr>
  <p:transition spd="slow" advClick="0">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1992</a:t>
            </a:r>
          </a:p>
        </p:txBody>
      </p:sp>
      <p:sp>
        <p:nvSpPr>
          <p:cNvPr id="4" name="Rounded Rectangle 3">
            <a:hlinkClick r:id="rId2" action="ppaction://hlinksldjump"/>
          </p:cNvPr>
          <p:cNvSpPr/>
          <p:nvPr/>
        </p:nvSpPr>
        <p:spPr>
          <a:xfrm>
            <a:off x="4010752" y="2124278"/>
            <a:ext cx="4170495" cy="4142297"/>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7200" dirty="0">
                <a:solidFill>
                  <a:schemeClr val="tx2">
                    <a:lumMod val="50000"/>
                  </a:schemeClr>
                </a:solidFill>
                <a:latin typeface="Bookman Old Style" panose="02050604050505020204" pitchFamily="18" charset="0"/>
              </a:rPr>
              <a:t>The Chronic</a:t>
            </a:r>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493822" cy="652813"/>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3" action="ppaction://hlinksldjump"/>
              </a:rPr>
              <a:t>Back to Main Menu</a:t>
            </a:r>
            <a:endParaRPr lang="en-US" dirty="0">
              <a:latin typeface="Century Schoolbook" panose="02040604050505020304" pitchFamily="18" charset="0"/>
            </a:endParaRPr>
          </a:p>
        </p:txBody>
      </p:sp>
    </p:spTree>
    <p:extLst>
      <p:ext uri="{BB962C8B-B14F-4D97-AF65-F5344CB8AC3E}">
        <p14:creationId xmlns:p14="http://schemas.microsoft.com/office/powerpoint/2010/main" val="367379160"/>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1993</a:t>
            </a:r>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661602"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2" action="ppaction://hlinksldjump"/>
              </a:rPr>
              <a:t>Back to Main Menu</a:t>
            </a:r>
            <a:endParaRPr lang="en-US" dirty="0">
              <a:latin typeface="Century Schoolbook" panose="02040604050505020304" pitchFamily="18" charset="0"/>
            </a:endParaRPr>
          </a:p>
        </p:txBody>
      </p:sp>
      <p:sp>
        <p:nvSpPr>
          <p:cNvPr id="4" name="Rounded Rectangle 3">
            <a:hlinkClick r:id="rId3" action="ppaction://hlinksldjump"/>
          </p:cNvPr>
          <p:cNvSpPr/>
          <p:nvPr/>
        </p:nvSpPr>
        <p:spPr>
          <a:xfrm>
            <a:off x="2576527" y="2145485"/>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3600" dirty="0">
                <a:solidFill>
                  <a:schemeClr val="tx2">
                    <a:lumMod val="50000"/>
                  </a:schemeClr>
                </a:solidFill>
                <a:latin typeface="Bookman Old Style" panose="02050604050505020204" pitchFamily="18" charset="0"/>
              </a:rPr>
              <a:t>Doggystyle</a:t>
            </a:r>
          </a:p>
        </p:txBody>
      </p:sp>
      <p:sp>
        <p:nvSpPr>
          <p:cNvPr id="6" name="Rounded Rectangle 3">
            <a:hlinkClick r:id="rId4" action="ppaction://hlinksldjump"/>
            <a:extLst>
              <a:ext uri="{FF2B5EF4-FFF2-40B4-BE49-F238E27FC236}">
                <a16:creationId xmlns:a16="http://schemas.microsoft.com/office/drawing/2014/main" id="{4DCA8959-A33A-4AAD-BEAE-765452B2D95E}"/>
              </a:ext>
            </a:extLst>
          </p:cNvPr>
          <p:cNvSpPr/>
          <p:nvPr/>
        </p:nvSpPr>
        <p:spPr>
          <a:xfrm>
            <a:off x="6696919" y="2145485"/>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3600" dirty="0">
                <a:solidFill>
                  <a:schemeClr val="tx2">
                    <a:lumMod val="50000"/>
                  </a:schemeClr>
                </a:solidFill>
                <a:latin typeface="Bookman Old Style" panose="02050604050505020204" pitchFamily="18" charset="0"/>
              </a:rPr>
              <a:t>Midnight Marauders</a:t>
            </a:r>
          </a:p>
        </p:txBody>
      </p:sp>
    </p:spTree>
    <p:extLst>
      <p:ext uri="{BB962C8B-B14F-4D97-AF65-F5344CB8AC3E}">
        <p14:creationId xmlns:p14="http://schemas.microsoft.com/office/powerpoint/2010/main" val="3450681729"/>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1994</a:t>
            </a:r>
          </a:p>
        </p:txBody>
      </p:sp>
      <p:sp>
        <p:nvSpPr>
          <p:cNvPr id="4" name="Rounded Rectangle 3">
            <a:hlinkClick r:id="rId2" action="ppaction://hlinksldjump"/>
          </p:cNvPr>
          <p:cNvSpPr/>
          <p:nvPr/>
        </p:nvSpPr>
        <p:spPr>
          <a:xfrm>
            <a:off x="4010752" y="2124278"/>
            <a:ext cx="4170495" cy="4142297"/>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7200" dirty="0">
                <a:solidFill>
                  <a:schemeClr val="tx2">
                    <a:lumMod val="50000"/>
                  </a:schemeClr>
                </a:solidFill>
                <a:latin typeface="Bookman Old Style" panose="02050604050505020204" pitchFamily="18" charset="0"/>
              </a:rPr>
              <a:t>Illmatic</a:t>
            </a:r>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485433"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3" action="ppaction://hlinksldjump"/>
              </a:rPr>
              <a:t>Back to Main Menu</a:t>
            </a:r>
            <a:endParaRPr lang="en-US" dirty="0">
              <a:latin typeface="Century Schoolbook" panose="02040604050505020304" pitchFamily="18" charset="0"/>
            </a:endParaRPr>
          </a:p>
        </p:txBody>
      </p:sp>
    </p:spTree>
    <p:extLst>
      <p:ext uri="{BB962C8B-B14F-4D97-AF65-F5344CB8AC3E}">
        <p14:creationId xmlns:p14="http://schemas.microsoft.com/office/powerpoint/2010/main" val="3751973345"/>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1996</a:t>
            </a:r>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527378"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2" action="ppaction://hlinksldjump"/>
              </a:rPr>
              <a:t>Back to Main Menu</a:t>
            </a:r>
            <a:endParaRPr lang="en-US" dirty="0">
              <a:latin typeface="Century Schoolbook" panose="02040604050505020304" pitchFamily="18" charset="0"/>
            </a:endParaRPr>
          </a:p>
        </p:txBody>
      </p:sp>
      <p:sp>
        <p:nvSpPr>
          <p:cNvPr id="4" name="Rounded Rectangle 3">
            <a:hlinkClick r:id="rId3" action="ppaction://hlinksldjump"/>
          </p:cNvPr>
          <p:cNvSpPr/>
          <p:nvPr/>
        </p:nvSpPr>
        <p:spPr>
          <a:xfrm>
            <a:off x="2576527" y="2145485"/>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4400" dirty="0">
                <a:solidFill>
                  <a:schemeClr val="tx2">
                    <a:lumMod val="50000"/>
                  </a:schemeClr>
                </a:solidFill>
                <a:latin typeface="Bookman Old Style" panose="02050604050505020204" pitchFamily="18" charset="0"/>
              </a:rPr>
              <a:t>All Eyez On Me</a:t>
            </a:r>
          </a:p>
        </p:txBody>
      </p:sp>
      <p:sp>
        <p:nvSpPr>
          <p:cNvPr id="6" name="Rounded Rectangle 3">
            <a:hlinkClick r:id="rId4" action="ppaction://hlinksldjump"/>
            <a:extLst>
              <a:ext uri="{FF2B5EF4-FFF2-40B4-BE49-F238E27FC236}">
                <a16:creationId xmlns:a16="http://schemas.microsoft.com/office/drawing/2014/main" id="{4DCA8959-A33A-4AAD-BEAE-765452B2D95E}"/>
              </a:ext>
            </a:extLst>
          </p:cNvPr>
          <p:cNvSpPr/>
          <p:nvPr/>
        </p:nvSpPr>
        <p:spPr>
          <a:xfrm>
            <a:off x="6696919" y="2145485"/>
            <a:ext cx="2918554" cy="2567030"/>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4400" dirty="0">
                <a:solidFill>
                  <a:schemeClr val="tx2">
                    <a:lumMod val="50000"/>
                  </a:schemeClr>
                </a:solidFill>
                <a:latin typeface="Bookman Old Style" panose="02050604050505020204" pitchFamily="18" charset="0"/>
              </a:rPr>
              <a:t>ATLiens</a:t>
            </a:r>
          </a:p>
        </p:txBody>
      </p:sp>
    </p:spTree>
    <p:extLst>
      <p:ext uri="{BB962C8B-B14F-4D97-AF65-F5344CB8AC3E}">
        <p14:creationId xmlns:p14="http://schemas.microsoft.com/office/powerpoint/2010/main" val="3032218639"/>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2000</a:t>
            </a:r>
          </a:p>
        </p:txBody>
      </p:sp>
      <p:sp>
        <p:nvSpPr>
          <p:cNvPr id="4" name="Rounded Rectangle 3">
            <a:hlinkClick r:id="rId2" action="ppaction://hlinksldjump"/>
          </p:cNvPr>
          <p:cNvSpPr/>
          <p:nvPr/>
        </p:nvSpPr>
        <p:spPr>
          <a:xfrm>
            <a:off x="4010753" y="2124278"/>
            <a:ext cx="4170495" cy="4142297"/>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5400" dirty="0">
                <a:solidFill>
                  <a:schemeClr val="tx2">
                    <a:lumMod val="50000"/>
                  </a:schemeClr>
                </a:solidFill>
                <a:latin typeface="Bookman Old Style" panose="02050604050505020204" pitchFamily="18" charset="0"/>
              </a:rPr>
              <a:t>Stankonia</a:t>
            </a:r>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468655"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3" action="ppaction://hlinksldjump"/>
              </a:rPr>
              <a:t>Back to Main Menu</a:t>
            </a:r>
            <a:endParaRPr lang="en-US" dirty="0">
              <a:latin typeface="Century Schoolbook" panose="02040604050505020304" pitchFamily="18" charset="0"/>
            </a:endParaRPr>
          </a:p>
        </p:txBody>
      </p:sp>
    </p:spTree>
    <p:extLst>
      <p:ext uri="{BB962C8B-B14F-4D97-AF65-F5344CB8AC3E}">
        <p14:creationId xmlns:p14="http://schemas.microsoft.com/office/powerpoint/2010/main" val="450373967"/>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2014</a:t>
            </a:r>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552545" cy="646331"/>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2" action="ppaction://hlinksldjump"/>
              </a:rPr>
              <a:t>Back to Main Menu</a:t>
            </a:r>
            <a:endParaRPr lang="en-US" dirty="0">
              <a:latin typeface="Century Schoolbook" panose="02040604050505020304" pitchFamily="18" charset="0"/>
            </a:endParaRPr>
          </a:p>
        </p:txBody>
      </p:sp>
      <p:sp>
        <p:nvSpPr>
          <p:cNvPr id="4" name="Rounded Rectangle 3">
            <a:hlinkClick r:id="rId3" action="ppaction://hlinksldjump"/>
          </p:cNvPr>
          <p:cNvSpPr/>
          <p:nvPr/>
        </p:nvSpPr>
        <p:spPr>
          <a:xfrm>
            <a:off x="770267" y="2145485"/>
            <a:ext cx="4605352" cy="3863699"/>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7200" dirty="0">
                <a:solidFill>
                  <a:schemeClr val="tx2">
                    <a:lumMod val="50000"/>
                  </a:schemeClr>
                </a:solidFill>
                <a:latin typeface="Bookman Old Style" panose="02050604050505020204" pitchFamily="18" charset="0"/>
              </a:rPr>
              <a:t>The Water[s]</a:t>
            </a:r>
          </a:p>
        </p:txBody>
      </p:sp>
      <p:sp>
        <p:nvSpPr>
          <p:cNvPr id="10" name="Rounded Rectangle 3">
            <a:hlinkClick r:id="rId4" action="ppaction://hlinksldjump"/>
            <a:extLst>
              <a:ext uri="{FF2B5EF4-FFF2-40B4-BE49-F238E27FC236}">
                <a16:creationId xmlns:a16="http://schemas.microsoft.com/office/drawing/2014/main" id="{9DFC98EC-DE5A-4974-9B7A-B85C1EF9BF6A}"/>
              </a:ext>
            </a:extLst>
          </p:cNvPr>
          <p:cNvSpPr/>
          <p:nvPr/>
        </p:nvSpPr>
        <p:spPr>
          <a:xfrm>
            <a:off x="6519848" y="2145485"/>
            <a:ext cx="4605352" cy="3863699"/>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6000" dirty="0">
                <a:solidFill>
                  <a:schemeClr val="tx2">
                    <a:lumMod val="50000"/>
                  </a:schemeClr>
                </a:solidFill>
                <a:latin typeface="Bookman Old Style" panose="02050604050505020204" pitchFamily="18" charset="0"/>
              </a:rPr>
              <a:t>2014 Forest Hill Drive</a:t>
            </a:r>
          </a:p>
        </p:txBody>
      </p:sp>
    </p:spTree>
    <p:extLst>
      <p:ext uri="{BB962C8B-B14F-4D97-AF65-F5344CB8AC3E}">
        <p14:creationId xmlns:p14="http://schemas.microsoft.com/office/powerpoint/2010/main" val="4048441869"/>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2015</a:t>
            </a:r>
          </a:p>
        </p:txBody>
      </p:sp>
      <p:sp>
        <p:nvSpPr>
          <p:cNvPr id="14" name="Right Arrow 13"/>
          <p:cNvSpPr/>
          <p:nvPr/>
        </p:nvSpPr>
        <p:spPr>
          <a:xfrm rot="13449016">
            <a:off x="299026" y="420713"/>
            <a:ext cx="917217" cy="963924"/>
          </a:xfrm>
          <a:prstGeom prst="rightArrow">
            <a:avLst>
              <a:gd name="adj1" fmla="val 50000"/>
              <a:gd name="adj2" fmla="val 43772"/>
            </a:avLst>
          </a:prstGeom>
          <a:effectLst>
            <a:glow rad="63500">
              <a:schemeClr val="accent1">
                <a:satMod val="175000"/>
                <a:alpha val="40000"/>
              </a:schemeClr>
            </a:glow>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308101" y="848816"/>
            <a:ext cx="1468655" cy="652813"/>
          </a:xfrm>
          <a:prstGeom prst="rect">
            <a:avLst/>
          </a:prstGeom>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a:latin typeface="Century Schoolbook" panose="02040604050505020304" pitchFamily="18" charset="0"/>
                <a:hlinkClick r:id="rId2" action="ppaction://hlinksldjump"/>
              </a:rPr>
              <a:t>Back to Main Menu</a:t>
            </a:r>
            <a:endParaRPr lang="en-US" dirty="0">
              <a:latin typeface="Century Schoolbook" panose="02040604050505020304" pitchFamily="18" charset="0"/>
            </a:endParaRPr>
          </a:p>
        </p:txBody>
      </p:sp>
      <p:sp>
        <p:nvSpPr>
          <p:cNvPr id="10" name="Rounded Rectangle 3">
            <a:hlinkClick r:id="rId3" action="ppaction://hlinksldjump"/>
            <a:extLst>
              <a:ext uri="{FF2B5EF4-FFF2-40B4-BE49-F238E27FC236}">
                <a16:creationId xmlns:a16="http://schemas.microsoft.com/office/drawing/2014/main" id="{9DFC98EC-DE5A-4974-9B7A-B85C1EF9BF6A}"/>
              </a:ext>
            </a:extLst>
          </p:cNvPr>
          <p:cNvSpPr/>
          <p:nvPr/>
        </p:nvSpPr>
        <p:spPr>
          <a:xfrm>
            <a:off x="4121092" y="2137233"/>
            <a:ext cx="3949817" cy="3822808"/>
          </a:xfrm>
          <a:prstGeom prst="roundRect">
            <a:avLst/>
          </a:prstGeom>
          <a:solidFill>
            <a:schemeClr val="accent1">
              <a:lumMod val="60000"/>
              <a:lumOff val="40000"/>
            </a:schemeClr>
          </a:solidFill>
          <a:ln/>
          <a:effectLst>
            <a:innerShdw blurRad="63500" dist="50800" dir="81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5400" dirty="0">
                <a:solidFill>
                  <a:schemeClr val="tx2">
                    <a:lumMod val="50000"/>
                  </a:schemeClr>
                </a:solidFill>
                <a:latin typeface="Bookman Old Style" panose="02050604050505020204" pitchFamily="18" charset="0"/>
              </a:rPr>
              <a:t>To Pimp a Butterfly</a:t>
            </a:r>
          </a:p>
        </p:txBody>
      </p:sp>
    </p:spTree>
    <p:extLst>
      <p:ext uri="{BB962C8B-B14F-4D97-AF65-F5344CB8AC3E}">
        <p14:creationId xmlns:p14="http://schemas.microsoft.com/office/powerpoint/2010/main" val="1173170585"/>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docProps/app.xml><?xml version="1.0" encoding="utf-8"?>
<Properties xmlns="http://schemas.openxmlformats.org/officeDocument/2006/extended-properties" xmlns:vt="http://schemas.openxmlformats.org/officeDocument/2006/docPropsVTypes">
  <Template>TM03457510[[fn=Savon]]</Template>
  <TotalTime>648</TotalTime>
  <Words>1561</Words>
  <Application>Microsoft Office PowerPoint</Application>
  <PresentationFormat>Widescreen</PresentationFormat>
  <Paragraphs>166</Paragraphs>
  <Slides>28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Bahnschrift SemiLight</vt:lpstr>
      <vt:lpstr>Bookman Old Style</vt:lpstr>
      <vt:lpstr>Century Gothic</vt:lpstr>
      <vt:lpstr>Century Schoolbook</vt:lpstr>
      <vt:lpstr>Garamond</vt:lpstr>
      <vt:lpstr>Savon</vt:lpstr>
      <vt:lpstr>Vinyl Collection</vt:lpstr>
      <vt:lpstr>PowerPoint Presentation</vt:lpstr>
      <vt:lpstr>1992</vt:lpstr>
      <vt:lpstr>1993</vt:lpstr>
      <vt:lpstr>1994</vt:lpstr>
      <vt:lpstr>1996</vt:lpstr>
      <vt:lpstr>2000</vt:lpstr>
      <vt:lpstr>2014</vt:lpstr>
      <vt:lpstr>2015</vt:lpstr>
      <vt:lpstr>2016</vt:lpstr>
      <vt:lpstr>2017</vt:lpstr>
      <vt:lpstr>The Chronic</vt:lpstr>
      <vt:lpstr>Doggystyle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Credits</vt:lpstr>
      <vt:lpstr>Credits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Brandon Hernandez</dc:creator>
  <cp:lastModifiedBy>Hernandez, Brandon</cp:lastModifiedBy>
  <cp:revision>58</cp:revision>
  <dcterms:created xsi:type="dcterms:W3CDTF">2017-11-17T00:02:37Z</dcterms:created>
  <dcterms:modified xsi:type="dcterms:W3CDTF">2017-12-15T01:23:08Z</dcterms:modified>
</cp:coreProperties>
</file>