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58"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60" r:id="rId43"/>
    <p:sldId id="261"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6" d="100"/>
          <a:sy n="76" d="100"/>
        </p:scale>
        <p:origin x="126" y="7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4EB5822-3139-4CE9-8E84-4DB6BD1E08EB}" type="datetimeFigureOut">
              <a:rPr lang="en-US" smtClean="0"/>
              <a:t>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2265868243"/>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EB5822-3139-4CE9-8E84-4DB6BD1E08EB}" type="datetimeFigureOut">
              <a:rPr lang="en-US" smtClean="0"/>
              <a:t>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864692104"/>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EB5822-3139-4CE9-8E84-4DB6BD1E08EB}" type="datetimeFigureOut">
              <a:rPr lang="en-US" smtClean="0"/>
              <a:t>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4108963274"/>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EB5822-3139-4CE9-8E84-4DB6BD1E08EB}" type="datetimeFigureOut">
              <a:rPr lang="en-US" smtClean="0"/>
              <a:t>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2343354720"/>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4EB5822-3139-4CE9-8E84-4DB6BD1E08EB}" type="datetimeFigureOut">
              <a:rPr lang="en-US" smtClean="0"/>
              <a:t>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3362994768"/>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4EB5822-3139-4CE9-8E84-4DB6BD1E08EB}" type="datetimeFigureOut">
              <a:rPr lang="en-US" smtClean="0"/>
              <a:t>12/7/2017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1015085148"/>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4EB5822-3139-4CE9-8E84-4DB6BD1E08EB}" type="datetimeFigureOut">
              <a:rPr lang="en-US" smtClean="0"/>
              <a:t>12/7/2017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2469431955"/>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4EB5822-3139-4CE9-8E84-4DB6BD1E08EB}" type="datetimeFigureOut">
              <a:rPr lang="en-US" smtClean="0"/>
              <a:t>12/7/2017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1255762965"/>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EB5822-3139-4CE9-8E84-4DB6BD1E08EB}" type="datetimeFigureOut">
              <a:rPr lang="en-US" smtClean="0"/>
              <a:t>12/7/2017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3480038565"/>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4EB5822-3139-4CE9-8E84-4DB6BD1E08EB}" type="datetimeFigureOut">
              <a:rPr lang="en-US" smtClean="0"/>
              <a:t>12/7/2017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1384131911"/>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4EB5822-3139-4CE9-8E84-4DB6BD1E08EB}" type="datetimeFigureOut">
              <a:rPr lang="en-US" smtClean="0"/>
              <a:t>12/7/2017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1821778403"/>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EB5822-3139-4CE9-8E84-4DB6BD1E08EB}" type="datetimeFigureOut">
              <a:rPr lang="en-US" smtClean="0"/>
              <a:t>12/7/2017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A3FE3F-237D-4A7C-A482-FC8961FB3485}" type="slidenum">
              <a:rPr lang="en-US" smtClean="0"/>
              <a:t>‹#›</a:t>
            </a:fld>
            <a:endParaRPr lang="en-US"/>
          </a:p>
        </p:txBody>
      </p:sp>
    </p:spTree>
    <p:extLst>
      <p:ext uri="{BB962C8B-B14F-4D97-AF65-F5344CB8AC3E}">
        <p14:creationId xmlns:p14="http://schemas.microsoft.com/office/powerpoint/2010/main" val="20470273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Click="0"/>
    </mc:Choice>
    <mc:Fallback>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29.xml"/></Relationships>
</file>

<file path=ppt/slides/_rels/slide1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slide" Target="slide31.xml"/></Relationships>
</file>

<file path=ppt/slides/_rels/slide1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36.xml"/><Relationship Id="rId5" Type="http://schemas.openxmlformats.org/officeDocument/2006/relationships/slide" Target="slide35.xml"/><Relationship Id="rId4" Type="http://schemas.openxmlformats.org/officeDocument/2006/relationships/slide" Target="slide34.xml"/></Relationships>
</file>

<file path=ppt/slides/_rels/slide15.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slide" Target="slide39.xml"/><Relationship Id="rId4" Type="http://schemas.openxmlformats.org/officeDocument/2006/relationships/slide" Target="slide38.xml"/></Relationships>
</file>

<file path=ppt/slides/_rels/slide16.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41.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3.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7.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4.xml"/><Relationship Id="rId15" Type="http://schemas.openxmlformats.org/officeDocument/2006/relationships/slide" Target="slide16.xml"/><Relationship Id="rId10" Type="http://schemas.openxmlformats.org/officeDocument/2006/relationships/slide" Target="slide11.xml"/><Relationship Id="rId4" Type="http://schemas.openxmlformats.org/officeDocument/2006/relationships/slide" Target="slide6.xml"/><Relationship Id="rId9" Type="http://schemas.openxmlformats.org/officeDocument/2006/relationships/slide" Target="slide10.xml"/><Relationship Id="rId14" Type="http://schemas.openxmlformats.org/officeDocument/2006/relationships/slide" Target="slide15.xml"/></Relationships>
</file>

<file path=ppt/slides/_rels/slide2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19.xml"/></Relationships>
</file>

<file path=ppt/slides/_rels/slide4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22.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Project 2 Wireframe</a:t>
            </a:r>
          </a:p>
        </p:txBody>
      </p:sp>
      <p:sp>
        <p:nvSpPr>
          <p:cNvPr id="3" name="Subtitle 2"/>
          <p:cNvSpPr>
            <a:spLocks noGrp="1"/>
          </p:cNvSpPr>
          <p:nvPr>
            <p:ph type="subTitle" idx="1"/>
          </p:nvPr>
        </p:nvSpPr>
        <p:spPr/>
        <p:txBody>
          <a:bodyPr/>
          <a:lstStyle/>
          <a:p>
            <a:r>
              <a:rPr lang="en-US" dirty="0"/>
              <a:t>By Brandon Hernandez</a:t>
            </a:r>
          </a:p>
        </p:txBody>
      </p:sp>
    </p:spTree>
    <p:extLst>
      <p:ext uri="{BB962C8B-B14F-4D97-AF65-F5344CB8AC3E}">
        <p14:creationId xmlns:p14="http://schemas.microsoft.com/office/powerpoint/2010/main" val="93647766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2005</a:t>
            </a:r>
          </a:p>
        </p:txBody>
      </p:sp>
      <p:sp>
        <p:nvSpPr>
          <p:cNvPr id="4" name="Rounded Rectangle 3"/>
          <p:cNvSpPr/>
          <p:nvPr/>
        </p:nvSpPr>
        <p:spPr>
          <a:xfrm>
            <a:off x="4010752" y="2124278"/>
            <a:ext cx="4170495" cy="4142297"/>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2" action="ppaction://hlinksldjump"/>
              </a:rPr>
              <a:t>Late Registration</a:t>
            </a:r>
            <a:endParaRPr lang="en-US" dirty="0"/>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308099"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Main Menu</a:t>
            </a:r>
            <a:endParaRPr lang="en-US" dirty="0"/>
          </a:p>
        </p:txBody>
      </p:sp>
    </p:spTree>
    <p:extLst>
      <p:ext uri="{BB962C8B-B14F-4D97-AF65-F5344CB8AC3E}">
        <p14:creationId xmlns:p14="http://schemas.microsoft.com/office/powerpoint/2010/main" val="281585693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2007</a:t>
            </a:r>
          </a:p>
        </p:txBody>
      </p:sp>
      <p:sp>
        <p:nvSpPr>
          <p:cNvPr id="4" name="Rounded Rectangle 3"/>
          <p:cNvSpPr/>
          <p:nvPr/>
        </p:nvSpPr>
        <p:spPr>
          <a:xfrm>
            <a:off x="4010752" y="2124278"/>
            <a:ext cx="4170495" cy="4142297"/>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2" action="ppaction://hlinksldjump"/>
              </a:rPr>
              <a:t>The Cool</a:t>
            </a:r>
            <a:endParaRPr lang="en-US" dirty="0"/>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308099"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Main Menu</a:t>
            </a:r>
            <a:endParaRPr lang="en-US" dirty="0"/>
          </a:p>
        </p:txBody>
      </p:sp>
    </p:spTree>
    <p:extLst>
      <p:ext uri="{BB962C8B-B14F-4D97-AF65-F5344CB8AC3E}">
        <p14:creationId xmlns:p14="http://schemas.microsoft.com/office/powerpoint/2010/main" val="2474006081"/>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2012</a:t>
            </a:r>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308099"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2" action="ppaction://hlinksldjump"/>
              </a:rPr>
              <a:t>Back to Main Menu</a:t>
            </a:r>
            <a:endParaRPr lang="en-US" dirty="0"/>
          </a:p>
        </p:txBody>
      </p:sp>
      <p:grpSp>
        <p:nvGrpSpPr>
          <p:cNvPr id="3" name="Group 2">
            <a:extLst>
              <a:ext uri="{FF2B5EF4-FFF2-40B4-BE49-F238E27FC236}">
                <a16:creationId xmlns:a16="http://schemas.microsoft.com/office/drawing/2014/main" id="{63D05F82-44B4-45C8-B06C-819EE07E0191}"/>
              </a:ext>
            </a:extLst>
          </p:cNvPr>
          <p:cNvGrpSpPr/>
          <p:nvPr/>
        </p:nvGrpSpPr>
        <p:grpSpPr>
          <a:xfrm>
            <a:off x="2576527" y="2145485"/>
            <a:ext cx="7038946" cy="2567030"/>
            <a:chOff x="3507414" y="2684477"/>
            <a:chExt cx="7038946" cy="2567030"/>
          </a:xfrm>
        </p:grpSpPr>
        <p:sp>
          <p:nvSpPr>
            <p:cNvPr id="4" name="Rounded Rectangle 3"/>
            <p:cNvSpPr/>
            <p:nvPr/>
          </p:nvSpPr>
          <p:spPr>
            <a:xfrm>
              <a:off x="3507414" y="2684477"/>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3" action="ppaction://hlinksldjump"/>
                </a:rPr>
                <a:t>Good kid, Mad City</a:t>
              </a:r>
              <a:endParaRPr lang="en-US" dirty="0"/>
            </a:p>
          </p:txBody>
        </p:sp>
        <p:sp>
          <p:nvSpPr>
            <p:cNvPr id="6" name="Rounded Rectangle 3">
              <a:extLst>
                <a:ext uri="{FF2B5EF4-FFF2-40B4-BE49-F238E27FC236}">
                  <a16:creationId xmlns:a16="http://schemas.microsoft.com/office/drawing/2014/main" id="{4DCA8959-A33A-4AAD-BEAE-765452B2D95E}"/>
                </a:ext>
              </a:extLst>
            </p:cNvPr>
            <p:cNvSpPr/>
            <p:nvPr/>
          </p:nvSpPr>
          <p:spPr>
            <a:xfrm>
              <a:off x="7627806" y="2684477"/>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4" action="ppaction://hlinksldjump"/>
                </a:rPr>
                <a:t>R.A.P. Music</a:t>
              </a:r>
              <a:endParaRPr lang="en-US" dirty="0"/>
            </a:p>
          </p:txBody>
        </p:sp>
      </p:grpSp>
    </p:spTree>
    <p:extLst>
      <p:ext uri="{BB962C8B-B14F-4D97-AF65-F5344CB8AC3E}">
        <p14:creationId xmlns:p14="http://schemas.microsoft.com/office/powerpoint/2010/main" val="1145497566"/>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2014</a:t>
            </a:r>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308099"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2" action="ppaction://hlinksldjump"/>
              </a:rPr>
              <a:t>Back to Main Menu</a:t>
            </a:r>
            <a:endParaRPr lang="en-US" dirty="0"/>
          </a:p>
        </p:txBody>
      </p:sp>
      <p:grpSp>
        <p:nvGrpSpPr>
          <p:cNvPr id="7" name="Group 6">
            <a:extLst>
              <a:ext uri="{FF2B5EF4-FFF2-40B4-BE49-F238E27FC236}">
                <a16:creationId xmlns:a16="http://schemas.microsoft.com/office/drawing/2014/main" id="{FA6FD791-1E1F-499A-B8DD-29B6EADFDD51}"/>
              </a:ext>
            </a:extLst>
          </p:cNvPr>
          <p:cNvGrpSpPr/>
          <p:nvPr/>
        </p:nvGrpSpPr>
        <p:grpSpPr>
          <a:xfrm>
            <a:off x="864270" y="2145485"/>
            <a:ext cx="10463461" cy="2567030"/>
            <a:chOff x="695587" y="2321654"/>
            <a:chExt cx="10463461" cy="2567030"/>
          </a:xfrm>
        </p:grpSpPr>
        <p:sp>
          <p:nvSpPr>
            <p:cNvPr id="4" name="Rounded Rectangle 3"/>
            <p:cNvSpPr/>
            <p:nvPr/>
          </p:nvSpPr>
          <p:spPr>
            <a:xfrm>
              <a:off x="695587" y="2321654"/>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3" action="ppaction://hlinksldjump"/>
                </a:rPr>
                <a:t>The Water[s]</a:t>
              </a:r>
              <a:endParaRPr lang="en-US" dirty="0"/>
            </a:p>
          </p:txBody>
        </p:sp>
        <p:sp>
          <p:nvSpPr>
            <p:cNvPr id="6" name="Rounded Rectangle 3">
              <a:extLst>
                <a:ext uri="{FF2B5EF4-FFF2-40B4-BE49-F238E27FC236}">
                  <a16:creationId xmlns:a16="http://schemas.microsoft.com/office/drawing/2014/main" id="{4DCA8959-A33A-4AAD-BEAE-765452B2D95E}"/>
                </a:ext>
              </a:extLst>
            </p:cNvPr>
            <p:cNvSpPr/>
            <p:nvPr/>
          </p:nvSpPr>
          <p:spPr>
            <a:xfrm>
              <a:off x="4468040" y="2321654"/>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4" action="ppaction://hlinksldjump"/>
                </a:rPr>
                <a:t>Under Pressure</a:t>
              </a:r>
              <a:endParaRPr lang="en-US" dirty="0"/>
            </a:p>
          </p:txBody>
        </p:sp>
        <p:sp>
          <p:nvSpPr>
            <p:cNvPr id="10" name="Rounded Rectangle 3">
              <a:extLst>
                <a:ext uri="{FF2B5EF4-FFF2-40B4-BE49-F238E27FC236}">
                  <a16:creationId xmlns:a16="http://schemas.microsoft.com/office/drawing/2014/main" id="{9DFC98EC-DE5A-4974-9B7A-B85C1EF9BF6A}"/>
                </a:ext>
              </a:extLst>
            </p:cNvPr>
            <p:cNvSpPr/>
            <p:nvPr/>
          </p:nvSpPr>
          <p:spPr>
            <a:xfrm>
              <a:off x="8240494" y="2321654"/>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5" action="ppaction://hlinksldjump"/>
                </a:rPr>
                <a:t>2014 Forest Hill Drive</a:t>
              </a:r>
              <a:endParaRPr lang="en-US" dirty="0"/>
            </a:p>
          </p:txBody>
        </p:sp>
      </p:grpSp>
    </p:spTree>
    <p:extLst>
      <p:ext uri="{BB962C8B-B14F-4D97-AF65-F5344CB8AC3E}">
        <p14:creationId xmlns:p14="http://schemas.microsoft.com/office/powerpoint/2010/main" val="404844186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2015</a:t>
            </a:r>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308099"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2" action="ppaction://hlinksldjump"/>
              </a:rPr>
              <a:t>Back to Main Menu</a:t>
            </a:r>
            <a:endParaRPr lang="en-US" dirty="0"/>
          </a:p>
        </p:txBody>
      </p:sp>
      <p:sp>
        <p:nvSpPr>
          <p:cNvPr id="4" name="Rounded Rectangle 3"/>
          <p:cNvSpPr/>
          <p:nvPr/>
        </p:nvSpPr>
        <p:spPr>
          <a:xfrm>
            <a:off x="469987" y="2567032"/>
            <a:ext cx="2387454" cy="2153872"/>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3" action="ppaction://hlinksldjump"/>
              </a:rPr>
              <a:t>B4DA$$</a:t>
            </a:r>
            <a:endParaRPr lang="en-US" dirty="0"/>
          </a:p>
        </p:txBody>
      </p:sp>
      <p:sp>
        <p:nvSpPr>
          <p:cNvPr id="6" name="Rounded Rectangle 3">
            <a:extLst>
              <a:ext uri="{FF2B5EF4-FFF2-40B4-BE49-F238E27FC236}">
                <a16:creationId xmlns:a16="http://schemas.microsoft.com/office/drawing/2014/main" id="{4DCA8959-A33A-4AAD-BEAE-765452B2D95E}"/>
              </a:ext>
            </a:extLst>
          </p:cNvPr>
          <p:cNvSpPr/>
          <p:nvPr/>
        </p:nvSpPr>
        <p:spPr>
          <a:xfrm>
            <a:off x="3448588" y="2567032"/>
            <a:ext cx="2387454" cy="2153872"/>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4" action="ppaction://hlinksldjump"/>
              </a:rPr>
              <a:t>I don’t like shit,</a:t>
            </a:r>
          </a:p>
          <a:p>
            <a:pPr algn="ctr"/>
            <a:r>
              <a:rPr lang="en-US" dirty="0">
                <a:hlinkClick r:id="rId4" action="ppaction://hlinksldjump"/>
              </a:rPr>
              <a:t>I don’t go outside</a:t>
            </a:r>
            <a:endParaRPr lang="en-US" dirty="0"/>
          </a:p>
        </p:txBody>
      </p:sp>
      <p:sp>
        <p:nvSpPr>
          <p:cNvPr id="10" name="Rounded Rectangle 3">
            <a:extLst>
              <a:ext uri="{FF2B5EF4-FFF2-40B4-BE49-F238E27FC236}">
                <a16:creationId xmlns:a16="http://schemas.microsoft.com/office/drawing/2014/main" id="{9DFC98EC-DE5A-4974-9B7A-B85C1EF9BF6A}"/>
              </a:ext>
            </a:extLst>
          </p:cNvPr>
          <p:cNvSpPr/>
          <p:nvPr/>
        </p:nvSpPr>
        <p:spPr>
          <a:xfrm>
            <a:off x="6427189" y="2567032"/>
            <a:ext cx="2387454" cy="2153872"/>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5" action="ppaction://hlinksldjump"/>
              </a:rPr>
              <a:t>To Pimp a Butterfly</a:t>
            </a:r>
            <a:endParaRPr lang="en-US" dirty="0"/>
          </a:p>
        </p:txBody>
      </p:sp>
      <p:sp>
        <p:nvSpPr>
          <p:cNvPr id="9" name="Rounded Rectangle 3">
            <a:extLst>
              <a:ext uri="{FF2B5EF4-FFF2-40B4-BE49-F238E27FC236}">
                <a16:creationId xmlns:a16="http://schemas.microsoft.com/office/drawing/2014/main" id="{E300FCF0-8BF8-433D-9B7F-A5C9A51B1E21}"/>
              </a:ext>
            </a:extLst>
          </p:cNvPr>
          <p:cNvSpPr/>
          <p:nvPr/>
        </p:nvSpPr>
        <p:spPr>
          <a:xfrm>
            <a:off x="9405790" y="2567032"/>
            <a:ext cx="2387454" cy="2153872"/>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6" action="ppaction://hlinksldjump"/>
              </a:rPr>
              <a:t>Compton</a:t>
            </a:r>
            <a:endParaRPr lang="en-US" dirty="0"/>
          </a:p>
        </p:txBody>
      </p:sp>
    </p:spTree>
    <p:extLst>
      <p:ext uri="{BB962C8B-B14F-4D97-AF65-F5344CB8AC3E}">
        <p14:creationId xmlns:p14="http://schemas.microsoft.com/office/powerpoint/2010/main" val="1173170585"/>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2016</a:t>
            </a:r>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308099"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2" action="ppaction://hlinksldjump"/>
              </a:rPr>
              <a:t>Back to Main Menu</a:t>
            </a:r>
            <a:endParaRPr lang="en-US" dirty="0"/>
          </a:p>
        </p:txBody>
      </p:sp>
      <p:grpSp>
        <p:nvGrpSpPr>
          <p:cNvPr id="7" name="Group 6">
            <a:extLst>
              <a:ext uri="{FF2B5EF4-FFF2-40B4-BE49-F238E27FC236}">
                <a16:creationId xmlns:a16="http://schemas.microsoft.com/office/drawing/2014/main" id="{FA6FD791-1E1F-499A-B8DD-29B6EADFDD51}"/>
              </a:ext>
            </a:extLst>
          </p:cNvPr>
          <p:cNvGrpSpPr/>
          <p:nvPr/>
        </p:nvGrpSpPr>
        <p:grpSpPr>
          <a:xfrm>
            <a:off x="864270" y="2145485"/>
            <a:ext cx="10463461" cy="2567030"/>
            <a:chOff x="695587" y="2321654"/>
            <a:chExt cx="10463461" cy="2567030"/>
          </a:xfrm>
        </p:grpSpPr>
        <p:sp>
          <p:nvSpPr>
            <p:cNvPr id="4" name="Rounded Rectangle 3"/>
            <p:cNvSpPr/>
            <p:nvPr/>
          </p:nvSpPr>
          <p:spPr>
            <a:xfrm>
              <a:off x="695587" y="2321654"/>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3" action="ppaction://hlinksldjump"/>
                </a:rPr>
                <a:t>Still Brazy</a:t>
              </a:r>
              <a:endParaRPr lang="en-US" dirty="0"/>
            </a:p>
          </p:txBody>
        </p:sp>
        <p:sp>
          <p:nvSpPr>
            <p:cNvPr id="6" name="Rounded Rectangle 3">
              <a:extLst>
                <a:ext uri="{FF2B5EF4-FFF2-40B4-BE49-F238E27FC236}">
                  <a16:creationId xmlns:a16="http://schemas.microsoft.com/office/drawing/2014/main" id="{4DCA8959-A33A-4AAD-BEAE-765452B2D95E}"/>
                </a:ext>
              </a:extLst>
            </p:cNvPr>
            <p:cNvSpPr/>
            <p:nvPr/>
          </p:nvSpPr>
          <p:spPr>
            <a:xfrm>
              <a:off x="4468040" y="2321654"/>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4" action="ppaction://hlinksldjump"/>
                </a:rPr>
                <a:t>Blank Face LP</a:t>
              </a:r>
              <a:endParaRPr lang="en-US" dirty="0"/>
            </a:p>
          </p:txBody>
        </p:sp>
        <p:sp>
          <p:nvSpPr>
            <p:cNvPr id="10" name="Rounded Rectangle 3">
              <a:extLst>
                <a:ext uri="{FF2B5EF4-FFF2-40B4-BE49-F238E27FC236}">
                  <a16:creationId xmlns:a16="http://schemas.microsoft.com/office/drawing/2014/main" id="{9DFC98EC-DE5A-4974-9B7A-B85C1EF9BF6A}"/>
                </a:ext>
              </a:extLst>
            </p:cNvPr>
            <p:cNvSpPr/>
            <p:nvPr/>
          </p:nvSpPr>
          <p:spPr>
            <a:xfrm>
              <a:off x="8240494" y="2321654"/>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5" action="ppaction://hlinksldjump"/>
                </a:rPr>
                <a:t>Atrocity Exhibition</a:t>
              </a:r>
              <a:endParaRPr lang="en-US" dirty="0"/>
            </a:p>
          </p:txBody>
        </p:sp>
      </p:grpSp>
    </p:spTree>
    <p:extLst>
      <p:ext uri="{BB962C8B-B14F-4D97-AF65-F5344CB8AC3E}">
        <p14:creationId xmlns:p14="http://schemas.microsoft.com/office/powerpoint/2010/main" val="1114252628"/>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2017</a:t>
            </a:r>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308099"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2" action="ppaction://hlinksldjump"/>
              </a:rPr>
              <a:t>Back to Main Menu</a:t>
            </a:r>
            <a:endParaRPr lang="en-US" dirty="0"/>
          </a:p>
        </p:txBody>
      </p:sp>
      <p:grpSp>
        <p:nvGrpSpPr>
          <p:cNvPr id="3" name="Group 2">
            <a:extLst>
              <a:ext uri="{FF2B5EF4-FFF2-40B4-BE49-F238E27FC236}">
                <a16:creationId xmlns:a16="http://schemas.microsoft.com/office/drawing/2014/main" id="{63D05F82-44B4-45C8-B06C-819EE07E0191}"/>
              </a:ext>
            </a:extLst>
          </p:cNvPr>
          <p:cNvGrpSpPr/>
          <p:nvPr/>
        </p:nvGrpSpPr>
        <p:grpSpPr>
          <a:xfrm>
            <a:off x="2576527" y="2145485"/>
            <a:ext cx="7038946" cy="2567030"/>
            <a:chOff x="3507414" y="2684477"/>
            <a:chExt cx="7038946" cy="2567030"/>
          </a:xfrm>
        </p:grpSpPr>
        <p:sp>
          <p:nvSpPr>
            <p:cNvPr id="4" name="Rounded Rectangle 3"/>
            <p:cNvSpPr/>
            <p:nvPr/>
          </p:nvSpPr>
          <p:spPr>
            <a:xfrm>
              <a:off x="3507414" y="2684477"/>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3" action="ppaction://hlinksldjump"/>
                </a:rPr>
                <a:t>All Amerikkkan Badass</a:t>
              </a:r>
              <a:endParaRPr lang="en-US" dirty="0"/>
            </a:p>
          </p:txBody>
        </p:sp>
        <p:sp>
          <p:nvSpPr>
            <p:cNvPr id="6" name="Rounded Rectangle 3">
              <a:extLst>
                <a:ext uri="{FF2B5EF4-FFF2-40B4-BE49-F238E27FC236}">
                  <a16:creationId xmlns:a16="http://schemas.microsoft.com/office/drawing/2014/main" id="{4DCA8959-A33A-4AAD-BEAE-765452B2D95E}"/>
                </a:ext>
              </a:extLst>
            </p:cNvPr>
            <p:cNvSpPr/>
            <p:nvPr/>
          </p:nvSpPr>
          <p:spPr>
            <a:xfrm>
              <a:off x="7627806" y="2684477"/>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4" action="ppaction://hlinksldjump"/>
                </a:rPr>
                <a:t>Flower Boy</a:t>
              </a:r>
              <a:endParaRPr lang="en-US" dirty="0"/>
            </a:p>
          </p:txBody>
        </p:sp>
      </p:grpSp>
    </p:spTree>
    <p:extLst>
      <p:ext uri="{BB962C8B-B14F-4D97-AF65-F5344CB8AC3E}">
        <p14:creationId xmlns:p14="http://schemas.microsoft.com/office/powerpoint/2010/main" val="972446235"/>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317500"/>
            <a:ext cx="3932237" cy="1600200"/>
          </a:xfrm>
        </p:spPr>
        <p:txBody>
          <a:bodyPr/>
          <a:lstStyle/>
          <a:p>
            <a:r>
              <a:rPr lang="en-US" dirty="0" smtClean="0"/>
              <a:t>The Chronic</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a:xfrm>
            <a:off x="839788" y="1670049"/>
            <a:ext cx="3932237" cy="3811588"/>
          </a:xfrm>
        </p:spPr>
        <p:txBody>
          <a:bodyPr>
            <a:normAutofit lnSpcReduction="10000"/>
          </a:bodyPr>
          <a:lstStyle/>
          <a:p>
            <a:endParaRPr lang="en-US" dirty="0"/>
          </a:p>
          <a:p>
            <a:r>
              <a:rPr lang="en-US" dirty="0" smtClean="0"/>
              <a:t>“The Chronic” was released on December 15, 1992. This is Dr. Dre debut album on his own record label, Death Row Records. This was shortly after Dr. Dre left his successful rap group NWA, the entire music industry was anticipating his next move. The album attempts to create a west coast sound and introducing the world to G-funk. It was a new urban take on classic funk that truly defines a time and a mood. This would be the beginning of Dr. Dre successful legacy.</a:t>
            </a:r>
            <a:endParaRPr lang="en-US" dirty="0"/>
          </a:p>
          <a:p>
            <a:pPr marL="285750" indent="-285750">
              <a:buFontTx/>
              <a:buChar char="-"/>
            </a:pPr>
            <a:r>
              <a:rPr lang="en-US" dirty="0" smtClean="0"/>
              <a:t>Nothing but a G-Tang</a:t>
            </a:r>
            <a:endParaRPr lang="en-US" dirty="0"/>
          </a:p>
          <a:p>
            <a:pPr marL="285750" indent="-285750">
              <a:buFontTx/>
              <a:buChar char="-"/>
            </a:pPr>
            <a:r>
              <a:rPr lang="en-US" dirty="0" smtClean="0"/>
              <a:t>Let Me Ride</a:t>
            </a:r>
          </a:p>
          <a:p>
            <a:pPr marL="285750" indent="-285750">
              <a:buFontTx/>
              <a:buChar char="-"/>
            </a:pPr>
            <a:r>
              <a:rPr lang="en-US" dirty="0" smtClean="0"/>
              <a:t>Lil Ghetto Boy</a:t>
            </a:r>
            <a:endParaRPr lang="en-US" dirty="0" smtClean="0"/>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1827891280"/>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266700"/>
            <a:ext cx="3932237" cy="1600200"/>
          </a:xfrm>
        </p:spPr>
        <p:txBody>
          <a:bodyPr/>
          <a:lstStyle/>
          <a:p>
            <a:r>
              <a:rPr lang="en-US" dirty="0" smtClean="0"/>
              <a:t>Doggystyle</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a:xfrm>
            <a:off x="839788" y="1707356"/>
            <a:ext cx="3932237" cy="3811588"/>
          </a:xfrm>
        </p:spPr>
        <p:txBody>
          <a:bodyPr/>
          <a:lstStyle/>
          <a:p>
            <a:endParaRPr lang="en-US" dirty="0"/>
          </a:p>
          <a:p>
            <a:r>
              <a:rPr lang="en-US" dirty="0" smtClean="0"/>
              <a:t>“Doggystyle” was released on November 23, 1933. This is Snoop Dogg debut album which was highly anticipated for since he was heavily involved with Dr. Dre “The Chronic”.</a:t>
            </a:r>
            <a:r>
              <a:rPr lang="en-US" dirty="0"/>
              <a:t> </a:t>
            </a:r>
            <a:r>
              <a:rPr lang="en-US" dirty="0" smtClean="0"/>
              <a:t>Snoop Dogg with this album proves himself as one of hip-hop prominent g-funk player for the album is built on harmonies and melodies. Snoop Dogg was more concerned on developing a song to dance to than a gripping rap record.</a:t>
            </a:r>
          </a:p>
          <a:p>
            <a:pPr marL="285750" indent="-285750">
              <a:buFontTx/>
              <a:buChar char="-"/>
            </a:pPr>
            <a:r>
              <a:rPr lang="en-US" dirty="0" smtClean="0"/>
              <a:t>Serial Killer</a:t>
            </a:r>
          </a:p>
          <a:p>
            <a:pPr marL="285750" indent="-285750">
              <a:buFontTx/>
              <a:buChar char="-"/>
            </a:pPr>
            <a:r>
              <a:rPr lang="en-US" dirty="0" smtClean="0"/>
              <a:t>Ain’t no fun if the homies can’t have none</a:t>
            </a:r>
          </a:p>
          <a:p>
            <a:pPr marL="285750" indent="-285750">
              <a:buFontTx/>
              <a:buChar char="-"/>
            </a:pPr>
            <a:r>
              <a:rPr lang="en-US" dirty="0" smtClean="0"/>
              <a:t>Gin and Juice</a:t>
            </a:r>
            <a:endParaRPr lang="en-US" dirty="0"/>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228507227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Midnight Marauders</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3920689508"/>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Arrow Connector 8"/>
          <p:cNvCxnSpPr/>
          <p:nvPr/>
        </p:nvCxnSpPr>
        <p:spPr>
          <a:xfrm flipV="1">
            <a:off x="1295400" y="3416300"/>
            <a:ext cx="9779000" cy="2540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2062874" y="2424643"/>
            <a:ext cx="946033" cy="8451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hlinkClick r:id="rId2" action="ppaction://hlinksldjump"/>
              </a:rPr>
              <a:t>1994</a:t>
            </a:r>
            <a:endParaRPr lang="en-US" dirty="0"/>
          </a:p>
        </p:txBody>
      </p:sp>
      <p:sp>
        <p:nvSpPr>
          <p:cNvPr id="15" name="Oval 14"/>
          <p:cNvSpPr/>
          <p:nvPr/>
        </p:nvSpPr>
        <p:spPr>
          <a:xfrm>
            <a:off x="822383" y="2424643"/>
            <a:ext cx="946033" cy="850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hlinkClick r:id="rId3" action="ppaction://hlinksldjump"/>
              </a:rPr>
              <a:t>1992</a:t>
            </a:r>
            <a:endParaRPr lang="en-US" dirty="0"/>
          </a:p>
        </p:txBody>
      </p:sp>
      <p:sp>
        <p:nvSpPr>
          <p:cNvPr id="16" name="Oval 15">
            <a:hlinkClick r:id="rId4" action="ppaction://hlinksldjump"/>
          </p:cNvPr>
          <p:cNvSpPr/>
          <p:nvPr/>
        </p:nvSpPr>
        <p:spPr>
          <a:xfrm>
            <a:off x="2549156" y="3714258"/>
            <a:ext cx="958647" cy="8281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hlinkClick r:id="rId4" action="ppaction://hlinksldjump"/>
              </a:rPr>
              <a:t>1996</a:t>
            </a:r>
            <a:endParaRPr lang="en-US" dirty="0"/>
          </a:p>
        </p:txBody>
      </p:sp>
      <p:sp>
        <p:nvSpPr>
          <p:cNvPr id="18" name="Oval 17"/>
          <p:cNvSpPr/>
          <p:nvPr/>
        </p:nvSpPr>
        <p:spPr>
          <a:xfrm>
            <a:off x="1295399" y="3714259"/>
            <a:ext cx="958647" cy="8281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hlinkClick r:id="rId5" action="ppaction://hlinksldjump"/>
              </a:rPr>
              <a:t>1993</a:t>
            </a:r>
            <a:endParaRPr lang="en-US" dirty="0"/>
          </a:p>
        </p:txBody>
      </p:sp>
      <p:sp>
        <p:nvSpPr>
          <p:cNvPr id="19" name="Oval 18"/>
          <p:cNvSpPr/>
          <p:nvPr/>
        </p:nvSpPr>
        <p:spPr>
          <a:xfrm>
            <a:off x="3303365" y="2441658"/>
            <a:ext cx="958647" cy="8281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hlinkClick r:id="rId6" action="ppaction://hlinksldjump"/>
              </a:rPr>
              <a:t>2000</a:t>
            </a:r>
            <a:endParaRPr lang="en-US" dirty="0"/>
          </a:p>
        </p:txBody>
      </p:sp>
      <p:sp>
        <p:nvSpPr>
          <p:cNvPr id="20" name="Oval 19"/>
          <p:cNvSpPr/>
          <p:nvPr/>
        </p:nvSpPr>
        <p:spPr>
          <a:xfrm>
            <a:off x="3802913" y="3714257"/>
            <a:ext cx="958647" cy="8281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hlinkClick r:id="rId7" action="ppaction://hlinksldjump"/>
              </a:rPr>
              <a:t>2002</a:t>
            </a:r>
            <a:endParaRPr lang="en-US" dirty="0"/>
          </a:p>
        </p:txBody>
      </p:sp>
      <p:sp>
        <p:nvSpPr>
          <p:cNvPr id="21" name="Oval 20"/>
          <p:cNvSpPr/>
          <p:nvPr/>
        </p:nvSpPr>
        <p:spPr>
          <a:xfrm>
            <a:off x="4556470" y="2441658"/>
            <a:ext cx="958647" cy="8281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hlinkClick r:id="rId8" action="ppaction://hlinksldjump"/>
              </a:rPr>
              <a:t>2004</a:t>
            </a:r>
            <a:endParaRPr lang="en-US" dirty="0"/>
          </a:p>
        </p:txBody>
      </p:sp>
      <p:sp>
        <p:nvSpPr>
          <p:cNvPr id="23" name="Oval 22">
            <a:extLst>
              <a:ext uri="{FF2B5EF4-FFF2-40B4-BE49-F238E27FC236}">
                <a16:creationId xmlns:a16="http://schemas.microsoft.com/office/drawing/2014/main" id="{07572084-EA72-4ADA-912E-D5A523B46880}"/>
              </a:ext>
            </a:extLst>
          </p:cNvPr>
          <p:cNvSpPr/>
          <p:nvPr/>
        </p:nvSpPr>
        <p:spPr>
          <a:xfrm>
            <a:off x="5055023" y="3775772"/>
            <a:ext cx="958647" cy="8281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hlinkClick r:id="rId9" action="ppaction://hlinksldjump"/>
              </a:rPr>
              <a:t>2005</a:t>
            </a:r>
            <a:endParaRPr lang="en-US" dirty="0"/>
          </a:p>
        </p:txBody>
      </p:sp>
      <p:sp>
        <p:nvSpPr>
          <p:cNvPr id="24" name="Oval 23">
            <a:extLst>
              <a:ext uri="{FF2B5EF4-FFF2-40B4-BE49-F238E27FC236}">
                <a16:creationId xmlns:a16="http://schemas.microsoft.com/office/drawing/2014/main" id="{1A9D632F-D0CF-4AC4-BEDD-E2B83FDB3EF2}"/>
              </a:ext>
            </a:extLst>
          </p:cNvPr>
          <p:cNvSpPr/>
          <p:nvPr/>
        </p:nvSpPr>
        <p:spPr>
          <a:xfrm>
            <a:off x="5809575" y="2441658"/>
            <a:ext cx="958647" cy="8281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hlinkClick r:id="rId10" action="ppaction://hlinksldjump"/>
              </a:rPr>
              <a:t>2007</a:t>
            </a:r>
            <a:endParaRPr lang="en-US" dirty="0"/>
          </a:p>
        </p:txBody>
      </p:sp>
      <p:sp>
        <p:nvSpPr>
          <p:cNvPr id="25" name="Oval 24">
            <a:extLst>
              <a:ext uri="{FF2B5EF4-FFF2-40B4-BE49-F238E27FC236}">
                <a16:creationId xmlns:a16="http://schemas.microsoft.com/office/drawing/2014/main" id="{7B142F17-CC95-41B1-BDDB-3AE3707109C6}"/>
              </a:ext>
            </a:extLst>
          </p:cNvPr>
          <p:cNvSpPr/>
          <p:nvPr/>
        </p:nvSpPr>
        <p:spPr>
          <a:xfrm>
            <a:off x="6307133" y="3775772"/>
            <a:ext cx="958647" cy="8281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hlinkClick r:id="rId11" action="ppaction://hlinksldjump"/>
              </a:rPr>
              <a:t>2012</a:t>
            </a:r>
            <a:endParaRPr lang="en-US" dirty="0"/>
          </a:p>
        </p:txBody>
      </p:sp>
      <p:sp>
        <p:nvSpPr>
          <p:cNvPr id="26" name="Oval 25">
            <a:extLst>
              <a:ext uri="{FF2B5EF4-FFF2-40B4-BE49-F238E27FC236}">
                <a16:creationId xmlns:a16="http://schemas.microsoft.com/office/drawing/2014/main" id="{15B9D84B-37A9-4735-872E-5F1E06F6BCA2}"/>
              </a:ext>
            </a:extLst>
          </p:cNvPr>
          <p:cNvSpPr/>
          <p:nvPr/>
        </p:nvSpPr>
        <p:spPr>
          <a:xfrm>
            <a:off x="7062680" y="2493378"/>
            <a:ext cx="958647" cy="8281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hlinkClick r:id="rId12" action="ppaction://hlinksldjump"/>
              </a:rPr>
              <a:t>2014</a:t>
            </a:r>
            <a:endParaRPr lang="en-US" dirty="0"/>
          </a:p>
        </p:txBody>
      </p:sp>
      <p:sp>
        <p:nvSpPr>
          <p:cNvPr id="27" name="Oval 26">
            <a:extLst>
              <a:ext uri="{FF2B5EF4-FFF2-40B4-BE49-F238E27FC236}">
                <a16:creationId xmlns:a16="http://schemas.microsoft.com/office/drawing/2014/main" id="{152506EE-F935-48A5-98C9-12D0CD274EB3}"/>
              </a:ext>
            </a:extLst>
          </p:cNvPr>
          <p:cNvSpPr/>
          <p:nvPr/>
        </p:nvSpPr>
        <p:spPr>
          <a:xfrm>
            <a:off x="7559243" y="3714256"/>
            <a:ext cx="958647" cy="8281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hlinkClick r:id="rId13" action="ppaction://hlinksldjump"/>
              </a:rPr>
              <a:t>2015</a:t>
            </a:r>
            <a:endParaRPr lang="en-US" dirty="0"/>
          </a:p>
        </p:txBody>
      </p:sp>
      <p:sp>
        <p:nvSpPr>
          <p:cNvPr id="28" name="Oval 27">
            <a:extLst>
              <a:ext uri="{FF2B5EF4-FFF2-40B4-BE49-F238E27FC236}">
                <a16:creationId xmlns:a16="http://schemas.microsoft.com/office/drawing/2014/main" id="{3A09319C-53DC-45D0-B09C-EC8573BB01BA}"/>
              </a:ext>
            </a:extLst>
          </p:cNvPr>
          <p:cNvSpPr/>
          <p:nvPr/>
        </p:nvSpPr>
        <p:spPr>
          <a:xfrm>
            <a:off x="8315785" y="2493378"/>
            <a:ext cx="958647" cy="8281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hlinkClick r:id="rId14" action="ppaction://hlinksldjump"/>
              </a:rPr>
              <a:t>2016</a:t>
            </a:r>
            <a:endParaRPr lang="en-US" dirty="0"/>
          </a:p>
        </p:txBody>
      </p:sp>
      <p:sp>
        <p:nvSpPr>
          <p:cNvPr id="29" name="Oval 28">
            <a:extLst>
              <a:ext uri="{FF2B5EF4-FFF2-40B4-BE49-F238E27FC236}">
                <a16:creationId xmlns:a16="http://schemas.microsoft.com/office/drawing/2014/main" id="{1C1040F9-8180-4C06-B261-5CA40E3FA77D}"/>
              </a:ext>
            </a:extLst>
          </p:cNvPr>
          <p:cNvSpPr/>
          <p:nvPr/>
        </p:nvSpPr>
        <p:spPr>
          <a:xfrm>
            <a:off x="8811353" y="3714255"/>
            <a:ext cx="958647" cy="8281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hlinkClick r:id="rId15" action="ppaction://hlinksldjump"/>
              </a:rPr>
              <a:t>2017</a:t>
            </a:r>
            <a:endParaRPr lang="en-US" dirty="0"/>
          </a:p>
        </p:txBody>
      </p:sp>
    </p:spTree>
    <p:extLst>
      <p:ext uri="{BB962C8B-B14F-4D97-AF65-F5344CB8AC3E}">
        <p14:creationId xmlns:p14="http://schemas.microsoft.com/office/powerpoint/2010/main" val="4179703131"/>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Illmatic</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2524785911"/>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 </a:t>
            </a:r>
            <a:r>
              <a:rPr lang="en-US" dirty="0" err="1" smtClean="0"/>
              <a:t>Eyez</a:t>
            </a:r>
            <a:r>
              <a:rPr lang="en-US" dirty="0" smtClean="0"/>
              <a:t> on Me</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257535090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ATLiens</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168025100"/>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Stankonia</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3161700646"/>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Eminem Show</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1280764950"/>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College Dropout</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3510262236"/>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Late Registration</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162580491"/>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Cool</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256832140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Good kid, Mad City</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4195996996"/>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R.A.P. Music</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3773163850"/>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1992</a:t>
            </a:r>
          </a:p>
        </p:txBody>
      </p:sp>
      <p:sp>
        <p:nvSpPr>
          <p:cNvPr id="4" name="Rounded Rectangle 3"/>
          <p:cNvSpPr/>
          <p:nvPr/>
        </p:nvSpPr>
        <p:spPr>
          <a:xfrm>
            <a:off x="4010752" y="2124278"/>
            <a:ext cx="4170495" cy="4142297"/>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2" action="ppaction://hlinksldjump"/>
              </a:rPr>
              <a:t>The Chronic</a:t>
            </a:r>
            <a:endParaRPr lang="en-US" dirty="0"/>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308099"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Main Menu</a:t>
            </a:r>
            <a:endParaRPr lang="en-US" dirty="0"/>
          </a:p>
        </p:txBody>
      </p:sp>
    </p:spTree>
    <p:extLst>
      <p:ext uri="{BB962C8B-B14F-4D97-AF65-F5344CB8AC3E}">
        <p14:creationId xmlns:p14="http://schemas.microsoft.com/office/powerpoint/2010/main" val="367379160"/>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Water[s]</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1706495964"/>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 Pressure</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2223114781"/>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2014 Forest Hill Drive</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2810536520"/>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B4DA$$</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280709051"/>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 don’t like shit,</a:t>
            </a:r>
            <a:br>
              <a:rPr lang="en-US" dirty="0" smtClean="0"/>
            </a:br>
            <a:r>
              <a:rPr lang="en-US" dirty="0" smtClean="0"/>
              <a:t>I don’t go outside</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81588098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 Pimp a Butterfly</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252006678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Compton</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341992638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Still Brazy</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1152380993"/>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Blank Face LP</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879076473"/>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Atrocity Exhibition</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233498524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1993</a:t>
            </a:r>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308099"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2" action="ppaction://hlinksldjump"/>
              </a:rPr>
              <a:t>Back to Main Menu</a:t>
            </a:r>
            <a:endParaRPr lang="en-US" dirty="0"/>
          </a:p>
        </p:txBody>
      </p:sp>
      <p:grpSp>
        <p:nvGrpSpPr>
          <p:cNvPr id="3" name="Group 2">
            <a:extLst>
              <a:ext uri="{FF2B5EF4-FFF2-40B4-BE49-F238E27FC236}">
                <a16:creationId xmlns:a16="http://schemas.microsoft.com/office/drawing/2014/main" id="{63D05F82-44B4-45C8-B06C-819EE07E0191}"/>
              </a:ext>
            </a:extLst>
          </p:cNvPr>
          <p:cNvGrpSpPr/>
          <p:nvPr/>
        </p:nvGrpSpPr>
        <p:grpSpPr>
          <a:xfrm>
            <a:off x="2576527" y="2145485"/>
            <a:ext cx="7038946" cy="2567030"/>
            <a:chOff x="3507414" y="2684477"/>
            <a:chExt cx="7038946" cy="2567030"/>
          </a:xfrm>
        </p:grpSpPr>
        <p:sp>
          <p:nvSpPr>
            <p:cNvPr id="4" name="Rounded Rectangle 3"/>
            <p:cNvSpPr/>
            <p:nvPr/>
          </p:nvSpPr>
          <p:spPr>
            <a:xfrm>
              <a:off x="3507414" y="2684477"/>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3" action="ppaction://hlinksldjump"/>
                </a:rPr>
                <a:t>Doggystyle</a:t>
              </a:r>
              <a:endParaRPr lang="en-US" dirty="0"/>
            </a:p>
          </p:txBody>
        </p:sp>
        <p:sp>
          <p:nvSpPr>
            <p:cNvPr id="6" name="Rounded Rectangle 3">
              <a:extLst>
                <a:ext uri="{FF2B5EF4-FFF2-40B4-BE49-F238E27FC236}">
                  <a16:creationId xmlns:a16="http://schemas.microsoft.com/office/drawing/2014/main" id="{4DCA8959-A33A-4AAD-BEAE-765452B2D95E}"/>
                </a:ext>
              </a:extLst>
            </p:cNvPr>
            <p:cNvSpPr/>
            <p:nvPr/>
          </p:nvSpPr>
          <p:spPr>
            <a:xfrm>
              <a:off x="7627806" y="2684477"/>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4" action="ppaction://hlinksldjump"/>
                </a:rPr>
                <a:t>Midnight Marauders</a:t>
              </a:r>
              <a:endParaRPr lang="en-US" dirty="0"/>
            </a:p>
          </p:txBody>
        </p:sp>
      </p:grpSp>
    </p:spTree>
    <p:extLst>
      <p:ext uri="{BB962C8B-B14F-4D97-AF65-F5344CB8AC3E}">
        <p14:creationId xmlns:p14="http://schemas.microsoft.com/office/powerpoint/2010/main" val="345068172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 Amerikkkan Badass</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3913584045"/>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Flower Boy</a:t>
            </a: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183188" y="1366837"/>
            <a:ext cx="6172200" cy="4114800"/>
          </a:xfrm>
        </p:spPr>
      </p:pic>
      <p:sp>
        <p:nvSpPr>
          <p:cNvPr id="4" name="Text Placeholder 3"/>
          <p:cNvSpPr>
            <a:spLocks noGrp="1"/>
          </p:cNvSpPr>
          <p:nvPr>
            <p:ph type="body" sz="half" idx="2"/>
          </p:nvPr>
        </p:nvSpPr>
        <p:spPr/>
        <p:txBody>
          <a:bodyPr/>
          <a:lstStyle/>
          <a:p>
            <a:endParaRPr lang="en-US" dirty="0"/>
          </a:p>
          <a:p>
            <a:r>
              <a:rPr lang="en-US" dirty="0"/>
              <a:t>When this album came out</a:t>
            </a:r>
          </a:p>
          <a:p>
            <a:r>
              <a:rPr lang="en-US" dirty="0"/>
              <a:t>Why it was important</a:t>
            </a:r>
          </a:p>
          <a:p>
            <a:r>
              <a:rPr lang="en-US" dirty="0"/>
              <a:t>A brief description of the project</a:t>
            </a:r>
          </a:p>
          <a:p>
            <a:r>
              <a:rPr lang="en-US" dirty="0"/>
              <a:t>Top 3 songs off it</a:t>
            </a:r>
          </a:p>
        </p:txBody>
      </p:sp>
      <p:sp>
        <p:nvSpPr>
          <p:cNvPr id="6" name="Right Arrow 5"/>
          <p:cNvSpPr/>
          <p:nvPr/>
        </p:nvSpPr>
        <p:spPr>
          <a:xfrm rot="10800000">
            <a:off x="839788"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98700" y="5868988"/>
            <a:ext cx="1409700" cy="36933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Year</a:t>
            </a:r>
            <a:endParaRPr lang="en-US" dirty="0"/>
          </a:p>
        </p:txBody>
      </p:sp>
    </p:spTree>
    <p:extLst>
      <p:ext uri="{BB962C8B-B14F-4D97-AF65-F5344CB8AC3E}">
        <p14:creationId xmlns:p14="http://schemas.microsoft.com/office/powerpoint/2010/main" val="2145312504"/>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gular Pentagon 1"/>
          <p:cNvSpPr/>
          <p:nvPr/>
        </p:nvSpPr>
        <p:spPr>
          <a:xfrm>
            <a:off x="5207000" y="1981200"/>
            <a:ext cx="1320800" cy="1282700"/>
          </a:xfrm>
          <a:prstGeom prst="pen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2019300" y="3873500"/>
            <a:ext cx="11430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3676650" y="3873500"/>
            <a:ext cx="11430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334000" y="3873500"/>
            <a:ext cx="11430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6896100" y="3873500"/>
            <a:ext cx="11430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8458200" y="3873500"/>
            <a:ext cx="11430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a:off x="727075" y="5600700"/>
            <a:ext cx="558800" cy="5715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p:cNvSpPr/>
          <p:nvPr/>
        </p:nvSpPr>
        <p:spPr>
          <a:xfrm>
            <a:off x="1406525" y="5600700"/>
            <a:ext cx="558800" cy="5715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a:off x="2111375" y="5600700"/>
            <a:ext cx="558800" cy="5715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a:off x="2924175" y="5600700"/>
            <a:ext cx="558800" cy="5715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a:off x="3629025" y="5600700"/>
            <a:ext cx="558800" cy="5715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p:cNvSpPr/>
          <p:nvPr/>
        </p:nvSpPr>
        <p:spPr>
          <a:xfrm>
            <a:off x="4333875" y="5600700"/>
            <a:ext cx="558800" cy="5715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p:cNvSpPr/>
          <p:nvPr/>
        </p:nvSpPr>
        <p:spPr>
          <a:xfrm>
            <a:off x="5038725" y="5600700"/>
            <a:ext cx="558800" cy="5715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a:off x="5743575" y="5600700"/>
            <a:ext cx="558800" cy="5715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a:off x="6448425" y="5600700"/>
            <a:ext cx="558800" cy="5715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p:cNvSpPr/>
          <p:nvPr/>
        </p:nvSpPr>
        <p:spPr>
          <a:xfrm>
            <a:off x="7219950" y="5600700"/>
            <a:ext cx="558800" cy="5715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a:off x="7924800" y="5600700"/>
            <a:ext cx="558800" cy="5715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p:cNvSpPr/>
          <p:nvPr/>
        </p:nvSpPr>
        <p:spPr>
          <a:xfrm>
            <a:off x="8629650" y="5600700"/>
            <a:ext cx="558800" cy="5715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p:cNvSpPr/>
          <p:nvPr/>
        </p:nvSpPr>
        <p:spPr>
          <a:xfrm>
            <a:off x="9442450" y="5600700"/>
            <a:ext cx="558800" cy="5715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p:cNvSpPr/>
          <p:nvPr/>
        </p:nvSpPr>
        <p:spPr>
          <a:xfrm>
            <a:off x="10147300" y="5600700"/>
            <a:ext cx="558800" cy="5715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p:cNvSpPr/>
          <p:nvPr/>
        </p:nvSpPr>
        <p:spPr>
          <a:xfrm>
            <a:off x="10852150" y="5600700"/>
            <a:ext cx="558800" cy="5715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Arrow Connector 23"/>
          <p:cNvCxnSpPr>
            <a:stCxn id="2" idx="1"/>
            <a:endCxn id="3" idx="0"/>
          </p:cNvCxnSpPr>
          <p:nvPr/>
        </p:nvCxnSpPr>
        <p:spPr>
          <a:xfrm flipH="1">
            <a:off x="2590800" y="2471147"/>
            <a:ext cx="2616201" cy="1402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2" idx="2"/>
            <a:endCxn id="4" idx="0"/>
          </p:cNvCxnSpPr>
          <p:nvPr/>
        </p:nvCxnSpPr>
        <p:spPr>
          <a:xfrm flipH="1">
            <a:off x="4248150" y="3263897"/>
            <a:ext cx="1211101" cy="6096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2" idx="3"/>
            <a:endCxn id="5" idx="0"/>
          </p:cNvCxnSpPr>
          <p:nvPr/>
        </p:nvCxnSpPr>
        <p:spPr>
          <a:xfrm>
            <a:off x="5867400" y="3263900"/>
            <a:ext cx="38100" cy="609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2" idx="4"/>
            <a:endCxn id="6" idx="0"/>
          </p:cNvCxnSpPr>
          <p:nvPr/>
        </p:nvCxnSpPr>
        <p:spPr>
          <a:xfrm>
            <a:off x="6275549" y="3263897"/>
            <a:ext cx="1192051" cy="6096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 idx="5"/>
            <a:endCxn id="7" idx="0"/>
          </p:cNvCxnSpPr>
          <p:nvPr/>
        </p:nvCxnSpPr>
        <p:spPr>
          <a:xfrm>
            <a:off x="6527799" y="2471147"/>
            <a:ext cx="2501901" cy="1402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3" idx="1"/>
            <a:endCxn id="8" idx="0"/>
          </p:cNvCxnSpPr>
          <p:nvPr/>
        </p:nvCxnSpPr>
        <p:spPr>
          <a:xfrm flipH="1">
            <a:off x="1006475" y="4406900"/>
            <a:ext cx="1012825" cy="1193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3" idx="2"/>
            <a:endCxn id="9" idx="0"/>
          </p:cNvCxnSpPr>
          <p:nvPr/>
        </p:nvCxnSpPr>
        <p:spPr>
          <a:xfrm flipH="1">
            <a:off x="1685925" y="4940300"/>
            <a:ext cx="904875" cy="660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3" idx="2"/>
            <a:endCxn id="10" idx="0"/>
          </p:cNvCxnSpPr>
          <p:nvPr/>
        </p:nvCxnSpPr>
        <p:spPr>
          <a:xfrm flipH="1">
            <a:off x="2390775" y="4940300"/>
            <a:ext cx="200025" cy="660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4" idx="1"/>
            <a:endCxn id="11" idx="0"/>
          </p:cNvCxnSpPr>
          <p:nvPr/>
        </p:nvCxnSpPr>
        <p:spPr>
          <a:xfrm flipH="1">
            <a:off x="3203575" y="4406900"/>
            <a:ext cx="473075" cy="1193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4" idx="2"/>
            <a:endCxn id="12" idx="0"/>
          </p:cNvCxnSpPr>
          <p:nvPr/>
        </p:nvCxnSpPr>
        <p:spPr>
          <a:xfrm flipH="1">
            <a:off x="3908425" y="4940300"/>
            <a:ext cx="339725" cy="660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4" idx="2"/>
            <a:endCxn id="13" idx="0"/>
          </p:cNvCxnSpPr>
          <p:nvPr/>
        </p:nvCxnSpPr>
        <p:spPr>
          <a:xfrm>
            <a:off x="4248150" y="4940300"/>
            <a:ext cx="365125" cy="660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5" idx="1"/>
            <a:endCxn id="14" idx="0"/>
          </p:cNvCxnSpPr>
          <p:nvPr/>
        </p:nvCxnSpPr>
        <p:spPr>
          <a:xfrm flipH="1">
            <a:off x="5318125" y="4406900"/>
            <a:ext cx="15875" cy="1193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5" idx="2"/>
            <a:endCxn id="15" idx="0"/>
          </p:cNvCxnSpPr>
          <p:nvPr/>
        </p:nvCxnSpPr>
        <p:spPr>
          <a:xfrm>
            <a:off x="5905500" y="4940300"/>
            <a:ext cx="117475" cy="660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5" idx="3"/>
            <a:endCxn id="16" idx="0"/>
          </p:cNvCxnSpPr>
          <p:nvPr/>
        </p:nvCxnSpPr>
        <p:spPr>
          <a:xfrm>
            <a:off x="6477000" y="4406900"/>
            <a:ext cx="250825" cy="1193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6" idx="1"/>
            <a:endCxn id="17" idx="0"/>
          </p:cNvCxnSpPr>
          <p:nvPr/>
        </p:nvCxnSpPr>
        <p:spPr>
          <a:xfrm>
            <a:off x="6896100" y="4406900"/>
            <a:ext cx="603250" cy="1193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6" idx="2"/>
            <a:endCxn id="18" idx="0"/>
          </p:cNvCxnSpPr>
          <p:nvPr/>
        </p:nvCxnSpPr>
        <p:spPr>
          <a:xfrm>
            <a:off x="7467600" y="4940300"/>
            <a:ext cx="736600" cy="660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6" idx="3"/>
            <a:endCxn id="19" idx="0"/>
          </p:cNvCxnSpPr>
          <p:nvPr/>
        </p:nvCxnSpPr>
        <p:spPr>
          <a:xfrm>
            <a:off x="8039100" y="4406900"/>
            <a:ext cx="869950" cy="1193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7" idx="2"/>
            <a:endCxn id="20" idx="0"/>
          </p:cNvCxnSpPr>
          <p:nvPr/>
        </p:nvCxnSpPr>
        <p:spPr>
          <a:xfrm>
            <a:off x="9029700" y="4940300"/>
            <a:ext cx="692150" cy="660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7" idx="3"/>
            <a:endCxn id="21" idx="0"/>
          </p:cNvCxnSpPr>
          <p:nvPr/>
        </p:nvCxnSpPr>
        <p:spPr>
          <a:xfrm>
            <a:off x="9601200" y="4406900"/>
            <a:ext cx="825500" cy="1193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7" idx="3"/>
            <a:endCxn id="22" idx="0"/>
          </p:cNvCxnSpPr>
          <p:nvPr/>
        </p:nvCxnSpPr>
        <p:spPr>
          <a:xfrm>
            <a:off x="9601200" y="4406900"/>
            <a:ext cx="1530350" cy="1193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2" name="Rectangle 81"/>
          <p:cNvSpPr/>
          <p:nvPr/>
        </p:nvSpPr>
        <p:spPr>
          <a:xfrm>
            <a:off x="5022850" y="520700"/>
            <a:ext cx="1689100" cy="1155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4" name="Straight Arrow Connector 83"/>
          <p:cNvCxnSpPr>
            <a:stCxn id="82" idx="2"/>
            <a:endCxn id="2" idx="0"/>
          </p:cNvCxnSpPr>
          <p:nvPr/>
        </p:nvCxnSpPr>
        <p:spPr>
          <a:xfrm>
            <a:off x="5867400" y="1676400"/>
            <a:ext cx="0" cy="304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3679915"/>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A211C-5C80-4613-9DE7-BEFFFDBCA15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18FFA3A-83F2-4E19-8327-D59FB766D58B}"/>
              </a:ext>
            </a:extLst>
          </p:cNvPr>
          <p:cNvSpPr>
            <a:spLocks noGrp="1"/>
          </p:cNvSpPr>
          <p:nvPr>
            <p:ph idx="1"/>
          </p:nvPr>
        </p:nvSpPr>
        <p:spPr/>
        <p:txBody>
          <a:bodyPr>
            <a:normAutofit fontScale="92500" lnSpcReduction="10000"/>
          </a:bodyPr>
          <a:lstStyle/>
          <a:p>
            <a:r>
              <a:rPr lang="en-US" sz="1100" dirty="0"/>
              <a:t>Under Pressure- Logic/</a:t>
            </a:r>
            <a:r>
              <a:rPr lang="en-US" sz="1100" dirty="0">
                <a:solidFill>
                  <a:schemeClr val="bg1"/>
                </a:solidFill>
                <a:highlight>
                  <a:srgbClr val="000000"/>
                </a:highlight>
              </a:rPr>
              <a:t>2014</a:t>
            </a:r>
          </a:p>
          <a:p>
            <a:r>
              <a:rPr lang="en-US" sz="1100" dirty="0"/>
              <a:t>Illmatic- </a:t>
            </a:r>
            <a:r>
              <a:rPr lang="en-US" sz="1100" dirty="0" err="1"/>
              <a:t>Nas</a:t>
            </a:r>
            <a:r>
              <a:rPr lang="en-US" sz="1100" dirty="0"/>
              <a:t>/</a:t>
            </a:r>
            <a:r>
              <a:rPr lang="en-US" sz="1100" u="sng" dirty="0">
                <a:highlight>
                  <a:srgbClr val="00FF00"/>
                </a:highlight>
              </a:rPr>
              <a:t>1994</a:t>
            </a:r>
            <a:r>
              <a:rPr lang="en-US" sz="1100" dirty="0"/>
              <a:t>			The Eminem Show- Eminem/ </a:t>
            </a:r>
            <a:r>
              <a:rPr lang="en-US" sz="1100" u="sng" dirty="0">
                <a:highlight>
                  <a:srgbClr val="808000"/>
                </a:highlight>
              </a:rPr>
              <a:t>2002</a:t>
            </a:r>
          </a:p>
          <a:p>
            <a:r>
              <a:rPr lang="en-US" sz="1100" dirty="0"/>
              <a:t>Midnight Marauders, A Tribe called Quest/ </a:t>
            </a:r>
            <a:r>
              <a:rPr lang="en-US" sz="1100" dirty="0">
                <a:highlight>
                  <a:srgbClr val="FF0000"/>
                </a:highlight>
              </a:rPr>
              <a:t>1993	</a:t>
            </a:r>
            <a:r>
              <a:rPr lang="en-US" sz="1100" dirty="0"/>
              <a:t>	</a:t>
            </a:r>
            <a:r>
              <a:rPr lang="en-US" sz="1100" dirty="0" err="1"/>
              <a:t>Stankonia</a:t>
            </a:r>
            <a:r>
              <a:rPr lang="en-US" sz="1100" dirty="0"/>
              <a:t>- </a:t>
            </a:r>
            <a:r>
              <a:rPr lang="en-US" sz="1100" dirty="0" err="1"/>
              <a:t>Outkast</a:t>
            </a:r>
            <a:r>
              <a:rPr lang="en-US" sz="1100" dirty="0"/>
              <a:t>/ </a:t>
            </a:r>
            <a:r>
              <a:rPr lang="en-US" sz="1100" dirty="0">
                <a:highlight>
                  <a:srgbClr val="008080"/>
                </a:highlight>
              </a:rPr>
              <a:t>2000</a:t>
            </a:r>
          </a:p>
          <a:p>
            <a:r>
              <a:rPr lang="en-US" sz="1100" dirty="0"/>
              <a:t>R.A.P. Music- Killer Mike/ </a:t>
            </a:r>
            <a:r>
              <a:rPr lang="en-US" sz="1100" dirty="0">
                <a:highlight>
                  <a:srgbClr val="00FF00"/>
                </a:highlight>
              </a:rPr>
              <a:t>2012</a:t>
            </a:r>
            <a:r>
              <a:rPr lang="en-US" sz="1100" dirty="0"/>
              <a:t>			Still </a:t>
            </a:r>
            <a:r>
              <a:rPr lang="en-US" sz="1100" dirty="0" err="1"/>
              <a:t>Brazy</a:t>
            </a:r>
            <a:r>
              <a:rPr lang="en-US" sz="1100" dirty="0"/>
              <a:t>- YG/ </a:t>
            </a:r>
            <a:r>
              <a:rPr lang="en-US" sz="1100" dirty="0">
                <a:highlight>
                  <a:srgbClr val="FFFF00"/>
                </a:highlight>
              </a:rPr>
              <a:t>2016</a:t>
            </a:r>
          </a:p>
          <a:p>
            <a:r>
              <a:rPr lang="en-US" sz="1100" dirty="0"/>
              <a:t>The Chronic- Dr. Dre/ </a:t>
            </a:r>
            <a:r>
              <a:rPr lang="en-US" sz="1100" u="sng" dirty="0">
                <a:highlight>
                  <a:srgbClr val="FFFF00"/>
                </a:highlight>
              </a:rPr>
              <a:t>1992</a:t>
            </a:r>
            <a:r>
              <a:rPr lang="en-US" sz="1100" dirty="0"/>
              <a:t>			Blank Face LP- Schoolboy Q/ </a:t>
            </a:r>
            <a:r>
              <a:rPr lang="en-US" sz="1100" dirty="0">
                <a:highlight>
                  <a:srgbClr val="FFFF00"/>
                </a:highlight>
              </a:rPr>
              <a:t>2016</a:t>
            </a:r>
          </a:p>
          <a:p>
            <a:r>
              <a:rPr lang="en-US" sz="1100" dirty="0"/>
              <a:t>Flower Boy-Tyler the Creator/ </a:t>
            </a:r>
            <a:r>
              <a:rPr lang="en-US" sz="1100" dirty="0">
                <a:highlight>
                  <a:srgbClr val="808000"/>
                </a:highlight>
              </a:rPr>
              <a:t>2017</a:t>
            </a:r>
            <a:r>
              <a:rPr lang="en-US" sz="1100" dirty="0"/>
              <a:t>		B4DA$$- Joey Bada$$/ </a:t>
            </a:r>
            <a:r>
              <a:rPr lang="en-US" sz="1100" dirty="0">
                <a:highlight>
                  <a:srgbClr val="00FFFF"/>
                </a:highlight>
              </a:rPr>
              <a:t>2015</a:t>
            </a:r>
          </a:p>
          <a:p>
            <a:r>
              <a:rPr lang="en-US" sz="1100" dirty="0"/>
              <a:t>Compton- Dr. Dre/ </a:t>
            </a:r>
            <a:r>
              <a:rPr lang="en-US" sz="1100" dirty="0">
                <a:highlight>
                  <a:srgbClr val="00FFFF"/>
                </a:highlight>
              </a:rPr>
              <a:t>2015</a:t>
            </a:r>
            <a:r>
              <a:rPr lang="en-US" sz="1100" dirty="0"/>
              <a:t>			</a:t>
            </a:r>
            <a:r>
              <a:rPr lang="en-US" sz="1100" dirty="0" err="1"/>
              <a:t>ATLiens</a:t>
            </a:r>
            <a:r>
              <a:rPr lang="en-US" sz="1100" dirty="0"/>
              <a:t>- </a:t>
            </a:r>
            <a:r>
              <a:rPr lang="en-US" sz="1100" dirty="0" err="1"/>
              <a:t>Outkast</a:t>
            </a:r>
            <a:r>
              <a:rPr lang="en-US" sz="1100" dirty="0"/>
              <a:t>/ </a:t>
            </a:r>
            <a:r>
              <a:rPr lang="en-US" sz="1100" dirty="0">
                <a:highlight>
                  <a:srgbClr val="FF00FF"/>
                </a:highlight>
              </a:rPr>
              <a:t>1996</a:t>
            </a:r>
          </a:p>
          <a:p>
            <a:r>
              <a:rPr lang="en-US" sz="1100" dirty="0"/>
              <a:t>Doggystyle- Snoop Dogg/ </a:t>
            </a:r>
            <a:r>
              <a:rPr lang="en-US" sz="1100" dirty="0">
                <a:highlight>
                  <a:srgbClr val="FF0000"/>
                </a:highlight>
              </a:rPr>
              <a:t>1993</a:t>
            </a:r>
            <a:r>
              <a:rPr lang="en-US" sz="1100" dirty="0"/>
              <a:t>			late registration- Kanye West/ </a:t>
            </a:r>
            <a:r>
              <a:rPr lang="en-US" sz="1100" u="sng" dirty="0">
                <a:highlight>
                  <a:srgbClr val="C0C0C0"/>
                </a:highlight>
              </a:rPr>
              <a:t>2005</a:t>
            </a:r>
          </a:p>
          <a:p>
            <a:r>
              <a:rPr lang="en-US" sz="1100" dirty="0"/>
              <a:t>All </a:t>
            </a:r>
            <a:r>
              <a:rPr lang="en-US" sz="1100" dirty="0" err="1"/>
              <a:t>Eyez</a:t>
            </a:r>
            <a:r>
              <a:rPr lang="en-US" sz="1100" dirty="0"/>
              <a:t> on Me- 2Pac/ </a:t>
            </a:r>
            <a:r>
              <a:rPr lang="en-US" sz="1100" dirty="0">
                <a:highlight>
                  <a:srgbClr val="FF00FF"/>
                </a:highlight>
              </a:rPr>
              <a:t>1996</a:t>
            </a:r>
            <a:r>
              <a:rPr lang="en-US" sz="1100" dirty="0"/>
              <a:t>			good kid, mad city- Kendrick Lamar/ </a:t>
            </a:r>
            <a:r>
              <a:rPr lang="en-US" sz="1100" dirty="0">
                <a:highlight>
                  <a:srgbClr val="00FF00"/>
                </a:highlight>
              </a:rPr>
              <a:t>2012</a:t>
            </a:r>
          </a:p>
          <a:p>
            <a:r>
              <a:rPr lang="en-US" sz="1100" dirty="0"/>
              <a:t>2014 Forest Hill- J. Cole/ </a:t>
            </a:r>
            <a:r>
              <a:rPr lang="en-US" sz="1100" dirty="0">
                <a:solidFill>
                  <a:schemeClr val="bg1"/>
                </a:solidFill>
                <a:highlight>
                  <a:srgbClr val="000000"/>
                </a:highlight>
              </a:rPr>
              <a:t>2014</a:t>
            </a:r>
          </a:p>
          <a:p>
            <a:r>
              <a:rPr lang="en-US" sz="1100" dirty="0"/>
              <a:t>To Pimp a Butterfly- Kendrick Lamar/ </a:t>
            </a:r>
            <a:r>
              <a:rPr lang="en-US" sz="1100" dirty="0">
                <a:highlight>
                  <a:srgbClr val="00FFFF"/>
                </a:highlight>
              </a:rPr>
              <a:t>2015</a:t>
            </a:r>
          </a:p>
          <a:p>
            <a:r>
              <a:rPr lang="en-US" sz="1100" dirty="0"/>
              <a:t>All-</a:t>
            </a:r>
            <a:r>
              <a:rPr lang="en-US" sz="1100" dirty="0" err="1"/>
              <a:t>Amerikkan</a:t>
            </a:r>
            <a:r>
              <a:rPr lang="en-US" sz="1100" dirty="0"/>
              <a:t> Badass- Joey Bada$$/ </a:t>
            </a:r>
            <a:r>
              <a:rPr lang="en-US" sz="1100" dirty="0">
                <a:highlight>
                  <a:srgbClr val="808000"/>
                </a:highlight>
              </a:rPr>
              <a:t>2017</a:t>
            </a:r>
          </a:p>
          <a:p>
            <a:r>
              <a:rPr lang="en-US" sz="1100" dirty="0"/>
              <a:t>Atrocity Exhibition- Danny Brown/ </a:t>
            </a:r>
            <a:r>
              <a:rPr lang="en-US" sz="1100" dirty="0">
                <a:highlight>
                  <a:srgbClr val="FFFF00"/>
                </a:highlight>
              </a:rPr>
              <a:t>2016</a:t>
            </a:r>
          </a:p>
          <a:p>
            <a:r>
              <a:rPr lang="en-US" sz="1100" dirty="0"/>
              <a:t>The Water[s]- Mick Jenkins/ </a:t>
            </a:r>
            <a:r>
              <a:rPr lang="en-US" sz="1100" dirty="0">
                <a:solidFill>
                  <a:schemeClr val="bg1"/>
                </a:solidFill>
                <a:highlight>
                  <a:srgbClr val="000000"/>
                </a:highlight>
              </a:rPr>
              <a:t>2014</a:t>
            </a:r>
          </a:p>
          <a:p>
            <a:r>
              <a:rPr lang="en-US" sz="1100" dirty="0"/>
              <a:t>The College Dropout- Kanye West/ </a:t>
            </a:r>
            <a:r>
              <a:rPr lang="en-US" sz="1100" u="sng" dirty="0">
                <a:highlight>
                  <a:srgbClr val="808080"/>
                </a:highlight>
              </a:rPr>
              <a:t>2004</a:t>
            </a:r>
          </a:p>
          <a:p>
            <a:r>
              <a:rPr lang="en-US" sz="1100" dirty="0"/>
              <a:t>I don’t like shit, I don’t go outside- Earl Sweatshirt/ </a:t>
            </a:r>
            <a:r>
              <a:rPr lang="en-US" sz="1100" dirty="0">
                <a:highlight>
                  <a:srgbClr val="00FFFF"/>
                </a:highlight>
              </a:rPr>
              <a:t>2015</a:t>
            </a:r>
          </a:p>
          <a:p>
            <a:r>
              <a:rPr lang="en-US" sz="1100" dirty="0"/>
              <a:t>The Cool- Lupe Fiasco/ </a:t>
            </a:r>
            <a:r>
              <a:rPr lang="en-US" sz="1100" u="sng" dirty="0">
                <a:solidFill>
                  <a:schemeClr val="bg1"/>
                </a:solidFill>
                <a:highlight>
                  <a:srgbClr val="000080"/>
                </a:highlight>
              </a:rPr>
              <a:t>2007</a:t>
            </a:r>
            <a:endParaRPr lang="en-US" u="sng" dirty="0">
              <a:solidFill>
                <a:schemeClr val="bg1"/>
              </a:solidFill>
              <a:highlight>
                <a:srgbClr val="000080"/>
              </a:highlight>
            </a:endParaRPr>
          </a:p>
          <a:p>
            <a:endParaRPr lang="en-US" dirty="0"/>
          </a:p>
        </p:txBody>
      </p:sp>
    </p:spTree>
    <p:extLst>
      <p:ext uri="{BB962C8B-B14F-4D97-AF65-F5344CB8AC3E}">
        <p14:creationId xmlns:p14="http://schemas.microsoft.com/office/powerpoint/2010/main" val="3929577001"/>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1994</a:t>
            </a:r>
          </a:p>
        </p:txBody>
      </p:sp>
      <p:sp>
        <p:nvSpPr>
          <p:cNvPr id="4" name="Rounded Rectangle 3"/>
          <p:cNvSpPr/>
          <p:nvPr/>
        </p:nvSpPr>
        <p:spPr>
          <a:xfrm>
            <a:off x="4010752" y="2124278"/>
            <a:ext cx="4170495" cy="4142297"/>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2" action="ppaction://hlinksldjump"/>
              </a:rPr>
              <a:t>Illmatic</a:t>
            </a:r>
            <a:endParaRPr lang="en-US" dirty="0"/>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308099"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Main Menu</a:t>
            </a:r>
            <a:endParaRPr lang="en-US" dirty="0"/>
          </a:p>
        </p:txBody>
      </p:sp>
    </p:spTree>
    <p:extLst>
      <p:ext uri="{BB962C8B-B14F-4D97-AF65-F5344CB8AC3E}">
        <p14:creationId xmlns:p14="http://schemas.microsoft.com/office/powerpoint/2010/main" val="3751973345"/>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1996</a:t>
            </a:r>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308099"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2" action="ppaction://hlinksldjump"/>
              </a:rPr>
              <a:t>Back to Main Menu</a:t>
            </a:r>
            <a:endParaRPr lang="en-US" dirty="0"/>
          </a:p>
        </p:txBody>
      </p:sp>
      <p:grpSp>
        <p:nvGrpSpPr>
          <p:cNvPr id="3" name="Group 2">
            <a:extLst>
              <a:ext uri="{FF2B5EF4-FFF2-40B4-BE49-F238E27FC236}">
                <a16:creationId xmlns:a16="http://schemas.microsoft.com/office/drawing/2014/main" id="{63D05F82-44B4-45C8-B06C-819EE07E0191}"/>
              </a:ext>
            </a:extLst>
          </p:cNvPr>
          <p:cNvGrpSpPr/>
          <p:nvPr/>
        </p:nvGrpSpPr>
        <p:grpSpPr>
          <a:xfrm>
            <a:off x="2576527" y="2145485"/>
            <a:ext cx="7038946" cy="2567030"/>
            <a:chOff x="3507414" y="2684477"/>
            <a:chExt cx="7038946" cy="2567030"/>
          </a:xfrm>
        </p:grpSpPr>
        <p:sp>
          <p:nvSpPr>
            <p:cNvPr id="4" name="Rounded Rectangle 3"/>
            <p:cNvSpPr/>
            <p:nvPr/>
          </p:nvSpPr>
          <p:spPr>
            <a:xfrm>
              <a:off x="3507414" y="2684477"/>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3" action="ppaction://hlinksldjump"/>
                </a:rPr>
                <a:t>All </a:t>
              </a:r>
              <a:r>
                <a:rPr lang="en-US" dirty="0" err="1">
                  <a:hlinkClick r:id="rId3" action="ppaction://hlinksldjump"/>
                </a:rPr>
                <a:t>Eyez</a:t>
              </a:r>
              <a:r>
                <a:rPr lang="en-US" dirty="0">
                  <a:hlinkClick r:id="rId3" action="ppaction://hlinksldjump"/>
                </a:rPr>
                <a:t> On Me</a:t>
              </a:r>
              <a:endParaRPr lang="en-US" dirty="0"/>
            </a:p>
          </p:txBody>
        </p:sp>
        <p:sp>
          <p:nvSpPr>
            <p:cNvPr id="6" name="Rounded Rectangle 3">
              <a:extLst>
                <a:ext uri="{FF2B5EF4-FFF2-40B4-BE49-F238E27FC236}">
                  <a16:creationId xmlns:a16="http://schemas.microsoft.com/office/drawing/2014/main" id="{4DCA8959-A33A-4AAD-BEAE-765452B2D95E}"/>
                </a:ext>
              </a:extLst>
            </p:cNvPr>
            <p:cNvSpPr/>
            <p:nvPr/>
          </p:nvSpPr>
          <p:spPr>
            <a:xfrm>
              <a:off x="7627806" y="2684477"/>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4" action="ppaction://hlinksldjump"/>
                </a:rPr>
                <a:t>ATLiens</a:t>
              </a:r>
              <a:endParaRPr lang="en-US" dirty="0"/>
            </a:p>
          </p:txBody>
        </p:sp>
      </p:grpSp>
    </p:spTree>
    <p:extLst>
      <p:ext uri="{BB962C8B-B14F-4D97-AF65-F5344CB8AC3E}">
        <p14:creationId xmlns:p14="http://schemas.microsoft.com/office/powerpoint/2010/main" val="303221863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2000</a:t>
            </a:r>
          </a:p>
        </p:txBody>
      </p:sp>
      <p:sp>
        <p:nvSpPr>
          <p:cNvPr id="4" name="Rounded Rectangle 3"/>
          <p:cNvSpPr/>
          <p:nvPr/>
        </p:nvSpPr>
        <p:spPr>
          <a:xfrm>
            <a:off x="4010752" y="2124278"/>
            <a:ext cx="4170495" cy="4142297"/>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2" action="ppaction://hlinksldjump"/>
              </a:rPr>
              <a:t>Stankonia</a:t>
            </a:r>
            <a:endParaRPr lang="en-US" dirty="0"/>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308099"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Main Menu</a:t>
            </a:r>
            <a:endParaRPr lang="en-US" dirty="0"/>
          </a:p>
        </p:txBody>
      </p:sp>
    </p:spTree>
    <p:extLst>
      <p:ext uri="{BB962C8B-B14F-4D97-AF65-F5344CB8AC3E}">
        <p14:creationId xmlns:p14="http://schemas.microsoft.com/office/powerpoint/2010/main" val="45037396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2002</a:t>
            </a:r>
          </a:p>
        </p:txBody>
      </p:sp>
      <p:sp>
        <p:nvSpPr>
          <p:cNvPr id="4" name="Rounded Rectangle 3"/>
          <p:cNvSpPr/>
          <p:nvPr/>
        </p:nvSpPr>
        <p:spPr>
          <a:xfrm>
            <a:off x="4010752" y="2124278"/>
            <a:ext cx="4170495" cy="4142297"/>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2" action="ppaction://hlinksldjump"/>
              </a:rPr>
              <a:t>The Eminem Show</a:t>
            </a:r>
            <a:endParaRPr lang="en-US" dirty="0"/>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308099"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Main Menu</a:t>
            </a:r>
            <a:endParaRPr lang="en-US" dirty="0"/>
          </a:p>
        </p:txBody>
      </p:sp>
    </p:spTree>
    <p:extLst>
      <p:ext uri="{BB962C8B-B14F-4D97-AF65-F5344CB8AC3E}">
        <p14:creationId xmlns:p14="http://schemas.microsoft.com/office/powerpoint/2010/main" val="425489993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2004</a:t>
            </a:r>
          </a:p>
        </p:txBody>
      </p:sp>
      <p:sp>
        <p:nvSpPr>
          <p:cNvPr id="4" name="Rounded Rectangle 3"/>
          <p:cNvSpPr/>
          <p:nvPr/>
        </p:nvSpPr>
        <p:spPr>
          <a:xfrm>
            <a:off x="4010752" y="2124278"/>
            <a:ext cx="4170495" cy="4142297"/>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hlinkClick r:id="rId2" action="ppaction://hlinksldjump"/>
              </a:rPr>
              <a:t>The College Dropout</a:t>
            </a:r>
            <a:endParaRPr lang="en-US" dirty="0"/>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308099"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hlinkClick r:id="rId3" action="ppaction://hlinksldjump"/>
              </a:rPr>
              <a:t>Back to Main Menu</a:t>
            </a:r>
            <a:endParaRPr lang="en-US" dirty="0"/>
          </a:p>
        </p:txBody>
      </p:sp>
    </p:spTree>
    <p:extLst>
      <p:ext uri="{BB962C8B-B14F-4D97-AF65-F5344CB8AC3E}">
        <p14:creationId xmlns:p14="http://schemas.microsoft.com/office/powerpoint/2010/main" val="3360239130"/>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TotalTime>
  <Words>960</Words>
  <Application>Microsoft Office PowerPoint</Application>
  <PresentationFormat>Widescreen</PresentationFormat>
  <Paragraphs>262</Paragraphs>
  <Slides>43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43</vt:i4>
      </vt:variant>
    </vt:vector>
  </HeadingPairs>
  <TitlesOfParts>
    <vt:vector size="47" baseType="lpstr">
      <vt:lpstr>Arial</vt:lpstr>
      <vt:lpstr>Calibri</vt:lpstr>
      <vt:lpstr>Calibri Light</vt:lpstr>
      <vt:lpstr>Office Theme</vt:lpstr>
      <vt:lpstr>Project 2 Wireframe</vt:lpstr>
      <vt:lpstr>PowerPoint Presentation</vt:lpstr>
      <vt:lpstr>1992</vt:lpstr>
      <vt:lpstr>1993</vt:lpstr>
      <vt:lpstr>1994</vt:lpstr>
      <vt:lpstr>1996</vt:lpstr>
      <vt:lpstr>2000</vt:lpstr>
      <vt:lpstr>2002</vt:lpstr>
      <vt:lpstr>2004</vt:lpstr>
      <vt:lpstr>2005</vt:lpstr>
      <vt:lpstr>2007</vt:lpstr>
      <vt:lpstr>2012</vt:lpstr>
      <vt:lpstr>2014</vt:lpstr>
      <vt:lpstr>2015</vt:lpstr>
      <vt:lpstr>2016</vt:lpstr>
      <vt:lpstr>2017</vt:lpstr>
      <vt:lpstr>The Chronic</vt:lpstr>
      <vt:lpstr>Doggystyle</vt:lpstr>
      <vt:lpstr>Midnight Marauders</vt:lpstr>
      <vt:lpstr>Illmatic</vt:lpstr>
      <vt:lpstr>All Eyez on Me</vt:lpstr>
      <vt:lpstr>ATLiens</vt:lpstr>
      <vt:lpstr>Stankonia</vt:lpstr>
      <vt:lpstr>The Eminem Show</vt:lpstr>
      <vt:lpstr>The College Dropout</vt:lpstr>
      <vt:lpstr>Late Registration</vt:lpstr>
      <vt:lpstr>The Cool</vt:lpstr>
      <vt:lpstr>Good kid, Mad City</vt:lpstr>
      <vt:lpstr>R.A.P. Music</vt:lpstr>
      <vt:lpstr>The Water[s]</vt:lpstr>
      <vt:lpstr>Under Pressure</vt:lpstr>
      <vt:lpstr>2014 Forest Hill Drive</vt:lpstr>
      <vt:lpstr>B4DA$$</vt:lpstr>
      <vt:lpstr>I don’t like shit, I don’t go outside</vt:lpstr>
      <vt:lpstr>To Pimp a Butterfly</vt:lpstr>
      <vt:lpstr>Compton</vt:lpstr>
      <vt:lpstr>Still Brazy</vt:lpstr>
      <vt:lpstr>Blank Face LP</vt:lpstr>
      <vt:lpstr>Atrocity Exhibition</vt:lpstr>
      <vt:lpstr>All Amerikkkan Badass</vt:lpstr>
      <vt:lpstr>Flower Boy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Brandon Hernandez</dc:creator>
  <cp:lastModifiedBy>Hernandez, Brandon</cp:lastModifiedBy>
  <cp:revision>28</cp:revision>
  <dcterms:created xsi:type="dcterms:W3CDTF">2017-11-17T00:02:37Z</dcterms:created>
  <dcterms:modified xsi:type="dcterms:W3CDTF">2017-12-08T00:54:43Z</dcterms:modified>
</cp:coreProperties>
</file>