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mpeg"/>
  <Default Extension="jpg" ContentType="image/jpeg"/>
  <Default Extension="mp4" ContentType="video/mp4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8" r:id="rId2"/>
    <p:sldId id="257" r:id="rId3"/>
    <p:sldId id="259" r:id="rId4"/>
    <p:sldId id="260" r:id="rId5"/>
    <p:sldId id="266" r:id="rId6"/>
    <p:sldId id="267" r:id="rId7"/>
    <p:sldId id="268" r:id="rId8"/>
    <p:sldId id="261" r:id="rId9"/>
    <p:sldId id="262" r:id="rId10"/>
    <p:sldId id="269" r:id="rId11"/>
    <p:sldId id="270" r:id="rId12"/>
    <p:sldId id="271" r:id="rId13"/>
    <p:sldId id="263" r:id="rId14"/>
    <p:sldId id="272" r:id="rId15"/>
    <p:sldId id="264" r:id="rId16"/>
    <p:sldId id="274" r:id="rId17"/>
    <p:sldId id="273" r:id="rId18"/>
    <p:sldId id="275" r:id="rId19"/>
    <p:sldId id="276" r:id="rId20"/>
    <p:sldId id="277" r:id="rId21"/>
    <p:sldId id="278" r:id="rId22"/>
    <p:sldId id="265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/>
    <p:restoredTop sz="92202"/>
  </p:normalViewPr>
  <p:slideViewPr>
    <p:cSldViewPr snapToGrid="0" snapToObjects="1">
      <p:cViewPr varScale="1">
        <p:scale>
          <a:sx n="104" d="100"/>
          <a:sy n="104" d="100"/>
        </p:scale>
        <p:origin x="9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D15C2-4B1D-8343-80FB-BE5676A8A118}" type="datetimeFigureOut">
              <a:rPr lang="en-US" smtClean="0"/>
              <a:t>11/2/17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C5094-52AB-9F45-BF9D-C2AB31664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21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2C5094-52AB-9F45-BF9D-C2AB31664B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49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jpg"/><Relationship Id="rId10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1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1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4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4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Table of contents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206" y="2111109"/>
            <a:ext cx="1195448" cy="1195448"/>
          </a:xfr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173" y="2113087"/>
            <a:ext cx="1193470" cy="11934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213" y="4547697"/>
            <a:ext cx="1200397" cy="119544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13173" y="3443844"/>
            <a:ext cx="119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9305185" y="3443844"/>
            <a:ext cx="1193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917149" y="5864657"/>
            <a:ext cx="1200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221979" y="5864657"/>
            <a:ext cx="1198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917149" y="3443844"/>
            <a:ext cx="1199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217643" y="3443844"/>
            <a:ext cx="1202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Multimedia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149" y="2107096"/>
            <a:ext cx="1199461" cy="119946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643" y="2105356"/>
            <a:ext cx="1202943" cy="120294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643" y="4536989"/>
            <a:ext cx="1204097" cy="120409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206" y="4547697"/>
            <a:ext cx="1200140" cy="119392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9248715" y="5864657"/>
            <a:ext cx="1195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Copyrights</a:t>
            </a:r>
            <a:endParaRPr lang="en-US" dirty="0"/>
          </a:p>
        </p:txBody>
      </p:sp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28853" y="6229871"/>
            <a:ext cx="455141" cy="455141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48557" y="6229871"/>
            <a:ext cx="459259" cy="459259"/>
          </a:xfrm>
          <a:prstGeom prst="rect">
            <a:avLst/>
          </a:prstGeom>
        </p:spPr>
      </p:pic>
      <p:pic>
        <p:nvPicPr>
          <p:cNvPr id="29" name="Picture 28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320" y="6236055"/>
            <a:ext cx="457200" cy="4572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336" y="4536989"/>
            <a:ext cx="1196203" cy="1196203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582932" y="5866586"/>
            <a:ext cx="1200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Hardware/ Software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79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 of Sound 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Sound is described in terms of two characteristics:</a:t>
            </a:r>
          </a:p>
          <a:p>
            <a:pPr lvl="1"/>
            <a:r>
              <a:rPr lang="en-US" dirty="0" smtClean="0"/>
              <a:t>Frequency (or pitch)</a:t>
            </a:r>
          </a:p>
          <a:p>
            <a:pPr lvl="1"/>
            <a:r>
              <a:rPr lang="en-US" dirty="0" smtClean="0"/>
              <a:t>Amplitude (or loudness)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059" y="3788808"/>
            <a:ext cx="5450703" cy="2445175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7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Frequency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Frequency: is a measure of how many vibrations occur in one second. This is measured in Hertz and directly corresponds to the pitch of a sound. </a:t>
            </a:r>
          </a:p>
          <a:p>
            <a:pPr lvl="1"/>
            <a:r>
              <a:rPr lang="en-US" dirty="0" smtClean="0"/>
              <a:t>The more frequent vibration occurs the higher the pitch of the sound.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376" y="3892378"/>
            <a:ext cx="4264070" cy="2596388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0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Amplitude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Amplitude: is the maximum displacement of a wave from an equilibrium position.</a:t>
            </a:r>
          </a:p>
          <a:p>
            <a:pPr lvl="1"/>
            <a:r>
              <a:rPr lang="en-US" dirty="0" smtClean="0"/>
              <a:t>The louder a sound, the more energy it has. This means loud sounds have a large amplitude. The amplitude relates to how loud a sound is.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484" y="4020344"/>
            <a:ext cx="4881853" cy="2770452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62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Animation is the rapid display of a sequence of images of 2-D or 3-D artwork or model position in order to create an illusion of movement.</a:t>
            </a:r>
          </a:p>
          <a:p>
            <a:r>
              <a:rPr lang="en-US" dirty="0" smtClean="0"/>
              <a:t>The effect is an optical illusion of motion due to the phenomenon of persistence of vision.</a:t>
            </a:r>
          </a:p>
          <a:p>
            <a:r>
              <a:rPr lang="en-US" dirty="0" smtClean="0"/>
              <a:t>Animation adds visual impact to the multimedia project. Animation are used in cartoons, scientific visualization.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105" y="0"/>
            <a:ext cx="2197895" cy="2637474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Animated text: Using the HTML &lt;blink&gt; command causes text to flash on and off.</a:t>
            </a:r>
          </a:p>
          <a:p>
            <a:r>
              <a:rPr lang="en-US" dirty="0" smtClean="0"/>
              <a:t>Animated gif: Using a software program to create a series of gif files such as GIF builder.</a:t>
            </a:r>
          </a:p>
          <a:p>
            <a:r>
              <a:rPr lang="en-US" dirty="0" smtClean="0"/>
              <a:t>3-D environments: a computer language used to create 3-D images. </a:t>
            </a:r>
            <a:endParaRPr lang="en-US" dirty="0"/>
          </a:p>
        </p:txBody>
      </p:sp>
      <p:pic>
        <p:nvPicPr>
          <p:cNvPr id="6" name="Picture 5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5259" y="6233983"/>
            <a:ext cx="461318" cy="461318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55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embedding of video in multimedia applications is a powerful way to convey information which can incorporate a personal element which other media lack.</a:t>
            </a:r>
          </a:p>
          <a:p>
            <a:r>
              <a:rPr lang="en-US" dirty="0" smtClean="0"/>
              <a:t>Video enhances, dramatizes, and gives impact to your multimedia application.</a:t>
            </a:r>
          </a:p>
          <a:p>
            <a:r>
              <a:rPr lang="en-US" dirty="0" smtClean="0"/>
              <a:t>The advantage if integrating video into a multimedia presentation is the capacity to effectively convey a great deal of information in the least amount of time. </a:t>
            </a:r>
            <a:endParaRPr lang="en-US" dirty="0"/>
          </a:p>
        </p:txBody>
      </p:sp>
      <p:pic>
        <p:nvPicPr>
          <p:cNvPr id="4" name="Picture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9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Several elements determine file size:</a:t>
            </a:r>
          </a:p>
          <a:p>
            <a:pPr lvl="1"/>
            <a:r>
              <a:rPr lang="en-US" dirty="0" smtClean="0"/>
              <a:t>Frame rate</a:t>
            </a:r>
          </a:p>
          <a:p>
            <a:pPr lvl="1"/>
            <a:r>
              <a:rPr lang="en-US" dirty="0" smtClean="0"/>
              <a:t>Image size</a:t>
            </a:r>
          </a:p>
          <a:p>
            <a:pPr lvl="1"/>
            <a:r>
              <a:rPr lang="en-US" dirty="0" smtClean="0"/>
              <a:t>Color depth</a:t>
            </a:r>
          </a:p>
          <a:p>
            <a:r>
              <a:rPr lang="en-US" dirty="0" smtClean="0"/>
              <a:t>To determine file size use the following formula:</a:t>
            </a:r>
            <a:endParaRPr lang="en-US" dirty="0"/>
          </a:p>
          <a:p>
            <a:pPr lvl="1"/>
            <a:r>
              <a:rPr lang="en-US" dirty="0"/>
              <a:t> </a:t>
            </a:r>
            <a:r>
              <a:rPr lang="en-US" dirty="0" smtClean="0"/>
              <a:t>Frames per second * image size * color depth / 8 = file size </a:t>
            </a:r>
          </a:p>
        </p:txBody>
      </p:sp>
      <p:pic>
        <p:nvPicPr>
          <p:cNvPr id="4" name="84033184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09602" y="952523"/>
            <a:ext cx="4559086" cy="3039390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8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compression and editing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two types of video compression</a:t>
            </a:r>
          </a:p>
          <a:p>
            <a:pPr lvl="1"/>
            <a:r>
              <a:rPr lang="en-US" dirty="0" smtClean="0"/>
              <a:t>Lossless: Preserves the exact image throughout the compression</a:t>
            </a:r>
          </a:p>
          <a:p>
            <a:pPr lvl="1"/>
            <a:r>
              <a:rPr lang="en-US" dirty="0" err="1" smtClean="0"/>
              <a:t>Lossy</a:t>
            </a:r>
            <a:r>
              <a:rPr lang="en-US" dirty="0" smtClean="0"/>
              <a:t>: Eliminates some of the data in the image (provides greater compression ratios than lossless)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147" y="3774280"/>
            <a:ext cx="4502665" cy="2707181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Lossless vs. </a:t>
            </a:r>
            <a:r>
              <a:rPr lang="en-US" dirty="0" err="1"/>
              <a:t>Lossy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0" r="16846"/>
          <a:stretch/>
        </p:blipFill>
        <p:spPr>
          <a:xfrm>
            <a:off x="2421924" y="1663291"/>
            <a:ext cx="5424701" cy="2315596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924" y="4332234"/>
            <a:ext cx="7426411" cy="21313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6184" y="2582562"/>
            <a:ext cx="21995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/>
              <a:t>Lossless:</a:t>
            </a:r>
            <a:endParaRPr lang="en-US" sz="2500" dirty="0"/>
          </a:p>
        </p:txBody>
      </p:sp>
      <p:sp>
        <p:nvSpPr>
          <p:cNvPr id="10" name="Rectangle 9"/>
          <p:cNvSpPr/>
          <p:nvPr/>
        </p:nvSpPr>
        <p:spPr>
          <a:xfrm>
            <a:off x="976184" y="5137115"/>
            <a:ext cx="180408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 err="1" smtClean="0"/>
              <a:t>Lossy</a:t>
            </a:r>
            <a:r>
              <a:rPr lang="en-US" sz="2500" dirty="0" smtClean="0"/>
              <a:t>:</a:t>
            </a:r>
            <a:endParaRPr lang="en-US" sz="2500" dirty="0"/>
          </a:p>
        </p:txBody>
      </p:sp>
      <p:pic>
        <p:nvPicPr>
          <p:cNvPr id="11" name="Picture 1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09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Fair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Ok to use in a face-to-face seated class</a:t>
            </a:r>
          </a:p>
          <a:p>
            <a:r>
              <a:rPr lang="en-US" dirty="0" smtClean="0"/>
              <a:t>Ok to use external hyperlinks</a:t>
            </a:r>
          </a:p>
          <a:p>
            <a:r>
              <a:rPr lang="en-US" dirty="0" smtClean="0"/>
              <a:t>Ok to use for learning purposes</a:t>
            </a:r>
          </a:p>
          <a:p>
            <a:r>
              <a:rPr lang="en-US" dirty="0" smtClean="0"/>
              <a:t>Not fair use: Using a material to prevent a sale.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32" y="1357803"/>
            <a:ext cx="3828535" cy="3828535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2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IS MULTIMEDIA?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Multimedia is a combination of text, sound, </a:t>
            </a:r>
            <a:r>
              <a:rPr lang="en-US" dirty="0" smtClean="0"/>
              <a:t>images, video, and animation delivers by computer or any other electronic media.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964" y="3209541"/>
            <a:ext cx="6532949" cy="3447317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17357" y="6229860"/>
            <a:ext cx="457200" cy="45720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77465" y="6229860"/>
            <a:ext cx="457200" cy="457200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411" y="622986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0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hardware: is the collection of physical elements that constitute a computer system. Computer hardware refers to the physical parts or components of a computer such as monitor, keyboard, computer data storage, hard drive disk, mouse, etc.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482" y="3684373"/>
            <a:ext cx="3072370" cy="3072370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software: is any set of machine-readable instructions ( in a form of computer program) that directs a computer’s processor to perform specific operations.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635" y="3298567"/>
            <a:ext cx="5715000" cy="3251200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27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COPYRIGHTS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exclusive legal right for a creator to make use of their work.</a:t>
            </a:r>
          </a:p>
          <a:p>
            <a:r>
              <a:rPr lang="en-US" dirty="0" smtClean="0"/>
              <a:t>Copyright exceptions:</a:t>
            </a:r>
          </a:p>
          <a:p>
            <a:pPr lvl="1"/>
            <a:r>
              <a:rPr lang="en-US" dirty="0" smtClean="0"/>
              <a:t>Name, titles, short expressions, etc.</a:t>
            </a:r>
          </a:p>
          <a:p>
            <a:pPr lvl="1"/>
            <a:r>
              <a:rPr lang="en-US" dirty="0" smtClean="0"/>
              <a:t>Lists</a:t>
            </a:r>
          </a:p>
          <a:p>
            <a:pPr lvl="1"/>
            <a:r>
              <a:rPr lang="en-US" dirty="0" smtClean="0"/>
              <a:t>Commonly known facts</a:t>
            </a:r>
          </a:p>
          <a:p>
            <a:pPr lvl="1"/>
            <a:r>
              <a:rPr lang="en-US" dirty="0" smtClean="0"/>
              <a:t>Things not in a fixed medium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39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Uses of Multimedia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249487"/>
            <a:ext cx="9905999" cy="3541714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Business: Business application for multimedia include presentation, training, advertisement, video, conferencing and etc..</a:t>
            </a:r>
          </a:p>
          <a:p>
            <a:r>
              <a:rPr lang="en-US" dirty="0" smtClean="0"/>
              <a:t>Education: Multimedia is better form of teaching school and college. Multimedia presentations are great way to introduce new concepts or explain a new technology. </a:t>
            </a:r>
          </a:p>
          <a:p>
            <a:r>
              <a:rPr lang="en-US" dirty="0" smtClean="0"/>
              <a:t> Public place: multimedia  provides useful information and help the customers in interactive manners in places like in hotels, train stations, shopping malls, museums, libraries, and grocery stores.</a:t>
            </a:r>
            <a:endParaRPr lang="en-US" dirty="0"/>
          </a:p>
        </p:txBody>
      </p:sp>
      <p:pic>
        <p:nvPicPr>
          <p:cNvPr id="8" name="Picture 7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58697"/>
            <a:ext cx="459260" cy="459260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5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All multimedia contains some amount of text. The text can have different font and size to suit the presentation. </a:t>
            </a:r>
          </a:p>
          <a:p>
            <a:r>
              <a:rPr lang="en-US" dirty="0" smtClean="0"/>
              <a:t>The text in multimedia can be used in different format general text, hyper text, pdf. </a:t>
            </a:r>
          </a:p>
          <a:p>
            <a:r>
              <a:rPr lang="en-US" dirty="0"/>
              <a:t>Text is obviously the simplest of data types and requires the least amount of </a:t>
            </a:r>
            <a:r>
              <a:rPr lang="en-US" dirty="0" smtClean="0"/>
              <a:t>storage.</a:t>
            </a:r>
            <a:endParaRPr lang="en-US" dirty="0"/>
          </a:p>
          <a:p>
            <a:r>
              <a:rPr lang="en-US" dirty="0" smtClean="0"/>
              <a:t>Text may not be as visually exciting as some of the other media types, but it often conveys essential and precise information.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8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Fonts &amp; Typefaces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Font:</a:t>
            </a:r>
          </a:p>
          <a:p>
            <a:pPr lvl="1"/>
            <a:r>
              <a:rPr lang="en-US" dirty="0" smtClean="0"/>
              <a:t>Collection of characters of different sizes and styles of a typeface.</a:t>
            </a:r>
          </a:p>
          <a:p>
            <a:pPr lvl="1"/>
            <a:r>
              <a:rPr lang="en-US" dirty="0" smtClean="0"/>
              <a:t>Example: Times New Roman 25 point Italics </a:t>
            </a:r>
          </a:p>
          <a:p>
            <a:r>
              <a:rPr lang="en-US" dirty="0" smtClean="0"/>
              <a:t>Typefaces: </a:t>
            </a:r>
          </a:p>
          <a:p>
            <a:pPr lvl="1"/>
            <a:r>
              <a:rPr lang="en-US" dirty="0" smtClean="0"/>
              <a:t>Graphic representation or the shape of characters.</a:t>
            </a:r>
          </a:p>
          <a:p>
            <a:pPr lvl="1"/>
            <a:r>
              <a:rPr lang="en-US" dirty="0" smtClean="0"/>
              <a:t>A typeface is a family of related fonts</a:t>
            </a:r>
          </a:p>
          <a:p>
            <a:pPr lvl="1"/>
            <a:r>
              <a:rPr lang="en-US" dirty="0" smtClean="0"/>
              <a:t>Example: Bookman Old Style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/>
          <a:stretch/>
        </p:blipFill>
        <p:spPr>
          <a:xfrm>
            <a:off x="7525264" y="3348681"/>
            <a:ext cx="4337222" cy="2093712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35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Font 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Baseline: the line on which the bases of characters are arranged</a:t>
            </a:r>
          </a:p>
          <a:p>
            <a:r>
              <a:rPr lang="en-US" dirty="0" smtClean="0"/>
              <a:t>Leading: the distance between successive baselines</a:t>
            </a:r>
          </a:p>
          <a:p>
            <a:r>
              <a:rPr lang="en-US" dirty="0" smtClean="0"/>
              <a:t>X-height: the distance between the baseline and the top of a lower-case letter x</a:t>
            </a:r>
          </a:p>
          <a:p>
            <a:r>
              <a:rPr lang="en-US" dirty="0" smtClean="0"/>
              <a:t>Ascenders/ </a:t>
            </a:r>
            <a:r>
              <a:rPr lang="en-US" dirty="0" err="1"/>
              <a:t>d</a:t>
            </a:r>
            <a:r>
              <a:rPr lang="en-US" dirty="0" err="1" smtClean="0"/>
              <a:t>escenders</a:t>
            </a:r>
            <a:r>
              <a:rPr lang="en-US" dirty="0" smtClean="0"/>
              <a:t>: strokes that rise above the x-height/drop below the baseline.</a:t>
            </a:r>
          </a:p>
          <a:p>
            <a:r>
              <a:rPr lang="en-US" dirty="0" smtClean="0"/>
              <a:t>Kerning: adjustment of space between certain pairs of letters to make them look more uniform. </a:t>
            </a:r>
          </a:p>
          <a:p>
            <a:r>
              <a:rPr lang="en-US" dirty="0" smtClean="0"/>
              <a:t>Tracking: Spacing between characters.</a:t>
            </a:r>
          </a:p>
          <a:p>
            <a:r>
              <a:rPr lang="en-US" dirty="0" smtClean="0"/>
              <a:t>Serif: Flag or decoration at the end of a character stroke. </a:t>
            </a:r>
          </a:p>
          <a:p>
            <a:endParaRPr lang="en-US" dirty="0"/>
          </a:p>
        </p:txBody>
      </p:sp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1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Font Terminology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081" y="2438477"/>
            <a:ext cx="7247967" cy="2635624"/>
          </a:xfr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1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Images is a two-dimensional screen display, as well as a three-dimensional, such as a statue or hologram.</a:t>
            </a:r>
          </a:p>
          <a:p>
            <a:r>
              <a:rPr lang="en-US" dirty="0" smtClean="0"/>
              <a:t>Images are a very useful feature of multimedia. Multimedia presentation uses pictures or clip-art to make people understand.</a:t>
            </a:r>
          </a:p>
          <a:p>
            <a:r>
              <a:rPr lang="en-US" dirty="0" smtClean="0"/>
              <a:t>Various file formats of images are .jpg, .png, .gif. Etc. </a:t>
            </a:r>
            <a:endParaRPr lang="en-US" dirty="0"/>
          </a:p>
        </p:txBody>
      </p:sp>
      <p:pic>
        <p:nvPicPr>
          <p:cNvPr id="5" name="Picture 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6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Audio refers to sound. Multimedia can include files which contain sounds.</a:t>
            </a:r>
          </a:p>
          <a:p>
            <a:r>
              <a:rPr lang="en-US" dirty="0" smtClean="0"/>
              <a:t>Multimedia presentations often have some audio tracks which makes it easier for people to understand. </a:t>
            </a:r>
          </a:p>
          <a:p>
            <a:r>
              <a:rPr lang="en-US" dirty="0" smtClean="0"/>
              <a:t>Various audio software include VLC media player, real player, etc. </a:t>
            </a:r>
            <a:endParaRPr lang="en-US" dirty="0"/>
          </a:p>
        </p:txBody>
      </p:sp>
      <p:pic>
        <p:nvPicPr>
          <p:cNvPr id="4" name="Evening_Melodram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88011" y="4978401"/>
            <a:ext cx="812800" cy="812800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330" y="6233983"/>
            <a:ext cx="461318" cy="461318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027" y="6233983"/>
            <a:ext cx="459260" cy="459260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666" y="6233983"/>
            <a:ext cx="459260" cy="45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73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279</TotalTime>
  <Words>960</Words>
  <Application>Microsoft Macintosh PowerPoint</Application>
  <PresentationFormat>Widescreen</PresentationFormat>
  <Paragraphs>98</Paragraphs>
  <Slides>22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Calibri</vt:lpstr>
      <vt:lpstr>Trebuchet MS</vt:lpstr>
      <vt:lpstr>Tw Cen MT</vt:lpstr>
      <vt:lpstr>Arial</vt:lpstr>
      <vt:lpstr>Circuit</vt:lpstr>
      <vt:lpstr>Table of contents</vt:lpstr>
      <vt:lpstr>WHAT IS MULTIMEDIA?</vt:lpstr>
      <vt:lpstr>Uses of Multimedia</vt:lpstr>
      <vt:lpstr>TEXT</vt:lpstr>
      <vt:lpstr>Fonts &amp; Typefaces</vt:lpstr>
      <vt:lpstr>Font Terminology</vt:lpstr>
      <vt:lpstr>Font Terminology </vt:lpstr>
      <vt:lpstr>IMAGES</vt:lpstr>
      <vt:lpstr>AUDIO</vt:lpstr>
      <vt:lpstr>Characteristic of Sound Waves</vt:lpstr>
      <vt:lpstr>Frequency</vt:lpstr>
      <vt:lpstr>Amplitude</vt:lpstr>
      <vt:lpstr>ANIMATION</vt:lpstr>
      <vt:lpstr>Animation</vt:lpstr>
      <vt:lpstr>VIDEO</vt:lpstr>
      <vt:lpstr>Video</vt:lpstr>
      <vt:lpstr>Video compression and editing</vt:lpstr>
      <vt:lpstr>Lossless vs. Lossy </vt:lpstr>
      <vt:lpstr>Fair use</vt:lpstr>
      <vt:lpstr>Hardware</vt:lpstr>
      <vt:lpstr>Software</vt:lpstr>
      <vt:lpstr>COPYRIGHTS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Patel,Vrunda</dc:creator>
  <cp:lastModifiedBy>Patel,Vrunda</cp:lastModifiedBy>
  <cp:revision>28</cp:revision>
  <dcterms:created xsi:type="dcterms:W3CDTF">2017-11-02T22:53:07Z</dcterms:created>
  <dcterms:modified xsi:type="dcterms:W3CDTF">2017-11-03T03:32:17Z</dcterms:modified>
</cp:coreProperties>
</file>