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311" r:id="rId15"/>
    <p:sldId id="312" r:id="rId16"/>
    <p:sldId id="270" r:id="rId17"/>
    <p:sldId id="313" r:id="rId18"/>
    <p:sldId id="271" r:id="rId19"/>
    <p:sldId id="281" r:id="rId20"/>
    <p:sldId id="282" r:id="rId21"/>
    <p:sldId id="283" r:id="rId22"/>
    <p:sldId id="286" r:id="rId23"/>
    <p:sldId id="284" r:id="rId24"/>
    <p:sldId id="285" r:id="rId25"/>
    <p:sldId id="287" r:id="rId26"/>
    <p:sldId id="272" r:id="rId27"/>
    <p:sldId id="288" r:id="rId28"/>
    <p:sldId id="289" r:id="rId29"/>
    <p:sldId id="290" r:id="rId30"/>
    <p:sldId id="291" r:id="rId31"/>
    <p:sldId id="292" r:id="rId32"/>
    <p:sldId id="293" r:id="rId33"/>
    <p:sldId id="274" r:id="rId34"/>
    <p:sldId id="294" r:id="rId35"/>
    <p:sldId id="295" r:id="rId36"/>
    <p:sldId id="275" r:id="rId37"/>
    <p:sldId id="296" r:id="rId38"/>
    <p:sldId id="297" r:id="rId39"/>
    <p:sldId id="298" r:id="rId40"/>
    <p:sldId id="276" r:id="rId41"/>
    <p:sldId id="299" r:id="rId42"/>
    <p:sldId id="300" r:id="rId43"/>
    <p:sldId id="301" r:id="rId44"/>
    <p:sldId id="302" r:id="rId45"/>
    <p:sldId id="277" r:id="rId46"/>
    <p:sldId id="303" r:id="rId47"/>
    <p:sldId id="304" r:id="rId48"/>
    <p:sldId id="305" r:id="rId49"/>
    <p:sldId id="278" r:id="rId50"/>
    <p:sldId id="306" r:id="rId51"/>
    <p:sldId id="307" r:id="rId52"/>
    <p:sldId id="308" r:id="rId53"/>
    <p:sldId id="309" r:id="rId54"/>
    <p:sldId id="310" r:id="rId55"/>
    <p:sldId id="269" r:id="rId56"/>
    <p:sldId id="273" r:id="rId57"/>
    <p:sldId id="314" r:id="rId58"/>
    <p:sldId id="315"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6" autoAdjust="0"/>
    <p:restoredTop sz="94660"/>
  </p:normalViewPr>
  <p:slideViewPr>
    <p:cSldViewPr snapToGrid="0">
      <p:cViewPr varScale="1">
        <p:scale>
          <a:sx n="68" d="100"/>
          <a:sy n="68" d="100"/>
        </p:scale>
        <p:origin x="39" y="54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B3ACE-97B9-4967-913F-103122FF235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EEB08A7-1751-461F-9E2C-E1F50B19F5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37121BF-A773-4955-A0C9-03ED95F9BC99}"/>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5" name="Footer Placeholder 4">
            <a:extLst>
              <a:ext uri="{FF2B5EF4-FFF2-40B4-BE49-F238E27FC236}">
                <a16:creationId xmlns:a16="http://schemas.microsoft.com/office/drawing/2014/main" id="{57CEAFA1-81D3-4046-A406-15A1FE889D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3E83A6-540A-4DC9-8989-1D6913162C40}"/>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2919605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7CAFC-CB09-430F-BFA9-85A4D3BB658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9212064-B29C-4874-8BDC-F81CC54A384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742C84-5E8E-4818-97A2-6FF82FBCA326}"/>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5" name="Footer Placeholder 4">
            <a:extLst>
              <a:ext uri="{FF2B5EF4-FFF2-40B4-BE49-F238E27FC236}">
                <a16:creationId xmlns:a16="http://schemas.microsoft.com/office/drawing/2014/main" id="{E97C7999-2E70-475D-A597-50E481BD62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A03B49-F993-45FF-B21A-54CD0BB2AA91}"/>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422183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69A71B-7572-4346-B1DB-5BA16FA74D5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880C55E-D1A1-4300-8401-695B4C598BC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783B43-F116-44F2-AA7A-FC3517F8F710}"/>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5" name="Footer Placeholder 4">
            <a:extLst>
              <a:ext uri="{FF2B5EF4-FFF2-40B4-BE49-F238E27FC236}">
                <a16:creationId xmlns:a16="http://schemas.microsoft.com/office/drawing/2014/main" id="{B58DE2B0-D5A3-48CC-A0C9-E5CD2DD647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F25A38-6A4C-4735-A2D4-A9FCE234F4FE}"/>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318017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A2B66-E0CD-44A5-81AA-79C48E83F5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4F7304-30FE-4C45-8519-6B98BEBC581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A0C5C6-C222-44A5-8EC9-55C8102ABA3E}"/>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5" name="Footer Placeholder 4">
            <a:extLst>
              <a:ext uri="{FF2B5EF4-FFF2-40B4-BE49-F238E27FC236}">
                <a16:creationId xmlns:a16="http://schemas.microsoft.com/office/drawing/2014/main" id="{5E34C5E0-F638-4877-B41F-3745C0CF8F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782B81-3D15-4C24-94D9-0A2A1D0B4E36}"/>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4261605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607D0-3D98-42FA-AC25-D7A12102191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8475ABD-3951-49BF-8999-4F2BE9D6C2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D1C5A7C-5B45-4E1E-94C2-5789C05AA98A}"/>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5" name="Footer Placeholder 4">
            <a:extLst>
              <a:ext uri="{FF2B5EF4-FFF2-40B4-BE49-F238E27FC236}">
                <a16:creationId xmlns:a16="http://schemas.microsoft.com/office/drawing/2014/main" id="{CAF86412-8541-4951-88B4-F59440F82C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204FE5-3A2B-45B7-9BA3-48F57C42D8D3}"/>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3348634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47547-5946-4439-AEC6-5CA235CBFC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666C7C-AC1F-4BAB-8E1E-A0E4781ED86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AAEB9F8-4AEC-42B5-AC2F-E63C33A1151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753F9F-3B55-4ADD-8792-E28A05CDA0B4}"/>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6" name="Footer Placeholder 5">
            <a:extLst>
              <a:ext uri="{FF2B5EF4-FFF2-40B4-BE49-F238E27FC236}">
                <a16:creationId xmlns:a16="http://schemas.microsoft.com/office/drawing/2014/main" id="{F75F71D2-39CD-4B61-9E48-3FADA37A45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B22422-BF1E-4A95-92DC-26F7AD99CDA8}"/>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305712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37AB2-4925-4E2E-8587-5330E0D70BA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FB2D64-755C-44F3-881F-53EA2202C1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5FE3989-2C43-4225-9846-6B2E460FE4B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CEFA488-2637-4468-9C45-19FAA566A9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7397429-AD3B-47EA-8390-B7C4E6324E3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D90D1B3-394E-4867-AF93-FD8863E67901}"/>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8" name="Footer Placeholder 7">
            <a:extLst>
              <a:ext uri="{FF2B5EF4-FFF2-40B4-BE49-F238E27FC236}">
                <a16:creationId xmlns:a16="http://schemas.microsoft.com/office/drawing/2014/main" id="{5E1D46DD-4E98-4FAD-8240-1ADAB65A18C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5F8332-DDF7-450C-A397-3085F4CB4BB5}"/>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3041277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5252C-BD34-41A5-A65E-E0B0794882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350FAA-1B08-44F7-8D59-713A8BEDDA16}"/>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4" name="Footer Placeholder 3">
            <a:extLst>
              <a:ext uri="{FF2B5EF4-FFF2-40B4-BE49-F238E27FC236}">
                <a16:creationId xmlns:a16="http://schemas.microsoft.com/office/drawing/2014/main" id="{17BB742E-1D5B-4A69-83D8-77051BA089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936C2A-783B-4478-9021-D82E56A42D8A}"/>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4161514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33A340-374D-462B-8C9F-3982E5D0D0E6}"/>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3" name="Footer Placeholder 2">
            <a:extLst>
              <a:ext uri="{FF2B5EF4-FFF2-40B4-BE49-F238E27FC236}">
                <a16:creationId xmlns:a16="http://schemas.microsoft.com/office/drawing/2014/main" id="{6375C902-9C93-471D-8299-1C78EE5E2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248ED8-DFF0-4A43-8520-F5B1021CB205}"/>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734276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B9709-0446-4024-A487-6ECCB81117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95F4097-B130-42B7-BBA0-3286140000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9F12E1F-7FA4-4A69-9DD8-87AAE4F471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EDFBF83-CEA2-4CF3-B9D1-FAB9F0C018B4}"/>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6" name="Footer Placeholder 5">
            <a:extLst>
              <a:ext uri="{FF2B5EF4-FFF2-40B4-BE49-F238E27FC236}">
                <a16:creationId xmlns:a16="http://schemas.microsoft.com/office/drawing/2014/main" id="{E49A6104-186C-40FB-9FC6-9EA5A6CB14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C02727-EC6C-4EC0-9839-335F5DFC1E97}"/>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2178260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4D18D-ADFF-4DA6-8FAD-F813D5278C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F27D2D3-135A-4741-87E7-1F31469B4A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2B6732C-A679-42AF-A5B3-B149C7D2A0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C690098-8C45-4FFA-8979-153209AFC6EB}"/>
              </a:ext>
            </a:extLst>
          </p:cNvPr>
          <p:cNvSpPr>
            <a:spLocks noGrp="1"/>
          </p:cNvSpPr>
          <p:nvPr>
            <p:ph type="dt" sz="half" idx="10"/>
          </p:nvPr>
        </p:nvSpPr>
        <p:spPr/>
        <p:txBody>
          <a:bodyPr/>
          <a:lstStyle/>
          <a:p>
            <a:fld id="{46477BDF-93E5-4C34-9536-99008C88B7A8}" type="datetimeFigureOut">
              <a:rPr lang="en-US" smtClean="0"/>
              <a:t>11/3/2017</a:t>
            </a:fld>
            <a:endParaRPr lang="en-US"/>
          </a:p>
        </p:txBody>
      </p:sp>
      <p:sp>
        <p:nvSpPr>
          <p:cNvPr id="6" name="Footer Placeholder 5">
            <a:extLst>
              <a:ext uri="{FF2B5EF4-FFF2-40B4-BE49-F238E27FC236}">
                <a16:creationId xmlns:a16="http://schemas.microsoft.com/office/drawing/2014/main" id="{13B199E6-74D5-4B8B-A0D5-FEF3C87322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9AFA81-9742-4B9D-88B3-A5BE9EFA01CD}"/>
              </a:ext>
            </a:extLst>
          </p:cNvPr>
          <p:cNvSpPr>
            <a:spLocks noGrp="1"/>
          </p:cNvSpPr>
          <p:nvPr>
            <p:ph type="sldNum" sz="quarter" idx="12"/>
          </p:nvPr>
        </p:nvSpPr>
        <p:spPr/>
        <p:txBody>
          <a:bodyPr/>
          <a:lstStyle/>
          <a:p>
            <a:fld id="{75AA5979-C2BF-4622-8687-450483D98147}" type="slidenum">
              <a:rPr lang="en-US" smtClean="0"/>
              <a:t>‹#›</a:t>
            </a:fld>
            <a:endParaRPr lang="en-US"/>
          </a:p>
        </p:txBody>
      </p:sp>
    </p:spTree>
    <p:extLst>
      <p:ext uri="{BB962C8B-B14F-4D97-AF65-F5344CB8AC3E}">
        <p14:creationId xmlns:p14="http://schemas.microsoft.com/office/powerpoint/2010/main" val="1393858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FCE645-6556-490E-AA16-3F5D2FE228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943FB14-EE77-462E-870B-8DD1D1601B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391966-D768-4D50-9773-E0E7168667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477BDF-93E5-4C34-9536-99008C88B7A8}" type="datetimeFigureOut">
              <a:rPr lang="en-US" smtClean="0"/>
              <a:t>11/3/2017</a:t>
            </a:fld>
            <a:endParaRPr lang="en-US"/>
          </a:p>
        </p:txBody>
      </p:sp>
      <p:sp>
        <p:nvSpPr>
          <p:cNvPr id="5" name="Footer Placeholder 4">
            <a:extLst>
              <a:ext uri="{FF2B5EF4-FFF2-40B4-BE49-F238E27FC236}">
                <a16:creationId xmlns:a16="http://schemas.microsoft.com/office/drawing/2014/main" id="{CE27482B-E0D1-4615-A037-C6EF119309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6520864-01E5-497E-843A-4B714D3213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A5979-C2BF-4622-8687-450483D98147}" type="slidenum">
              <a:rPr lang="en-US" smtClean="0"/>
              <a:t>‹#›</a:t>
            </a:fld>
            <a:endParaRPr lang="en-US"/>
          </a:p>
        </p:txBody>
      </p:sp>
    </p:spTree>
    <p:extLst>
      <p:ext uri="{BB962C8B-B14F-4D97-AF65-F5344CB8AC3E}">
        <p14:creationId xmlns:p14="http://schemas.microsoft.com/office/powerpoint/2010/main" val="813509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4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4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4.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5.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3.xml"/></Relationships>
</file>

<file path=ppt/slides/_rels/slide15.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4.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7.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6.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9.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0.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8.xml"/></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3.xml"/><Relationship Id="rId7" Type="http://schemas.openxmlformats.org/officeDocument/2006/relationships/slide" Target="slide6.xml"/><Relationship Id="rId12" Type="http://schemas.openxmlformats.org/officeDocument/2006/relationships/slide" Target="slide55.xml"/><Relationship Id="rId2" Type="http://schemas.openxmlformats.org/officeDocument/2006/relationships/slide" Target="slide7.xml"/><Relationship Id="rId1" Type="http://schemas.openxmlformats.org/officeDocument/2006/relationships/slideLayout" Target="../slideLayouts/slideLayout2.xml"/><Relationship Id="rId6" Type="http://schemas.openxmlformats.org/officeDocument/2006/relationships/slide" Target="slide10.xml"/><Relationship Id="rId11" Type="http://schemas.openxmlformats.org/officeDocument/2006/relationships/slide" Target="slide9.xml"/><Relationship Id="rId5" Type="http://schemas.openxmlformats.org/officeDocument/2006/relationships/slide" Target="slide11.xml"/><Relationship Id="rId10" Type="http://schemas.openxmlformats.org/officeDocument/2006/relationships/slide" Target="slide12.xml"/><Relationship Id="rId4" Type="http://schemas.openxmlformats.org/officeDocument/2006/relationships/slide" Target="slide4.xml"/><Relationship Id="rId9" Type="http://schemas.openxmlformats.org/officeDocument/2006/relationships/slide" Target="slide8.xml"/></Relationships>
</file>

<file path=ppt/slides/_rels/slide20.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1.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9.xml"/></Relationships>
</file>

<file path=ppt/slides/_rels/slide2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2.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20.xml"/></Relationships>
</file>

<file path=ppt/slides/_rels/slide2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3.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21.xml"/></Relationships>
</file>

<file path=ppt/slides/_rels/slide2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4.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22.xml"/></Relationships>
</file>

<file path=ppt/slides/_rels/slide2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5.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23.xml"/></Relationships>
</file>

<file path=ppt/slides/_rels/slide25.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4.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7.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8.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26.xml"/></Relationships>
</file>

<file path=ppt/slides/_rels/slide28.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9.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27.xml"/></Relationships>
</file>

<file path=ppt/slides/_rels/slide29.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0.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2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1.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29.xml"/></Relationships>
</file>

<file path=ppt/slides/_rels/slide3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2.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30.xml"/></Relationships>
</file>

<file path=ppt/slides/_rels/slide3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1.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3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4.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5.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33.xml"/></Relationships>
</file>

<file path=ppt/slides/_rels/slide35.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4.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3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7.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37.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8.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36.xml"/></Relationships>
</file>

<file path=ppt/slides/_rels/slide38.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9.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37.xml"/></Relationships>
</file>

<file path=ppt/slides/_rels/slide39.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8.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1.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4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2.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40.xml"/></Relationships>
</file>

<file path=ppt/slides/_rels/slide4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3.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41.xml"/></Relationships>
</file>

<file path=ppt/slides/_rels/slide4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4.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42.xml"/></Relationships>
</file>

<file path=ppt/slides/_rels/slide4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3.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45.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6.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4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7.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45.xml"/></Relationships>
</file>

<file path=ppt/slides/_rels/slide47.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8.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46.xml"/></Relationships>
</file>

<file path=ppt/slides/_rels/slide48.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7.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49.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0.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1.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49.xml"/></Relationships>
</file>

<file path=ppt/slides/_rels/slide5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2.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50.xml"/></Relationships>
</file>

<file path=ppt/slides/_rels/slide5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3.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51.xml"/></Relationships>
</file>

<file path=ppt/slides/_rels/slide5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4.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52.xml"/></Relationships>
</file>

<file path=ppt/slides/_rels/slide5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3.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7.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image" Target="../media/image2.png"/></Relationships>
</file>

<file path=ppt/slides/_rels/slide57.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8.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5" Type="http://schemas.openxmlformats.org/officeDocument/2006/relationships/image" Target="../media/image2.png"/><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56.xml"/></Relationships>
</file>

<file path=ppt/slides/_rels/slide58.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2.png"/><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slide" Target="slide5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2.xml"/><Relationship Id="rId5" Type="http://schemas.openxmlformats.org/officeDocument/2006/relationships/slide" Target="slide8.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3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3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5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100000">
              <a:schemeClr val="tx1">
                <a:lumMod val="95000"/>
                <a:lumOff val="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23634-C1F8-4384-A4D7-249D308F3B14}"/>
              </a:ext>
            </a:extLst>
          </p:cNvPr>
          <p:cNvSpPr>
            <a:spLocks noGrp="1"/>
          </p:cNvSpPr>
          <p:nvPr>
            <p:ph type="ctrTitle"/>
          </p:nvPr>
        </p:nvSpPr>
        <p:spPr>
          <a:xfrm>
            <a:off x="809105" y="47250"/>
            <a:ext cx="9858895" cy="1909012"/>
          </a:xfrm>
        </p:spPr>
        <p:txBody>
          <a:bodyPr/>
          <a:lstStyle/>
          <a:p>
            <a:r>
              <a:rPr lang="en-US" dirty="0">
                <a:latin typeface="Broadway" panose="04040905080B02020502" pitchFamily="82" charset="0"/>
              </a:rPr>
              <a:t>Interactive Multimedia</a:t>
            </a:r>
          </a:p>
        </p:txBody>
      </p:sp>
      <p:sp>
        <p:nvSpPr>
          <p:cNvPr id="3" name="Subtitle 2">
            <a:extLst>
              <a:ext uri="{FF2B5EF4-FFF2-40B4-BE49-F238E27FC236}">
                <a16:creationId xmlns:a16="http://schemas.microsoft.com/office/drawing/2014/main" id="{B20FA300-706D-4C13-BF43-256333E2D4C7}"/>
              </a:ext>
            </a:extLst>
          </p:cNvPr>
          <p:cNvSpPr>
            <a:spLocks noGrp="1"/>
          </p:cNvSpPr>
          <p:nvPr>
            <p:ph type="subTitle" idx="1"/>
          </p:nvPr>
        </p:nvSpPr>
        <p:spPr>
          <a:xfrm>
            <a:off x="1524000" y="3197485"/>
            <a:ext cx="9144000" cy="559867"/>
          </a:xfrm>
        </p:spPr>
        <p:txBody>
          <a:bodyPr/>
          <a:lstStyle/>
          <a:p>
            <a:r>
              <a:rPr lang="en-US" dirty="0">
                <a:solidFill>
                  <a:srgbClr val="700000"/>
                </a:solidFill>
                <a:effectLst>
                  <a:outerShdw blurRad="50800" dist="38100" dir="16200000" rotWithShape="0">
                    <a:prstClr val="black">
                      <a:alpha val="40000"/>
                    </a:prstClr>
                  </a:outerShdw>
                </a:effectLst>
                <a:latin typeface="Rockwell Extra Bold" panose="02060903040505020403" pitchFamily="18" charset="0"/>
              </a:rPr>
              <a:t>Please click the button to start</a:t>
            </a:r>
          </a:p>
        </p:txBody>
      </p:sp>
      <p:sp>
        <p:nvSpPr>
          <p:cNvPr id="4" name="Flowchart: Alternate Process 3">
            <a:hlinkClick r:id="rId2" action="ppaction://hlinksldjump"/>
            <a:extLst>
              <a:ext uri="{FF2B5EF4-FFF2-40B4-BE49-F238E27FC236}">
                <a16:creationId xmlns:a16="http://schemas.microsoft.com/office/drawing/2014/main" id="{B04E8A8A-E364-46EA-BAFB-139EFD1D07E7}"/>
              </a:ext>
            </a:extLst>
          </p:cNvPr>
          <p:cNvSpPr/>
          <p:nvPr/>
        </p:nvSpPr>
        <p:spPr>
          <a:xfrm>
            <a:off x="3668684" y="4311535"/>
            <a:ext cx="4544291" cy="1557250"/>
          </a:xfrm>
          <a:prstGeom prst="flowChartAlternateProcess">
            <a:avLst/>
          </a:prstGeom>
          <a:solidFill>
            <a:schemeClr val="tx1">
              <a:lumMod val="85000"/>
              <a:lumOff val="15000"/>
            </a:schemeClr>
          </a:solidFill>
          <a:ln w="76200">
            <a:solidFill>
              <a:schemeClr val="tx1"/>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E8142709-F7C5-4CEA-803A-AF546596A6EA}"/>
              </a:ext>
            </a:extLst>
          </p:cNvPr>
          <p:cNvSpPr txBox="1"/>
          <p:nvPr/>
        </p:nvSpPr>
        <p:spPr>
          <a:xfrm>
            <a:off x="4048298" y="4674661"/>
            <a:ext cx="3785062" cy="830997"/>
          </a:xfrm>
          <a:prstGeom prst="rect">
            <a:avLst/>
          </a:prstGeom>
          <a:noFill/>
        </p:spPr>
        <p:txBody>
          <a:bodyPr wrap="square" rtlCol="0">
            <a:spAutoFit/>
          </a:bodyPr>
          <a:lstStyle/>
          <a:p>
            <a:r>
              <a:rPr lang="en-US" sz="4800" b="1" dirty="0">
                <a:ln w="22225">
                  <a:solidFill>
                    <a:schemeClr val="tx1"/>
                  </a:solidFill>
                  <a:prstDash val="solid"/>
                </a:ln>
                <a:solidFill>
                  <a:srgbClr val="700000"/>
                </a:solidFill>
                <a:latin typeface="Broadway" panose="04040905080B02020502" pitchFamily="82" charset="0"/>
              </a:rPr>
              <a:t>Lesson List</a:t>
            </a:r>
          </a:p>
        </p:txBody>
      </p:sp>
    </p:spTree>
    <p:extLst>
      <p:ext uri="{BB962C8B-B14F-4D97-AF65-F5344CB8AC3E}">
        <p14:creationId xmlns:p14="http://schemas.microsoft.com/office/powerpoint/2010/main" val="1732107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AD88E-F40A-49E9-AC19-BCDCCF87033B}"/>
              </a:ext>
            </a:extLst>
          </p:cNvPr>
          <p:cNvSpPr>
            <a:spLocks noGrp="1"/>
          </p:cNvSpPr>
          <p:nvPr>
            <p:ph type="title"/>
          </p:nvPr>
        </p:nvSpPr>
        <p:spPr>
          <a:xfrm>
            <a:off x="911949" y="1704114"/>
            <a:ext cx="10515600"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Hardware</a:t>
            </a:r>
          </a:p>
        </p:txBody>
      </p:sp>
      <p:grpSp>
        <p:nvGrpSpPr>
          <p:cNvPr id="4" name="Group 3">
            <a:extLst>
              <a:ext uri="{FF2B5EF4-FFF2-40B4-BE49-F238E27FC236}">
                <a16:creationId xmlns:a16="http://schemas.microsoft.com/office/drawing/2014/main" id="{0A7CB9C3-8A33-438B-8431-7C656C2CB19E}"/>
              </a:ext>
            </a:extLst>
          </p:cNvPr>
          <p:cNvGrpSpPr/>
          <p:nvPr/>
        </p:nvGrpSpPr>
        <p:grpSpPr>
          <a:xfrm>
            <a:off x="457201" y="2697806"/>
            <a:ext cx="2799471" cy="1896573"/>
            <a:chOff x="457201" y="2697806"/>
            <a:chExt cx="2799471" cy="1896573"/>
          </a:xfrm>
        </p:grpSpPr>
        <p:sp>
          <p:nvSpPr>
            <p:cNvPr id="5" name="Speech Bubble: Rectangle with Corners Rounded 3">
              <a:extLst>
                <a:ext uri="{FF2B5EF4-FFF2-40B4-BE49-F238E27FC236}">
                  <a16:creationId xmlns:a16="http://schemas.microsoft.com/office/drawing/2014/main" id="{8233BA79-6F53-4864-9539-5F9D03E91595}"/>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65E3CA7-0911-4246-9364-E0996CC488C1}"/>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7" name="Arrow: Right 6">
            <a:hlinkClick r:id="rId2" action="ppaction://hlinksldjump"/>
            <a:extLst>
              <a:ext uri="{FF2B5EF4-FFF2-40B4-BE49-F238E27FC236}">
                <a16:creationId xmlns:a16="http://schemas.microsoft.com/office/drawing/2014/main" id="{81CADB6A-BFCD-4BA6-B3DE-368CEDC7E939}"/>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B62D3857-1C81-448F-971D-B064486481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3372667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BBCFD-429F-4A29-9C46-289954B0A296}"/>
              </a:ext>
            </a:extLst>
          </p:cNvPr>
          <p:cNvSpPr>
            <a:spLocks noGrp="1"/>
          </p:cNvSpPr>
          <p:nvPr>
            <p:ph type="title"/>
          </p:nvPr>
        </p:nvSpPr>
        <p:spPr>
          <a:xfrm>
            <a:off x="843528" y="1493312"/>
            <a:ext cx="10515600"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Software</a:t>
            </a:r>
          </a:p>
        </p:txBody>
      </p:sp>
      <p:grpSp>
        <p:nvGrpSpPr>
          <p:cNvPr id="4" name="Group 3">
            <a:extLst>
              <a:ext uri="{FF2B5EF4-FFF2-40B4-BE49-F238E27FC236}">
                <a16:creationId xmlns:a16="http://schemas.microsoft.com/office/drawing/2014/main" id="{9BA3E09A-B962-4A3F-9746-EF3B16EBAE8B}"/>
              </a:ext>
            </a:extLst>
          </p:cNvPr>
          <p:cNvGrpSpPr/>
          <p:nvPr/>
        </p:nvGrpSpPr>
        <p:grpSpPr>
          <a:xfrm>
            <a:off x="457201" y="2697806"/>
            <a:ext cx="2799471" cy="1896573"/>
            <a:chOff x="457201" y="2697806"/>
            <a:chExt cx="2799471" cy="1896573"/>
          </a:xfrm>
        </p:grpSpPr>
        <p:sp>
          <p:nvSpPr>
            <p:cNvPr id="5" name="Speech Bubble: Rectangle with Corners Rounded 3">
              <a:extLst>
                <a:ext uri="{FF2B5EF4-FFF2-40B4-BE49-F238E27FC236}">
                  <a16:creationId xmlns:a16="http://schemas.microsoft.com/office/drawing/2014/main" id="{FA4F7D46-90E5-41A1-A386-91AF39EB199E}"/>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17A9CB04-E035-415D-AB9C-712C6DF3CA82}"/>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7" name="Arrow: Right 6">
            <a:hlinkClick r:id="rId2" action="ppaction://hlinksldjump"/>
            <a:extLst>
              <a:ext uri="{FF2B5EF4-FFF2-40B4-BE49-F238E27FC236}">
                <a16:creationId xmlns:a16="http://schemas.microsoft.com/office/drawing/2014/main" id="{0B22D791-45F7-404E-AB15-FC60309BA79E}"/>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DA0D2E23-0F12-4DFE-89DD-06CA4DF08E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2446918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17370-F639-422F-B087-1DFBF0FFFD37}"/>
              </a:ext>
            </a:extLst>
          </p:cNvPr>
          <p:cNvSpPr>
            <a:spLocks noGrp="1"/>
          </p:cNvSpPr>
          <p:nvPr>
            <p:ph type="title"/>
          </p:nvPr>
        </p:nvSpPr>
        <p:spPr>
          <a:xfrm>
            <a:off x="720329" y="1804293"/>
            <a:ext cx="10515600"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Copyrights</a:t>
            </a:r>
          </a:p>
        </p:txBody>
      </p:sp>
      <p:grpSp>
        <p:nvGrpSpPr>
          <p:cNvPr id="4" name="Group 3">
            <a:extLst>
              <a:ext uri="{FF2B5EF4-FFF2-40B4-BE49-F238E27FC236}">
                <a16:creationId xmlns:a16="http://schemas.microsoft.com/office/drawing/2014/main" id="{142DE4E5-7E20-4095-8CDE-80342447B89D}"/>
              </a:ext>
            </a:extLst>
          </p:cNvPr>
          <p:cNvGrpSpPr/>
          <p:nvPr/>
        </p:nvGrpSpPr>
        <p:grpSpPr>
          <a:xfrm>
            <a:off x="457201" y="2697806"/>
            <a:ext cx="2799471" cy="1896573"/>
            <a:chOff x="457201" y="2697806"/>
            <a:chExt cx="2799471" cy="1896573"/>
          </a:xfrm>
        </p:grpSpPr>
        <p:sp>
          <p:nvSpPr>
            <p:cNvPr id="5" name="Speech Bubble: Rectangle with Corners Rounded 3">
              <a:extLst>
                <a:ext uri="{FF2B5EF4-FFF2-40B4-BE49-F238E27FC236}">
                  <a16:creationId xmlns:a16="http://schemas.microsoft.com/office/drawing/2014/main" id="{467B89E3-4302-40BD-AAE8-6778DFBFFBB3}"/>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BA2BF35-856C-4872-8403-EFD52FF234F3}"/>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7" name="Arrow: Right 6">
            <a:hlinkClick r:id="rId2" action="ppaction://hlinksldjump"/>
            <a:extLst>
              <a:ext uri="{FF2B5EF4-FFF2-40B4-BE49-F238E27FC236}">
                <a16:creationId xmlns:a16="http://schemas.microsoft.com/office/drawing/2014/main" id="{65C9667F-203B-4681-BD27-4ED32A04D7C2}"/>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AADEB42-EC1A-4A2F-8073-A1124776FD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2415801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2"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9A2F5423-9F7B-4A36-92BA-FB40728172D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5" name="TextBox 24">
            <a:extLst>
              <a:ext uri="{FF2B5EF4-FFF2-40B4-BE49-F238E27FC236}">
                <a16:creationId xmlns:a16="http://schemas.microsoft.com/office/drawing/2014/main" id="{5B4501E5-E2BE-46EE-8B31-6CA1D67D0EDB}"/>
              </a:ext>
            </a:extLst>
          </p:cNvPr>
          <p:cNvSpPr txBox="1"/>
          <p:nvPr/>
        </p:nvSpPr>
        <p:spPr>
          <a:xfrm>
            <a:off x="8523315" y="389523"/>
            <a:ext cx="3336175" cy="3046988"/>
          </a:xfrm>
          <a:prstGeom prst="rect">
            <a:avLst/>
          </a:prstGeom>
          <a:noFill/>
        </p:spPr>
        <p:txBody>
          <a:bodyPr wrap="square" rtlCol="0">
            <a:spAutoFit/>
          </a:bodyPr>
          <a:lstStyle/>
          <a:p>
            <a:r>
              <a:rPr lang="en-US" sz="1600" dirty="0">
                <a:latin typeface="Arial Black" panose="020B0A04020102020204" pitchFamily="34" charset="0"/>
              </a:rPr>
              <a:t>What is multimedia? Well, put simply, multimedia is a collection of different aspects in order to build a creation for others to see. </a:t>
            </a:r>
          </a:p>
          <a:p>
            <a:endParaRPr lang="en-US" sz="1600" dirty="0">
              <a:latin typeface="Arial Black" panose="020B0A04020102020204" pitchFamily="34" charset="0"/>
            </a:endParaRPr>
          </a:p>
          <a:p>
            <a:r>
              <a:rPr lang="en-US" sz="1600" dirty="0">
                <a:latin typeface="Arial Black" panose="020B0A04020102020204" pitchFamily="34" charset="0"/>
              </a:rPr>
              <a:t>Webpages, cartoons, movies, comics, videogames, and nearly everything created in the digital world can be counted as multimedia.</a:t>
            </a:r>
          </a:p>
        </p:txBody>
      </p:sp>
    </p:spTree>
    <p:extLst>
      <p:ext uri="{BB962C8B-B14F-4D97-AF65-F5344CB8AC3E}">
        <p14:creationId xmlns:p14="http://schemas.microsoft.com/office/powerpoint/2010/main" val="1437351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9A2F5423-9F7B-4A36-92BA-FB40728172D0}"/>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5" name="TextBox 24">
            <a:extLst>
              <a:ext uri="{FF2B5EF4-FFF2-40B4-BE49-F238E27FC236}">
                <a16:creationId xmlns:a16="http://schemas.microsoft.com/office/drawing/2014/main" id="{5B4501E5-E2BE-46EE-8B31-6CA1D67D0EDB}"/>
              </a:ext>
            </a:extLst>
          </p:cNvPr>
          <p:cNvSpPr txBox="1"/>
          <p:nvPr/>
        </p:nvSpPr>
        <p:spPr>
          <a:xfrm>
            <a:off x="8512231" y="387470"/>
            <a:ext cx="3336175" cy="3293209"/>
          </a:xfrm>
          <a:prstGeom prst="rect">
            <a:avLst/>
          </a:prstGeom>
          <a:noFill/>
        </p:spPr>
        <p:txBody>
          <a:bodyPr wrap="square" rtlCol="0">
            <a:spAutoFit/>
          </a:bodyPr>
          <a:lstStyle/>
          <a:p>
            <a:r>
              <a:rPr lang="en-US" sz="1600" dirty="0">
                <a:latin typeface="Arial Black" panose="020B0A04020102020204" pitchFamily="34" charset="0"/>
              </a:rPr>
              <a:t>When a creator wishes to make something, they use programs or even code one themselves in order to make a display that is appealing to the audience. </a:t>
            </a:r>
          </a:p>
          <a:p>
            <a:endParaRPr lang="en-US" sz="1600" dirty="0">
              <a:latin typeface="Arial Black" panose="020B0A04020102020204" pitchFamily="34" charset="0"/>
            </a:endParaRPr>
          </a:p>
          <a:p>
            <a:r>
              <a:rPr lang="en-US" sz="1600" dirty="0">
                <a:latin typeface="Arial Black" panose="020B0A04020102020204" pitchFamily="34" charset="0"/>
              </a:rPr>
              <a:t>That is the goal of Multimedia. In essence, it is to create something that others will like and, if it is interactive multimedia, use in some way or another.</a:t>
            </a:r>
          </a:p>
        </p:txBody>
      </p:sp>
    </p:spTree>
    <p:extLst>
      <p:ext uri="{BB962C8B-B14F-4D97-AF65-F5344CB8AC3E}">
        <p14:creationId xmlns:p14="http://schemas.microsoft.com/office/powerpoint/2010/main" val="2580174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hlinkClick r:id="rId1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199506"/>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9A2F5423-9F7B-4A36-92BA-FB40728172D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5" name="TextBox 24">
            <a:extLst>
              <a:ext uri="{FF2B5EF4-FFF2-40B4-BE49-F238E27FC236}">
                <a16:creationId xmlns:a16="http://schemas.microsoft.com/office/drawing/2014/main" id="{5B4501E5-E2BE-46EE-8B31-6CA1D67D0EDB}"/>
              </a:ext>
            </a:extLst>
          </p:cNvPr>
          <p:cNvSpPr txBox="1"/>
          <p:nvPr/>
        </p:nvSpPr>
        <p:spPr>
          <a:xfrm>
            <a:off x="8454042" y="628233"/>
            <a:ext cx="3336175" cy="2800767"/>
          </a:xfrm>
          <a:prstGeom prst="rect">
            <a:avLst/>
          </a:prstGeom>
          <a:noFill/>
        </p:spPr>
        <p:txBody>
          <a:bodyPr wrap="square" rtlCol="0">
            <a:spAutoFit/>
          </a:bodyPr>
          <a:lstStyle/>
          <a:p>
            <a:r>
              <a:rPr lang="en-US" sz="1600" dirty="0">
                <a:latin typeface="Arial Black" panose="020B0A04020102020204" pitchFamily="34" charset="0"/>
              </a:rPr>
              <a:t>When creating a multimedia piece, a number of things must be taken into account.</a:t>
            </a: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r>
              <a:rPr lang="en-US" sz="1600" dirty="0">
                <a:latin typeface="Arial Black" panose="020B0A04020102020204" pitchFamily="34" charset="0"/>
              </a:rPr>
              <a:t>Please click on the next lesson to continue.</a:t>
            </a:r>
          </a:p>
        </p:txBody>
      </p:sp>
    </p:spTree>
    <p:extLst>
      <p:ext uri="{BB962C8B-B14F-4D97-AF65-F5344CB8AC3E}">
        <p14:creationId xmlns:p14="http://schemas.microsoft.com/office/powerpoint/2010/main" val="26174653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CED7330-8786-4A58-BB0E-CD118112FE6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401D9FAC-C61A-43AE-BDC8-CE9E8EF97BF7}"/>
              </a:ext>
            </a:extLst>
          </p:cNvPr>
          <p:cNvSpPr txBox="1"/>
          <p:nvPr/>
        </p:nvSpPr>
        <p:spPr>
          <a:xfrm>
            <a:off x="8495607" y="504305"/>
            <a:ext cx="3136669" cy="3046988"/>
          </a:xfrm>
          <a:prstGeom prst="rect">
            <a:avLst/>
          </a:prstGeom>
          <a:noFill/>
        </p:spPr>
        <p:txBody>
          <a:bodyPr wrap="square" rtlCol="0">
            <a:spAutoFit/>
          </a:bodyPr>
          <a:lstStyle/>
          <a:p>
            <a:r>
              <a:rPr lang="en-US" sz="1600" dirty="0">
                <a:latin typeface="Arial Black" panose="020B0A04020102020204" pitchFamily="34" charset="0"/>
              </a:rPr>
              <a:t>The five building blocks of multimedia are:</a:t>
            </a:r>
          </a:p>
          <a:p>
            <a:pPr marL="285750" indent="-285750">
              <a:buFont typeface="Arial" panose="020B0604020202020204" pitchFamily="34" charset="0"/>
              <a:buChar char="•"/>
            </a:pPr>
            <a:r>
              <a:rPr lang="en-US" sz="1600" dirty="0">
                <a:latin typeface="Arial Black" panose="020B0A04020102020204" pitchFamily="34" charset="0"/>
              </a:rPr>
              <a:t>Text</a:t>
            </a:r>
          </a:p>
          <a:p>
            <a:pPr marL="285750" indent="-285750">
              <a:buFont typeface="Arial" panose="020B0604020202020204" pitchFamily="34" charset="0"/>
              <a:buChar char="•"/>
            </a:pPr>
            <a:r>
              <a:rPr lang="en-US" sz="1600" dirty="0">
                <a:latin typeface="Arial Black" panose="020B0A04020102020204" pitchFamily="34" charset="0"/>
              </a:rPr>
              <a:t>Audio</a:t>
            </a:r>
          </a:p>
          <a:p>
            <a:pPr marL="285750" indent="-285750">
              <a:buFont typeface="Arial" panose="020B0604020202020204" pitchFamily="34" charset="0"/>
              <a:buChar char="•"/>
            </a:pPr>
            <a:r>
              <a:rPr lang="en-US" sz="1600" dirty="0">
                <a:latin typeface="Arial Black" panose="020B0A04020102020204" pitchFamily="34" charset="0"/>
              </a:rPr>
              <a:t>Video</a:t>
            </a:r>
          </a:p>
          <a:p>
            <a:pPr marL="285750" indent="-285750">
              <a:buFont typeface="Arial" panose="020B0604020202020204" pitchFamily="34" charset="0"/>
              <a:buChar char="•"/>
            </a:pPr>
            <a:r>
              <a:rPr lang="en-US" sz="1600" dirty="0">
                <a:latin typeface="Arial Black" panose="020B0A04020102020204" pitchFamily="34" charset="0"/>
              </a:rPr>
              <a:t>Animation</a:t>
            </a:r>
          </a:p>
          <a:p>
            <a:pPr marL="285750" indent="-285750">
              <a:buFont typeface="Arial" panose="020B0604020202020204" pitchFamily="34" charset="0"/>
              <a:buChar char="•"/>
            </a:pPr>
            <a:r>
              <a:rPr lang="en-US" sz="1600" dirty="0">
                <a:latin typeface="Arial Black" panose="020B0A04020102020204" pitchFamily="34" charset="0"/>
              </a:rPr>
              <a:t>Images</a:t>
            </a:r>
          </a:p>
          <a:p>
            <a:endParaRPr lang="en-US" sz="1600" dirty="0">
              <a:latin typeface="Arial Black" panose="020B0A04020102020204" pitchFamily="34" charset="0"/>
            </a:endParaRPr>
          </a:p>
          <a:p>
            <a:r>
              <a:rPr lang="en-US" sz="1600" dirty="0">
                <a:latin typeface="Arial Black" panose="020B0A04020102020204" pitchFamily="34" charset="0"/>
              </a:rPr>
              <a:t>These building blocks are what a creator uses to make an interesting presentation.</a:t>
            </a:r>
          </a:p>
        </p:txBody>
      </p:sp>
    </p:spTree>
    <p:extLst>
      <p:ext uri="{BB962C8B-B14F-4D97-AF65-F5344CB8AC3E}">
        <p14:creationId xmlns:p14="http://schemas.microsoft.com/office/powerpoint/2010/main" val="1084248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hlinkClick r:id="rId1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CED7330-8786-4A58-BB0E-CD118112FE6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401D9FAC-C61A-43AE-BDC8-CE9E8EF97BF7}"/>
              </a:ext>
            </a:extLst>
          </p:cNvPr>
          <p:cNvSpPr txBox="1"/>
          <p:nvPr/>
        </p:nvSpPr>
        <p:spPr>
          <a:xfrm>
            <a:off x="8495607" y="504305"/>
            <a:ext cx="3136669" cy="2800767"/>
          </a:xfrm>
          <a:prstGeom prst="rect">
            <a:avLst/>
          </a:prstGeom>
          <a:noFill/>
        </p:spPr>
        <p:txBody>
          <a:bodyPr wrap="square" rtlCol="0">
            <a:spAutoFit/>
          </a:bodyPr>
          <a:lstStyle/>
          <a:p>
            <a:r>
              <a:rPr lang="en-US" sz="1600" dirty="0">
                <a:latin typeface="Arial Black" panose="020B0A04020102020204" pitchFamily="34" charset="0"/>
              </a:rPr>
              <a:t>It is the job of the creator to balance these building blocks in order to create the best multimedia piece that they are able.  </a:t>
            </a: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r>
              <a:rPr lang="en-US" sz="1600" dirty="0">
                <a:latin typeface="Arial Black" panose="020B0A04020102020204" pitchFamily="34" charset="0"/>
              </a:rPr>
              <a:t>Please click on the next lesson to continue.</a:t>
            </a:r>
          </a:p>
        </p:txBody>
      </p:sp>
    </p:spTree>
    <p:extLst>
      <p:ext uri="{BB962C8B-B14F-4D97-AF65-F5344CB8AC3E}">
        <p14:creationId xmlns:p14="http://schemas.microsoft.com/office/powerpoint/2010/main" val="12235848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14962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FE2F0689-659B-4DE8-8538-77CB2FCB443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3" name="TextBox 2">
            <a:extLst>
              <a:ext uri="{FF2B5EF4-FFF2-40B4-BE49-F238E27FC236}">
                <a16:creationId xmlns:a16="http://schemas.microsoft.com/office/drawing/2014/main" id="{A17B23B7-A52E-4276-9E62-5BA2E162F5B5}"/>
              </a:ext>
            </a:extLst>
          </p:cNvPr>
          <p:cNvSpPr txBox="1"/>
          <p:nvPr/>
        </p:nvSpPr>
        <p:spPr>
          <a:xfrm>
            <a:off x="3616038" y="560445"/>
            <a:ext cx="3992879" cy="4708981"/>
          </a:xfrm>
          <a:prstGeom prst="rect">
            <a:avLst/>
          </a:prstGeom>
          <a:noFill/>
        </p:spPr>
        <p:txBody>
          <a:bodyPr wrap="square" rtlCol="0">
            <a:spAutoFit/>
          </a:bodyPr>
          <a:lstStyle/>
          <a:p>
            <a:r>
              <a:rPr lang="en-US" sz="15000" dirty="0" err="1">
                <a:solidFill>
                  <a:srgbClr val="C00000"/>
                </a:solidFill>
                <a:effectLst>
                  <a:innerShdw blurRad="63500" dist="50800" dir="5400000">
                    <a:prstClr val="black">
                      <a:alpha val="50000"/>
                    </a:prstClr>
                  </a:innerShdw>
                </a:effectLst>
                <a:latin typeface="Arial Black" panose="020B0A04020102020204" pitchFamily="34" charset="0"/>
              </a:rPr>
              <a:t>AbCd</a:t>
            </a:r>
            <a:endParaRPr lang="en-US" sz="15000" dirty="0">
              <a:solidFill>
                <a:srgbClr val="C00000"/>
              </a:solidFill>
              <a:effectLst>
                <a:innerShdw blurRad="63500" dist="50800" dir="5400000">
                  <a:prstClr val="black">
                    <a:alpha val="50000"/>
                  </a:prstClr>
                </a:innerShdw>
              </a:effectLst>
              <a:latin typeface="Arial Black" panose="020B0A04020102020204" pitchFamily="34" charset="0"/>
            </a:endParaRPr>
          </a:p>
        </p:txBody>
      </p:sp>
      <p:sp>
        <p:nvSpPr>
          <p:cNvPr id="21" name="TextBox 20">
            <a:extLst>
              <a:ext uri="{FF2B5EF4-FFF2-40B4-BE49-F238E27FC236}">
                <a16:creationId xmlns:a16="http://schemas.microsoft.com/office/drawing/2014/main" id="{CF84C962-1BA9-4CEE-B223-1E9C5C952228}"/>
              </a:ext>
            </a:extLst>
          </p:cNvPr>
          <p:cNvSpPr txBox="1"/>
          <p:nvPr/>
        </p:nvSpPr>
        <p:spPr>
          <a:xfrm>
            <a:off x="8379229" y="606612"/>
            <a:ext cx="3635433" cy="2308324"/>
          </a:xfrm>
          <a:prstGeom prst="rect">
            <a:avLst/>
          </a:prstGeom>
          <a:noFill/>
        </p:spPr>
        <p:txBody>
          <a:bodyPr wrap="square" rtlCol="0">
            <a:spAutoFit/>
          </a:bodyPr>
          <a:lstStyle/>
          <a:p>
            <a:r>
              <a:rPr lang="en-US" sz="1600" dirty="0">
                <a:latin typeface="Arial Black" panose="020B0A04020102020204" pitchFamily="34" charset="0"/>
              </a:rPr>
              <a:t>One of the most important aspects of multimedia is Text. </a:t>
            </a:r>
          </a:p>
          <a:p>
            <a:endParaRPr lang="en-US" sz="1600" dirty="0">
              <a:latin typeface="Arial Black" panose="020B0A04020102020204" pitchFamily="34" charset="0"/>
            </a:endParaRPr>
          </a:p>
          <a:p>
            <a:r>
              <a:rPr lang="en-US" sz="1600" dirty="0">
                <a:latin typeface="Arial Black" panose="020B0A04020102020204" pitchFamily="34" charset="0"/>
              </a:rPr>
              <a:t>Text is how a creator is able to speak to the audience in whatever they are creating. </a:t>
            </a:r>
          </a:p>
          <a:p>
            <a:endParaRPr lang="en-US" sz="1600" dirty="0">
              <a:latin typeface="Arial Black" panose="020B0A04020102020204" pitchFamily="34" charset="0"/>
            </a:endParaRPr>
          </a:p>
          <a:p>
            <a:r>
              <a:rPr lang="en-US" sz="1600" dirty="0">
                <a:latin typeface="Arial Black" panose="020B0A04020102020204" pitchFamily="34" charset="0"/>
              </a:rPr>
              <a:t>When using text, a creator has many things to think about. </a:t>
            </a:r>
          </a:p>
        </p:txBody>
      </p:sp>
    </p:spTree>
    <p:extLst>
      <p:ext uri="{BB962C8B-B14F-4D97-AF65-F5344CB8AC3E}">
        <p14:creationId xmlns:p14="http://schemas.microsoft.com/office/powerpoint/2010/main" val="403115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013469" y="280236"/>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FE2F0689-659B-4DE8-8538-77CB2FCB443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3" name="TextBox 2">
            <a:extLst>
              <a:ext uri="{FF2B5EF4-FFF2-40B4-BE49-F238E27FC236}">
                <a16:creationId xmlns:a16="http://schemas.microsoft.com/office/drawing/2014/main" id="{A17B23B7-A52E-4276-9E62-5BA2E162F5B5}"/>
              </a:ext>
            </a:extLst>
          </p:cNvPr>
          <p:cNvSpPr txBox="1"/>
          <p:nvPr/>
        </p:nvSpPr>
        <p:spPr>
          <a:xfrm>
            <a:off x="3571704" y="305502"/>
            <a:ext cx="3992879" cy="4708981"/>
          </a:xfrm>
          <a:prstGeom prst="rect">
            <a:avLst/>
          </a:prstGeom>
          <a:noFill/>
        </p:spPr>
        <p:txBody>
          <a:bodyPr wrap="square" rtlCol="0">
            <a:spAutoFit/>
          </a:bodyPr>
          <a:lstStyle/>
          <a:p>
            <a:r>
              <a:rPr lang="en-US" sz="15000" dirty="0">
                <a:solidFill>
                  <a:srgbClr val="92D050"/>
                </a:solidFill>
                <a:latin typeface="Agreloy" panose="02000603000000000000" pitchFamily="50" charset="0"/>
              </a:rPr>
              <a:t>Ab</a:t>
            </a:r>
          </a:p>
          <a:p>
            <a:r>
              <a:rPr lang="en-US" sz="15000" dirty="0">
                <a:solidFill>
                  <a:srgbClr val="92D050"/>
                </a:solidFill>
                <a:latin typeface="Agreloy" panose="02000603000000000000" pitchFamily="50" charset="0"/>
              </a:rPr>
              <a:t>Cd</a:t>
            </a:r>
          </a:p>
        </p:txBody>
      </p:sp>
      <p:sp>
        <p:nvSpPr>
          <p:cNvPr id="2" name="TextBox 1">
            <a:extLst>
              <a:ext uri="{FF2B5EF4-FFF2-40B4-BE49-F238E27FC236}">
                <a16:creationId xmlns:a16="http://schemas.microsoft.com/office/drawing/2014/main" id="{E2D62EE4-8E81-4C52-B191-75B54B11C926}"/>
              </a:ext>
            </a:extLst>
          </p:cNvPr>
          <p:cNvSpPr txBox="1"/>
          <p:nvPr/>
        </p:nvSpPr>
        <p:spPr>
          <a:xfrm>
            <a:off x="8384771" y="606612"/>
            <a:ext cx="2948247" cy="2800767"/>
          </a:xfrm>
          <a:prstGeom prst="rect">
            <a:avLst/>
          </a:prstGeom>
          <a:noFill/>
        </p:spPr>
        <p:txBody>
          <a:bodyPr wrap="square" rtlCol="0">
            <a:spAutoFit/>
          </a:bodyPr>
          <a:lstStyle/>
          <a:p>
            <a:r>
              <a:rPr lang="en-US" sz="1600" dirty="0">
                <a:latin typeface="Arial Black" panose="020B0A04020102020204" pitchFamily="34" charset="0"/>
              </a:rPr>
              <a:t>Certain kinds of text are more appropriate for certain creations. </a:t>
            </a:r>
          </a:p>
          <a:p>
            <a:endParaRPr lang="en-US" sz="1600" dirty="0">
              <a:latin typeface="Arial Black" panose="020B0A04020102020204" pitchFamily="34" charset="0"/>
            </a:endParaRPr>
          </a:p>
          <a:p>
            <a:r>
              <a:rPr lang="en-US" sz="1600" dirty="0">
                <a:latin typeface="Arial Black" panose="020B0A04020102020204" pitchFamily="34" charset="0"/>
              </a:rPr>
              <a:t>These differences in how a text appears is called a typeface or a font. </a:t>
            </a:r>
          </a:p>
          <a:p>
            <a:endParaRPr lang="en-US" sz="1600" dirty="0">
              <a:latin typeface="Arial Black" panose="020B0A04020102020204" pitchFamily="34" charset="0"/>
            </a:endParaRPr>
          </a:p>
          <a:p>
            <a:r>
              <a:rPr lang="en-US" sz="1600" dirty="0">
                <a:latin typeface="Arial Black" panose="020B0A04020102020204" pitchFamily="34" charset="0"/>
              </a:rPr>
              <a:t>Some fonts don’t work well for certain projects.</a:t>
            </a:r>
          </a:p>
        </p:txBody>
      </p:sp>
    </p:spTree>
    <p:extLst>
      <p:ext uri="{BB962C8B-B14F-4D97-AF65-F5344CB8AC3E}">
        <p14:creationId xmlns:p14="http://schemas.microsoft.com/office/powerpoint/2010/main" val="1884539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100000">
              <a:schemeClr val="tx1">
                <a:lumMod val="95000"/>
                <a:lumOff val="5000"/>
              </a:schemeClr>
            </a:gs>
          </a:gsLst>
          <a:lin ang="16200000" scaled="1"/>
          <a:tileRect/>
        </a:gradFill>
        <a:effectLst/>
      </p:bgPr>
    </p:bg>
    <p:spTree>
      <p:nvGrpSpPr>
        <p:cNvPr id="1" name=""/>
        <p:cNvGrpSpPr/>
        <p:nvPr/>
      </p:nvGrpSpPr>
      <p:grpSpPr>
        <a:xfrm>
          <a:off x="0" y="0"/>
          <a:ext cx="0" cy="0"/>
          <a:chOff x="0" y="0"/>
          <a:chExt cx="0" cy="0"/>
        </a:xfrm>
      </p:grpSpPr>
      <p:sp>
        <p:nvSpPr>
          <p:cNvPr id="36" name="Flowchart: Alternate Process 35">
            <a:hlinkClick r:id="rId2" action="ppaction://hlinksldjump"/>
            <a:extLst>
              <a:ext uri="{FF2B5EF4-FFF2-40B4-BE49-F238E27FC236}">
                <a16:creationId xmlns:a16="http://schemas.microsoft.com/office/drawing/2014/main" id="{6CC212D1-54EE-4B68-A2B3-A072CAAF3A35}"/>
              </a:ext>
            </a:extLst>
          </p:cNvPr>
          <p:cNvSpPr/>
          <p:nvPr/>
        </p:nvSpPr>
        <p:spPr>
          <a:xfrm>
            <a:off x="7556269" y="1404851"/>
            <a:ext cx="3092334" cy="720436"/>
          </a:xfrm>
          <a:prstGeom prst="flowChartAlternateProcess">
            <a:avLst/>
          </a:prstGeom>
          <a:solidFill>
            <a:schemeClr val="bg2">
              <a:lumMod val="50000"/>
            </a:schemeClr>
          </a:solidFill>
          <a:ln w="3810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BC92F46-9FF0-4486-996D-2F5177CD32E2}"/>
              </a:ext>
            </a:extLst>
          </p:cNvPr>
          <p:cNvSpPr>
            <a:spLocks noGrp="1"/>
          </p:cNvSpPr>
          <p:nvPr>
            <p:ph idx="1"/>
          </p:nvPr>
        </p:nvSpPr>
        <p:spPr>
          <a:xfrm>
            <a:off x="133003" y="155546"/>
            <a:ext cx="10515600" cy="884324"/>
          </a:xfrm>
        </p:spPr>
        <p:txBody>
          <a:bodyPr>
            <a:normAutofit/>
          </a:bodyPr>
          <a:lstStyle/>
          <a:p>
            <a:pPr marL="0" indent="0">
              <a:buNone/>
            </a:pPr>
            <a:r>
              <a:rPr lang="en-US" sz="2000" dirty="0">
                <a:ln w="0"/>
                <a:solidFill>
                  <a:srgbClr val="700000"/>
                </a:solidFill>
                <a:effectLst>
                  <a:outerShdw blurRad="38100" dist="25400" dir="5400000" algn="ctr" rotWithShape="0">
                    <a:srgbClr val="6E747A">
                      <a:alpha val="43000"/>
                    </a:srgbClr>
                  </a:outerShdw>
                </a:effectLst>
                <a:latin typeface="Rockwell Extra Bold" panose="02060903040505020403" pitchFamily="18" charset="0"/>
              </a:rPr>
              <a:t>Choose a lesson from the list or click next to continue.</a:t>
            </a:r>
          </a:p>
        </p:txBody>
      </p:sp>
      <p:sp>
        <p:nvSpPr>
          <p:cNvPr id="4" name="Flowchart: Alternate Process 3">
            <a:hlinkClick r:id="rId3" action="ppaction://hlinksldjump"/>
            <a:extLst>
              <a:ext uri="{FF2B5EF4-FFF2-40B4-BE49-F238E27FC236}">
                <a16:creationId xmlns:a16="http://schemas.microsoft.com/office/drawing/2014/main" id="{2E4376F6-D94F-4C00-A510-255BB02E0E20}"/>
              </a:ext>
            </a:extLst>
          </p:cNvPr>
          <p:cNvSpPr/>
          <p:nvPr/>
        </p:nvSpPr>
        <p:spPr>
          <a:xfrm>
            <a:off x="676102" y="1407622"/>
            <a:ext cx="3092334" cy="720436"/>
          </a:xfrm>
          <a:prstGeom prst="flowChartAlternateProcess">
            <a:avLst/>
          </a:prstGeom>
          <a:solidFill>
            <a:schemeClr val="bg2">
              <a:lumMod val="50000"/>
            </a:schemeClr>
          </a:solidFill>
          <a:ln w="3810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Flowchart: Alternate Process 4">
            <a:hlinkClick r:id="rId4" action="ppaction://hlinksldjump"/>
            <a:extLst>
              <a:ext uri="{FF2B5EF4-FFF2-40B4-BE49-F238E27FC236}">
                <a16:creationId xmlns:a16="http://schemas.microsoft.com/office/drawing/2014/main" id="{6B6491DA-69FF-4809-A9FE-079914E351BE}"/>
              </a:ext>
            </a:extLst>
          </p:cNvPr>
          <p:cNvSpPr/>
          <p:nvPr/>
        </p:nvSpPr>
        <p:spPr>
          <a:xfrm>
            <a:off x="676102" y="2402768"/>
            <a:ext cx="3092334" cy="720436"/>
          </a:xfrm>
          <a:prstGeom prst="flowChartAlternateProcess">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owchart: Alternate Process 5">
            <a:hlinkClick r:id="rId5" action="ppaction://hlinksldjump"/>
            <a:extLst>
              <a:ext uri="{FF2B5EF4-FFF2-40B4-BE49-F238E27FC236}">
                <a16:creationId xmlns:a16="http://schemas.microsoft.com/office/drawing/2014/main" id="{A05AC612-5982-4C34-88EA-33FB9B3C57F9}"/>
              </a:ext>
            </a:extLst>
          </p:cNvPr>
          <p:cNvSpPr/>
          <p:nvPr/>
        </p:nvSpPr>
        <p:spPr>
          <a:xfrm>
            <a:off x="7556269" y="4502728"/>
            <a:ext cx="3092334" cy="720436"/>
          </a:xfrm>
          <a:prstGeom prst="flowChartAlternateProcess">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Alternate Process 6">
            <a:hlinkClick r:id="rId6" action="ppaction://hlinksldjump"/>
            <a:extLst>
              <a:ext uri="{FF2B5EF4-FFF2-40B4-BE49-F238E27FC236}">
                <a16:creationId xmlns:a16="http://schemas.microsoft.com/office/drawing/2014/main" id="{02BD9F60-0818-468A-80EF-FF282C20E5BC}"/>
              </a:ext>
            </a:extLst>
          </p:cNvPr>
          <p:cNvSpPr/>
          <p:nvPr/>
        </p:nvSpPr>
        <p:spPr>
          <a:xfrm>
            <a:off x="7556269" y="3438699"/>
            <a:ext cx="3092334" cy="720436"/>
          </a:xfrm>
          <a:prstGeom prst="flowChartAlternateProcess">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Alternate Process 7">
            <a:hlinkClick r:id="rId7" action="ppaction://hlinksldjump"/>
            <a:extLst>
              <a:ext uri="{FF2B5EF4-FFF2-40B4-BE49-F238E27FC236}">
                <a16:creationId xmlns:a16="http://schemas.microsoft.com/office/drawing/2014/main" id="{F1706D6D-8F9A-43E9-B2A2-C02EF162D6B0}"/>
              </a:ext>
            </a:extLst>
          </p:cNvPr>
          <p:cNvSpPr/>
          <p:nvPr/>
        </p:nvSpPr>
        <p:spPr>
          <a:xfrm>
            <a:off x="7556269" y="2391295"/>
            <a:ext cx="3092334" cy="720436"/>
          </a:xfrm>
          <a:prstGeom prst="flowChartAlternateProcess">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Alternate Process 9">
            <a:hlinkClick r:id="rId8" action="ppaction://hlinksldjump"/>
            <a:extLst>
              <a:ext uri="{FF2B5EF4-FFF2-40B4-BE49-F238E27FC236}">
                <a16:creationId xmlns:a16="http://schemas.microsoft.com/office/drawing/2014/main" id="{30BB2BEE-B666-4469-BCDC-35D39E2C9D69}"/>
              </a:ext>
            </a:extLst>
          </p:cNvPr>
          <p:cNvSpPr/>
          <p:nvPr/>
        </p:nvSpPr>
        <p:spPr>
          <a:xfrm>
            <a:off x="676102" y="3438699"/>
            <a:ext cx="3092334" cy="720436"/>
          </a:xfrm>
          <a:prstGeom prst="flowChartAlternateProcess">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owchart: Alternate Process 10">
            <a:hlinkClick r:id="rId9" action="ppaction://hlinksldjump"/>
            <a:extLst>
              <a:ext uri="{FF2B5EF4-FFF2-40B4-BE49-F238E27FC236}">
                <a16:creationId xmlns:a16="http://schemas.microsoft.com/office/drawing/2014/main" id="{6A60EB26-1C99-41C8-8A5C-BF287114F85A}"/>
              </a:ext>
            </a:extLst>
          </p:cNvPr>
          <p:cNvSpPr/>
          <p:nvPr/>
        </p:nvSpPr>
        <p:spPr>
          <a:xfrm>
            <a:off x="676102" y="4486103"/>
            <a:ext cx="3092334" cy="720436"/>
          </a:xfrm>
          <a:prstGeom prst="flowChartAlternateProcess">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Alternate Process 11">
            <a:hlinkClick r:id="rId10" action="ppaction://hlinksldjump"/>
            <a:extLst>
              <a:ext uri="{FF2B5EF4-FFF2-40B4-BE49-F238E27FC236}">
                <a16:creationId xmlns:a16="http://schemas.microsoft.com/office/drawing/2014/main" id="{72984CDA-B1D1-4BA2-B0A3-6FDE48E86318}"/>
              </a:ext>
            </a:extLst>
          </p:cNvPr>
          <p:cNvSpPr/>
          <p:nvPr/>
        </p:nvSpPr>
        <p:spPr>
          <a:xfrm>
            <a:off x="7556269" y="5532122"/>
            <a:ext cx="3092334" cy="720436"/>
          </a:xfrm>
          <a:prstGeom prst="flowChartAlternateProcess">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Alternate Process 12">
            <a:hlinkClick r:id="rId11" action="ppaction://hlinksldjump"/>
            <a:extLst>
              <a:ext uri="{FF2B5EF4-FFF2-40B4-BE49-F238E27FC236}">
                <a16:creationId xmlns:a16="http://schemas.microsoft.com/office/drawing/2014/main" id="{A094D665-138A-45B6-B92E-826EC7DD0337}"/>
              </a:ext>
            </a:extLst>
          </p:cNvPr>
          <p:cNvSpPr/>
          <p:nvPr/>
        </p:nvSpPr>
        <p:spPr>
          <a:xfrm>
            <a:off x="676102" y="5532122"/>
            <a:ext cx="3092334" cy="720436"/>
          </a:xfrm>
          <a:prstGeom prst="flowChartAlternateProcess">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45C6815-6F49-4860-AC25-009252017C96}"/>
              </a:ext>
            </a:extLst>
          </p:cNvPr>
          <p:cNvSpPr txBox="1"/>
          <p:nvPr/>
        </p:nvSpPr>
        <p:spPr>
          <a:xfrm>
            <a:off x="919942" y="1596044"/>
            <a:ext cx="2937163" cy="369332"/>
          </a:xfrm>
          <a:prstGeom prst="rect">
            <a:avLst/>
          </a:prstGeom>
          <a:noFill/>
        </p:spPr>
        <p:txBody>
          <a:bodyPr wrap="square" rtlCol="0">
            <a:spAutoFit/>
          </a:bodyPr>
          <a:lstStyle/>
          <a:p>
            <a:r>
              <a:rPr lang="en-US" dirty="0">
                <a:latin typeface="Broadway" panose="04040905080B02020502" pitchFamily="82" charset="0"/>
              </a:rPr>
              <a:t>What is Multimedia?</a:t>
            </a:r>
          </a:p>
        </p:txBody>
      </p:sp>
      <p:sp>
        <p:nvSpPr>
          <p:cNvPr id="15" name="TextBox 14">
            <a:extLst>
              <a:ext uri="{FF2B5EF4-FFF2-40B4-BE49-F238E27FC236}">
                <a16:creationId xmlns:a16="http://schemas.microsoft.com/office/drawing/2014/main" id="{9CC2D35C-D67C-42F6-8093-C9B59F165089}"/>
              </a:ext>
            </a:extLst>
          </p:cNvPr>
          <p:cNvSpPr txBox="1"/>
          <p:nvPr/>
        </p:nvSpPr>
        <p:spPr>
          <a:xfrm>
            <a:off x="676102" y="2554778"/>
            <a:ext cx="3596640" cy="369332"/>
          </a:xfrm>
          <a:prstGeom prst="rect">
            <a:avLst/>
          </a:prstGeom>
          <a:noFill/>
        </p:spPr>
        <p:txBody>
          <a:bodyPr wrap="square" rtlCol="0">
            <a:spAutoFit/>
          </a:bodyPr>
          <a:lstStyle/>
          <a:p>
            <a:r>
              <a:rPr lang="en-US" dirty="0">
                <a:latin typeface="Broadway" panose="04040905080B02020502" pitchFamily="82" charset="0"/>
              </a:rPr>
              <a:t>The five Building Blocks</a:t>
            </a:r>
          </a:p>
        </p:txBody>
      </p:sp>
      <p:sp>
        <p:nvSpPr>
          <p:cNvPr id="16" name="TextBox 15">
            <a:extLst>
              <a:ext uri="{FF2B5EF4-FFF2-40B4-BE49-F238E27FC236}">
                <a16:creationId xmlns:a16="http://schemas.microsoft.com/office/drawing/2014/main" id="{F966209A-1832-4241-9EFE-55F9B74BF235}"/>
              </a:ext>
            </a:extLst>
          </p:cNvPr>
          <p:cNvSpPr txBox="1"/>
          <p:nvPr/>
        </p:nvSpPr>
        <p:spPr>
          <a:xfrm>
            <a:off x="919942" y="3618807"/>
            <a:ext cx="2637905" cy="382386"/>
          </a:xfrm>
          <a:prstGeom prst="rect">
            <a:avLst/>
          </a:prstGeom>
          <a:noFill/>
        </p:spPr>
        <p:txBody>
          <a:bodyPr wrap="square" rtlCol="0">
            <a:spAutoFit/>
          </a:bodyPr>
          <a:lstStyle/>
          <a:p>
            <a:r>
              <a:rPr lang="en-US" dirty="0">
                <a:latin typeface="Broadway" panose="04040905080B02020502" pitchFamily="82" charset="0"/>
              </a:rPr>
              <a:t>Text</a:t>
            </a:r>
          </a:p>
        </p:txBody>
      </p:sp>
      <p:sp>
        <p:nvSpPr>
          <p:cNvPr id="17" name="TextBox 16">
            <a:extLst>
              <a:ext uri="{FF2B5EF4-FFF2-40B4-BE49-F238E27FC236}">
                <a16:creationId xmlns:a16="http://schemas.microsoft.com/office/drawing/2014/main" id="{2E6DA246-01D7-4BB5-95A4-8E8998E3A3DB}"/>
              </a:ext>
            </a:extLst>
          </p:cNvPr>
          <p:cNvSpPr txBox="1"/>
          <p:nvPr/>
        </p:nvSpPr>
        <p:spPr>
          <a:xfrm>
            <a:off x="803564" y="4693920"/>
            <a:ext cx="2704407" cy="369332"/>
          </a:xfrm>
          <a:prstGeom prst="rect">
            <a:avLst/>
          </a:prstGeom>
          <a:noFill/>
        </p:spPr>
        <p:txBody>
          <a:bodyPr wrap="square" rtlCol="0">
            <a:spAutoFit/>
          </a:bodyPr>
          <a:lstStyle/>
          <a:p>
            <a:r>
              <a:rPr lang="en-US" dirty="0">
                <a:latin typeface="Broadway" panose="04040905080B02020502" pitchFamily="82" charset="0"/>
              </a:rPr>
              <a:t>Audio</a:t>
            </a:r>
          </a:p>
        </p:txBody>
      </p:sp>
      <p:sp>
        <p:nvSpPr>
          <p:cNvPr id="18" name="TextBox 17">
            <a:extLst>
              <a:ext uri="{FF2B5EF4-FFF2-40B4-BE49-F238E27FC236}">
                <a16:creationId xmlns:a16="http://schemas.microsoft.com/office/drawing/2014/main" id="{D9C822FB-9A16-4D35-A70E-B16B080962D2}"/>
              </a:ext>
            </a:extLst>
          </p:cNvPr>
          <p:cNvSpPr txBox="1"/>
          <p:nvPr/>
        </p:nvSpPr>
        <p:spPr>
          <a:xfrm>
            <a:off x="886691" y="5685905"/>
            <a:ext cx="2604654" cy="369332"/>
          </a:xfrm>
          <a:prstGeom prst="rect">
            <a:avLst/>
          </a:prstGeom>
          <a:noFill/>
        </p:spPr>
        <p:txBody>
          <a:bodyPr wrap="square" rtlCol="0">
            <a:spAutoFit/>
          </a:bodyPr>
          <a:lstStyle/>
          <a:p>
            <a:r>
              <a:rPr lang="en-US" dirty="0">
                <a:latin typeface="Broadway" panose="04040905080B02020502" pitchFamily="82" charset="0"/>
              </a:rPr>
              <a:t>Video</a:t>
            </a:r>
          </a:p>
        </p:txBody>
      </p:sp>
      <p:sp>
        <p:nvSpPr>
          <p:cNvPr id="19" name="TextBox 18">
            <a:extLst>
              <a:ext uri="{FF2B5EF4-FFF2-40B4-BE49-F238E27FC236}">
                <a16:creationId xmlns:a16="http://schemas.microsoft.com/office/drawing/2014/main" id="{3417B04F-FC79-4F20-B1F3-0D28F9CC3671}"/>
              </a:ext>
            </a:extLst>
          </p:cNvPr>
          <p:cNvSpPr txBox="1"/>
          <p:nvPr/>
        </p:nvSpPr>
        <p:spPr>
          <a:xfrm>
            <a:off x="7769629" y="1551709"/>
            <a:ext cx="2804160" cy="369332"/>
          </a:xfrm>
          <a:prstGeom prst="rect">
            <a:avLst/>
          </a:prstGeom>
          <a:noFill/>
        </p:spPr>
        <p:txBody>
          <a:bodyPr wrap="square" rtlCol="0">
            <a:spAutoFit/>
          </a:bodyPr>
          <a:lstStyle/>
          <a:p>
            <a:r>
              <a:rPr lang="en-US" dirty="0">
                <a:latin typeface="Broadway" panose="04040905080B02020502" pitchFamily="82" charset="0"/>
              </a:rPr>
              <a:t>Animation</a:t>
            </a:r>
          </a:p>
        </p:txBody>
      </p:sp>
      <p:sp>
        <p:nvSpPr>
          <p:cNvPr id="20" name="TextBox 19">
            <a:extLst>
              <a:ext uri="{FF2B5EF4-FFF2-40B4-BE49-F238E27FC236}">
                <a16:creationId xmlns:a16="http://schemas.microsoft.com/office/drawing/2014/main" id="{F9F8A8EF-AF34-4BFC-86C3-086D8FB654B4}"/>
              </a:ext>
            </a:extLst>
          </p:cNvPr>
          <p:cNvSpPr txBox="1"/>
          <p:nvPr/>
        </p:nvSpPr>
        <p:spPr>
          <a:xfrm>
            <a:off x="7769629" y="2554778"/>
            <a:ext cx="2593571" cy="369332"/>
          </a:xfrm>
          <a:prstGeom prst="rect">
            <a:avLst/>
          </a:prstGeom>
          <a:noFill/>
        </p:spPr>
        <p:txBody>
          <a:bodyPr wrap="square" rtlCol="0">
            <a:spAutoFit/>
          </a:bodyPr>
          <a:lstStyle/>
          <a:p>
            <a:r>
              <a:rPr lang="en-US" dirty="0">
                <a:latin typeface="Broadway" panose="04040905080B02020502" pitchFamily="82" charset="0"/>
              </a:rPr>
              <a:t>Images</a:t>
            </a:r>
          </a:p>
        </p:txBody>
      </p:sp>
      <p:sp>
        <p:nvSpPr>
          <p:cNvPr id="21" name="TextBox 20">
            <a:extLst>
              <a:ext uri="{FF2B5EF4-FFF2-40B4-BE49-F238E27FC236}">
                <a16:creationId xmlns:a16="http://schemas.microsoft.com/office/drawing/2014/main" id="{55AF25CB-6D72-4A1E-8372-A2E629A638E6}"/>
              </a:ext>
            </a:extLst>
          </p:cNvPr>
          <p:cNvSpPr txBox="1"/>
          <p:nvPr/>
        </p:nvSpPr>
        <p:spPr>
          <a:xfrm>
            <a:off x="7847215" y="3568931"/>
            <a:ext cx="2455025" cy="369332"/>
          </a:xfrm>
          <a:prstGeom prst="rect">
            <a:avLst/>
          </a:prstGeom>
          <a:noFill/>
        </p:spPr>
        <p:txBody>
          <a:bodyPr wrap="square" rtlCol="0">
            <a:spAutoFit/>
          </a:bodyPr>
          <a:lstStyle/>
          <a:p>
            <a:r>
              <a:rPr lang="en-US" dirty="0">
                <a:latin typeface="Broadway" panose="04040905080B02020502" pitchFamily="82" charset="0"/>
              </a:rPr>
              <a:t>Hardware</a:t>
            </a:r>
          </a:p>
        </p:txBody>
      </p:sp>
      <p:sp>
        <p:nvSpPr>
          <p:cNvPr id="22" name="TextBox 21">
            <a:extLst>
              <a:ext uri="{FF2B5EF4-FFF2-40B4-BE49-F238E27FC236}">
                <a16:creationId xmlns:a16="http://schemas.microsoft.com/office/drawing/2014/main" id="{AF58FA78-7AF0-4AFF-A4FD-EE51B029A225}"/>
              </a:ext>
            </a:extLst>
          </p:cNvPr>
          <p:cNvSpPr txBox="1"/>
          <p:nvPr/>
        </p:nvSpPr>
        <p:spPr>
          <a:xfrm>
            <a:off x="7813964" y="4649585"/>
            <a:ext cx="2549236" cy="369332"/>
          </a:xfrm>
          <a:prstGeom prst="rect">
            <a:avLst/>
          </a:prstGeom>
          <a:noFill/>
        </p:spPr>
        <p:txBody>
          <a:bodyPr wrap="square" rtlCol="0">
            <a:spAutoFit/>
          </a:bodyPr>
          <a:lstStyle/>
          <a:p>
            <a:r>
              <a:rPr lang="en-US" dirty="0">
                <a:latin typeface="Broadway" panose="04040905080B02020502" pitchFamily="82" charset="0"/>
              </a:rPr>
              <a:t>Software</a:t>
            </a:r>
          </a:p>
        </p:txBody>
      </p:sp>
      <p:sp>
        <p:nvSpPr>
          <p:cNvPr id="23" name="TextBox 22">
            <a:extLst>
              <a:ext uri="{FF2B5EF4-FFF2-40B4-BE49-F238E27FC236}">
                <a16:creationId xmlns:a16="http://schemas.microsoft.com/office/drawing/2014/main" id="{C6E75A41-DDA5-4442-900F-C864173726B8}"/>
              </a:ext>
            </a:extLst>
          </p:cNvPr>
          <p:cNvSpPr txBox="1"/>
          <p:nvPr/>
        </p:nvSpPr>
        <p:spPr>
          <a:xfrm>
            <a:off x="7769629" y="5685905"/>
            <a:ext cx="2804160" cy="369332"/>
          </a:xfrm>
          <a:prstGeom prst="rect">
            <a:avLst/>
          </a:prstGeom>
          <a:noFill/>
        </p:spPr>
        <p:txBody>
          <a:bodyPr wrap="square" rtlCol="0">
            <a:spAutoFit/>
          </a:bodyPr>
          <a:lstStyle/>
          <a:p>
            <a:r>
              <a:rPr lang="en-US" dirty="0">
                <a:latin typeface="Broadway" panose="04040905080B02020502" pitchFamily="82" charset="0"/>
              </a:rPr>
              <a:t>Copyrights</a:t>
            </a:r>
          </a:p>
        </p:txBody>
      </p:sp>
      <p:sp>
        <p:nvSpPr>
          <p:cNvPr id="24" name="Flowchart: Alternate Process 23">
            <a:hlinkClick r:id="rId12" action="ppaction://hlinksldjump"/>
            <a:extLst>
              <a:ext uri="{FF2B5EF4-FFF2-40B4-BE49-F238E27FC236}">
                <a16:creationId xmlns:a16="http://schemas.microsoft.com/office/drawing/2014/main" id="{38C780F8-687B-4E91-A0A9-33515493342D}"/>
              </a:ext>
            </a:extLst>
          </p:cNvPr>
          <p:cNvSpPr/>
          <p:nvPr/>
        </p:nvSpPr>
        <p:spPr>
          <a:xfrm>
            <a:off x="9842269" y="133004"/>
            <a:ext cx="2017222" cy="565265"/>
          </a:xfrm>
          <a:prstGeom prst="flowChartAlternateProcess">
            <a:avLst/>
          </a:prstGeom>
          <a:solidFill>
            <a:schemeClr val="bg2"/>
          </a:solidFill>
          <a:ln>
            <a:solidFill>
              <a:schemeClr val="bg1"/>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5DD4784-6AC9-4541-81D2-D7603E903C6D}"/>
              </a:ext>
            </a:extLst>
          </p:cNvPr>
          <p:cNvSpPr txBox="1"/>
          <p:nvPr/>
        </p:nvSpPr>
        <p:spPr>
          <a:xfrm>
            <a:off x="10302240" y="228376"/>
            <a:ext cx="1679171" cy="369332"/>
          </a:xfrm>
          <a:prstGeom prst="rect">
            <a:avLst/>
          </a:prstGeom>
          <a:noFill/>
        </p:spPr>
        <p:txBody>
          <a:bodyPr wrap="square" rtlCol="0">
            <a:spAutoFit/>
          </a:bodyPr>
          <a:lstStyle/>
          <a:p>
            <a:r>
              <a:rPr lang="en-US" dirty="0">
                <a:latin typeface="Broadway" panose="04040905080B02020502" pitchFamily="82" charset="0"/>
              </a:rPr>
              <a:t>Credits</a:t>
            </a:r>
          </a:p>
        </p:txBody>
      </p:sp>
    </p:spTree>
    <p:extLst>
      <p:ext uri="{BB962C8B-B14F-4D97-AF65-F5344CB8AC3E}">
        <p14:creationId xmlns:p14="http://schemas.microsoft.com/office/powerpoint/2010/main" val="1595224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013469" y="280236"/>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FE2F0689-659B-4DE8-8538-77CB2FCB443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3" name="TextBox 2">
            <a:extLst>
              <a:ext uri="{FF2B5EF4-FFF2-40B4-BE49-F238E27FC236}">
                <a16:creationId xmlns:a16="http://schemas.microsoft.com/office/drawing/2014/main" id="{A17B23B7-A52E-4276-9E62-5BA2E162F5B5}"/>
              </a:ext>
            </a:extLst>
          </p:cNvPr>
          <p:cNvSpPr txBox="1"/>
          <p:nvPr/>
        </p:nvSpPr>
        <p:spPr>
          <a:xfrm>
            <a:off x="3459480" y="346149"/>
            <a:ext cx="3992879" cy="4708981"/>
          </a:xfrm>
          <a:prstGeom prst="rect">
            <a:avLst/>
          </a:prstGeom>
          <a:noFill/>
        </p:spPr>
        <p:txBody>
          <a:bodyPr wrap="square" rtlCol="0">
            <a:spAutoFit/>
          </a:bodyPr>
          <a:lstStyle/>
          <a:p>
            <a:r>
              <a:rPr lang="en-US" sz="15000" dirty="0" err="1">
                <a:solidFill>
                  <a:srgbClr val="7030A0"/>
                </a:solidFill>
                <a:latin typeface="AR HERMANN" panose="02000000000000000000" pitchFamily="2" charset="0"/>
              </a:rPr>
              <a:t>AbCd</a:t>
            </a:r>
            <a:endParaRPr lang="en-US" sz="15000" dirty="0">
              <a:solidFill>
                <a:srgbClr val="7030A0"/>
              </a:solidFill>
              <a:latin typeface="AR HERMANN" panose="02000000000000000000" pitchFamily="2" charset="0"/>
            </a:endParaRPr>
          </a:p>
        </p:txBody>
      </p:sp>
      <p:sp>
        <p:nvSpPr>
          <p:cNvPr id="2" name="TextBox 1">
            <a:extLst>
              <a:ext uri="{FF2B5EF4-FFF2-40B4-BE49-F238E27FC236}">
                <a16:creationId xmlns:a16="http://schemas.microsoft.com/office/drawing/2014/main" id="{E2D62EE4-8E81-4C52-B191-75B54B11C926}"/>
              </a:ext>
            </a:extLst>
          </p:cNvPr>
          <p:cNvSpPr txBox="1"/>
          <p:nvPr/>
        </p:nvSpPr>
        <p:spPr>
          <a:xfrm>
            <a:off x="8196349" y="844111"/>
            <a:ext cx="3618807" cy="1815882"/>
          </a:xfrm>
          <a:prstGeom prst="rect">
            <a:avLst/>
          </a:prstGeom>
          <a:noFill/>
        </p:spPr>
        <p:txBody>
          <a:bodyPr wrap="square" rtlCol="0">
            <a:spAutoFit/>
          </a:bodyPr>
          <a:lstStyle/>
          <a:p>
            <a:r>
              <a:rPr lang="en-US" sz="1600" dirty="0">
                <a:latin typeface="Arial Black" panose="020B0A04020102020204" pitchFamily="34" charset="0"/>
              </a:rPr>
              <a:t>For example, using a font like this one wouldn’t work for an essay or a formal project.</a:t>
            </a:r>
          </a:p>
          <a:p>
            <a:endParaRPr lang="en-US" sz="1600" dirty="0">
              <a:latin typeface="Arial Black" panose="020B0A04020102020204" pitchFamily="34" charset="0"/>
            </a:endParaRPr>
          </a:p>
          <a:p>
            <a:r>
              <a:rPr lang="en-US" sz="1600" dirty="0">
                <a:latin typeface="Arial Black" panose="020B0A04020102020204" pitchFamily="34" charset="0"/>
              </a:rPr>
              <a:t>It is much too silly and difficult to read if you’re not used to it. </a:t>
            </a:r>
          </a:p>
        </p:txBody>
      </p:sp>
    </p:spTree>
    <p:extLst>
      <p:ext uri="{BB962C8B-B14F-4D97-AF65-F5344CB8AC3E}">
        <p14:creationId xmlns:p14="http://schemas.microsoft.com/office/powerpoint/2010/main" val="1161621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002384" y="345201"/>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FE2F0689-659B-4DE8-8538-77CB2FCB443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3" name="TextBox 2">
            <a:extLst>
              <a:ext uri="{FF2B5EF4-FFF2-40B4-BE49-F238E27FC236}">
                <a16:creationId xmlns:a16="http://schemas.microsoft.com/office/drawing/2014/main" id="{A17B23B7-A52E-4276-9E62-5BA2E162F5B5}"/>
              </a:ext>
            </a:extLst>
          </p:cNvPr>
          <p:cNvSpPr txBox="1"/>
          <p:nvPr/>
        </p:nvSpPr>
        <p:spPr>
          <a:xfrm>
            <a:off x="3268288" y="760501"/>
            <a:ext cx="3992879" cy="2400657"/>
          </a:xfrm>
          <a:prstGeom prst="rect">
            <a:avLst/>
          </a:prstGeom>
          <a:noFill/>
        </p:spPr>
        <p:txBody>
          <a:bodyPr wrap="square" rtlCol="0">
            <a:spAutoFit/>
          </a:bodyPr>
          <a:lstStyle/>
          <a:p>
            <a:r>
              <a:rPr lang="en-US" sz="15000" dirty="0">
                <a:latin typeface="Times New Roman" panose="02020603050405020304" pitchFamily="18" charset="0"/>
                <a:cs typeface="Times New Roman" panose="02020603050405020304" pitchFamily="18" charset="0"/>
              </a:rPr>
              <a:t>Text</a:t>
            </a:r>
          </a:p>
        </p:txBody>
      </p:sp>
      <p:sp>
        <p:nvSpPr>
          <p:cNvPr id="2" name="TextBox 1">
            <a:extLst>
              <a:ext uri="{FF2B5EF4-FFF2-40B4-BE49-F238E27FC236}">
                <a16:creationId xmlns:a16="http://schemas.microsoft.com/office/drawing/2014/main" id="{E2D62EE4-8E81-4C52-B191-75B54B11C926}"/>
              </a:ext>
            </a:extLst>
          </p:cNvPr>
          <p:cNvSpPr txBox="1"/>
          <p:nvPr/>
        </p:nvSpPr>
        <p:spPr>
          <a:xfrm>
            <a:off x="8196347" y="728077"/>
            <a:ext cx="3618807" cy="2800767"/>
          </a:xfrm>
          <a:prstGeom prst="rect">
            <a:avLst/>
          </a:prstGeom>
          <a:noFill/>
        </p:spPr>
        <p:txBody>
          <a:bodyPr wrap="square" rtlCol="0">
            <a:spAutoFit/>
          </a:bodyPr>
          <a:lstStyle/>
          <a:p>
            <a:r>
              <a:rPr lang="en-US" sz="1600" dirty="0">
                <a:latin typeface="Arial Black" panose="020B0A04020102020204" pitchFamily="34" charset="0"/>
              </a:rPr>
              <a:t>A much more appropriate font for an essay would be something like this one.</a:t>
            </a:r>
          </a:p>
          <a:p>
            <a:endParaRPr lang="en-US" sz="1600" dirty="0">
              <a:latin typeface="Arial Black" panose="020B0A04020102020204" pitchFamily="34" charset="0"/>
            </a:endParaRPr>
          </a:p>
          <a:p>
            <a:r>
              <a:rPr lang="en-US" sz="1600" dirty="0">
                <a:latin typeface="Arial Black" panose="020B0A04020102020204" pitchFamily="34" charset="0"/>
              </a:rPr>
              <a:t>Notice how easy it is to read, the lack of silly extras, and the basic black color.  </a:t>
            </a:r>
          </a:p>
          <a:p>
            <a:endParaRPr lang="en-US" sz="1600" dirty="0">
              <a:latin typeface="Arial Black" panose="020B0A04020102020204" pitchFamily="34" charset="0"/>
            </a:endParaRPr>
          </a:p>
          <a:p>
            <a:r>
              <a:rPr lang="en-US" sz="1600" dirty="0">
                <a:latin typeface="Arial Black" panose="020B0A04020102020204" pitchFamily="34" charset="0"/>
              </a:rPr>
              <a:t>This tells the audience that the information being given is proper and important.</a:t>
            </a:r>
          </a:p>
        </p:txBody>
      </p:sp>
    </p:spTree>
    <p:extLst>
      <p:ext uri="{BB962C8B-B14F-4D97-AF65-F5344CB8AC3E}">
        <p14:creationId xmlns:p14="http://schemas.microsoft.com/office/powerpoint/2010/main" val="28980105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002384" y="345201"/>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FE2F0689-659B-4DE8-8538-77CB2FCB443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3" name="TextBox 2">
            <a:extLst>
              <a:ext uri="{FF2B5EF4-FFF2-40B4-BE49-F238E27FC236}">
                <a16:creationId xmlns:a16="http://schemas.microsoft.com/office/drawing/2014/main" id="{A17B23B7-A52E-4276-9E62-5BA2E162F5B5}"/>
              </a:ext>
            </a:extLst>
          </p:cNvPr>
          <p:cNvSpPr txBox="1"/>
          <p:nvPr/>
        </p:nvSpPr>
        <p:spPr>
          <a:xfrm>
            <a:off x="3213892" y="975529"/>
            <a:ext cx="3992879" cy="2400657"/>
          </a:xfrm>
          <a:prstGeom prst="rect">
            <a:avLst/>
          </a:prstGeom>
          <a:noFill/>
        </p:spPr>
        <p:txBody>
          <a:bodyPr wrap="square" rtlCol="0">
            <a:spAutoFit/>
          </a:bodyPr>
          <a:lstStyle/>
          <a:p>
            <a:r>
              <a:rPr lang="en-US" sz="15000" dirty="0">
                <a:solidFill>
                  <a:schemeClr val="accent6">
                    <a:lumMod val="50000"/>
                  </a:schemeClr>
                </a:solidFill>
                <a:latin typeface="Bell MT" panose="02020503060305020303" pitchFamily="18" charset="0"/>
                <a:cs typeface="Times New Roman" panose="02020603050405020304" pitchFamily="18" charset="0"/>
              </a:rPr>
              <a:t>Font</a:t>
            </a:r>
          </a:p>
        </p:txBody>
      </p:sp>
      <p:sp>
        <p:nvSpPr>
          <p:cNvPr id="2" name="TextBox 1">
            <a:extLst>
              <a:ext uri="{FF2B5EF4-FFF2-40B4-BE49-F238E27FC236}">
                <a16:creationId xmlns:a16="http://schemas.microsoft.com/office/drawing/2014/main" id="{E2D62EE4-8E81-4C52-B191-75B54B11C926}"/>
              </a:ext>
            </a:extLst>
          </p:cNvPr>
          <p:cNvSpPr txBox="1"/>
          <p:nvPr/>
        </p:nvSpPr>
        <p:spPr>
          <a:xfrm>
            <a:off x="8052263" y="728077"/>
            <a:ext cx="3762892" cy="2800767"/>
          </a:xfrm>
          <a:prstGeom prst="rect">
            <a:avLst/>
          </a:prstGeom>
          <a:noFill/>
        </p:spPr>
        <p:txBody>
          <a:bodyPr wrap="square" rtlCol="0">
            <a:spAutoFit/>
          </a:bodyPr>
          <a:lstStyle/>
          <a:p>
            <a:r>
              <a:rPr lang="en-US" sz="1600" dirty="0">
                <a:latin typeface="Arial Black" panose="020B0A04020102020204" pitchFamily="34" charset="0"/>
              </a:rPr>
              <a:t>If you want to be able to use a certain typeface, you must either directly ask permission to use it from its’ creator, or be using a program that already contains typefaces. </a:t>
            </a:r>
          </a:p>
          <a:p>
            <a:endParaRPr lang="en-US" sz="1600" dirty="0">
              <a:latin typeface="Arial Black" panose="020B0A04020102020204" pitchFamily="34" charset="0"/>
            </a:endParaRPr>
          </a:p>
          <a:p>
            <a:r>
              <a:rPr lang="en-US" sz="1600" dirty="0">
                <a:latin typeface="Arial Black" panose="020B0A04020102020204" pitchFamily="34" charset="0"/>
              </a:rPr>
              <a:t>If you do not have permission, your computer will not display the typeface and will use a default one.  </a:t>
            </a:r>
          </a:p>
        </p:txBody>
      </p:sp>
    </p:spTree>
    <p:extLst>
      <p:ext uri="{BB962C8B-B14F-4D97-AF65-F5344CB8AC3E}">
        <p14:creationId xmlns:p14="http://schemas.microsoft.com/office/powerpoint/2010/main" val="2513424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002384" y="345201"/>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FE2F0689-659B-4DE8-8538-77CB2FCB443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3" name="TextBox 2">
            <a:extLst>
              <a:ext uri="{FF2B5EF4-FFF2-40B4-BE49-F238E27FC236}">
                <a16:creationId xmlns:a16="http://schemas.microsoft.com/office/drawing/2014/main" id="{A17B23B7-A52E-4276-9E62-5BA2E162F5B5}"/>
              </a:ext>
            </a:extLst>
          </p:cNvPr>
          <p:cNvSpPr txBox="1"/>
          <p:nvPr/>
        </p:nvSpPr>
        <p:spPr>
          <a:xfrm>
            <a:off x="3391231" y="613279"/>
            <a:ext cx="3992879" cy="4708981"/>
          </a:xfrm>
          <a:prstGeom prst="rect">
            <a:avLst/>
          </a:prstGeom>
          <a:noFill/>
        </p:spPr>
        <p:txBody>
          <a:bodyPr wrap="square" rtlCol="0">
            <a:spAutoFit/>
          </a:bodyPr>
          <a:lstStyle/>
          <a:p>
            <a:r>
              <a:rPr lang="en-US" sz="15000" dirty="0">
                <a:solidFill>
                  <a:schemeClr val="accent5">
                    <a:lumMod val="50000"/>
                  </a:schemeClr>
                </a:solidFill>
                <a:latin typeface="Bauhaus 93" panose="04030905020B02020C02" pitchFamily="82" charset="0"/>
                <a:cs typeface="Times New Roman" panose="02020603050405020304" pitchFamily="18" charset="0"/>
              </a:rPr>
              <a:t>123 </a:t>
            </a:r>
          </a:p>
          <a:p>
            <a:r>
              <a:rPr lang="en-US" sz="15000" dirty="0" err="1">
                <a:solidFill>
                  <a:schemeClr val="accent5">
                    <a:lumMod val="50000"/>
                  </a:schemeClr>
                </a:solidFill>
                <a:latin typeface="Bauhaus 93" panose="04030905020B02020C02" pitchFamily="82" charset="0"/>
                <a:cs typeface="Times New Roman" panose="02020603050405020304" pitchFamily="18" charset="0"/>
              </a:rPr>
              <a:t>abc</a:t>
            </a:r>
            <a:endParaRPr lang="en-US" sz="15000" dirty="0">
              <a:solidFill>
                <a:schemeClr val="accent5">
                  <a:lumMod val="50000"/>
                </a:schemeClr>
              </a:solidFill>
              <a:latin typeface="Bauhaus 93" panose="04030905020B02020C02" pitchFamily="82" charset="0"/>
              <a:cs typeface="Times New Roman" panose="02020603050405020304" pitchFamily="18" charset="0"/>
            </a:endParaRPr>
          </a:p>
        </p:txBody>
      </p:sp>
      <p:sp>
        <p:nvSpPr>
          <p:cNvPr id="2" name="TextBox 1">
            <a:extLst>
              <a:ext uri="{FF2B5EF4-FFF2-40B4-BE49-F238E27FC236}">
                <a16:creationId xmlns:a16="http://schemas.microsoft.com/office/drawing/2014/main" id="{E2D62EE4-8E81-4C52-B191-75B54B11C926}"/>
              </a:ext>
            </a:extLst>
          </p:cNvPr>
          <p:cNvSpPr txBox="1"/>
          <p:nvPr/>
        </p:nvSpPr>
        <p:spPr>
          <a:xfrm>
            <a:off x="8052263" y="728077"/>
            <a:ext cx="3762892" cy="2554545"/>
          </a:xfrm>
          <a:prstGeom prst="rect">
            <a:avLst/>
          </a:prstGeom>
          <a:noFill/>
        </p:spPr>
        <p:txBody>
          <a:bodyPr wrap="square" rtlCol="0">
            <a:spAutoFit/>
          </a:bodyPr>
          <a:lstStyle/>
          <a:p>
            <a:r>
              <a:rPr lang="en-US" sz="1600" dirty="0">
                <a:latin typeface="Arial Black" panose="020B0A04020102020204" pitchFamily="34" charset="0"/>
              </a:rPr>
              <a:t>The way that text works is pretty simple. When adding it into a project, the computer uses numbered codes to tell the difference between different letters, or characters.</a:t>
            </a:r>
          </a:p>
          <a:p>
            <a:endParaRPr lang="en-US" sz="1600" dirty="0">
              <a:latin typeface="Arial Black" panose="020B0A04020102020204" pitchFamily="34" charset="0"/>
            </a:endParaRPr>
          </a:p>
          <a:p>
            <a:r>
              <a:rPr lang="en-US" sz="1600" dirty="0">
                <a:latin typeface="Arial Black" panose="020B0A04020102020204" pitchFamily="34" charset="0"/>
              </a:rPr>
              <a:t>There are two main kinds of codes the computer uses. ASCII, and Unicode.</a:t>
            </a:r>
          </a:p>
        </p:txBody>
      </p:sp>
    </p:spTree>
    <p:extLst>
      <p:ext uri="{BB962C8B-B14F-4D97-AF65-F5344CB8AC3E}">
        <p14:creationId xmlns:p14="http://schemas.microsoft.com/office/powerpoint/2010/main" val="27263454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002384" y="345201"/>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FE2F0689-659B-4DE8-8538-77CB2FCB443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3" name="TextBox 2">
            <a:extLst>
              <a:ext uri="{FF2B5EF4-FFF2-40B4-BE49-F238E27FC236}">
                <a16:creationId xmlns:a16="http://schemas.microsoft.com/office/drawing/2014/main" id="{A17B23B7-A52E-4276-9E62-5BA2E162F5B5}"/>
              </a:ext>
            </a:extLst>
          </p:cNvPr>
          <p:cNvSpPr txBox="1"/>
          <p:nvPr/>
        </p:nvSpPr>
        <p:spPr>
          <a:xfrm>
            <a:off x="3391231" y="613279"/>
            <a:ext cx="3992879" cy="4708981"/>
          </a:xfrm>
          <a:prstGeom prst="rect">
            <a:avLst/>
          </a:prstGeom>
          <a:noFill/>
        </p:spPr>
        <p:txBody>
          <a:bodyPr wrap="square" rtlCol="0">
            <a:spAutoFit/>
          </a:bodyPr>
          <a:lstStyle/>
          <a:p>
            <a:r>
              <a:rPr lang="ja-JP" altLang="en-US" sz="15000" dirty="0">
                <a:solidFill>
                  <a:schemeClr val="accent2">
                    <a:lumMod val="75000"/>
                  </a:schemeClr>
                </a:solidFill>
                <a:latin typeface="Bauhaus 93" panose="04030905020B02020C02" pitchFamily="82" charset="0"/>
                <a:cs typeface="Times New Roman" panose="02020603050405020304" pitchFamily="18" charset="0"/>
              </a:rPr>
              <a:t>人生</a:t>
            </a:r>
            <a:endParaRPr lang="en-US" sz="15000" dirty="0">
              <a:solidFill>
                <a:schemeClr val="accent2">
                  <a:lumMod val="75000"/>
                </a:schemeClr>
              </a:solidFill>
              <a:latin typeface="Bauhaus 93" panose="04030905020B02020C02" pitchFamily="82" charset="0"/>
              <a:cs typeface="Times New Roman" panose="02020603050405020304" pitchFamily="18" charset="0"/>
            </a:endParaRPr>
          </a:p>
        </p:txBody>
      </p:sp>
      <p:sp>
        <p:nvSpPr>
          <p:cNvPr id="2" name="TextBox 1">
            <a:extLst>
              <a:ext uri="{FF2B5EF4-FFF2-40B4-BE49-F238E27FC236}">
                <a16:creationId xmlns:a16="http://schemas.microsoft.com/office/drawing/2014/main" id="{E2D62EE4-8E81-4C52-B191-75B54B11C926}"/>
              </a:ext>
            </a:extLst>
          </p:cNvPr>
          <p:cNvSpPr txBox="1"/>
          <p:nvPr/>
        </p:nvSpPr>
        <p:spPr>
          <a:xfrm>
            <a:off x="8052263" y="728077"/>
            <a:ext cx="3762892" cy="2062103"/>
          </a:xfrm>
          <a:prstGeom prst="rect">
            <a:avLst/>
          </a:prstGeom>
          <a:noFill/>
        </p:spPr>
        <p:txBody>
          <a:bodyPr wrap="square" rtlCol="0">
            <a:spAutoFit/>
          </a:bodyPr>
          <a:lstStyle/>
          <a:p>
            <a:r>
              <a:rPr lang="en-US" sz="1600" dirty="0">
                <a:latin typeface="Arial Black" panose="020B0A04020102020204" pitchFamily="34" charset="0"/>
              </a:rPr>
              <a:t>ASCII was an earlier code that can only display certain languages like English and a few others. </a:t>
            </a:r>
          </a:p>
          <a:p>
            <a:endParaRPr lang="en-US" sz="1600" dirty="0">
              <a:latin typeface="Arial Black" panose="020B0A04020102020204" pitchFamily="34" charset="0"/>
            </a:endParaRPr>
          </a:p>
          <a:p>
            <a:r>
              <a:rPr lang="en-US" sz="1600" dirty="0">
                <a:latin typeface="Arial Black" panose="020B0A04020102020204" pitchFamily="34" charset="0"/>
              </a:rPr>
              <a:t>Meanwhile, Unicode has been created to be able to display all languages. </a:t>
            </a:r>
          </a:p>
        </p:txBody>
      </p:sp>
    </p:spTree>
    <p:extLst>
      <p:ext uri="{BB962C8B-B14F-4D97-AF65-F5344CB8AC3E}">
        <p14:creationId xmlns:p14="http://schemas.microsoft.com/office/powerpoint/2010/main" val="17308846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hlinkClick r:id="rId1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7736377" y="434124"/>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FE2F0689-659B-4DE8-8538-77CB2FCB443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3" name="TextBox 2">
            <a:extLst>
              <a:ext uri="{FF2B5EF4-FFF2-40B4-BE49-F238E27FC236}">
                <a16:creationId xmlns:a16="http://schemas.microsoft.com/office/drawing/2014/main" id="{A17B23B7-A52E-4276-9E62-5BA2E162F5B5}"/>
              </a:ext>
            </a:extLst>
          </p:cNvPr>
          <p:cNvSpPr txBox="1"/>
          <p:nvPr/>
        </p:nvSpPr>
        <p:spPr>
          <a:xfrm>
            <a:off x="3067395" y="1128187"/>
            <a:ext cx="3992879" cy="2400657"/>
          </a:xfrm>
          <a:prstGeom prst="rect">
            <a:avLst/>
          </a:prstGeom>
          <a:noFill/>
        </p:spPr>
        <p:txBody>
          <a:bodyPr wrap="square" rtlCol="0">
            <a:spAutoFit/>
          </a:bodyPr>
          <a:lstStyle/>
          <a:p>
            <a:r>
              <a:rPr lang="en-US" altLang="ja-JP" sz="15000" dirty="0">
                <a:solidFill>
                  <a:schemeClr val="bg1">
                    <a:lumMod val="95000"/>
                  </a:schemeClr>
                </a:solidFill>
                <a:latin typeface="Cambria" panose="02040503050406030204" pitchFamily="18" charset="0"/>
                <a:cs typeface="Times New Roman" panose="02020603050405020304" pitchFamily="18" charset="0"/>
              </a:rPr>
              <a:t>Neat</a:t>
            </a:r>
          </a:p>
        </p:txBody>
      </p:sp>
      <p:sp>
        <p:nvSpPr>
          <p:cNvPr id="2" name="TextBox 1">
            <a:extLst>
              <a:ext uri="{FF2B5EF4-FFF2-40B4-BE49-F238E27FC236}">
                <a16:creationId xmlns:a16="http://schemas.microsoft.com/office/drawing/2014/main" id="{E2D62EE4-8E81-4C52-B191-75B54B11C926}"/>
              </a:ext>
            </a:extLst>
          </p:cNvPr>
          <p:cNvSpPr txBox="1"/>
          <p:nvPr/>
        </p:nvSpPr>
        <p:spPr>
          <a:xfrm>
            <a:off x="7869380" y="604551"/>
            <a:ext cx="3762892" cy="3293209"/>
          </a:xfrm>
          <a:prstGeom prst="rect">
            <a:avLst/>
          </a:prstGeom>
          <a:noFill/>
        </p:spPr>
        <p:txBody>
          <a:bodyPr wrap="square" rtlCol="0">
            <a:spAutoFit/>
          </a:bodyPr>
          <a:lstStyle/>
          <a:p>
            <a:r>
              <a:rPr lang="en-US" sz="1600" dirty="0">
                <a:latin typeface="Arial Black" panose="020B0A04020102020204" pitchFamily="34" charset="0"/>
              </a:rPr>
              <a:t>When creating something using text, always use appropriate wording. Remember what you are creating and who you are making it for. </a:t>
            </a:r>
          </a:p>
          <a:p>
            <a:endParaRPr lang="en-US" sz="1600" dirty="0">
              <a:latin typeface="Arial Black" panose="020B0A04020102020204" pitchFamily="34" charset="0"/>
            </a:endParaRPr>
          </a:p>
          <a:p>
            <a:r>
              <a:rPr lang="en-US" sz="1600" dirty="0">
                <a:latin typeface="Arial Black" panose="020B0A04020102020204" pitchFamily="34" charset="0"/>
              </a:rPr>
              <a:t>Choose the best typeface, best color choice, and best wording in order to create a complete and interesting project.</a:t>
            </a:r>
          </a:p>
          <a:p>
            <a:endParaRPr lang="en-US" sz="1600" dirty="0">
              <a:latin typeface="Arial Black" panose="020B0A04020102020204" pitchFamily="34" charset="0"/>
            </a:endParaRPr>
          </a:p>
          <a:p>
            <a:r>
              <a:rPr lang="en-US" sz="1600" dirty="0">
                <a:latin typeface="Arial Black" panose="020B0A04020102020204" pitchFamily="34" charset="0"/>
              </a:rPr>
              <a:t>Click on the next Lesson you wish to learn.</a:t>
            </a:r>
          </a:p>
        </p:txBody>
      </p:sp>
    </p:spTree>
    <p:extLst>
      <p:ext uri="{BB962C8B-B14F-4D97-AF65-F5344CB8AC3E}">
        <p14:creationId xmlns:p14="http://schemas.microsoft.com/office/powerpoint/2010/main" val="9226403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5"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E95578C-6157-4D36-97E9-0E864F9070A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8182D26D-0768-4331-A411-91B499EEFC6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6E1D03C4-956A-44AB-AAF8-5489DE82C812}"/>
              </a:ext>
            </a:extLst>
          </p:cNvPr>
          <p:cNvSpPr txBox="1"/>
          <p:nvPr/>
        </p:nvSpPr>
        <p:spPr>
          <a:xfrm>
            <a:off x="8445731" y="498764"/>
            <a:ext cx="3469178" cy="2554545"/>
          </a:xfrm>
          <a:prstGeom prst="rect">
            <a:avLst/>
          </a:prstGeom>
          <a:noFill/>
        </p:spPr>
        <p:txBody>
          <a:bodyPr wrap="square" rtlCol="0">
            <a:spAutoFit/>
          </a:bodyPr>
          <a:lstStyle/>
          <a:p>
            <a:r>
              <a:rPr lang="en-US" sz="1600" dirty="0">
                <a:latin typeface="Arial Black" panose="020B0A04020102020204" pitchFamily="34" charset="0"/>
              </a:rPr>
              <a:t>Audio is another aspect of multimedia that creators use to grab the attention of the audience, or to give information. </a:t>
            </a:r>
          </a:p>
          <a:p>
            <a:endParaRPr lang="en-US" sz="1600" dirty="0">
              <a:latin typeface="Arial Black" panose="020B0A04020102020204" pitchFamily="34" charset="0"/>
            </a:endParaRPr>
          </a:p>
          <a:p>
            <a:r>
              <a:rPr lang="en-US" sz="1600" dirty="0">
                <a:latin typeface="Arial Black" panose="020B0A04020102020204" pitchFamily="34" charset="0"/>
              </a:rPr>
              <a:t>Audio can be manipulated through a number of computer programs, and can be used in a number of ways.</a:t>
            </a:r>
          </a:p>
        </p:txBody>
      </p:sp>
    </p:spTree>
    <p:extLst>
      <p:ext uri="{BB962C8B-B14F-4D97-AF65-F5344CB8AC3E}">
        <p14:creationId xmlns:p14="http://schemas.microsoft.com/office/powerpoint/2010/main" val="18363600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E95578C-6157-4D36-97E9-0E864F9070A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8182D26D-0768-4331-A411-91B499EEFC6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6E1D03C4-956A-44AB-AAF8-5489DE82C812}"/>
              </a:ext>
            </a:extLst>
          </p:cNvPr>
          <p:cNvSpPr txBox="1"/>
          <p:nvPr/>
        </p:nvSpPr>
        <p:spPr>
          <a:xfrm>
            <a:off x="8445731" y="498764"/>
            <a:ext cx="3469178" cy="2800767"/>
          </a:xfrm>
          <a:prstGeom prst="rect">
            <a:avLst/>
          </a:prstGeom>
          <a:noFill/>
        </p:spPr>
        <p:txBody>
          <a:bodyPr wrap="square" rtlCol="0">
            <a:spAutoFit/>
          </a:bodyPr>
          <a:lstStyle/>
          <a:p>
            <a:r>
              <a:rPr lang="en-US" sz="1600" dirty="0">
                <a:latin typeface="Arial Black" panose="020B0A04020102020204" pitchFamily="34" charset="0"/>
              </a:rPr>
              <a:t>One thing that creators must pay attention to when using audio is the file size if a computer can render the audio properly.</a:t>
            </a:r>
          </a:p>
          <a:p>
            <a:endParaRPr lang="en-US" sz="1600" dirty="0">
              <a:latin typeface="Arial Black" panose="020B0A04020102020204" pitchFamily="34" charset="0"/>
            </a:endParaRPr>
          </a:p>
          <a:p>
            <a:r>
              <a:rPr lang="en-US" sz="1600" dirty="0">
                <a:latin typeface="Arial Black" panose="020B0A04020102020204" pitchFamily="34" charset="0"/>
              </a:rPr>
              <a:t>If a file is too large, the audio might take too long to load, or might not work at all in whatever presentation the audience is looking at. </a:t>
            </a:r>
          </a:p>
        </p:txBody>
      </p:sp>
    </p:spTree>
    <p:extLst>
      <p:ext uri="{BB962C8B-B14F-4D97-AF65-F5344CB8AC3E}">
        <p14:creationId xmlns:p14="http://schemas.microsoft.com/office/powerpoint/2010/main" val="8152019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E95578C-6157-4D36-97E9-0E864F9070A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8182D26D-0768-4331-A411-91B499EEFC6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6E1D03C4-956A-44AB-AAF8-5489DE82C812}"/>
              </a:ext>
            </a:extLst>
          </p:cNvPr>
          <p:cNvSpPr txBox="1"/>
          <p:nvPr/>
        </p:nvSpPr>
        <p:spPr>
          <a:xfrm>
            <a:off x="8445731" y="498764"/>
            <a:ext cx="3469178" cy="3293209"/>
          </a:xfrm>
          <a:prstGeom prst="rect">
            <a:avLst/>
          </a:prstGeom>
          <a:noFill/>
        </p:spPr>
        <p:txBody>
          <a:bodyPr wrap="square" rtlCol="0">
            <a:spAutoFit/>
          </a:bodyPr>
          <a:lstStyle/>
          <a:p>
            <a:r>
              <a:rPr lang="en-US" sz="1600" dirty="0">
                <a:latin typeface="Arial Black" panose="020B0A04020102020204" pitchFamily="34" charset="0"/>
              </a:rPr>
              <a:t>If the file is too small, the audio might not be able to be heard properly. Depending on how audio is made, the computer will make it sound different to the human ear. </a:t>
            </a:r>
          </a:p>
          <a:p>
            <a:endParaRPr lang="en-US" sz="1600" dirty="0">
              <a:latin typeface="Arial Black" panose="020B0A04020102020204" pitchFamily="34" charset="0"/>
            </a:endParaRPr>
          </a:p>
          <a:p>
            <a:r>
              <a:rPr lang="en-US" sz="1600" dirty="0">
                <a:latin typeface="Arial Black" panose="020B0A04020102020204" pitchFamily="34" charset="0"/>
              </a:rPr>
              <a:t>If a computer can’t render (make the audio listenable) it, there won’t be anything to listen to.  </a:t>
            </a:r>
          </a:p>
          <a:p>
            <a:endParaRPr lang="en-US" sz="1600" dirty="0">
              <a:latin typeface="Arial Black" panose="020B0A04020102020204" pitchFamily="34" charset="0"/>
            </a:endParaRPr>
          </a:p>
          <a:p>
            <a:endParaRPr lang="en-US" sz="1600" dirty="0">
              <a:latin typeface="Arial Black" panose="020B0A04020102020204" pitchFamily="34" charset="0"/>
            </a:endParaRPr>
          </a:p>
        </p:txBody>
      </p:sp>
    </p:spTree>
    <p:extLst>
      <p:ext uri="{BB962C8B-B14F-4D97-AF65-F5344CB8AC3E}">
        <p14:creationId xmlns:p14="http://schemas.microsoft.com/office/powerpoint/2010/main" val="27365906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E95578C-6157-4D36-97E9-0E864F9070A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8182D26D-0768-4331-A411-91B499EEFC6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6E1D03C4-956A-44AB-AAF8-5489DE82C812}"/>
              </a:ext>
            </a:extLst>
          </p:cNvPr>
          <p:cNvSpPr txBox="1"/>
          <p:nvPr/>
        </p:nvSpPr>
        <p:spPr>
          <a:xfrm>
            <a:off x="8445731" y="498764"/>
            <a:ext cx="3469178" cy="2800767"/>
          </a:xfrm>
          <a:prstGeom prst="rect">
            <a:avLst/>
          </a:prstGeom>
          <a:noFill/>
        </p:spPr>
        <p:txBody>
          <a:bodyPr wrap="square" rtlCol="0">
            <a:spAutoFit/>
          </a:bodyPr>
          <a:lstStyle/>
          <a:p>
            <a:r>
              <a:rPr lang="en-US" sz="1600" dirty="0">
                <a:latin typeface="Arial Black" panose="020B0A04020102020204" pitchFamily="34" charset="0"/>
              </a:rPr>
              <a:t>This is why it is important for creators to pay attention to their audio files. </a:t>
            </a:r>
          </a:p>
          <a:p>
            <a:endParaRPr lang="en-US" sz="1600" dirty="0">
              <a:latin typeface="Arial Black" panose="020B0A04020102020204" pitchFamily="34" charset="0"/>
            </a:endParaRPr>
          </a:p>
          <a:p>
            <a:r>
              <a:rPr lang="en-US" sz="1600" dirty="0">
                <a:latin typeface="Arial Black" panose="020B0A04020102020204" pitchFamily="34" charset="0"/>
              </a:rPr>
              <a:t>In addition to simply paying attention to the audio file being used, there are other aspects of audio that a creator deals with.</a:t>
            </a:r>
          </a:p>
          <a:p>
            <a:endParaRPr lang="en-US" sz="1600" dirty="0">
              <a:latin typeface="Arial Black" panose="020B0A04020102020204" pitchFamily="34" charset="0"/>
            </a:endParaRPr>
          </a:p>
          <a:p>
            <a:endParaRPr lang="en-US" sz="1600" dirty="0">
              <a:latin typeface="Arial Black" panose="020B0A04020102020204" pitchFamily="34" charset="0"/>
            </a:endParaRPr>
          </a:p>
        </p:txBody>
      </p:sp>
    </p:spTree>
    <p:extLst>
      <p:ext uri="{BB962C8B-B14F-4D97-AF65-F5344CB8AC3E}">
        <p14:creationId xmlns:p14="http://schemas.microsoft.com/office/powerpoint/2010/main" val="1090742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8B977-6A25-4B2C-9AEB-2E235674D227}"/>
              </a:ext>
            </a:extLst>
          </p:cNvPr>
          <p:cNvSpPr>
            <a:spLocks noGrp="1"/>
          </p:cNvSpPr>
          <p:nvPr>
            <p:ph type="title"/>
          </p:nvPr>
        </p:nvSpPr>
        <p:spPr>
          <a:xfrm>
            <a:off x="816032" y="1562157"/>
            <a:ext cx="10515600"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What is Multimedia?</a:t>
            </a:r>
          </a:p>
        </p:txBody>
      </p:sp>
      <p:grpSp>
        <p:nvGrpSpPr>
          <p:cNvPr id="7" name="Group 6">
            <a:extLst>
              <a:ext uri="{FF2B5EF4-FFF2-40B4-BE49-F238E27FC236}">
                <a16:creationId xmlns:a16="http://schemas.microsoft.com/office/drawing/2014/main" id="{80386A74-307E-473D-A46A-5106B37AA13F}"/>
              </a:ext>
            </a:extLst>
          </p:cNvPr>
          <p:cNvGrpSpPr/>
          <p:nvPr/>
        </p:nvGrpSpPr>
        <p:grpSpPr>
          <a:xfrm>
            <a:off x="457201" y="2697806"/>
            <a:ext cx="2799471" cy="1896573"/>
            <a:chOff x="457201" y="2697806"/>
            <a:chExt cx="2799471" cy="1896573"/>
          </a:xfrm>
        </p:grpSpPr>
        <p:sp>
          <p:nvSpPr>
            <p:cNvPr id="4" name="Speech Bubble: Rectangle with Corners Rounded 3">
              <a:extLst>
                <a:ext uri="{FF2B5EF4-FFF2-40B4-BE49-F238E27FC236}">
                  <a16:creationId xmlns:a16="http://schemas.microsoft.com/office/drawing/2014/main" id="{BB85C336-FC9D-4044-B825-7B79B713C0A5}"/>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11FCFA7-BD0C-4457-8F39-74BB0890C92D}"/>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8" name="Arrow: Right 7">
            <a:hlinkClick r:id="rId2" action="ppaction://hlinksldjump"/>
            <a:extLst>
              <a:ext uri="{FF2B5EF4-FFF2-40B4-BE49-F238E27FC236}">
                <a16:creationId xmlns:a16="http://schemas.microsoft.com/office/drawing/2014/main" id="{77EE50A1-108C-4B1C-8CD4-EA594A03F937}"/>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EE98AAE-24D8-4EC2-A5C6-FB1FEA7F79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1062652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E95578C-6157-4D36-97E9-0E864F9070A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8182D26D-0768-4331-A411-91B499EEFC6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6E1D03C4-956A-44AB-AAF8-5489DE82C812}"/>
              </a:ext>
            </a:extLst>
          </p:cNvPr>
          <p:cNvSpPr txBox="1"/>
          <p:nvPr/>
        </p:nvSpPr>
        <p:spPr>
          <a:xfrm>
            <a:off x="8445731" y="498764"/>
            <a:ext cx="3469178" cy="3046988"/>
          </a:xfrm>
          <a:prstGeom prst="rect">
            <a:avLst/>
          </a:prstGeom>
          <a:noFill/>
        </p:spPr>
        <p:txBody>
          <a:bodyPr wrap="square" rtlCol="0">
            <a:spAutoFit/>
          </a:bodyPr>
          <a:lstStyle/>
          <a:p>
            <a:r>
              <a:rPr lang="en-US" sz="1600" dirty="0">
                <a:latin typeface="Arial Black" panose="020B0A04020102020204" pitchFamily="34" charset="0"/>
              </a:rPr>
              <a:t>A creator can create an audio file from sound recording. </a:t>
            </a:r>
          </a:p>
          <a:p>
            <a:endParaRPr lang="en-US" sz="1600" dirty="0">
              <a:latin typeface="Arial Black" panose="020B0A04020102020204" pitchFamily="34" charset="0"/>
            </a:endParaRPr>
          </a:p>
          <a:p>
            <a:r>
              <a:rPr lang="en-US" sz="1600" dirty="0">
                <a:latin typeface="Arial Black" panose="020B0A04020102020204" pitchFamily="34" charset="0"/>
              </a:rPr>
              <a:t>This is when a creator uses an input device, usually a microphone, and takes regular sounds such as the strum of a guitar or someone’s voice, and turns it into computer data.</a:t>
            </a:r>
          </a:p>
          <a:p>
            <a:endParaRPr lang="en-US" sz="1600" dirty="0">
              <a:latin typeface="Arial Black" panose="020B0A04020102020204" pitchFamily="34" charset="0"/>
            </a:endParaRPr>
          </a:p>
        </p:txBody>
      </p:sp>
    </p:spTree>
    <p:extLst>
      <p:ext uri="{BB962C8B-B14F-4D97-AF65-F5344CB8AC3E}">
        <p14:creationId xmlns:p14="http://schemas.microsoft.com/office/powerpoint/2010/main" val="483365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E95578C-6157-4D36-97E9-0E864F9070A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8182D26D-0768-4331-A411-91B499EEFC6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6E1D03C4-956A-44AB-AAF8-5489DE82C812}"/>
              </a:ext>
            </a:extLst>
          </p:cNvPr>
          <p:cNvSpPr txBox="1"/>
          <p:nvPr/>
        </p:nvSpPr>
        <p:spPr>
          <a:xfrm>
            <a:off x="8445731" y="498764"/>
            <a:ext cx="3469178" cy="3293209"/>
          </a:xfrm>
          <a:prstGeom prst="rect">
            <a:avLst/>
          </a:prstGeom>
          <a:noFill/>
        </p:spPr>
        <p:txBody>
          <a:bodyPr wrap="square" rtlCol="0">
            <a:spAutoFit/>
          </a:bodyPr>
          <a:lstStyle/>
          <a:p>
            <a:r>
              <a:rPr lang="en-US" sz="1600" dirty="0">
                <a:latin typeface="Arial Black" panose="020B0A04020102020204" pitchFamily="34" charset="0"/>
              </a:rPr>
              <a:t>This computer data is the audio file, and can then be manipulated, or changed, by the creator using a specialized computer program. </a:t>
            </a:r>
          </a:p>
          <a:p>
            <a:endParaRPr lang="en-US" sz="1600" dirty="0">
              <a:latin typeface="Arial Black" panose="020B0A04020102020204" pitchFamily="34" charset="0"/>
            </a:endParaRPr>
          </a:p>
          <a:p>
            <a:r>
              <a:rPr lang="en-US" sz="1600" dirty="0">
                <a:latin typeface="Arial Black" panose="020B0A04020102020204" pitchFamily="34" charset="0"/>
              </a:rPr>
              <a:t>Better quality sound files will sound more like what was originally recorded, while smaller, lower quality files will sound more fake. </a:t>
            </a:r>
          </a:p>
          <a:p>
            <a:endParaRPr lang="en-US" sz="1600" dirty="0">
              <a:latin typeface="Arial Black" panose="020B0A04020102020204" pitchFamily="34" charset="0"/>
            </a:endParaRPr>
          </a:p>
        </p:txBody>
      </p:sp>
    </p:spTree>
    <p:extLst>
      <p:ext uri="{BB962C8B-B14F-4D97-AF65-F5344CB8AC3E}">
        <p14:creationId xmlns:p14="http://schemas.microsoft.com/office/powerpoint/2010/main" val="38188760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hlinkClick r:id="rId1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E95578C-6157-4D36-97E9-0E864F9070A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8182D26D-0768-4331-A411-91B499EEFC6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6E1D03C4-956A-44AB-AAF8-5489DE82C812}"/>
              </a:ext>
            </a:extLst>
          </p:cNvPr>
          <p:cNvSpPr txBox="1"/>
          <p:nvPr/>
        </p:nvSpPr>
        <p:spPr>
          <a:xfrm>
            <a:off x="8445731" y="498764"/>
            <a:ext cx="3469178" cy="2800767"/>
          </a:xfrm>
          <a:prstGeom prst="rect">
            <a:avLst/>
          </a:prstGeom>
          <a:noFill/>
        </p:spPr>
        <p:txBody>
          <a:bodyPr wrap="square" rtlCol="0">
            <a:spAutoFit/>
          </a:bodyPr>
          <a:lstStyle/>
          <a:p>
            <a:r>
              <a:rPr lang="en-US" sz="1600" dirty="0">
                <a:latin typeface="Arial Black" panose="020B0A04020102020204" pitchFamily="34" charset="0"/>
              </a:rPr>
              <a:t>It is always important to pay attention to the different audio being used and if it is appropriate for what is being created. </a:t>
            </a: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r>
              <a:rPr lang="en-US" sz="1600" dirty="0">
                <a:latin typeface="Arial Black" panose="020B0A04020102020204" pitchFamily="34" charset="0"/>
              </a:rPr>
              <a:t>Please click on the next lesson to continue.</a:t>
            </a:r>
          </a:p>
        </p:txBody>
      </p:sp>
    </p:spTree>
    <p:extLst>
      <p:ext uri="{BB962C8B-B14F-4D97-AF65-F5344CB8AC3E}">
        <p14:creationId xmlns:p14="http://schemas.microsoft.com/office/powerpoint/2010/main" val="17562683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7"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D51788B1-BA43-492C-A197-F4DDAE4A5A2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24CC1ABF-51C8-4377-B914-7CE7B40B2CD2}"/>
              </a:ext>
            </a:extLst>
          </p:cNvPr>
          <p:cNvSpPr txBox="1"/>
          <p:nvPr/>
        </p:nvSpPr>
        <p:spPr>
          <a:xfrm>
            <a:off x="8528858" y="581891"/>
            <a:ext cx="3241964" cy="2308324"/>
          </a:xfrm>
          <a:prstGeom prst="rect">
            <a:avLst/>
          </a:prstGeom>
          <a:noFill/>
        </p:spPr>
        <p:txBody>
          <a:bodyPr wrap="square" rtlCol="0">
            <a:spAutoFit/>
          </a:bodyPr>
          <a:lstStyle/>
          <a:p>
            <a:r>
              <a:rPr lang="en-US" sz="1600" dirty="0">
                <a:latin typeface="Arial Black" panose="020B0A04020102020204" pitchFamily="34" charset="0"/>
              </a:rPr>
              <a:t>Animation is a less obvious part of multimedia. </a:t>
            </a:r>
          </a:p>
          <a:p>
            <a:endParaRPr lang="en-US" sz="1600" dirty="0">
              <a:latin typeface="Arial Black" panose="020B0A04020102020204" pitchFamily="34" charset="0"/>
            </a:endParaRPr>
          </a:p>
          <a:p>
            <a:r>
              <a:rPr lang="en-US" sz="1600" dirty="0">
                <a:latin typeface="Arial Black" panose="020B0A04020102020204" pitchFamily="34" charset="0"/>
              </a:rPr>
              <a:t>While it is commonly used for things like cartoons, movies, and videogames, it is also used in basic presentations and websites.</a:t>
            </a:r>
          </a:p>
        </p:txBody>
      </p:sp>
    </p:spTree>
    <p:extLst>
      <p:ext uri="{BB962C8B-B14F-4D97-AF65-F5344CB8AC3E}">
        <p14:creationId xmlns:p14="http://schemas.microsoft.com/office/powerpoint/2010/main" val="35811213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D51788B1-BA43-492C-A197-F4DDAE4A5A2D}"/>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24CC1ABF-51C8-4377-B914-7CE7B40B2CD2}"/>
              </a:ext>
            </a:extLst>
          </p:cNvPr>
          <p:cNvSpPr txBox="1"/>
          <p:nvPr/>
        </p:nvSpPr>
        <p:spPr>
          <a:xfrm>
            <a:off x="8528858" y="581891"/>
            <a:ext cx="3241964" cy="2800767"/>
          </a:xfrm>
          <a:prstGeom prst="rect">
            <a:avLst/>
          </a:prstGeom>
          <a:noFill/>
        </p:spPr>
        <p:txBody>
          <a:bodyPr wrap="square" rtlCol="0">
            <a:spAutoFit/>
          </a:bodyPr>
          <a:lstStyle/>
          <a:p>
            <a:r>
              <a:rPr lang="en-US" sz="1600" dirty="0">
                <a:latin typeface="Arial Black" panose="020B0A04020102020204" pitchFamily="34" charset="0"/>
              </a:rPr>
              <a:t>The movement of text, drop-down menus, and how a webpage scrolls down can all be considered aspects of animation. </a:t>
            </a:r>
          </a:p>
          <a:p>
            <a:endParaRPr lang="en-US" sz="1600" dirty="0">
              <a:latin typeface="Arial Black" panose="020B0A04020102020204" pitchFamily="34" charset="0"/>
            </a:endParaRPr>
          </a:p>
          <a:p>
            <a:r>
              <a:rPr lang="en-US" sz="1600" dirty="0">
                <a:latin typeface="Arial Black" panose="020B0A04020102020204" pitchFamily="34" charset="0"/>
              </a:rPr>
              <a:t>A creator must keep in mind these little things in order to make whatever they are creating more fluid.  </a:t>
            </a:r>
          </a:p>
        </p:txBody>
      </p:sp>
    </p:spTree>
    <p:extLst>
      <p:ext uri="{BB962C8B-B14F-4D97-AF65-F5344CB8AC3E}">
        <p14:creationId xmlns:p14="http://schemas.microsoft.com/office/powerpoint/2010/main" val="33395182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hlinkClick r:id="rId1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D51788B1-BA43-492C-A197-F4DDAE4A5A2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24CC1ABF-51C8-4377-B914-7CE7B40B2CD2}"/>
              </a:ext>
            </a:extLst>
          </p:cNvPr>
          <p:cNvSpPr txBox="1"/>
          <p:nvPr/>
        </p:nvSpPr>
        <p:spPr>
          <a:xfrm>
            <a:off x="8528858" y="581891"/>
            <a:ext cx="3241964" cy="2800767"/>
          </a:xfrm>
          <a:prstGeom prst="rect">
            <a:avLst/>
          </a:prstGeom>
          <a:noFill/>
        </p:spPr>
        <p:txBody>
          <a:bodyPr wrap="square" rtlCol="0">
            <a:spAutoFit/>
          </a:bodyPr>
          <a:lstStyle/>
          <a:p>
            <a:r>
              <a:rPr lang="en-US" sz="1600" dirty="0">
                <a:latin typeface="Arial Black" panose="020B0A04020102020204" pitchFamily="34" charset="0"/>
              </a:rPr>
              <a:t>Animation is usually defined as movement using something called frames. </a:t>
            </a:r>
          </a:p>
          <a:p>
            <a:endParaRPr lang="en-US" sz="1600" dirty="0">
              <a:latin typeface="Arial Black" panose="020B0A04020102020204" pitchFamily="34" charset="0"/>
            </a:endParaRPr>
          </a:p>
          <a:p>
            <a:r>
              <a:rPr lang="en-US" sz="1600" dirty="0">
                <a:latin typeface="Arial Black" panose="020B0A04020102020204" pitchFamily="34" charset="0"/>
              </a:rPr>
              <a:t>An animation is essentially a collection of images that give the illusion that the object is moving. </a:t>
            </a:r>
          </a:p>
          <a:p>
            <a:endParaRPr lang="en-US" sz="1600" dirty="0">
              <a:latin typeface="Arial Black" panose="020B0A04020102020204" pitchFamily="34" charset="0"/>
            </a:endParaRPr>
          </a:p>
          <a:p>
            <a:r>
              <a:rPr lang="en-US" sz="1600" dirty="0">
                <a:latin typeface="Arial Black" panose="020B0A04020102020204" pitchFamily="34" charset="0"/>
              </a:rPr>
              <a:t>Please click on the next lesson to continue.</a:t>
            </a:r>
          </a:p>
        </p:txBody>
      </p:sp>
    </p:spTree>
    <p:extLst>
      <p:ext uri="{BB962C8B-B14F-4D97-AF65-F5344CB8AC3E}">
        <p14:creationId xmlns:p14="http://schemas.microsoft.com/office/powerpoint/2010/main" val="4063225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8"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9BEDED3-49DF-4062-8356-254F29B6420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360CA471-2E99-4B56-9D86-C144EC21B947}"/>
              </a:ext>
            </a:extLst>
          </p:cNvPr>
          <p:cNvSpPr txBox="1"/>
          <p:nvPr/>
        </p:nvSpPr>
        <p:spPr>
          <a:xfrm>
            <a:off x="8478981" y="452724"/>
            <a:ext cx="3153295" cy="3046988"/>
          </a:xfrm>
          <a:prstGeom prst="rect">
            <a:avLst/>
          </a:prstGeom>
          <a:noFill/>
        </p:spPr>
        <p:txBody>
          <a:bodyPr wrap="square" rtlCol="0">
            <a:spAutoFit/>
          </a:bodyPr>
          <a:lstStyle/>
          <a:p>
            <a:r>
              <a:rPr lang="en-US" sz="1600" dirty="0">
                <a:latin typeface="Arial Black" panose="020B0A04020102020204" pitchFamily="34" charset="0"/>
              </a:rPr>
              <a:t>Images are something in multimedia that is almost always used. Whether it be a photo, a drawing, or even one of the arrows included in this lesson to go to the next slide. </a:t>
            </a:r>
          </a:p>
          <a:p>
            <a:endParaRPr lang="en-US" sz="1600" dirty="0">
              <a:latin typeface="Arial Black" panose="020B0A04020102020204" pitchFamily="34" charset="0"/>
            </a:endParaRPr>
          </a:p>
          <a:p>
            <a:r>
              <a:rPr lang="en-US" sz="1600" dirty="0">
                <a:latin typeface="Arial Black" panose="020B0A04020102020204" pitchFamily="34" charset="0"/>
              </a:rPr>
              <a:t>These images are used to help decorate the screen, and even give helpful hints on what to do.</a:t>
            </a:r>
          </a:p>
        </p:txBody>
      </p:sp>
    </p:spTree>
    <p:extLst>
      <p:ext uri="{BB962C8B-B14F-4D97-AF65-F5344CB8AC3E}">
        <p14:creationId xmlns:p14="http://schemas.microsoft.com/office/powerpoint/2010/main" val="591374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9BEDED3-49DF-4062-8356-254F29B6420A}"/>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360CA471-2E99-4B56-9D86-C144EC21B947}"/>
              </a:ext>
            </a:extLst>
          </p:cNvPr>
          <p:cNvSpPr txBox="1"/>
          <p:nvPr/>
        </p:nvSpPr>
        <p:spPr>
          <a:xfrm>
            <a:off x="8598130" y="751778"/>
            <a:ext cx="3153295" cy="2062103"/>
          </a:xfrm>
          <a:prstGeom prst="rect">
            <a:avLst/>
          </a:prstGeom>
          <a:noFill/>
        </p:spPr>
        <p:txBody>
          <a:bodyPr wrap="square" rtlCol="0">
            <a:spAutoFit/>
          </a:bodyPr>
          <a:lstStyle/>
          <a:p>
            <a:r>
              <a:rPr lang="en-US" sz="1600" dirty="0">
                <a:latin typeface="Arial Black" panose="020B0A04020102020204" pitchFamily="34" charset="0"/>
              </a:rPr>
              <a:t>There are two kinds of images. And a creator needs to pay attention to which kind they use. </a:t>
            </a:r>
          </a:p>
          <a:p>
            <a:endParaRPr lang="en-US" sz="1600" dirty="0">
              <a:latin typeface="Arial Black" panose="020B0A04020102020204" pitchFamily="34" charset="0"/>
            </a:endParaRPr>
          </a:p>
          <a:p>
            <a:r>
              <a:rPr lang="en-US" sz="1600" dirty="0">
                <a:latin typeface="Arial Black" panose="020B0A04020102020204" pitchFamily="34" charset="0"/>
              </a:rPr>
              <a:t>Bitmap and Vector Images.</a:t>
            </a:r>
          </a:p>
          <a:p>
            <a:endParaRPr lang="en-US" sz="1600" dirty="0">
              <a:latin typeface="Arial Black" panose="020B0A04020102020204" pitchFamily="34" charset="0"/>
            </a:endParaRPr>
          </a:p>
        </p:txBody>
      </p:sp>
    </p:spTree>
    <p:extLst>
      <p:ext uri="{BB962C8B-B14F-4D97-AF65-F5344CB8AC3E}">
        <p14:creationId xmlns:p14="http://schemas.microsoft.com/office/powerpoint/2010/main" val="8894953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9BEDED3-49DF-4062-8356-254F29B6420A}"/>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360CA471-2E99-4B56-9D86-C144EC21B947}"/>
              </a:ext>
            </a:extLst>
          </p:cNvPr>
          <p:cNvSpPr txBox="1"/>
          <p:nvPr/>
        </p:nvSpPr>
        <p:spPr>
          <a:xfrm>
            <a:off x="8545482" y="430414"/>
            <a:ext cx="3153295" cy="3293209"/>
          </a:xfrm>
          <a:prstGeom prst="rect">
            <a:avLst/>
          </a:prstGeom>
          <a:noFill/>
        </p:spPr>
        <p:txBody>
          <a:bodyPr wrap="square" rtlCol="0">
            <a:spAutoFit/>
          </a:bodyPr>
          <a:lstStyle/>
          <a:p>
            <a:r>
              <a:rPr lang="en-US" sz="1600" dirty="0">
                <a:latin typeface="Arial Black" panose="020B0A04020102020204" pitchFamily="34" charset="0"/>
              </a:rPr>
              <a:t>A bitmap image is an image that records the data by recording each and every piece of it, each pixel.  </a:t>
            </a:r>
          </a:p>
          <a:p>
            <a:endParaRPr lang="en-US" sz="1600" dirty="0">
              <a:latin typeface="Arial Black" panose="020B0A04020102020204" pitchFamily="34" charset="0"/>
            </a:endParaRPr>
          </a:p>
          <a:p>
            <a:r>
              <a:rPr lang="en-US" sz="1600" dirty="0">
                <a:latin typeface="Arial Black" panose="020B0A04020102020204" pitchFamily="34" charset="0"/>
              </a:rPr>
              <a:t>A vector image is one where the data is recorded and stored by recording the instructions of how to create the image.</a:t>
            </a:r>
          </a:p>
          <a:p>
            <a:endParaRPr lang="en-US" sz="1600" dirty="0">
              <a:latin typeface="Arial Black" panose="020B0A04020102020204" pitchFamily="34" charset="0"/>
            </a:endParaRPr>
          </a:p>
        </p:txBody>
      </p:sp>
    </p:spTree>
    <p:extLst>
      <p:ext uri="{BB962C8B-B14F-4D97-AF65-F5344CB8AC3E}">
        <p14:creationId xmlns:p14="http://schemas.microsoft.com/office/powerpoint/2010/main" val="2390234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hlinkClick r:id="rId1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9BEDED3-49DF-4062-8356-254F29B6420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360CA471-2E99-4B56-9D86-C144EC21B947}"/>
              </a:ext>
            </a:extLst>
          </p:cNvPr>
          <p:cNvSpPr txBox="1"/>
          <p:nvPr/>
        </p:nvSpPr>
        <p:spPr>
          <a:xfrm>
            <a:off x="8545482" y="430414"/>
            <a:ext cx="3153295" cy="3046988"/>
          </a:xfrm>
          <a:prstGeom prst="rect">
            <a:avLst/>
          </a:prstGeom>
          <a:noFill/>
        </p:spPr>
        <p:txBody>
          <a:bodyPr wrap="square" rtlCol="0">
            <a:spAutoFit/>
          </a:bodyPr>
          <a:lstStyle/>
          <a:p>
            <a:r>
              <a:rPr lang="en-US" sz="1600" dirty="0">
                <a:latin typeface="Arial Black" panose="020B0A04020102020204" pitchFamily="34" charset="0"/>
              </a:rPr>
              <a:t>When using images, just like any other part of multimedia, a creator must pay attention to the file size. Bitmap images tend to be larger files than their vector counterparts.</a:t>
            </a: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r>
              <a:rPr lang="en-US" sz="1600" dirty="0">
                <a:latin typeface="Arial Black" panose="020B0A04020102020204" pitchFamily="34" charset="0"/>
              </a:rPr>
              <a:t>Please click on the next lesson to continue.</a:t>
            </a:r>
          </a:p>
        </p:txBody>
      </p:sp>
    </p:spTree>
    <p:extLst>
      <p:ext uri="{BB962C8B-B14F-4D97-AF65-F5344CB8AC3E}">
        <p14:creationId xmlns:p14="http://schemas.microsoft.com/office/powerpoint/2010/main" val="366940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E318A-1222-45FD-A3E3-99278B068296}"/>
              </a:ext>
            </a:extLst>
          </p:cNvPr>
          <p:cNvSpPr>
            <a:spLocks noGrp="1"/>
          </p:cNvSpPr>
          <p:nvPr>
            <p:ph type="title"/>
          </p:nvPr>
        </p:nvSpPr>
        <p:spPr>
          <a:xfrm>
            <a:off x="175846" y="1779141"/>
            <a:ext cx="11840308"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The Five Building Blocks of Multimedia.</a:t>
            </a:r>
          </a:p>
        </p:txBody>
      </p:sp>
      <p:grpSp>
        <p:nvGrpSpPr>
          <p:cNvPr id="7" name="Group 6">
            <a:extLst>
              <a:ext uri="{FF2B5EF4-FFF2-40B4-BE49-F238E27FC236}">
                <a16:creationId xmlns:a16="http://schemas.microsoft.com/office/drawing/2014/main" id="{44E4C22A-83E8-4CC3-9C01-DF5F138C0D59}"/>
              </a:ext>
            </a:extLst>
          </p:cNvPr>
          <p:cNvGrpSpPr/>
          <p:nvPr/>
        </p:nvGrpSpPr>
        <p:grpSpPr>
          <a:xfrm>
            <a:off x="362242" y="2669231"/>
            <a:ext cx="2799471" cy="1896573"/>
            <a:chOff x="362242" y="2669231"/>
            <a:chExt cx="2799471" cy="1896573"/>
          </a:xfrm>
        </p:grpSpPr>
        <p:sp>
          <p:nvSpPr>
            <p:cNvPr id="8" name="Speech Bubble: Rectangle with Corners Rounded 3">
              <a:extLst>
                <a:ext uri="{FF2B5EF4-FFF2-40B4-BE49-F238E27FC236}">
                  <a16:creationId xmlns:a16="http://schemas.microsoft.com/office/drawing/2014/main" id="{1569E20F-7150-4129-A0A8-CDB14FFA2B09}"/>
                </a:ext>
              </a:extLst>
            </p:cNvPr>
            <p:cNvSpPr/>
            <p:nvPr/>
          </p:nvSpPr>
          <p:spPr>
            <a:xfrm>
              <a:off x="362242" y="2669231"/>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0612610-BEBE-4B71-A266-5407BAAD1AA5}"/>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10" name="Arrow: Right 9">
            <a:hlinkClick r:id="rId2" action="ppaction://hlinksldjump"/>
            <a:extLst>
              <a:ext uri="{FF2B5EF4-FFF2-40B4-BE49-F238E27FC236}">
                <a16:creationId xmlns:a16="http://schemas.microsoft.com/office/drawing/2014/main" id="{B33FA6B2-7C1C-4F82-B34D-1A63AE383D19}"/>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99FEAC12-2D8D-4A0C-A5CE-859180AABD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15394048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9"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1D98FDE-B9AD-4987-9267-7CD5F31D102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9D38885-41A7-4365-8ADD-B5E2C7BA0A95}"/>
              </a:ext>
            </a:extLst>
          </p:cNvPr>
          <p:cNvSpPr txBox="1"/>
          <p:nvPr/>
        </p:nvSpPr>
        <p:spPr>
          <a:xfrm>
            <a:off x="8551025" y="665018"/>
            <a:ext cx="2837411" cy="2800767"/>
          </a:xfrm>
          <a:prstGeom prst="rect">
            <a:avLst/>
          </a:prstGeom>
          <a:noFill/>
        </p:spPr>
        <p:txBody>
          <a:bodyPr wrap="square" rtlCol="0">
            <a:spAutoFit/>
          </a:bodyPr>
          <a:lstStyle/>
          <a:p>
            <a:r>
              <a:rPr lang="en-US" sz="1600" dirty="0">
                <a:latin typeface="Arial Black" panose="020B0A04020102020204" pitchFamily="34" charset="0"/>
              </a:rPr>
              <a:t>Hardware is the physical device or piece of device that allows you to do certain tasks. </a:t>
            </a:r>
          </a:p>
          <a:p>
            <a:endParaRPr lang="en-US" sz="1600" dirty="0">
              <a:latin typeface="Arial Black" panose="020B0A04020102020204" pitchFamily="34" charset="0"/>
            </a:endParaRPr>
          </a:p>
          <a:p>
            <a:r>
              <a:rPr lang="en-US" sz="1600" dirty="0">
                <a:latin typeface="Arial Black" panose="020B0A04020102020204" pitchFamily="34" charset="0"/>
              </a:rPr>
              <a:t>Whenever you are dealing with any kind of computer, you are interacting with the hardware directly.</a:t>
            </a:r>
          </a:p>
        </p:txBody>
      </p:sp>
    </p:spTree>
    <p:extLst>
      <p:ext uri="{BB962C8B-B14F-4D97-AF65-F5344CB8AC3E}">
        <p14:creationId xmlns:p14="http://schemas.microsoft.com/office/powerpoint/2010/main" val="28574151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1D98FDE-B9AD-4987-9267-7CD5F31D102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9D38885-41A7-4365-8ADD-B5E2C7BA0A95}"/>
              </a:ext>
            </a:extLst>
          </p:cNvPr>
          <p:cNvSpPr txBox="1"/>
          <p:nvPr/>
        </p:nvSpPr>
        <p:spPr>
          <a:xfrm>
            <a:off x="8551025" y="665018"/>
            <a:ext cx="2837411" cy="2800767"/>
          </a:xfrm>
          <a:prstGeom prst="rect">
            <a:avLst/>
          </a:prstGeom>
          <a:noFill/>
        </p:spPr>
        <p:txBody>
          <a:bodyPr wrap="square" rtlCol="0">
            <a:spAutoFit/>
          </a:bodyPr>
          <a:lstStyle/>
          <a:p>
            <a:r>
              <a:rPr lang="en-US" sz="1600" dirty="0">
                <a:latin typeface="Arial Black" panose="020B0A04020102020204" pitchFamily="34" charset="0"/>
              </a:rPr>
              <a:t>Hardware can include your speakers, keyboard, screen, and the other bits and pieces in a computer that lets it work. </a:t>
            </a:r>
          </a:p>
          <a:p>
            <a:endParaRPr lang="en-US" sz="1600" dirty="0">
              <a:latin typeface="Arial Black" panose="020B0A04020102020204" pitchFamily="34" charset="0"/>
            </a:endParaRPr>
          </a:p>
          <a:p>
            <a:r>
              <a:rPr lang="en-US" sz="1600" dirty="0">
                <a:latin typeface="Arial Black" panose="020B0A04020102020204" pitchFamily="34" charset="0"/>
              </a:rPr>
              <a:t>Some computer have better hardware for certain tasks than others. </a:t>
            </a:r>
          </a:p>
        </p:txBody>
      </p:sp>
    </p:spTree>
    <p:extLst>
      <p:ext uri="{BB962C8B-B14F-4D97-AF65-F5344CB8AC3E}">
        <p14:creationId xmlns:p14="http://schemas.microsoft.com/office/powerpoint/2010/main" val="24084465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1D98FDE-B9AD-4987-9267-7CD5F31D102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9D38885-41A7-4365-8ADD-B5E2C7BA0A95}"/>
              </a:ext>
            </a:extLst>
          </p:cNvPr>
          <p:cNvSpPr txBox="1"/>
          <p:nvPr/>
        </p:nvSpPr>
        <p:spPr>
          <a:xfrm>
            <a:off x="8606443" y="433174"/>
            <a:ext cx="2837411" cy="3046988"/>
          </a:xfrm>
          <a:prstGeom prst="rect">
            <a:avLst/>
          </a:prstGeom>
          <a:noFill/>
        </p:spPr>
        <p:txBody>
          <a:bodyPr wrap="square" rtlCol="0">
            <a:spAutoFit/>
          </a:bodyPr>
          <a:lstStyle/>
          <a:p>
            <a:r>
              <a:rPr lang="en-US" sz="1600" dirty="0">
                <a:latin typeface="Arial Black" panose="020B0A04020102020204" pitchFamily="34" charset="0"/>
              </a:rPr>
              <a:t>Gaming computers, for example, tend to have better graphics cards, faster input keyboards, and more processors in order to perform more tasks at once. </a:t>
            </a:r>
          </a:p>
          <a:p>
            <a:endParaRPr lang="en-US" sz="1600" dirty="0">
              <a:latin typeface="Arial Black" panose="020B0A04020102020204" pitchFamily="34" charset="0"/>
            </a:endParaRPr>
          </a:p>
          <a:p>
            <a:r>
              <a:rPr lang="en-US" sz="1600" dirty="0">
                <a:latin typeface="Arial Black" panose="020B0A04020102020204" pitchFamily="34" charset="0"/>
              </a:rPr>
              <a:t>These computers can be expensive to buy and put together because of this.</a:t>
            </a:r>
          </a:p>
        </p:txBody>
      </p:sp>
    </p:spTree>
    <p:extLst>
      <p:ext uri="{BB962C8B-B14F-4D97-AF65-F5344CB8AC3E}">
        <p14:creationId xmlns:p14="http://schemas.microsoft.com/office/powerpoint/2010/main" val="797095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1D98FDE-B9AD-4987-9267-7CD5F31D102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9D38885-41A7-4365-8ADD-B5E2C7BA0A95}"/>
              </a:ext>
            </a:extLst>
          </p:cNvPr>
          <p:cNvSpPr txBox="1"/>
          <p:nvPr/>
        </p:nvSpPr>
        <p:spPr>
          <a:xfrm>
            <a:off x="8401396" y="433174"/>
            <a:ext cx="3552305" cy="3293209"/>
          </a:xfrm>
          <a:prstGeom prst="rect">
            <a:avLst/>
          </a:prstGeom>
          <a:noFill/>
        </p:spPr>
        <p:txBody>
          <a:bodyPr wrap="square" rtlCol="0">
            <a:spAutoFit/>
          </a:bodyPr>
          <a:lstStyle/>
          <a:p>
            <a:r>
              <a:rPr lang="en-US" sz="1600" dirty="0">
                <a:latin typeface="Arial Black" panose="020B0A04020102020204" pitchFamily="34" charset="0"/>
              </a:rPr>
              <a:t>When choosing whatever hardware you will be using, it is important to remember both what will be needed when creating something along with running certain programs. </a:t>
            </a:r>
          </a:p>
          <a:p>
            <a:endParaRPr lang="en-US" sz="1600" dirty="0">
              <a:latin typeface="Arial Black" panose="020B0A04020102020204" pitchFamily="34" charset="0"/>
            </a:endParaRPr>
          </a:p>
          <a:p>
            <a:r>
              <a:rPr lang="en-US" sz="1600" dirty="0">
                <a:latin typeface="Arial Black" panose="020B0A04020102020204" pitchFamily="34" charset="0"/>
              </a:rPr>
              <a:t>If you only plan on viewing creations rather than creating, different hardware will be necessary. </a:t>
            </a:r>
          </a:p>
          <a:p>
            <a:endParaRPr lang="en-US" sz="1600" dirty="0">
              <a:latin typeface="Arial Black" panose="020B0A04020102020204" pitchFamily="34" charset="0"/>
            </a:endParaRPr>
          </a:p>
        </p:txBody>
      </p:sp>
    </p:spTree>
    <p:extLst>
      <p:ext uri="{BB962C8B-B14F-4D97-AF65-F5344CB8AC3E}">
        <p14:creationId xmlns:p14="http://schemas.microsoft.com/office/powerpoint/2010/main" val="14182001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hlinkClick r:id="rId1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1D98FDE-B9AD-4987-9267-7CD5F31D102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9D38885-41A7-4365-8ADD-B5E2C7BA0A95}"/>
              </a:ext>
            </a:extLst>
          </p:cNvPr>
          <p:cNvSpPr txBox="1"/>
          <p:nvPr/>
        </p:nvSpPr>
        <p:spPr>
          <a:xfrm>
            <a:off x="8401396" y="433174"/>
            <a:ext cx="3552305" cy="2800767"/>
          </a:xfrm>
          <a:prstGeom prst="rect">
            <a:avLst/>
          </a:prstGeom>
          <a:noFill/>
        </p:spPr>
        <p:txBody>
          <a:bodyPr wrap="square" rtlCol="0">
            <a:spAutoFit/>
          </a:bodyPr>
          <a:lstStyle/>
          <a:p>
            <a:r>
              <a:rPr lang="en-US" sz="1600" dirty="0">
                <a:latin typeface="Arial Black" panose="020B0A04020102020204" pitchFamily="34" charset="0"/>
              </a:rPr>
              <a:t>If you are creating something, keep in mind the average hardware of those that will be viewing your creation. </a:t>
            </a: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r>
              <a:rPr lang="en-US" sz="1600" dirty="0">
                <a:latin typeface="Arial Black" panose="020B0A04020102020204" pitchFamily="34" charset="0"/>
              </a:rPr>
              <a:t>Please click the next lesson to continue.</a:t>
            </a:r>
          </a:p>
        </p:txBody>
      </p:sp>
    </p:spTree>
    <p:extLst>
      <p:ext uri="{BB962C8B-B14F-4D97-AF65-F5344CB8AC3E}">
        <p14:creationId xmlns:p14="http://schemas.microsoft.com/office/powerpoint/2010/main" val="15553336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0"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F7314061-CFDC-46B2-BE39-10FC1165652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54A04D36-5805-4A34-868B-09C1221D8B52}"/>
              </a:ext>
            </a:extLst>
          </p:cNvPr>
          <p:cNvSpPr txBox="1"/>
          <p:nvPr/>
        </p:nvSpPr>
        <p:spPr>
          <a:xfrm>
            <a:off x="8501149" y="604058"/>
            <a:ext cx="3169920" cy="2800767"/>
          </a:xfrm>
          <a:prstGeom prst="rect">
            <a:avLst/>
          </a:prstGeom>
          <a:noFill/>
        </p:spPr>
        <p:txBody>
          <a:bodyPr wrap="square" rtlCol="0">
            <a:spAutoFit/>
          </a:bodyPr>
          <a:lstStyle/>
          <a:p>
            <a:r>
              <a:rPr lang="en-US" sz="1600" dirty="0">
                <a:latin typeface="Arial Black" panose="020B0A04020102020204" pitchFamily="34" charset="0"/>
              </a:rPr>
              <a:t>Software includes whatever programs and operating system a computer has. </a:t>
            </a:r>
          </a:p>
          <a:p>
            <a:endParaRPr lang="en-US" sz="1600" dirty="0">
              <a:latin typeface="Arial Black" panose="020B0A04020102020204" pitchFamily="34" charset="0"/>
            </a:endParaRPr>
          </a:p>
          <a:p>
            <a:r>
              <a:rPr lang="en-US" sz="1600" dirty="0">
                <a:latin typeface="Arial Black" panose="020B0A04020102020204" pitchFamily="34" charset="0"/>
              </a:rPr>
              <a:t>An operating system is whatever a computer uses in order to function. Operating systems include one of the most commonly known ones, Windows. </a:t>
            </a:r>
          </a:p>
        </p:txBody>
      </p:sp>
    </p:spTree>
    <p:extLst>
      <p:ext uri="{BB962C8B-B14F-4D97-AF65-F5344CB8AC3E}">
        <p14:creationId xmlns:p14="http://schemas.microsoft.com/office/powerpoint/2010/main" val="26763418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F7314061-CFDC-46B2-BE39-10FC1165652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54A04D36-5805-4A34-868B-09C1221D8B52}"/>
              </a:ext>
            </a:extLst>
          </p:cNvPr>
          <p:cNvSpPr txBox="1"/>
          <p:nvPr/>
        </p:nvSpPr>
        <p:spPr>
          <a:xfrm>
            <a:off x="8501149" y="604058"/>
            <a:ext cx="3169920" cy="2800767"/>
          </a:xfrm>
          <a:prstGeom prst="rect">
            <a:avLst/>
          </a:prstGeom>
          <a:noFill/>
        </p:spPr>
        <p:txBody>
          <a:bodyPr wrap="square" rtlCol="0">
            <a:spAutoFit/>
          </a:bodyPr>
          <a:lstStyle/>
          <a:p>
            <a:r>
              <a:rPr lang="en-US" sz="1600" dirty="0">
                <a:latin typeface="Arial Black" panose="020B0A04020102020204" pitchFamily="34" charset="0"/>
              </a:rPr>
              <a:t>Certain operating system allows specific functions, though most have similar functions and allow the use of programs to do specific tasks. </a:t>
            </a:r>
          </a:p>
          <a:p>
            <a:endParaRPr lang="en-US" sz="1600" dirty="0">
              <a:latin typeface="Arial Black" panose="020B0A04020102020204" pitchFamily="34" charset="0"/>
            </a:endParaRPr>
          </a:p>
          <a:p>
            <a:r>
              <a:rPr lang="en-US" sz="1600" dirty="0">
                <a:latin typeface="Arial Black" panose="020B0A04020102020204" pitchFamily="34" charset="0"/>
              </a:rPr>
              <a:t>Some computers come with programs already installed along with the operating system.</a:t>
            </a:r>
          </a:p>
        </p:txBody>
      </p:sp>
    </p:spTree>
    <p:extLst>
      <p:ext uri="{BB962C8B-B14F-4D97-AF65-F5344CB8AC3E}">
        <p14:creationId xmlns:p14="http://schemas.microsoft.com/office/powerpoint/2010/main" val="14682082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F7314061-CFDC-46B2-BE39-10FC1165652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54A04D36-5805-4A34-868B-09C1221D8B52}"/>
              </a:ext>
            </a:extLst>
          </p:cNvPr>
          <p:cNvSpPr txBox="1"/>
          <p:nvPr/>
        </p:nvSpPr>
        <p:spPr>
          <a:xfrm>
            <a:off x="8412480" y="381016"/>
            <a:ext cx="3169920" cy="3293209"/>
          </a:xfrm>
          <a:prstGeom prst="rect">
            <a:avLst/>
          </a:prstGeom>
          <a:noFill/>
        </p:spPr>
        <p:txBody>
          <a:bodyPr wrap="square" rtlCol="0">
            <a:spAutoFit/>
          </a:bodyPr>
          <a:lstStyle/>
          <a:p>
            <a:r>
              <a:rPr lang="en-US" sz="1600" dirty="0">
                <a:latin typeface="Arial Black" panose="020B0A04020102020204" pitchFamily="34" charset="0"/>
              </a:rPr>
              <a:t>Programs are collections of code that allow a user to perform specific tasks. </a:t>
            </a:r>
          </a:p>
          <a:p>
            <a:endParaRPr lang="en-US" sz="1600" dirty="0">
              <a:latin typeface="Arial Black" panose="020B0A04020102020204" pitchFamily="34" charset="0"/>
            </a:endParaRPr>
          </a:p>
          <a:p>
            <a:r>
              <a:rPr lang="en-US" sz="1600" dirty="0">
                <a:latin typeface="Arial Black" panose="020B0A04020102020204" pitchFamily="34" charset="0"/>
              </a:rPr>
              <a:t>These tasks can be as simple as viewing an image file, or as complicated as playing a videogame. </a:t>
            </a:r>
          </a:p>
          <a:p>
            <a:endParaRPr lang="en-US" sz="1600" dirty="0">
              <a:latin typeface="Arial Black" panose="020B0A04020102020204" pitchFamily="34" charset="0"/>
            </a:endParaRPr>
          </a:p>
          <a:p>
            <a:r>
              <a:rPr lang="en-US" sz="1600" dirty="0">
                <a:latin typeface="Arial Black" panose="020B0A04020102020204" pitchFamily="34" charset="0"/>
              </a:rPr>
              <a:t>One type of program that nearly everyone uses is an internet surfing program.</a:t>
            </a:r>
          </a:p>
        </p:txBody>
      </p:sp>
    </p:spTree>
    <p:extLst>
      <p:ext uri="{BB962C8B-B14F-4D97-AF65-F5344CB8AC3E}">
        <p14:creationId xmlns:p14="http://schemas.microsoft.com/office/powerpoint/2010/main" val="18743913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hlinkClick r:id="rId1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F7314061-CFDC-46B2-BE39-10FC1165652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54A04D36-5805-4A34-868B-09C1221D8B52}"/>
              </a:ext>
            </a:extLst>
          </p:cNvPr>
          <p:cNvSpPr txBox="1"/>
          <p:nvPr/>
        </p:nvSpPr>
        <p:spPr>
          <a:xfrm>
            <a:off x="8581505" y="481856"/>
            <a:ext cx="3169920" cy="3046988"/>
          </a:xfrm>
          <a:prstGeom prst="rect">
            <a:avLst/>
          </a:prstGeom>
          <a:noFill/>
        </p:spPr>
        <p:txBody>
          <a:bodyPr wrap="square" rtlCol="0">
            <a:spAutoFit/>
          </a:bodyPr>
          <a:lstStyle/>
          <a:p>
            <a:r>
              <a:rPr lang="en-US" sz="1600" dirty="0">
                <a:latin typeface="Arial Black" panose="020B0A04020102020204" pitchFamily="34" charset="0"/>
              </a:rPr>
              <a:t>Without an operating system and programs, a user wouldn’t be able to do much with whatever device they are using. </a:t>
            </a: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r>
              <a:rPr lang="en-US" sz="1600" dirty="0">
                <a:latin typeface="Arial Black" panose="020B0A04020102020204" pitchFamily="34" charset="0"/>
              </a:rPr>
              <a:t>Please click the next lesson to continue.</a:t>
            </a:r>
          </a:p>
        </p:txBody>
      </p:sp>
    </p:spTree>
    <p:extLst>
      <p:ext uri="{BB962C8B-B14F-4D97-AF65-F5344CB8AC3E}">
        <p14:creationId xmlns:p14="http://schemas.microsoft.com/office/powerpoint/2010/main" val="21013986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14068"/>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1"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69CB39A-6A14-46C8-8A1F-B6D746183CD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AD54BE8-1847-43C9-8E4D-43419D836AEF}"/>
              </a:ext>
            </a:extLst>
          </p:cNvPr>
          <p:cNvSpPr txBox="1"/>
          <p:nvPr/>
        </p:nvSpPr>
        <p:spPr>
          <a:xfrm>
            <a:off x="8357061" y="587433"/>
            <a:ext cx="3629891" cy="2800767"/>
          </a:xfrm>
          <a:prstGeom prst="rect">
            <a:avLst/>
          </a:prstGeom>
          <a:noFill/>
        </p:spPr>
        <p:txBody>
          <a:bodyPr wrap="square" rtlCol="0">
            <a:spAutoFit/>
          </a:bodyPr>
          <a:lstStyle/>
          <a:p>
            <a:r>
              <a:rPr lang="en-US" sz="1600" dirty="0">
                <a:latin typeface="Arial Black" panose="020B0A04020102020204" pitchFamily="34" charset="0"/>
              </a:rPr>
              <a:t>As we have been learning about the different parts of multimedia when creating and viewing it, we have been near ignoring an extremely important thing to consider. </a:t>
            </a:r>
          </a:p>
          <a:p>
            <a:endParaRPr lang="en-US" sz="1600" dirty="0">
              <a:latin typeface="Arial Black" panose="020B0A04020102020204" pitchFamily="34" charset="0"/>
            </a:endParaRPr>
          </a:p>
          <a:p>
            <a:r>
              <a:rPr lang="en-US" sz="1600" dirty="0">
                <a:latin typeface="Arial Black" panose="020B0A04020102020204" pitchFamily="34" charset="0"/>
              </a:rPr>
              <a:t>Permission. If someone else’s creation is used in creating something new, certain permissions are involved.</a:t>
            </a:r>
          </a:p>
        </p:txBody>
      </p:sp>
    </p:spTree>
    <p:extLst>
      <p:ext uri="{BB962C8B-B14F-4D97-AF65-F5344CB8AC3E}">
        <p14:creationId xmlns:p14="http://schemas.microsoft.com/office/powerpoint/2010/main" val="2834211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2BE3A-1D22-4042-9028-AF9991E9220B}"/>
              </a:ext>
            </a:extLst>
          </p:cNvPr>
          <p:cNvSpPr>
            <a:spLocks noGrp="1"/>
          </p:cNvSpPr>
          <p:nvPr>
            <p:ph type="title"/>
          </p:nvPr>
        </p:nvSpPr>
        <p:spPr>
          <a:xfrm>
            <a:off x="804949" y="1818787"/>
            <a:ext cx="10515600"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Text</a:t>
            </a:r>
          </a:p>
        </p:txBody>
      </p:sp>
      <p:grpSp>
        <p:nvGrpSpPr>
          <p:cNvPr id="7" name="Group 6">
            <a:extLst>
              <a:ext uri="{FF2B5EF4-FFF2-40B4-BE49-F238E27FC236}">
                <a16:creationId xmlns:a16="http://schemas.microsoft.com/office/drawing/2014/main" id="{3EAEB613-5B6A-490E-8933-9B9EBF91B539}"/>
              </a:ext>
            </a:extLst>
          </p:cNvPr>
          <p:cNvGrpSpPr/>
          <p:nvPr/>
        </p:nvGrpSpPr>
        <p:grpSpPr>
          <a:xfrm>
            <a:off x="457201" y="2697806"/>
            <a:ext cx="2799471" cy="1896573"/>
            <a:chOff x="457201" y="2697806"/>
            <a:chExt cx="2799471" cy="1896573"/>
          </a:xfrm>
        </p:grpSpPr>
        <p:sp>
          <p:nvSpPr>
            <p:cNvPr id="8" name="Speech Bubble: Rectangle with Corners Rounded 3">
              <a:extLst>
                <a:ext uri="{FF2B5EF4-FFF2-40B4-BE49-F238E27FC236}">
                  <a16:creationId xmlns:a16="http://schemas.microsoft.com/office/drawing/2014/main" id="{B5A35CD5-F839-4DBA-BEFB-8447D238CA1E}"/>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7C7ED16-E381-4E62-B38C-C1F93A99C01C}"/>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10" name="Arrow: Right 9">
            <a:hlinkClick r:id="rId2" action="ppaction://hlinksldjump"/>
            <a:extLst>
              <a:ext uri="{FF2B5EF4-FFF2-40B4-BE49-F238E27FC236}">
                <a16:creationId xmlns:a16="http://schemas.microsoft.com/office/drawing/2014/main" id="{519CD334-D4A5-41C1-B210-ECA346A1E98A}"/>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E1312B9E-A53F-496C-8256-7BCE106BC9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39108687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14068"/>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69CB39A-6A14-46C8-8A1F-B6D746183CD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AD54BE8-1847-43C9-8E4D-43419D836AEF}"/>
              </a:ext>
            </a:extLst>
          </p:cNvPr>
          <p:cNvSpPr txBox="1"/>
          <p:nvPr/>
        </p:nvSpPr>
        <p:spPr>
          <a:xfrm>
            <a:off x="8362602" y="452724"/>
            <a:ext cx="3629891" cy="3046988"/>
          </a:xfrm>
          <a:prstGeom prst="rect">
            <a:avLst/>
          </a:prstGeom>
          <a:noFill/>
        </p:spPr>
        <p:txBody>
          <a:bodyPr wrap="square" rtlCol="0">
            <a:spAutoFit/>
          </a:bodyPr>
          <a:lstStyle/>
          <a:p>
            <a:r>
              <a:rPr lang="en-US" sz="1600" dirty="0">
                <a:latin typeface="Arial Black" panose="020B0A04020102020204" pitchFamily="34" charset="0"/>
              </a:rPr>
              <a:t>This is known as copyright. If a particular file, whether it be image, audio, animation, video, or typeface, if it is copyrighted in a particular way then used without permission, problems can arise.</a:t>
            </a:r>
          </a:p>
          <a:p>
            <a:endParaRPr lang="en-US" sz="1600" dirty="0">
              <a:latin typeface="Arial Black" panose="020B0A04020102020204" pitchFamily="34" charset="0"/>
            </a:endParaRPr>
          </a:p>
          <a:p>
            <a:r>
              <a:rPr lang="en-US" sz="1600" dirty="0">
                <a:latin typeface="Arial Black" panose="020B0A04020102020204" pitchFamily="34" charset="0"/>
              </a:rPr>
              <a:t>If it is under full copyright, using it can get you into a lot of trouble.</a:t>
            </a:r>
          </a:p>
        </p:txBody>
      </p:sp>
    </p:spTree>
    <p:extLst>
      <p:ext uri="{BB962C8B-B14F-4D97-AF65-F5344CB8AC3E}">
        <p14:creationId xmlns:p14="http://schemas.microsoft.com/office/powerpoint/2010/main" val="32648553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14068"/>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69CB39A-6A14-46C8-8A1F-B6D746183CD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AD54BE8-1847-43C9-8E4D-43419D836AEF}"/>
              </a:ext>
            </a:extLst>
          </p:cNvPr>
          <p:cNvSpPr txBox="1"/>
          <p:nvPr/>
        </p:nvSpPr>
        <p:spPr>
          <a:xfrm>
            <a:off x="8362602" y="336346"/>
            <a:ext cx="3629891" cy="3293209"/>
          </a:xfrm>
          <a:prstGeom prst="rect">
            <a:avLst/>
          </a:prstGeom>
          <a:noFill/>
        </p:spPr>
        <p:txBody>
          <a:bodyPr wrap="square" rtlCol="0">
            <a:spAutoFit/>
          </a:bodyPr>
          <a:lstStyle/>
          <a:p>
            <a:r>
              <a:rPr lang="en-US" sz="1600" dirty="0">
                <a:latin typeface="Arial Black" panose="020B0A04020102020204" pitchFamily="34" charset="0"/>
              </a:rPr>
              <a:t>There are some special circumstances involved though. If copyrighted material is under the public domain, then it is free to use in whatever creation you are making. </a:t>
            </a:r>
          </a:p>
          <a:p>
            <a:endParaRPr lang="en-US" sz="1600" dirty="0">
              <a:latin typeface="Arial Black" panose="020B0A04020102020204" pitchFamily="34" charset="0"/>
            </a:endParaRPr>
          </a:p>
          <a:p>
            <a:r>
              <a:rPr lang="en-US" sz="1600" dirty="0">
                <a:latin typeface="Arial Black" panose="020B0A04020102020204" pitchFamily="34" charset="0"/>
              </a:rPr>
              <a:t>If it is under allowed usage with credit, then it is allowed to be used as long as whoever is using it makes sure to say where they got the file.</a:t>
            </a:r>
          </a:p>
        </p:txBody>
      </p:sp>
    </p:spTree>
    <p:extLst>
      <p:ext uri="{BB962C8B-B14F-4D97-AF65-F5344CB8AC3E}">
        <p14:creationId xmlns:p14="http://schemas.microsoft.com/office/powerpoint/2010/main" val="17989212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14068"/>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69CB39A-6A14-46C8-8A1F-B6D746183CD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AD54BE8-1847-43C9-8E4D-43419D836AEF}"/>
              </a:ext>
            </a:extLst>
          </p:cNvPr>
          <p:cNvSpPr txBox="1"/>
          <p:nvPr/>
        </p:nvSpPr>
        <p:spPr>
          <a:xfrm>
            <a:off x="8362602" y="336346"/>
            <a:ext cx="3629891" cy="2800767"/>
          </a:xfrm>
          <a:prstGeom prst="rect">
            <a:avLst/>
          </a:prstGeom>
          <a:noFill/>
        </p:spPr>
        <p:txBody>
          <a:bodyPr wrap="square" rtlCol="0">
            <a:spAutoFit/>
          </a:bodyPr>
          <a:lstStyle/>
          <a:p>
            <a:r>
              <a:rPr lang="en-US" sz="1600" dirty="0">
                <a:latin typeface="Arial Black" panose="020B0A04020102020204" pitchFamily="34" charset="0"/>
              </a:rPr>
              <a:t>If it is under full copyright, then a creator is not allowed to use it. </a:t>
            </a:r>
          </a:p>
          <a:p>
            <a:endParaRPr lang="en-US" sz="1600" dirty="0">
              <a:latin typeface="Arial Black" panose="020B0A04020102020204" pitchFamily="34" charset="0"/>
            </a:endParaRPr>
          </a:p>
          <a:p>
            <a:r>
              <a:rPr lang="en-US" sz="1600" dirty="0">
                <a:latin typeface="Arial Black" panose="020B0A04020102020204" pitchFamily="34" charset="0"/>
              </a:rPr>
              <a:t>There are special instances in using copyrighted material for educational purposes, but this kind of instance is very specific and if done improperly can cause problems.</a:t>
            </a:r>
          </a:p>
        </p:txBody>
      </p:sp>
    </p:spTree>
    <p:extLst>
      <p:ext uri="{BB962C8B-B14F-4D97-AF65-F5344CB8AC3E}">
        <p14:creationId xmlns:p14="http://schemas.microsoft.com/office/powerpoint/2010/main" val="27403684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14068"/>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69CB39A-6A14-46C8-8A1F-B6D746183CD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AD54BE8-1847-43C9-8E4D-43419D836AEF}"/>
              </a:ext>
            </a:extLst>
          </p:cNvPr>
          <p:cNvSpPr txBox="1"/>
          <p:nvPr/>
        </p:nvSpPr>
        <p:spPr>
          <a:xfrm>
            <a:off x="8362602" y="336346"/>
            <a:ext cx="3629891" cy="2800767"/>
          </a:xfrm>
          <a:prstGeom prst="rect">
            <a:avLst/>
          </a:prstGeom>
          <a:noFill/>
        </p:spPr>
        <p:txBody>
          <a:bodyPr wrap="square" rtlCol="0">
            <a:spAutoFit/>
          </a:bodyPr>
          <a:lstStyle/>
          <a:p>
            <a:r>
              <a:rPr lang="en-US" sz="1600" dirty="0">
                <a:latin typeface="Arial Black" panose="020B0A04020102020204" pitchFamily="34" charset="0"/>
              </a:rPr>
              <a:t>It is best to only use other people’s material when given permission, to give credit when you do, and to remember something. </a:t>
            </a:r>
          </a:p>
          <a:p>
            <a:endParaRPr lang="en-US" sz="1600" dirty="0">
              <a:latin typeface="Arial Black" panose="020B0A04020102020204" pitchFamily="34" charset="0"/>
            </a:endParaRPr>
          </a:p>
          <a:p>
            <a:r>
              <a:rPr lang="en-US" sz="1600" dirty="0">
                <a:latin typeface="Arial Black" panose="020B0A04020102020204" pitchFamily="34" charset="0"/>
              </a:rPr>
              <a:t>You wouldn’t want someone to steal your creation, would you? Then why would you ever steal someone else’s? </a:t>
            </a:r>
          </a:p>
          <a:p>
            <a:endParaRPr lang="en-US" sz="1600" dirty="0">
              <a:latin typeface="Arial Black" panose="020B0A04020102020204" pitchFamily="34" charset="0"/>
            </a:endParaRPr>
          </a:p>
        </p:txBody>
      </p:sp>
    </p:spTree>
    <p:extLst>
      <p:ext uri="{BB962C8B-B14F-4D97-AF65-F5344CB8AC3E}">
        <p14:creationId xmlns:p14="http://schemas.microsoft.com/office/powerpoint/2010/main" val="14608192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14068"/>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hlinkClick r:id="rId13"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18762" y="174188"/>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Rectangle: Rounded Corners 19">
            <a:hlinkClick r:id="rId12" action="ppaction://hlinksldjump"/>
            <a:extLst>
              <a:ext uri="{FF2B5EF4-FFF2-40B4-BE49-F238E27FC236}">
                <a16:creationId xmlns:a16="http://schemas.microsoft.com/office/drawing/2014/main" id="{EFFDD144-DC54-4106-B825-F6600FBBFA67}"/>
              </a:ext>
            </a:extLst>
          </p:cNvPr>
          <p:cNvSpPr/>
          <p:nvPr/>
        </p:nvSpPr>
        <p:spPr>
          <a:xfrm>
            <a:off x="3045229" y="1630208"/>
            <a:ext cx="4680064" cy="1951622"/>
          </a:xfrm>
          <a:prstGeom prst="roundRect">
            <a:avLst/>
          </a:prstGeom>
          <a:solidFill>
            <a:srgbClr val="700000"/>
          </a:solidFill>
          <a:ln w="762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869CB39A-6A14-46C8-8A1F-B6D746183CD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07176"/>
            <a:ext cx="1576282" cy="2959130"/>
          </a:xfrm>
          <a:prstGeom prst="rect">
            <a:avLst/>
          </a:prstGeom>
        </p:spPr>
      </p:pic>
      <p:sp>
        <p:nvSpPr>
          <p:cNvPr id="2" name="TextBox 1">
            <a:extLst>
              <a:ext uri="{FF2B5EF4-FFF2-40B4-BE49-F238E27FC236}">
                <a16:creationId xmlns:a16="http://schemas.microsoft.com/office/drawing/2014/main" id="{8AD54BE8-1847-43C9-8E4D-43419D836AEF}"/>
              </a:ext>
            </a:extLst>
          </p:cNvPr>
          <p:cNvSpPr txBox="1"/>
          <p:nvPr/>
        </p:nvSpPr>
        <p:spPr>
          <a:xfrm>
            <a:off x="8301642" y="1090333"/>
            <a:ext cx="3629891" cy="1569660"/>
          </a:xfrm>
          <a:prstGeom prst="rect">
            <a:avLst/>
          </a:prstGeom>
          <a:noFill/>
        </p:spPr>
        <p:txBody>
          <a:bodyPr wrap="square" rtlCol="0">
            <a:spAutoFit/>
          </a:bodyPr>
          <a:lstStyle/>
          <a:p>
            <a:r>
              <a:rPr lang="en-US" sz="1600" dirty="0">
                <a:latin typeface="Arial Black" panose="020B0A04020102020204" pitchFamily="34" charset="0"/>
              </a:rPr>
              <a:t>Speaking of making sure to give credit when using outside material, click the large ‘CREDITS’ button to go to a list of all of outside material used in these lessons.</a:t>
            </a:r>
          </a:p>
        </p:txBody>
      </p:sp>
      <p:sp>
        <p:nvSpPr>
          <p:cNvPr id="3" name="TextBox 2">
            <a:extLst>
              <a:ext uri="{FF2B5EF4-FFF2-40B4-BE49-F238E27FC236}">
                <a16:creationId xmlns:a16="http://schemas.microsoft.com/office/drawing/2014/main" id="{359F624E-294A-44FC-9512-95A79038D991}"/>
              </a:ext>
            </a:extLst>
          </p:cNvPr>
          <p:cNvSpPr txBox="1"/>
          <p:nvPr/>
        </p:nvSpPr>
        <p:spPr>
          <a:xfrm>
            <a:off x="3424843" y="1906006"/>
            <a:ext cx="3851564" cy="1107996"/>
          </a:xfrm>
          <a:prstGeom prst="rect">
            <a:avLst/>
          </a:prstGeom>
          <a:noFill/>
        </p:spPr>
        <p:txBody>
          <a:bodyPr wrap="square" rtlCol="0">
            <a:spAutoFit/>
          </a:bodyPr>
          <a:lstStyle/>
          <a:p>
            <a:pPr algn="ctr"/>
            <a:r>
              <a:rPr lang="en-US" sz="6600" dirty="0">
                <a:latin typeface="Broadway" panose="04040905080B02020502" pitchFamily="82" charset="0"/>
              </a:rPr>
              <a:t>Credits</a:t>
            </a:r>
          </a:p>
        </p:txBody>
      </p:sp>
    </p:spTree>
    <p:extLst>
      <p:ext uri="{BB962C8B-B14F-4D97-AF65-F5344CB8AC3E}">
        <p14:creationId xmlns:p14="http://schemas.microsoft.com/office/powerpoint/2010/main" val="29717117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100000">
              <a:schemeClr val="tx1">
                <a:lumMod val="95000"/>
                <a:lumOff val="5000"/>
              </a:schemeClr>
            </a:gs>
          </a:gsLst>
          <a:lin ang="27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F5479-C1DD-4BE9-AFFE-BC0B487A810D}"/>
              </a:ext>
            </a:extLst>
          </p:cNvPr>
          <p:cNvSpPr>
            <a:spLocks noGrp="1"/>
          </p:cNvSpPr>
          <p:nvPr>
            <p:ph type="title"/>
          </p:nvPr>
        </p:nvSpPr>
        <p:spPr/>
        <p:txBody>
          <a:bodyPr>
            <a:scene3d>
              <a:camera prst="orthographicFront"/>
              <a:lightRig rig="threePt" dir="t"/>
            </a:scene3d>
            <a:sp3d extrusionH="57150">
              <a:bevelT w="69850" h="69850" prst="divot"/>
            </a:sp3d>
          </a:bodyPr>
          <a:lstStyle/>
          <a:p>
            <a:r>
              <a:rPr lang="en-US" dirty="0">
                <a:solidFill>
                  <a:srgbClr val="700000"/>
                </a:solidFill>
                <a:latin typeface="Broadway" panose="04040905080B02020502" pitchFamily="82" charset="0"/>
              </a:rPr>
              <a:t>Credits</a:t>
            </a:r>
          </a:p>
        </p:txBody>
      </p:sp>
      <p:sp>
        <p:nvSpPr>
          <p:cNvPr id="3" name="Content Placeholder 2">
            <a:extLst>
              <a:ext uri="{FF2B5EF4-FFF2-40B4-BE49-F238E27FC236}">
                <a16:creationId xmlns:a16="http://schemas.microsoft.com/office/drawing/2014/main" id="{C8F5D37C-DCD6-45B1-9C24-62B9968D83CA}"/>
              </a:ext>
            </a:extLst>
          </p:cNvPr>
          <p:cNvSpPr>
            <a:spLocks noGrp="1"/>
          </p:cNvSpPr>
          <p:nvPr>
            <p:ph idx="1"/>
          </p:nvPr>
        </p:nvSpPr>
        <p:spPr/>
        <p:txBody>
          <a:bodyPr>
            <a:normAutofit lnSpcReduction="10000"/>
          </a:bodyPr>
          <a:lstStyle/>
          <a:p>
            <a:pPr marL="0" indent="0">
              <a:buNone/>
            </a:pPr>
            <a:r>
              <a:rPr lang="en-US" dirty="0"/>
              <a:t>Information Used:  </a:t>
            </a:r>
          </a:p>
          <a:p>
            <a:pPr marL="0" indent="0">
              <a:buNone/>
            </a:pPr>
            <a:r>
              <a:rPr lang="en-US" dirty="0"/>
              <a:t>General Information from Steve Caruso in project I page.</a:t>
            </a:r>
          </a:p>
          <a:p>
            <a:pPr marL="0" indent="0">
              <a:buNone/>
            </a:pPr>
            <a:r>
              <a:rPr lang="en-US" dirty="0"/>
              <a:t>Multimedia: Making it Work ninth Edition by Tay Vaughan</a:t>
            </a:r>
          </a:p>
          <a:p>
            <a:pPr marL="0" indent="0">
              <a:buNone/>
            </a:pPr>
            <a:endParaRPr lang="en-US" dirty="0"/>
          </a:p>
          <a:p>
            <a:pPr marL="0" indent="0">
              <a:buNone/>
            </a:pPr>
            <a:r>
              <a:rPr lang="en-US" dirty="0"/>
              <a:t>Audio Used:</a:t>
            </a:r>
          </a:p>
          <a:p>
            <a:pPr marL="0" indent="0">
              <a:buNone/>
            </a:pPr>
            <a:endParaRPr lang="en-US" dirty="0"/>
          </a:p>
          <a:p>
            <a:pPr marL="0" indent="0">
              <a:buNone/>
            </a:pPr>
            <a:r>
              <a:rPr lang="en-US" dirty="0"/>
              <a:t>Video used:</a:t>
            </a:r>
          </a:p>
          <a:p>
            <a:pPr marL="0" indent="0">
              <a:buNone/>
            </a:pPr>
            <a:endParaRPr lang="en-US" dirty="0"/>
          </a:p>
          <a:p>
            <a:pPr marL="0" indent="0">
              <a:buNone/>
            </a:pPr>
            <a:r>
              <a:rPr lang="en-US" dirty="0"/>
              <a:t>Images used: </a:t>
            </a:r>
          </a:p>
        </p:txBody>
      </p:sp>
    </p:spTree>
    <p:extLst>
      <p:ext uri="{BB962C8B-B14F-4D97-AF65-F5344CB8AC3E}">
        <p14:creationId xmlns:p14="http://schemas.microsoft.com/office/powerpoint/2010/main" val="11579453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6"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DA61B03-1D63-426A-BF26-398C9E7F1AB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F6AEA62F-8F7D-4557-8F05-7E0143FE697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sp>
        <p:nvSpPr>
          <p:cNvPr id="2" name="TextBox 1">
            <a:extLst>
              <a:ext uri="{FF2B5EF4-FFF2-40B4-BE49-F238E27FC236}">
                <a16:creationId xmlns:a16="http://schemas.microsoft.com/office/drawing/2014/main" id="{755FFB90-93F1-4566-9B43-C87B6071CDD4}"/>
              </a:ext>
            </a:extLst>
          </p:cNvPr>
          <p:cNvSpPr txBox="1"/>
          <p:nvPr/>
        </p:nvSpPr>
        <p:spPr>
          <a:xfrm>
            <a:off x="8379229" y="565265"/>
            <a:ext cx="3596640" cy="2800767"/>
          </a:xfrm>
          <a:prstGeom prst="rect">
            <a:avLst/>
          </a:prstGeom>
          <a:noFill/>
        </p:spPr>
        <p:txBody>
          <a:bodyPr wrap="square" rtlCol="0">
            <a:spAutoFit/>
          </a:bodyPr>
          <a:lstStyle/>
          <a:p>
            <a:r>
              <a:rPr lang="en-US" sz="1600" dirty="0">
                <a:latin typeface="Arial Black" panose="020B0A04020102020204" pitchFamily="34" charset="0"/>
              </a:rPr>
              <a:t>Video is a part of multimedia that is fairly comparable to animation, except it is usually recorded from a real life source. </a:t>
            </a:r>
          </a:p>
          <a:p>
            <a:endParaRPr lang="en-US" sz="1600" dirty="0">
              <a:latin typeface="Arial Black" panose="020B0A04020102020204" pitchFamily="34" charset="0"/>
            </a:endParaRPr>
          </a:p>
          <a:p>
            <a:r>
              <a:rPr lang="en-US" sz="1600" dirty="0">
                <a:latin typeface="Arial Black" panose="020B0A04020102020204" pitchFamily="34" charset="0"/>
              </a:rPr>
              <a:t>When using video, a creator needs to keep in mind the file size of both the video file itself, and the audio file being used with it.</a:t>
            </a:r>
          </a:p>
        </p:txBody>
      </p:sp>
    </p:spTree>
    <p:extLst>
      <p:ext uri="{BB962C8B-B14F-4D97-AF65-F5344CB8AC3E}">
        <p14:creationId xmlns:p14="http://schemas.microsoft.com/office/powerpoint/2010/main" val="33332198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6" name="Arrow: Right 15">
            <a:hlinkClick r:id="rId13" action="ppaction://hlinksldjump"/>
            <a:extLst>
              <a:ext uri="{FF2B5EF4-FFF2-40B4-BE49-F238E27FC236}">
                <a16:creationId xmlns:a16="http://schemas.microsoft.com/office/drawing/2014/main" id="{322E511E-FA13-4C21-AC21-5E0CCE4799E7}"/>
              </a:ext>
            </a:extLst>
          </p:cNvPr>
          <p:cNvSpPr/>
          <p:nvPr/>
        </p:nvSpPr>
        <p:spPr>
          <a:xfrm>
            <a:off x="11443854" y="6122908"/>
            <a:ext cx="615142" cy="701040"/>
          </a:xfrm>
          <a:prstGeom prst="righ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Arrow: Left 16">
            <a:hlinkClick r:id="rId14" action="ppaction://hlinksldjump"/>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DA61B03-1D63-426A-BF26-398C9E7F1AB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F6AEA62F-8F7D-4557-8F05-7E0143FE697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sp>
        <p:nvSpPr>
          <p:cNvPr id="2" name="TextBox 1">
            <a:extLst>
              <a:ext uri="{FF2B5EF4-FFF2-40B4-BE49-F238E27FC236}">
                <a16:creationId xmlns:a16="http://schemas.microsoft.com/office/drawing/2014/main" id="{755FFB90-93F1-4566-9B43-C87B6071CDD4}"/>
              </a:ext>
            </a:extLst>
          </p:cNvPr>
          <p:cNvSpPr txBox="1"/>
          <p:nvPr/>
        </p:nvSpPr>
        <p:spPr>
          <a:xfrm>
            <a:off x="8423563" y="542023"/>
            <a:ext cx="3596640" cy="3046988"/>
          </a:xfrm>
          <a:prstGeom prst="rect">
            <a:avLst/>
          </a:prstGeom>
          <a:noFill/>
        </p:spPr>
        <p:txBody>
          <a:bodyPr wrap="square" rtlCol="0">
            <a:spAutoFit/>
          </a:bodyPr>
          <a:lstStyle/>
          <a:p>
            <a:r>
              <a:rPr lang="en-US" sz="1600" dirty="0">
                <a:latin typeface="Arial Black" panose="020B0A04020102020204" pitchFamily="34" charset="0"/>
              </a:rPr>
              <a:t>Video is made up of frames, just like animation. The usual video framerate is ABOUT 30 frames per second. The reason it is actually 29.97 in the united states is due to size limitations in early tv broadcasting. </a:t>
            </a:r>
          </a:p>
          <a:p>
            <a:endParaRPr lang="en-US" sz="1600" dirty="0">
              <a:latin typeface="Arial Black" panose="020B0A04020102020204" pitchFamily="34" charset="0"/>
            </a:endParaRPr>
          </a:p>
          <a:p>
            <a:r>
              <a:rPr lang="en-US" sz="1600" dirty="0">
                <a:latin typeface="Arial Black" panose="020B0A04020102020204" pitchFamily="34" charset="0"/>
              </a:rPr>
              <a:t>Nowadays, this number is still used even though we’re able to use 30 fps.</a:t>
            </a:r>
          </a:p>
        </p:txBody>
      </p:sp>
    </p:spTree>
    <p:extLst>
      <p:ext uri="{BB962C8B-B14F-4D97-AF65-F5344CB8AC3E}">
        <p14:creationId xmlns:p14="http://schemas.microsoft.com/office/powerpoint/2010/main" val="41147308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2000">
              <a:srgbClr val="6A6666"/>
            </a:gs>
            <a:gs pos="94000">
              <a:srgbClr val="292828"/>
            </a:gs>
            <a:gs pos="72000">
              <a:srgbClr val="413F3F"/>
            </a:gs>
            <a:gs pos="84000">
              <a:srgbClr val="5F5B5B"/>
            </a:gs>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00226E-E40D-4E22-8A18-89F779B68895}"/>
              </a:ext>
            </a:extLst>
          </p:cNvPr>
          <p:cNvSpPr/>
          <p:nvPr/>
        </p:nvSpPr>
        <p:spPr>
          <a:xfrm>
            <a:off x="0" y="0"/>
            <a:ext cx="2648989" cy="68580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bg2">
                  <a:lumMod val="25000"/>
                </a:schemeClr>
              </a:solidFill>
            </a:endParaRPr>
          </a:p>
        </p:txBody>
      </p:sp>
      <p:sp>
        <p:nvSpPr>
          <p:cNvPr id="5" name="TextBox 4">
            <a:hlinkClick r:id="rId2" action="ppaction://hlinksldjump"/>
            <a:extLst>
              <a:ext uri="{FF2B5EF4-FFF2-40B4-BE49-F238E27FC236}">
                <a16:creationId xmlns:a16="http://schemas.microsoft.com/office/drawing/2014/main" id="{49FB209C-06C6-477F-B238-DDC938D1063D}"/>
              </a:ext>
            </a:extLst>
          </p:cNvPr>
          <p:cNvSpPr txBox="1"/>
          <p:nvPr/>
        </p:nvSpPr>
        <p:spPr>
          <a:xfrm>
            <a:off x="193963" y="452724"/>
            <a:ext cx="25880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What is Multimedia?</a:t>
            </a:r>
          </a:p>
        </p:txBody>
      </p:sp>
      <p:sp>
        <p:nvSpPr>
          <p:cNvPr id="6" name="TextBox 5">
            <a:hlinkClick r:id="rId3" action="ppaction://hlinksldjump"/>
            <a:extLst>
              <a:ext uri="{FF2B5EF4-FFF2-40B4-BE49-F238E27FC236}">
                <a16:creationId xmlns:a16="http://schemas.microsoft.com/office/drawing/2014/main" id="{AB70DFCE-51A6-4E0F-8D11-9E48F84EEAFC}"/>
              </a:ext>
            </a:extLst>
          </p:cNvPr>
          <p:cNvSpPr txBox="1"/>
          <p:nvPr/>
        </p:nvSpPr>
        <p:spPr>
          <a:xfrm>
            <a:off x="193963" y="975529"/>
            <a:ext cx="2455026"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Five Building Blocks</a:t>
            </a:r>
          </a:p>
        </p:txBody>
      </p:sp>
      <p:sp>
        <p:nvSpPr>
          <p:cNvPr id="7" name="TextBox 6">
            <a:hlinkClick r:id="rId4" action="ppaction://hlinksldjump"/>
            <a:extLst>
              <a:ext uri="{FF2B5EF4-FFF2-40B4-BE49-F238E27FC236}">
                <a16:creationId xmlns:a16="http://schemas.microsoft.com/office/drawing/2014/main" id="{1E685AC3-0CCE-4366-825E-FEE6AA2A9236}"/>
              </a:ext>
            </a:extLst>
          </p:cNvPr>
          <p:cNvSpPr txBox="1"/>
          <p:nvPr/>
        </p:nvSpPr>
        <p:spPr>
          <a:xfrm>
            <a:off x="213358" y="1519378"/>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Text</a:t>
            </a:r>
          </a:p>
        </p:txBody>
      </p:sp>
      <p:sp>
        <p:nvSpPr>
          <p:cNvPr id="8" name="TextBox 7">
            <a:hlinkClick r:id="rId5" action="ppaction://hlinksldjump"/>
            <a:extLst>
              <a:ext uri="{FF2B5EF4-FFF2-40B4-BE49-F238E27FC236}">
                <a16:creationId xmlns:a16="http://schemas.microsoft.com/office/drawing/2014/main" id="{503E2B3A-B5AB-4F5F-A901-45CAD9B8663A}"/>
              </a:ext>
            </a:extLst>
          </p:cNvPr>
          <p:cNvSpPr txBox="1"/>
          <p:nvPr/>
        </p:nvSpPr>
        <p:spPr>
          <a:xfrm>
            <a:off x="213359" y="2077019"/>
            <a:ext cx="1972887"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Audio</a:t>
            </a:r>
          </a:p>
        </p:txBody>
      </p:sp>
      <p:sp>
        <p:nvSpPr>
          <p:cNvPr id="9" name="TextBox 8">
            <a:hlinkClick r:id="rId6" action="ppaction://hlinksldjump"/>
            <a:extLst>
              <a:ext uri="{FF2B5EF4-FFF2-40B4-BE49-F238E27FC236}">
                <a16:creationId xmlns:a16="http://schemas.microsoft.com/office/drawing/2014/main" id="{4799353A-D7FC-4753-ABD3-DDE2B6EF13B7}"/>
              </a:ext>
            </a:extLst>
          </p:cNvPr>
          <p:cNvSpPr txBox="1"/>
          <p:nvPr/>
        </p:nvSpPr>
        <p:spPr>
          <a:xfrm>
            <a:off x="213359" y="2659993"/>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chemeClr val="bg1"/>
                </a:solidFill>
                <a:latin typeface="Rockwell Extra Bold" panose="02060903040505020403" pitchFamily="18" charset="0"/>
              </a:rPr>
              <a:t>Video</a:t>
            </a:r>
          </a:p>
        </p:txBody>
      </p:sp>
      <p:sp>
        <p:nvSpPr>
          <p:cNvPr id="10" name="TextBox 9">
            <a:hlinkClick r:id="rId7" action="ppaction://hlinksldjump"/>
            <a:extLst>
              <a:ext uri="{FF2B5EF4-FFF2-40B4-BE49-F238E27FC236}">
                <a16:creationId xmlns:a16="http://schemas.microsoft.com/office/drawing/2014/main" id="{2EDFA80B-3D26-449F-80D1-EF58F2BE9A85}"/>
              </a:ext>
            </a:extLst>
          </p:cNvPr>
          <p:cNvSpPr txBox="1"/>
          <p:nvPr/>
        </p:nvSpPr>
        <p:spPr>
          <a:xfrm>
            <a:off x="227215" y="3221067"/>
            <a:ext cx="2028305"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Animation</a:t>
            </a:r>
          </a:p>
        </p:txBody>
      </p:sp>
      <p:sp>
        <p:nvSpPr>
          <p:cNvPr id="11" name="TextBox 10">
            <a:hlinkClick r:id="rId8" action="ppaction://hlinksldjump"/>
            <a:extLst>
              <a:ext uri="{FF2B5EF4-FFF2-40B4-BE49-F238E27FC236}">
                <a16:creationId xmlns:a16="http://schemas.microsoft.com/office/drawing/2014/main" id="{FF3FDE37-B40D-47B0-80BF-D2249FEAFF69}"/>
              </a:ext>
            </a:extLst>
          </p:cNvPr>
          <p:cNvSpPr txBox="1"/>
          <p:nvPr/>
        </p:nvSpPr>
        <p:spPr>
          <a:xfrm>
            <a:off x="227215" y="3743872"/>
            <a:ext cx="1978429"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Images</a:t>
            </a:r>
          </a:p>
        </p:txBody>
      </p:sp>
      <p:sp>
        <p:nvSpPr>
          <p:cNvPr id="12" name="TextBox 11">
            <a:hlinkClick r:id="rId9" action="ppaction://hlinksldjump"/>
            <a:extLst>
              <a:ext uri="{FF2B5EF4-FFF2-40B4-BE49-F238E27FC236}">
                <a16:creationId xmlns:a16="http://schemas.microsoft.com/office/drawing/2014/main" id="{96D5088D-C0AB-4FBB-A1C8-217F66300683}"/>
              </a:ext>
            </a:extLst>
          </p:cNvPr>
          <p:cNvSpPr txBox="1"/>
          <p:nvPr/>
        </p:nvSpPr>
        <p:spPr>
          <a:xfrm>
            <a:off x="227215" y="4322557"/>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Hardware</a:t>
            </a:r>
          </a:p>
        </p:txBody>
      </p:sp>
      <p:sp>
        <p:nvSpPr>
          <p:cNvPr id="13" name="TextBox 12">
            <a:hlinkClick r:id="rId10" action="ppaction://hlinksldjump"/>
            <a:extLst>
              <a:ext uri="{FF2B5EF4-FFF2-40B4-BE49-F238E27FC236}">
                <a16:creationId xmlns:a16="http://schemas.microsoft.com/office/drawing/2014/main" id="{97D209C8-1B92-463A-BFB0-A7AA324FCB5C}"/>
              </a:ext>
            </a:extLst>
          </p:cNvPr>
          <p:cNvSpPr txBox="1"/>
          <p:nvPr/>
        </p:nvSpPr>
        <p:spPr>
          <a:xfrm>
            <a:off x="246610" y="4901242"/>
            <a:ext cx="2072640"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Software</a:t>
            </a:r>
          </a:p>
        </p:txBody>
      </p:sp>
      <p:sp>
        <p:nvSpPr>
          <p:cNvPr id="14" name="TextBox 13">
            <a:hlinkClick r:id="rId11" action="ppaction://hlinksldjump"/>
            <a:extLst>
              <a:ext uri="{FF2B5EF4-FFF2-40B4-BE49-F238E27FC236}">
                <a16:creationId xmlns:a16="http://schemas.microsoft.com/office/drawing/2014/main" id="{D4FB3FF5-5378-4C6B-937B-E93F518843AF}"/>
              </a:ext>
            </a:extLst>
          </p:cNvPr>
          <p:cNvSpPr txBox="1"/>
          <p:nvPr/>
        </p:nvSpPr>
        <p:spPr>
          <a:xfrm>
            <a:off x="213359" y="5443058"/>
            <a:ext cx="2105891" cy="307777"/>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1400" b="1" dirty="0">
                <a:ln/>
                <a:solidFill>
                  <a:srgbClr val="700000"/>
                </a:solidFill>
                <a:latin typeface="Rockwell Extra Bold" panose="02060903040505020403" pitchFamily="18" charset="0"/>
              </a:rPr>
              <a:t>Copyrights</a:t>
            </a:r>
          </a:p>
        </p:txBody>
      </p:sp>
      <p:sp>
        <p:nvSpPr>
          <p:cNvPr id="15" name="TextBox 14">
            <a:hlinkClick r:id="rId12" action="ppaction://hlinksldjump"/>
            <a:extLst>
              <a:ext uri="{FF2B5EF4-FFF2-40B4-BE49-F238E27FC236}">
                <a16:creationId xmlns:a16="http://schemas.microsoft.com/office/drawing/2014/main" id="{1C40DBD4-136C-43F8-A348-57AE00424877}"/>
              </a:ext>
            </a:extLst>
          </p:cNvPr>
          <p:cNvSpPr txBox="1"/>
          <p:nvPr/>
        </p:nvSpPr>
        <p:spPr>
          <a:xfrm>
            <a:off x="0" y="6488668"/>
            <a:ext cx="1612669" cy="369332"/>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b="1" dirty="0">
                <a:ln/>
                <a:solidFill>
                  <a:schemeClr val="accent3"/>
                </a:solidFill>
              </a:rPr>
              <a:t>Credits</a:t>
            </a:r>
          </a:p>
        </p:txBody>
      </p:sp>
      <p:sp>
        <p:nvSpPr>
          <p:cNvPr id="17" name="Arrow: Left 16">
            <a:extLst>
              <a:ext uri="{FF2B5EF4-FFF2-40B4-BE49-F238E27FC236}">
                <a16:creationId xmlns:a16="http://schemas.microsoft.com/office/drawing/2014/main" id="{512DEFB1-9ED6-4F95-9D52-3CA084727260}"/>
              </a:ext>
            </a:extLst>
          </p:cNvPr>
          <p:cNvSpPr/>
          <p:nvPr/>
        </p:nvSpPr>
        <p:spPr>
          <a:xfrm>
            <a:off x="2709948" y="6122908"/>
            <a:ext cx="714895" cy="745375"/>
          </a:xfrm>
          <a:prstGeom prst="leftArrow">
            <a:avLst/>
          </a:prstGeom>
          <a:solidFill>
            <a:schemeClr val="tx1"/>
          </a:solidFill>
          <a:ln w="571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peech Bubble: Rectangle with Corners Rounded 18">
            <a:extLst>
              <a:ext uri="{FF2B5EF4-FFF2-40B4-BE49-F238E27FC236}">
                <a16:creationId xmlns:a16="http://schemas.microsoft.com/office/drawing/2014/main" id="{B6A47DA8-D078-4445-AB22-50868070FF18}"/>
              </a:ext>
            </a:extLst>
          </p:cNvPr>
          <p:cNvSpPr/>
          <p:nvPr/>
        </p:nvSpPr>
        <p:spPr>
          <a:xfrm>
            <a:off x="8185265" y="210589"/>
            <a:ext cx="3873731" cy="3463636"/>
          </a:xfrm>
          <a:prstGeom prst="wedgeRoundRectCallout">
            <a:avLst/>
          </a:prstGeom>
          <a:solidFill>
            <a:schemeClr val="bg2"/>
          </a:solidFill>
          <a:ln w="57150">
            <a:solidFill>
              <a:schemeClr val="tx1"/>
            </a:solid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20" name="Rectangle: Rounded Corners 19">
            <a:extLst>
              <a:ext uri="{FF2B5EF4-FFF2-40B4-BE49-F238E27FC236}">
                <a16:creationId xmlns:a16="http://schemas.microsoft.com/office/drawing/2014/main" id="{EFFDD144-DC54-4106-B825-F6600FBBFA67}"/>
              </a:ext>
            </a:extLst>
          </p:cNvPr>
          <p:cNvSpPr/>
          <p:nvPr/>
        </p:nvSpPr>
        <p:spPr>
          <a:xfrm>
            <a:off x="2975955" y="433174"/>
            <a:ext cx="4358641" cy="5069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DA61B03-1D63-426A-BF26-398C9E7F1AB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pic>
        <p:nvPicPr>
          <p:cNvPr id="21" name="Picture 20">
            <a:extLst>
              <a:ext uri="{FF2B5EF4-FFF2-40B4-BE49-F238E27FC236}">
                <a16:creationId xmlns:a16="http://schemas.microsoft.com/office/drawing/2014/main" id="{F6AEA62F-8F7D-4557-8F05-7E0143FE697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631680" y="3814210"/>
            <a:ext cx="1576282" cy="2959130"/>
          </a:xfrm>
          <a:prstGeom prst="rect">
            <a:avLst/>
          </a:prstGeom>
        </p:spPr>
      </p:pic>
      <p:sp>
        <p:nvSpPr>
          <p:cNvPr id="2" name="TextBox 1">
            <a:extLst>
              <a:ext uri="{FF2B5EF4-FFF2-40B4-BE49-F238E27FC236}">
                <a16:creationId xmlns:a16="http://schemas.microsoft.com/office/drawing/2014/main" id="{755FFB90-93F1-4566-9B43-C87B6071CDD4}"/>
              </a:ext>
            </a:extLst>
          </p:cNvPr>
          <p:cNvSpPr txBox="1"/>
          <p:nvPr/>
        </p:nvSpPr>
        <p:spPr>
          <a:xfrm>
            <a:off x="8423563" y="542023"/>
            <a:ext cx="3596640" cy="3046988"/>
          </a:xfrm>
          <a:prstGeom prst="rect">
            <a:avLst/>
          </a:prstGeom>
          <a:noFill/>
        </p:spPr>
        <p:txBody>
          <a:bodyPr wrap="square" rtlCol="0">
            <a:spAutoFit/>
          </a:bodyPr>
          <a:lstStyle/>
          <a:p>
            <a:r>
              <a:rPr lang="en-US" sz="1600" dirty="0">
                <a:latin typeface="Arial Black" panose="020B0A04020102020204" pitchFamily="34" charset="0"/>
              </a:rPr>
              <a:t>A video can also have lower quality, just like an image. If it is of a lower quality and framerate, the file size is much smaller, but it will also be more difficult to see details. </a:t>
            </a:r>
          </a:p>
          <a:p>
            <a:endParaRPr lang="en-US" sz="1600" dirty="0">
              <a:latin typeface="Arial Black" panose="020B0A04020102020204" pitchFamily="34" charset="0"/>
            </a:endParaRPr>
          </a:p>
          <a:p>
            <a:endParaRPr lang="en-US" sz="1600" dirty="0">
              <a:latin typeface="Arial Black" panose="020B0A04020102020204" pitchFamily="34" charset="0"/>
            </a:endParaRPr>
          </a:p>
          <a:p>
            <a:endParaRPr lang="en-US" sz="1600" dirty="0">
              <a:latin typeface="Arial Black" panose="020B0A04020102020204" pitchFamily="34" charset="0"/>
            </a:endParaRPr>
          </a:p>
          <a:p>
            <a:r>
              <a:rPr lang="en-US" sz="1600" dirty="0">
                <a:latin typeface="Arial Black" panose="020B0A04020102020204" pitchFamily="34" charset="0"/>
              </a:rPr>
              <a:t>Please click the next lesson to continue.</a:t>
            </a:r>
          </a:p>
        </p:txBody>
      </p:sp>
    </p:spTree>
    <p:extLst>
      <p:ext uri="{BB962C8B-B14F-4D97-AF65-F5344CB8AC3E}">
        <p14:creationId xmlns:p14="http://schemas.microsoft.com/office/powerpoint/2010/main" val="3943279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784FF-E7AC-4B92-B077-8F2D71A119CC}"/>
              </a:ext>
            </a:extLst>
          </p:cNvPr>
          <p:cNvSpPr>
            <a:spLocks noGrp="1"/>
          </p:cNvSpPr>
          <p:nvPr>
            <p:ph type="title"/>
          </p:nvPr>
        </p:nvSpPr>
        <p:spPr>
          <a:xfrm>
            <a:off x="897030" y="1582619"/>
            <a:ext cx="10515600"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Images</a:t>
            </a:r>
          </a:p>
        </p:txBody>
      </p:sp>
      <p:grpSp>
        <p:nvGrpSpPr>
          <p:cNvPr id="7" name="Group 6">
            <a:extLst>
              <a:ext uri="{FF2B5EF4-FFF2-40B4-BE49-F238E27FC236}">
                <a16:creationId xmlns:a16="http://schemas.microsoft.com/office/drawing/2014/main" id="{0A001D02-0F90-46DD-A0C5-9933740F9147}"/>
              </a:ext>
            </a:extLst>
          </p:cNvPr>
          <p:cNvGrpSpPr/>
          <p:nvPr/>
        </p:nvGrpSpPr>
        <p:grpSpPr>
          <a:xfrm>
            <a:off x="457201" y="2697806"/>
            <a:ext cx="2799471" cy="1896573"/>
            <a:chOff x="457201" y="2697806"/>
            <a:chExt cx="2799471" cy="1896573"/>
          </a:xfrm>
        </p:grpSpPr>
        <p:sp>
          <p:nvSpPr>
            <p:cNvPr id="8" name="Speech Bubble: Rectangle with Corners Rounded 3">
              <a:extLst>
                <a:ext uri="{FF2B5EF4-FFF2-40B4-BE49-F238E27FC236}">
                  <a16:creationId xmlns:a16="http://schemas.microsoft.com/office/drawing/2014/main" id="{9FF585C7-455F-465E-BE6D-C193A205C119}"/>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E262DBA-54A2-41F9-B411-38597E3ED246}"/>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10" name="Arrow: Right 9">
            <a:hlinkClick r:id="rId2" action="ppaction://hlinksldjump"/>
            <a:extLst>
              <a:ext uri="{FF2B5EF4-FFF2-40B4-BE49-F238E27FC236}">
                <a16:creationId xmlns:a16="http://schemas.microsoft.com/office/drawing/2014/main" id="{3B3DEB29-51B7-439E-B175-C8059D167E6E}"/>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0D08451-EEBB-4BCC-8080-5CD8561FCD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3753969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63DD0-4962-4AB6-92BA-E16EE23530BA}"/>
              </a:ext>
            </a:extLst>
          </p:cNvPr>
          <p:cNvSpPr>
            <a:spLocks noGrp="1"/>
          </p:cNvSpPr>
          <p:nvPr>
            <p:ph type="title"/>
          </p:nvPr>
        </p:nvSpPr>
        <p:spPr>
          <a:xfrm>
            <a:off x="881682" y="1292954"/>
            <a:ext cx="10515600"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Animation</a:t>
            </a:r>
          </a:p>
        </p:txBody>
      </p:sp>
      <p:grpSp>
        <p:nvGrpSpPr>
          <p:cNvPr id="7" name="Group 6">
            <a:extLst>
              <a:ext uri="{FF2B5EF4-FFF2-40B4-BE49-F238E27FC236}">
                <a16:creationId xmlns:a16="http://schemas.microsoft.com/office/drawing/2014/main" id="{BC093310-353D-445B-AAA0-EDEB593B688B}"/>
              </a:ext>
            </a:extLst>
          </p:cNvPr>
          <p:cNvGrpSpPr/>
          <p:nvPr/>
        </p:nvGrpSpPr>
        <p:grpSpPr>
          <a:xfrm>
            <a:off x="457201" y="2697806"/>
            <a:ext cx="2799471" cy="1896573"/>
            <a:chOff x="457201" y="2697806"/>
            <a:chExt cx="2799471" cy="1896573"/>
          </a:xfrm>
        </p:grpSpPr>
        <p:sp>
          <p:nvSpPr>
            <p:cNvPr id="8" name="Speech Bubble: Rectangle with Corners Rounded 3">
              <a:extLst>
                <a:ext uri="{FF2B5EF4-FFF2-40B4-BE49-F238E27FC236}">
                  <a16:creationId xmlns:a16="http://schemas.microsoft.com/office/drawing/2014/main" id="{700C0A86-BF0C-4CCA-AC4F-916047BB2E92}"/>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EAD6C77-92CF-4971-9C7D-958ED0037DF3}"/>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10" name="Arrow: Right 9">
            <a:hlinkClick r:id="rId2" action="ppaction://hlinksldjump"/>
            <a:extLst>
              <a:ext uri="{FF2B5EF4-FFF2-40B4-BE49-F238E27FC236}">
                <a16:creationId xmlns:a16="http://schemas.microsoft.com/office/drawing/2014/main" id="{C3E3232E-677C-46E3-A2C1-5B879D3FB37D}"/>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73B38503-A3BE-45C1-A699-0399AA31C3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3341193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5F5CE-C2C4-4F0F-8285-47DACDB95C19}"/>
              </a:ext>
            </a:extLst>
          </p:cNvPr>
          <p:cNvSpPr>
            <a:spLocks noGrp="1"/>
          </p:cNvSpPr>
          <p:nvPr>
            <p:ph type="title"/>
          </p:nvPr>
        </p:nvSpPr>
        <p:spPr>
          <a:xfrm>
            <a:off x="840971" y="1609264"/>
            <a:ext cx="10515600"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Audio</a:t>
            </a:r>
          </a:p>
        </p:txBody>
      </p:sp>
      <p:grpSp>
        <p:nvGrpSpPr>
          <p:cNvPr id="4" name="Group 3">
            <a:extLst>
              <a:ext uri="{FF2B5EF4-FFF2-40B4-BE49-F238E27FC236}">
                <a16:creationId xmlns:a16="http://schemas.microsoft.com/office/drawing/2014/main" id="{B6F0D696-14B8-4E1D-BB75-9B72E2F9AA03}"/>
              </a:ext>
            </a:extLst>
          </p:cNvPr>
          <p:cNvGrpSpPr/>
          <p:nvPr/>
        </p:nvGrpSpPr>
        <p:grpSpPr>
          <a:xfrm>
            <a:off x="457201" y="2704840"/>
            <a:ext cx="2799471" cy="1896573"/>
            <a:chOff x="457201" y="2697806"/>
            <a:chExt cx="2799471" cy="1896573"/>
          </a:xfrm>
        </p:grpSpPr>
        <p:sp>
          <p:nvSpPr>
            <p:cNvPr id="5" name="Speech Bubble: Rectangle with Corners Rounded 3">
              <a:extLst>
                <a:ext uri="{FF2B5EF4-FFF2-40B4-BE49-F238E27FC236}">
                  <a16:creationId xmlns:a16="http://schemas.microsoft.com/office/drawing/2014/main" id="{8F71F145-D055-4CFB-9228-358C1A3AFDC3}"/>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C38DBC6-6905-45D5-8683-C889BB3CC71C}"/>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grpSp>
        <p:nvGrpSpPr>
          <p:cNvPr id="7" name="Group 6">
            <a:extLst>
              <a:ext uri="{FF2B5EF4-FFF2-40B4-BE49-F238E27FC236}">
                <a16:creationId xmlns:a16="http://schemas.microsoft.com/office/drawing/2014/main" id="{21E86906-8A73-41B1-92B1-75C83AB7929B}"/>
              </a:ext>
            </a:extLst>
          </p:cNvPr>
          <p:cNvGrpSpPr/>
          <p:nvPr/>
        </p:nvGrpSpPr>
        <p:grpSpPr>
          <a:xfrm>
            <a:off x="457201" y="2704840"/>
            <a:ext cx="2799471" cy="1896573"/>
            <a:chOff x="457201" y="2697806"/>
            <a:chExt cx="2799471" cy="1896573"/>
          </a:xfrm>
        </p:grpSpPr>
        <p:sp>
          <p:nvSpPr>
            <p:cNvPr id="8" name="Speech Bubble: Rectangle with Corners Rounded 3">
              <a:extLst>
                <a:ext uri="{FF2B5EF4-FFF2-40B4-BE49-F238E27FC236}">
                  <a16:creationId xmlns:a16="http://schemas.microsoft.com/office/drawing/2014/main" id="{837E1A32-C24C-4AB5-A8D1-E841C223F62D}"/>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1050DC8-FFBE-4FD7-A125-DDD899431199}"/>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grpSp>
        <p:nvGrpSpPr>
          <p:cNvPr id="10" name="Group 9">
            <a:extLst>
              <a:ext uri="{FF2B5EF4-FFF2-40B4-BE49-F238E27FC236}">
                <a16:creationId xmlns:a16="http://schemas.microsoft.com/office/drawing/2014/main" id="{35962D97-2B4C-4A87-B888-CB7DCC3F8DB7}"/>
              </a:ext>
            </a:extLst>
          </p:cNvPr>
          <p:cNvGrpSpPr/>
          <p:nvPr/>
        </p:nvGrpSpPr>
        <p:grpSpPr>
          <a:xfrm>
            <a:off x="457201" y="2704840"/>
            <a:ext cx="2799471" cy="1896573"/>
            <a:chOff x="457201" y="2697806"/>
            <a:chExt cx="2799471" cy="1896573"/>
          </a:xfrm>
        </p:grpSpPr>
        <p:sp>
          <p:nvSpPr>
            <p:cNvPr id="11" name="Speech Bubble: Rectangle with Corners Rounded 3">
              <a:extLst>
                <a:ext uri="{FF2B5EF4-FFF2-40B4-BE49-F238E27FC236}">
                  <a16:creationId xmlns:a16="http://schemas.microsoft.com/office/drawing/2014/main" id="{DB246659-0413-4915-8BC5-282D2B6CF47C}"/>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60506DA-9216-43B9-B113-B4B92BC709EF}"/>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13" name="Arrow: Right 12">
            <a:hlinkClick r:id="rId2" action="ppaction://hlinksldjump"/>
            <a:extLst>
              <a:ext uri="{FF2B5EF4-FFF2-40B4-BE49-F238E27FC236}">
                <a16:creationId xmlns:a16="http://schemas.microsoft.com/office/drawing/2014/main" id="{FF18F540-36B4-4E47-BBB1-1A751EEBB2C9}"/>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726B2AF1-2A6E-4D27-94E2-DE84E1A2D6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3334907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50000"/>
              </a:schemeClr>
            </a:gs>
            <a:gs pos="100000">
              <a:schemeClr val="tx1">
                <a:lumMod val="95000"/>
                <a:lumOff val="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F35E3-BE0A-4F01-836F-778FB8EDC6A8}"/>
              </a:ext>
            </a:extLst>
          </p:cNvPr>
          <p:cNvSpPr>
            <a:spLocks noGrp="1"/>
          </p:cNvSpPr>
          <p:nvPr>
            <p:ph type="title"/>
          </p:nvPr>
        </p:nvSpPr>
        <p:spPr>
          <a:xfrm>
            <a:off x="930493" y="1604361"/>
            <a:ext cx="10515600" cy="1325563"/>
          </a:xfrm>
        </p:spPr>
        <p:txBody>
          <a:bodyPr/>
          <a:lstStyle/>
          <a:p>
            <a:pPr algn="ctr"/>
            <a:r>
              <a:rPr lang="en-US" dirty="0">
                <a:solidFill>
                  <a:schemeClr val="bg1"/>
                </a:solidFill>
                <a:effectLst>
                  <a:outerShdw blurRad="63500" sx="102000" sy="102000" algn="ctr" rotWithShape="0">
                    <a:prstClr val="black">
                      <a:alpha val="40000"/>
                    </a:prstClr>
                  </a:outerShdw>
                </a:effectLst>
                <a:latin typeface="Broadway" panose="04040905080B02020502" pitchFamily="82" charset="0"/>
              </a:rPr>
              <a:t>Video</a:t>
            </a:r>
          </a:p>
        </p:txBody>
      </p:sp>
      <p:grpSp>
        <p:nvGrpSpPr>
          <p:cNvPr id="4" name="Group 3">
            <a:extLst>
              <a:ext uri="{FF2B5EF4-FFF2-40B4-BE49-F238E27FC236}">
                <a16:creationId xmlns:a16="http://schemas.microsoft.com/office/drawing/2014/main" id="{4BF5D5CF-7196-4F07-8AF5-0148B285A11A}"/>
              </a:ext>
            </a:extLst>
          </p:cNvPr>
          <p:cNvGrpSpPr/>
          <p:nvPr/>
        </p:nvGrpSpPr>
        <p:grpSpPr>
          <a:xfrm>
            <a:off x="457201" y="2697806"/>
            <a:ext cx="2799471" cy="1896573"/>
            <a:chOff x="457201" y="2697806"/>
            <a:chExt cx="2799471" cy="1896573"/>
          </a:xfrm>
        </p:grpSpPr>
        <p:sp>
          <p:nvSpPr>
            <p:cNvPr id="5" name="Speech Bubble: Rectangle with Corners Rounded 3">
              <a:extLst>
                <a:ext uri="{FF2B5EF4-FFF2-40B4-BE49-F238E27FC236}">
                  <a16:creationId xmlns:a16="http://schemas.microsoft.com/office/drawing/2014/main" id="{B079FF21-F8A1-4506-9455-DF1E3B696039}"/>
                </a:ext>
              </a:extLst>
            </p:cNvPr>
            <p:cNvSpPr/>
            <p:nvPr/>
          </p:nvSpPr>
          <p:spPr>
            <a:xfrm>
              <a:off x="457201" y="2697806"/>
              <a:ext cx="2799471" cy="1896573"/>
            </a:xfrm>
            <a:custGeom>
              <a:avLst/>
              <a:gdLst>
                <a:gd name="connsiteX0" fmla="*/ 0 w 2799471"/>
                <a:gd name="connsiteY0" fmla="*/ 254928 h 1529535"/>
                <a:gd name="connsiteX1" fmla="*/ 254928 w 2799471"/>
                <a:gd name="connsiteY1" fmla="*/ 0 h 1529535"/>
                <a:gd name="connsiteX2" fmla="*/ 466579 w 2799471"/>
                <a:gd name="connsiteY2" fmla="*/ 0 h 1529535"/>
                <a:gd name="connsiteX3" fmla="*/ 466579 w 2799471"/>
                <a:gd name="connsiteY3" fmla="*/ 0 h 1529535"/>
                <a:gd name="connsiteX4" fmla="*/ 1166446 w 2799471"/>
                <a:gd name="connsiteY4" fmla="*/ 0 h 1529535"/>
                <a:gd name="connsiteX5" fmla="*/ 2544543 w 2799471"/>
                <a:gd name="connsiteY5" fmla="*/ 0 h 1529535"/>
                <a:gd name="connsiteX6" fmla="*/ 2799471 w 2799471"/>
                <a:gd name="connsiteY6" fmla="*/ 254928 h 1529535"/>
                <a:gd name="connsiteX7" fmla="*/ 2799471 w 2799471"/>
                <a:gd name="connsiteY7" fmla="*/ 892229 h 1529535"/>
                <a:gd name="connsiteX8" fmla="*/ 2799471 w 2799471"/>
                <a:gd name="connsiteY8" fmla="*/ 892229 h 1529535"/>
                <a:gd name="connsiteX9" fmla="*/ 2799471 w 2799471"/>
                <a:gd name="connsiteY9" fmla="*/ 1274613 h 1529535"/>
                <a:gd name="connsiteX10" fmla="*/ 2799471 w 2799471"/>
                <a:gd name="connsiteY10" fmla="*/ 1274607 h 1529535"/>
                <a:gd name="connsiteX11" fmla="*/ 2544543 w 2799471"/>
                <a:gd name="connsiteY11" fmla="*/ 1529535 h 1529535"/>
                <a:gd name="connsiteX12" fmla="*/ 1166446 w 2799471"/>
                <a:gd name="connsiteY12" fmla="*/ 1529535 h 1529535"/>
                <a:gd name="connsiteX13" fmla="*/ 816522 w 2799471"/>
                <a:gd name="connsiteY13" fmla="*/ 1720727 h 1529535"/>
                <a:gd name="connsiteX14" fmla="*/ 466579 w 2799471"/>
                <a:gd name="connsiteY14" fmla="*/ 1529535 h 1529535"/>
                <a:gd name="connsiteX15" fmla="*/ 254928 w 2799471"/>
                <a:gd name="connsiteY15" fmla="*/ 1529535 h 1529535"/>
                <a:gd name="connsiteX16" fmla="*/ 0 w 2799471"/>
                <a:gd name="connsiteY16" fmla="*/ 1274607 h 1529535"/>
                <a:gd name="connsiteX17" fmla="*/ 0 w 2799471"/>
                <a:gd name="connsiteY17" fmla="*/ 1274613 h 1529535"/>
                <a:gd name="connsiteX18" fmla="*/ 0 w 2799471"/>
                <a:gd name="connsiteY18" fmla="*/ 892229 h 1529535"/>
                <a:gd name="connsiteX19" fmla="*/ 0 w 2799471"/>
                <a:gd name="connsiteY19" fmla="*/ 892229 h 1529535"/>
                <a:gd name="connsiteX20" fmla="*/ 0 w 2799471"/>
                <a:gd name="connsiteY20" fmla="*/ 254928 h 1529535"/>
                <a:gd name="connsiteX0" fmla="*/ 0 w 2799471"/>
                <a:gd name="connsiteY0" fmla="*/ 254928 h 1748862"/>
                <a:gd name="connsiteX1" fmla="*/ 254928 w 2799471"/>
                <a:gd name="connsiteY1" fmla="*/ 0 h 1748862"/>
                <a:gd name="connsiteX2" fmla="*/ 466579 w 2799471"/>
                <a:gd name="connsiteY2" fmla="*/ 0 h 1748862"/>
                <a:gd name="connsiteX3" fmla="*/ 466579 w 2799471"/>
                <a:gd name="connsiteY3" fmla="*/ 0 h 1748862"/>
                <a:gd name="connsiteX4" fmla="*/ 1166446 w 2799471"/>
                <a:gd name="connsiteY4" fmla="*/ 0 h 1748862"/>
                <a:gd name="connsiteX5" fmla="*/ 2544543 w 2799471"/>
                <a:gd name="connsiteY5" fmla="*/ 0 h 1748862"/>
                <a:gd name="connsiteX6" fmla="*/ 2799471 w 2799471"/>
                <a:gd name="connsiteY6" fmla="*/ 254928 h 1748862"/>
                <a:gd name="connsiteX7" fmla="*/ 2799471 w 2799471"/>
                <a:gd name="connsiteY7" fmla="*/ 892229 h 1748862"/>
                <a:gd name="connsiteX8" fmla="*/ 2799471 w 2799471"/>
                <a:gd name="connsiteY8" fmla="*/ 892229 h 1748862"/>
                <a:gd name="connsiteX9" fmla="*/ 2799471 w 2799471"/>
                <a:gd name="connsiteY9" fmla="*/ 1274613 h 1748862"/>
                <a:gd name="connsiteX10" fmla="*/ 2799471 w 2799471"/>
                <a:gd name="connsiteY10" fmla="*/ 1274607 h 1748862"/>
                <a:gd name="connsiteX11" fmla="*/ 2544543 w 2799471"/>
                <a:gd name="connsiteY11" fmla="*/ 1529535 h 1748862"/>
                <a:gd name="connsiteX12" fmla="*/ 1166446 w 2799471"/>
                <a:gd name="connsiteY12" fmla="*/ 1529535 h 1748862"/>
                <a:gd name="connsiteX13" fmla="*/ 1590245 w 2799471"/>
                <a:gd name="connsiteY13" fmla="*/ 1748862 h 1748862"/>
                <a:gd name="connsiteX14" fmla="*/ 466579 w 2799471"/>
                <a:gd name="connsiteY14" fmla="*/ 1529535 h 1748862"/>
                <a:gd name="connsiteX15" fmla="*/ 254928 w 2799471"/>
                <a:gd name="connsiteY15" fmla="*/ 1529535 h 1748862"/>
                <a:gd name="connsiteX16" fmla="*/ 0 w 2799471"/>
                <a:gd name="connsiteY16" fmla="*/ 1274607 h 1748862"/>
                <a:gd name="connsiteX17" fmla="*/ 0 w 2799471"/>
                <a:gd name="connsiteY17" fmla="*/ 1274613 h 1748862"/>
                <a:gd name="connsiteX18" fmla="*/ 0 w 2799471"/>
                <a:gd name="connsiteY18" fmla="*/ 892229 h 1748862"/>
                <a:gd name="connsiteX19" fmla="*/ 0 w 2799471"/>
                <a:gd name="connsiteY19" fmla="*/ 892229 h 1748862"/>
                <a:gd name="connsiteX20" fmla="*/ 0 w 2799471"/>
                <a:gd name="connsiteY20" fmla="*/ 254928 h 1748862"/>
                <a:gd name="connsiteX0" fmla="*/ 0 w 2799471"/>
                <a:gd name="connsiteY0" fmla="*/ 254928 h 1896573"/>
                <a:gd name="connsiteX1" fmla="*/ 254928 w 2799471"/>
                <a:gd name="connsiteY1" fmla="*/ 0 h 1896573"/>
                <a:gd name="connsiteX2" fmla="*/ 466579 w 2799471"/>
                <a:gd name="connsiteY2" fmla="*/ 0 h 1896573"/>
                <a:gd name="connsiteX3" fmla="*/ 466579 w 2799471"/>
                <a:gd name="connsiteY3" fmla="*/ 0 h 1896573"/>
                <a:gd name="connsiteX4" fmla="*/ 1166446 w 2799471"/>
                <a:gd name="connsiteY4" fmla="*/ 0 h 1896573"/>
                <a:gd name="connsiteX5" fmla="*/ 2544543 w 2799471"/>
                <a:gd name="connsiteY5" fmla="*/ 0 h 1896573"/>
                <a:gd name="connsiteX6" fmla="*/ 2799471 w 2799471"/>
                <a:gd name="connsiteY6" fmla="*/ 254928 h 1896573"/>
                <a:gd name="connsiteX7" fmla="*/ 2799471 w 2799471"/>
                <a:gd name="connsiteY7" fmla="*/ 892229 h 1896573"/>
                <a:gd name="connsiteX8" fmla="*/ 2799471 w 2799471"/>
                <a:gd name="connsiteY8" fmla="*/ 892229 h 1896573"/>
                <a:gd name="connsiteX9" fmla="*/ 2799471 w 2799471"/>
                <a:gd name="connsiteY9" fmla="*/ 1274613 h 1896573"/>
                <a:gd name="connsiteX10" fmla="*/ 2799471 w 2799471"/>
                <a:gd name="connsiteY10" fmla="*/ 1274607 h 1896573"/>
                <a:gd name="connsiteX11" fmla="*/ 2544543 w 2799471"/>
                <a:gd name="connsiteY11" fmla="*/ 1529535 h 1896573"/>
                <a:gd name="connsiteX12" fmla="*/ 1166446 w 2799471"/>
                <a:gd name="connsiteY12" fmla="*/ 1529535 h 1896573"/>
                <a:gd name="connsiteX13" fmla="*/ 1618380 w 2799471"/>
                <a:gd name="connsiteY13" fmla="*/ 1896573 h 1896573"/>
                <a:gd name="connsiteX14" fmla="*/ 466579 w 2799471"/>
                <a:gd name="connsiteY14" fmla="*/ 1529535 h 1896573"/>
                <a:gd name="connsiteX15" fmla="*/ 254928 w 2799471"/>
                <a:gd name="connsiteY15" fmla="*/ 1529535 h 1896573"/>
                <a:gd name="connsiteX16" fmla="*/ 0 w 2799471"/>
                <a:gd name="connsiteY16" fmla="*/ 1274607 h 1896573"/>
                <a:gd name="connsiteX17" fmla="*/ 0 w 2799471"/>
                <a:gd name="connsiteY17" fmla="*/ 1274613 h 1896573"/>
                <a:gd name="connsiteX18" fmla="*/ 0 w 2799471"/>
                <a:gd name="connsiteY18" fmla="*/ 892229 h 1896573"/>
                <a:gd name="connsiteX19" fmla="*/ 0 w 2799471"/>
                <a:gd name="connsiteY19" fmla="*/ 892229 h 1896573"/>
                <a:gd name="connsiteX20" fmla="*/ 0 w 2799471"/>
                <a:gd name="connsiteY20" fmla="*/ 254928 h 189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9471" h="1896573">
                  <a:moveTo>
                    <a:pt x="0" y="254928"/>
                  </a:moveTo>
                  <a:cubicBezTo>
                    <a:pt x="0" y="114135"/>
                    <a:pt x="114135" y="0"/>
                    <a:pt x="254928" y="0"/>
                  </a:cubicBezTo>
                  <a:lnTo>
                    <a:pt x="466579" y="0"/>
                  </a:lnTo>
                  <a:lnTo>
                    <a:pt x="466579" y="0"/>
                  </a:lnTo>
                  <a:lnTo>
                    <a:pt x="1166446" y="0"/>
                  </a:lnTo>
                  <a:lnTo>
                    <a:pt x="2544543" y="0"/>
                  </a:lnTo>
                  <a:cubicBezTo>
                    <a:pt x="2685336" y="0"/>
                    <a:pt x="2799471" y="114135"/>
                    <a:pt x="2799471" y="254928"/>
                  </a:cubicBezTo>
                  <a:lnTo>
                    <a:pt x="2799471" y="892229"/>
                  </a:lnTo>
                  <a:lnTo>
                    <a:pt x="2799471" y="892229"/>
                  </a:lnTo>
                  <a:lnTo>
                    <a:pt x="2799471" y="1274613"/>
                  </a:lnTo>
                  <a:lnTo>
                    <a:pt x="2799471" y="1274607"/>
                  </a:lnTo>
                  <a:cubicBezTo>
                    <a:pt x="2799471" y="1415400"/>
                    <a:pt x="2685336" y="1529535"/>
                    <a:pt x="2544543" y="1529535"/>
                  </a:cubicBezTo>
                  <a:lnTo>
                    <a:pt x="1166446" y="1529535"/>
                  </a:lnTo>
                  <a:lnTo>
                    <a:pt x="1618380" y="1896573"/>
                  </a:lnTo>
                  <a:lnTo>
                    <a:pt x="466579" y="1529535"/>
                  </a:lnTo>
                  <a:lnTo>
                    <a:pt x="254928" y="1529535"/>
                  </a:lnTo>
                  <a:cubicBezTo>
                    <a:pt x="114135" y="1529535"/>
                    <a:pt x="0" y="1415400"/>
                    <a:pt x="0" y="1274607"/>
                  </a:cubicBezTo>
                  <a:lnTo>
                    <a:pt x="0" y="1274613"/>
                  </a:lnTo>
                  <a:lnTo>
                    <a:pt x="0" y="892229"/>
                  </a:lnTo>
                  <a:lnTo>
                    <a:pt x="0" y="892229"/>
                  </a:lnTo>
                  <a:lnTo>
                    <a:pt x="0" y="254928"/>
                  </a:ln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5DA682B-FD82-487B-AC06-C523E12B7825}"/>
                </a:ext>
              </a:extLst>
            </p:cNvPr>
            <p:cNvSpPr txBox="1"/>
            <p:nvPr/>
          </p:nvSpPr>
          <p:spPr>
            <a:xfrm>
              <a:off x="590843" y="2979160"/>
              <a:ext cx="2342271" cy="923330"/>
            </a:xfrm>
            <a:prstGeom prst="rect">
              <a:avLst/>
            </a:prstGeom>
            <a:noFill/>
          </p:spPr>
          <p:txBody>
            <a:bodyPr wrap="square" rtlCol="0">
              <a:spAutoFit/>
            </a:bodyPr>
            <a:lstStyle/>
            <a:p>
              <a:pPr algn="ctr"/>
              <a:r>
                <a:rPr lang="en-US" dirty="0">
                  <a:latin typeface="Rockwell Extra Bold" panose="02060903040505020403" pitchFamily="18" charset="0"/>
                </a:rPr>
                <a:t>Click the arrow to begin the lesson.</a:t>
              </a:r>
            </a:p>
          </p:txBody>
        </p:sp>
      </p:grpSp>
      <p:sp>
        <p:nvSpPr>
          <p:cNvPr id="7" name="Arrow: Right 6">
            <a:hlinkClick r:id="rId2" action="ppaction://hlinksldjump"/>
            <a:extLst>
              <a:ext uri="{FF2B5EF4-FFF2-40B4-BE49-F238E27FC236}">
                <a16:creationId xmlns:a16="http://schemas.microsoft.com/office/drawing/2014/main" id="{5A9B5EFC-A11E-4706-B9AE-917E9C5ACDC0}"/>
              </a:ext>
            </a:extLst>
          </p:cNvPr>
          <p:cNvSpPr/>
          <p:nvPr/>
        </p:nvSpPr>
        <p:spPr>
          <a:xfrm>
            <a:off x="9348087" y="5190979"/>
            <a:ext cx="1983545" cy="1266092"/>
          </a:xfrm>
          <a:prstGeom prst="rightArrow">
            <a:avLst/>
          </a:prstGeom>
          <a:solidFill>
            <a:srgbClr val="7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E969041B-DC31-4ECA-9F29-1F4BBDF783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752" y="3291732"/>
            <a:ext cx="2227174" cy="3566268"/>
          </a:xfrm>
          <a:prstGeom prst="rect">
            <a:avLst/>
          </a:prstGeom>
        </p:spPr>
      </p:pic>
    </p:spTree>
    <p:extLst>
      <p:ext uri="{BB962C8B-B14F-4D97-AF65-F5344CB8AC3E}">
        <p14:creationId xmlns:p14="http://schemas.microsoft.com/office/powerpoint/2010/main" val="21231442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TotalTime>
  <Words>2878</Words>
  <Application>Microsoft Office PowerPoint</Application>
  <PresentationFormat>Widescreen</PresentationFormat>
  <Paragraphs>726</Paragraphs>
  <Slides>58</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58</vt:i4>
      </vt:variant>
    </vt:vector>
  </HeadingPairs>
  <TitlesOfParts>
    <vt:vector size="72" baseType="lpstr">
      <vt:lpstr>游ゴシック</vt:lpstr>
      <vt:lpstr>Agreloy</vt:lpstr>
      <vt:lpstr>AR HERMANN</vt:lpstr>
      <vt:lpstr>Arial</vt:lpstr>
      <vt:lpstr>Arial Black</vt:lpstr>
      <vt:lpstr>Bauhaus 93</vt:lpstr>
      <vt:lpstr>Bell MT</vt:lpstr>
      <vt:lpstr>Broadway</vt:lpstr>
      <vt:lpstr>Calibri</vt:lpstr>
      <vt:lpstr>Calibri Light</vt:lpstr>
      <vt:lpstr>Cambria</vt:lpstr>
      <vt:lpstr>Rockwell Extra Bold</vt:lpstr>
      <vt:lpstr>Times New Roman</vt:lpstr>
      <vt:lpstr>Office Theme</vt:lpstr>
      <vt:lpstr>Interactive Multimedia</vt:lpstr>
      <vt:lpstr>PowerPoint Presentation</vt:lpstr>
      <vt:lpstr>What is Multimedia?</vt:lpstr>
      <vt:lpstr>The Five Building Blocks of Multimedia.</vt:lpstr>
      <vt:lpstr>Text</vt:lpstr>
      <vt:lpstr>Images</vt:lpstr>
      <vt:lpstr>Animation</vt:lpstr>
      <vt:lpstr>Audio</vt:lpstr>
      <vt:lpstr>Video</vt:lpstr>
      <vt:lpstr>Hardware</vt:lpstr>
      <vt:lpstr>Software</vt:lpstr>
      <vt:lpstr>Copyrights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Credits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Multimedia</dc:title>
  <dc:creator>Natasha Thurmond</dc:creator>
  <cp:lastModifiedBy>Natasha Thurmond</cp:lastModifiedBy>
  <cp:revision>32</cp:revision>
  <dcterms:created xsi:type="dcterms:W3CDTF">2017-11-03T21:57:33Z</dcterms:created>
  <dcterms:modified xsi:type="dcterms:W3CDTF">2017-11-04T03:47:04Z</dcterms:modified>
</cp:coreProperties>
</file>