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60" r:id="rId4"/>
    <p:sldId id="256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D9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531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297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7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42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76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148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553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44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42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01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47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C9A-E9BB-49F4-975A-0E624C62BEBE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916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93C9A-E9BB-49F4-975A-0E624C62BEBE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2BDA6-8EE1-4216-BC19-0745C6AD0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045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709C009-E50F-4820-8104-4C26656FCE42}"/>
              </a:ext>
            </a:extLst>
          </p:cNvPr>
          <p:cNvSpPr txBox="1"/>
          <p:nvPr/>
        </p:nvSpPr>
        <p:spPr>
          <a:xfrm>
            <a:off x="2547082" y="113822"/>
            <a:ext cx="3921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Charybdis" panose="00000400000000000000" pitchFamily="2" charset="0"/>
              </a:rPr>
              <a:t>First Slide</a:t>
            </a:r>
          </a:p>
        </p:txBody>
      </p:sp>
      <p:sp>
        <p:nvSpPr>
          <p:cNvPr id="15" name="Arrow: Right 14">
            <a:hlinkClick r:id="rId2" action="ppaction://hlinksldjump"/>
            <a:extLst>
              <a:ext uri="{FF2B5EF4-FFF2-40B4-BE49-F238E27FC236}">
                <a16:creationId xmlns:a16="http://schemas.microsoft.com/office/drawing/2014/main" id="{24C9998E-2356-4352-8578-B17D26DDC1B6}"/>
              </a:ext>
            </a:extLst>
          </p:cNvPr>
          <p:cNvSpPr/>
          <p:nvPr/>
        </p:nvSpPr>
        <p:spPr>
          <a:xfrm>
            <a:off x="8291683" y="6055541"/>
            <a:ext cx="651510" cy="505778"/>
          </a:xfrm>
          <a:prstGeom prst="rightArrow">
            <a:avLst/>
          </a:prstGeom>
          <a:solidFill>
            <a:srgbClr val="57AF4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C4C9A2C-BABA-4372-8EC6-E8BF1C3D0C74}"/>
              </a:ext>
            </a:extLst>
          </p:cNvPr>
          <p:cNvSpPr/>
          <p:nvPr/>
        </p:nvSpPr>
        <p:spPr>
          <a:xfrm>
            <a:off x="1222503" y="787711"/>
            <a:ext cx="6571079" cy="4940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VIDEO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0CBB4C-EBF5-470F-9699-3208984355F4}"/>
              </a:ext>
            </a:extLst>
          </p:cNvPr>
          <p:cNvSpPr txBox="1"/>
          <p:nvPr/>
        </p:nvSpPr>
        <p:spPr>
          <a:xfrm>
            <a:off x="8117085" y="6462924"/>
            <a:ext cx="10985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FFFF00"/>
                </a:solidFill>
                <a:latin typeface="Charybdis" panose="00000400000000000000" pitchFamily="2" charset="0"/>
              </a:rPr>
              <a:t>Press B</a:t>
            </a:r>
          </a:p>
        </p:txBody>
      </p:sp>
    </p:spTree>
    <p:extLst>
      <p:ext uri="{BB962C8B-B14F-4D97-AF65-F5344CB8AC3E}">
        <p14:creationId xmlns:p14="http://schemas.microsoft.com/office/powerpoint/2010/main" val="2054977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985C407F-4C58-4F81-AA0E-C7FE48C1190E}"/>
              </a:ext>
            </a:extLst>
          </p:cNvPr>
          <p:cNvSpPr txBox="1"/>
          <p:nvPr/>
        </p:nvSpPr>
        <p:spPr>
          <a:xfrm>
            <a:off x="2288299" y="23369"/>
            <a:ext cx="47734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Charybdis" panose="00000400000000000000" pitchFamily="2" charset="0"/>
                <a:cs typeface="Coder's Crux" panose="00000400000000000000" pitchFamily="2" charset="-79"/>
              </a:rPr>
              <a:t>Dual Choice Slide</a:t>
            </a:r>
          </a:p>
        </p:txBody>
      </p:sp>
      <p:sp>
        <p:nvSpPr>
          <p:cNvPr id="18" name="Rectangle: Rounded Corners 17">
            <a:hlinkClick r:id="" action="ppaction://noaction"/>
            <a:extLst>
              <a:ext uri="{FF2B5EF4-FFF2-40B4-BE49-F238E27FC236}">
                <a16:creationId xmlns:a16="http://schemas.microsoft.com/office/drawing/2014/main" id="{234F9A2B-8119-434F-AD84-A51C41130AC4}"/>
              </a:ext>
            </a:extLst>
          </p:cNvPr>
          <p:cNvSpPr/>
          <p:nvPr/>
        </p:nvSpPr>
        <p:spPr>
          <a:xfrm>
            <a:off x="2573609" y="5137722"/>
            <a:ext cx="1463040" cy="673239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18+</a:t>
            </a:r>
          </a:p>
        </p:txBody>
      </p:sp>
      <p:sp>
        <p:nvSpPr>
          <p:cNvPr id="19" name="Rectangle: Rounded Corners 18">
            <a:hlinkClick r:id="" action="ppaction://noaction"/>
            <a:extLst>
              <a:ext uri="{FF2B5EF4-FFF2-40B4-BE49-F238E27FC236}">
                <a16:creationId xmlns:a16="http://schemas.microsoft.com/office/drawing/2014/main" id="{BDDA4F16-8DE7-450D-AD3B-34C5984C2FCC}"/>
              </a:ext>
            </a:extLst>
          </p:cNvPr>
          <p:cNvSpPr/>
          <p:nvPr/>
        </p:nvSpPr>
        <p:spPr>
          <a:xfrm>
            <a:off x="5747622" y="5137722"/>
            <a:ext cx="1463040" cy="673239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UNDER 18</a:t>
            </a:r>
          </a:p>
        </p:txBody>
      </p:sp>
      <p:sp>
        <p:nvSpPr>
          <p:cNvPr id="20" name="TextBox 19">
            <a:hlinkClick r:id="rId2" action="ppaction://hlinksldjump"/>
            <a:extLst>
              <a:ext uri="{FF2B5EF4-FFF2-40B4-BE49-F238E27FC236}">
                <a16:creationId xmlns:a16="http://schemas.microsoft.com/office/drawing/2014/main" id="{62D5C870-99C6-4A3B-A0B7-470F286BFD89}"/>
              </a:ext>
            </a:extLst>
          </p:cNvPr>
          <p:cNvSpPr txBox="1"/>
          <p:nvPr/>
        </p:nvSpPr>
        <p:spPr>
          <a:xfrm>
            <a:off x="2570733" y="6009614"/>
            <a:ext cx="1507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spc="300" dirty="0">
                <a:solidFill>
                  <a:srgbClr val="79D957"/>
                </a:solidFill>
                <a:latin typeface="Charybdis" panose="00000400000000000000" pitchFamily="2" charset="0"/>
              </a:rPr>
              <a:t>Press  A</a:t>
            </a:r>
          </a:p>
        </p:txBody>
      </p:sp>
      <p:sp>
        <p:nvSpPr>
          <p:cNvPr id="21" name="TextBox 20">
            <a:hlinkClick r:id="rId3" action="ppaction://hlinksldjump"/>
            <a:extLst>
              <a:ext uri="{FF2B5EF4-FFF2-40B4-BE49-F238E27FC236}">
                <a16:creationId xmlns:a16="http://schemas.microsoft.com/office/drawing/2014/main" id="{56D69331-F528-4EE9-945C-5A2E8DAD8BCD}"/>
              </a:ext>
            </a:extLst>
          </p:cNvPr>
          <p:cNvSpPr txBox="1"/>
          <p:nvPr/>
        </p:nvSpPr>
        <p:spPr>
          <a:xfrm>
            <a:off x="5710874" y="6027678"/>
            <a:ext cx="1507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spc="300" dirty="0">
                <a:solidFill>
                  <a:srgbClr val="79D957"/>
                </a:solidFill>
                <a:latin typeface="Charybdis" panose="00000400000000000000" pitchFamily="2" charset="0"/>
              </a:rPr>
              <a:t>Press  B</a:t>
            </a:r>
          </a:p>
        </p:txBody>
      </p:sp>
      <p:sp>
        <p:nvSpPr>
          <p:cNvPr id="22" name="Title 5">
            <a:extLst>
              <a:ext uri="{FF2B5EF4-FFF2-40B4-BE49-F238E27FC236}">
                <a16:creationId xmlns:a16="http://schemas.microsoft.com/office/drawing/2014/main" id="{9B035908-FE01-44E3-A067-01A81D3BC3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>
            <a:off x="598516" y="1122363"/>
            <a:ext cx="87284" cy="717521"/>
          </a:xfrm>
        </p:spPr>
        <p:txBody>
          <a:bodyPr>
            <a:normAutofit fontScale="90000"/>
          </a:bodyPr>
          <a:lstStyle/>
          <a:p>
            <a:r>
              <a:rPr lang="en-US" dirty="0">
                <a:noFill/>
              </a:rPr>
              <a:t>Intro</a:t>
            </a:r>
          </a:p>
        </p:txBody>
      </p:sp>
      <p:sp>
        <p:nvSpPr>
          <p:cNvPr id="23" name="Arrow: Up 22">
            <a:hlinkClick r:id="" action="ppaction://noaction"/>
            <a:extLst>
              <a:ext uri="{FF2B5EF4-FFF2-40B4-BE49-F238E27FC236}">
                <a16:creationId xmlns:a16="http://schemas.microsoft.com/office/drawing/2014/main" id="{835BDCC2-0A1F-42AD-A532-27B368E957E8}"/>
              </a:ext>
            </a:extLst>
          </p:cNvPr>
          <p:cNvSpPr/>
          <p:nvPr/>
        </p:nvSpPr>
        <p:spPr>
          <a:xfrm>
            <a:off x="384949" y="5744261"/>
            <a:ext cx="718819" cy="556314"/>
          </a:xfrm>
          <a:prstGeom prst="upArrow">
            <a:avLst>
              <a:gd name="adj1" fmla="val 62500"/>
              <a:gd name="adj2" fmla="val 50000"/>
            </a:avLst>
          </a:prstGeom>
          <a:solidFill>
            <a:srgbClr val="4472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2AC388-DDDB-46E6-A47D-7857E64EC02E}"/>
              </a:ext>
            </a:extLst>
          </p:cNvPr>
          <p:cNvSpPr txBox="1"/>
          <p:nvPr/>
        </p:nvSpPr>
        <p:spPr>
          <a:xfrm>
            <a:off x="497798" y="6263917"/>
            <a:ext cx="1018327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harybdis" panose="00000400000000000000" pitchFamily="2" charset="0"/>
                <a:cs typeface="Arial" panose="020B0604020202020204" pitchFamily="34" charset="0"/>
              </a:rPr>
              <a:t>HOME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FF659BF-0A42-47AB-94B2-6A5EA576A43D}"/>
              </a:ext>
            </a:extLst>
          </p:cNvPr>
          <p:cNvSpPr txBox="1"/>
          <p:nvPr/>
        </p:nvSpPr>
        <p:spPr>
          <a:xfrm>
            <a:off x="-1712235" y="6433194"/>
            <a:ext cx="3921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spc="300" dirty="0">
                <a:solidFill>
                  <a:srgbClr val="FFFF00"/>
                </a:solidFill>
                <a:latin typeface="Charybdis" panose="00000400000000000000" pitchFamily="2" charset="0"/>
              </a:rPr>
              <a:t>       Press  Up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7533636-328E-4189-A744-2B7A01A4A905}"/>
              </a:ext>
            </a:extLst>
          </p:cNvPr>
          <p:cNvSpPr/>
          <p:nvPr/>
        </p:nvSpPr>
        <p:spPr>
          <a:xfrm>
            <a:off x="2449810" y="1047039"/>
            <a:ext cx="4818888" cy="3602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4065628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7BC843B-3471-47AE-90DE-B3DAD14493B4}"/>
              </a:ext>
            </a:extLst>
          </p:cNvPr>
          <p:cNvSpPr txBox="1"/>
          <p:nvPr/>
        </p:nvSpPr>
        <p:spPr>
          <a:xfrm>
            <a:off x="176034" y="23369"/>
            <a:ext cx="8772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Charybdis" panose="00000400000000000000" pitchFamily="2" charset="0"/>
                <a:cs typeface="Coder's Crux" panose="00000400000000000000" pitchFamily="2" charset="-79"/>
              </a:rPr>
              <a:t>Four Choice Slide</a:t>
            </a:r>
          </a:p>
        </p:txBody>
      </p:sp>
      <p:sp>
        <p:nvSpPr>
          <p:cNvPr id="15" name="Rectangle: Rounded Corners 14">
            <a:hlinkClick r:id="" action="ppaction://noaction"/>
            <a:extLst>
              <a:ext uri="{FF2B5EF4-FFF2-40B4-BE49-F238E27FC236}">
                <a16:creationId xmlns:a16="http://schemas.microsoft.com/office/drawing/2014/main" id="{60F97A64-F6B0-49E0-BE14-8CACCE6D2EC1}"/>
              </a:ext>
            </a:extLst>
          </p:cNvPr>
          <p:cNvSpPr/>
          <p:nvPr/>
        </p:nvSpPr>
        <p:spPr>
          <a:xfrm>
            <a:off x="1375767" y="5155786"/>
            <a:ext cx="1463040" cy="673239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CREATOR</a:t>
            </a:r>
          </a:p>
        </p:txBody>
      </p:sp>
      <p:sp>
        <p:nvSpPr>
          <p:cNvPr id="16" name="Rectangle: Rounded Corners 15">
            <a:hlinkClick r:id="" action="ppaction://noaction"/>
            <a:extLst>
              <a:ext uri="{FF2B5EF4-FFF2-40B4-BE49-F238E27FC236}">
                <a16:creationId xmlns:a16="http://schemas.microsoft.com/office/drawing/2014/main" id="{84980E30-8FDC-48F6-967A-2B35916D8914}"/>
              </a:ext>
            </a:extLst>
          </p:cNvPr>
          <p:cNvSpPr/>
          <p:nvPr/>
        </p:nvSpPr>
        <p:spPr>
          <a:xfrm>
            <a:off x="3395609" y="5151561"/>
            <a:ext cx="1463040" cy="673239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FAN</a:t>
            </a:r>
          </a:p>
        </p:txBody>
      </p:sp>
      <p:sp>
        <p:nvSpPr>
          <p:cNvPr id="17" name="Rectangle: Rounded Corners 16">
            <a:hlinkClick r:id="" action="ppaction://noaction"/>
            <a:extLst>
              <a:ext uri="{FF2B5EF4-FFF2-40B4-BE49-F238E27FC236}">
                <a16:creationId xmlns:a16="http://schemas.microsoft.com/office/drawing/2014/main" id="{67FEECF2-7B5F-424B-88D7-CDD08ECCEBA3}"/>
              </a:ext>
            </a:extLst>
          </p:cNvPr>
          <p:cNvSpPr/>
          <p:nvPr/>
        </p:nvSpPr>
        <p:spPr>
          <a:xfrm>
            <a:off x="5251876" y="5151562"/>
            <a:ext cx="1463040" cy="673239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INDUSTRY</a:t>
            </a:r>
          </a:p>
        </p:txBody>
      </p:sp>
      <p:sp>
        <p:nvSpPr>
          <p:cNvPr id="27" name="Rectangle: Rounded Corners 26">
            <a:hlinkClick r:id="" action="ppaction://noaction"/>
            <a:extLst>
              <a:ext uri="{FF2B5EF4-FFF2-40B4-BE49-F238E27FC236}">
                <a16:creationId xmlns:a16="http://schemas.microsoft.com/office/drawing/2014/main" id="{53CD3C23-3778-4429-9479-7CF631447040}"/>
              </a:ext>
            </a:extLst>
          </p:cNvPr>
          <p:cNvSpPr/>
          <p:nvPr/>
        </p:nvSpPr>
        <p:spPr>
          <a:xfrm>
            <a:off x="7108142" y="5151560"/>
            <a:ext cx="1463040" cy="673239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CHAPERONE</a:t>
            </a:r>
          </a:p>
        </p:txBody>
      </p:sp>
      <p:sp>
        <p:nvSpPr>
          <p:cNvPr id="28" name="TextBox 27">
            <a:hlinkClick r:id="rId2" action="ppaction://hlinksldjump"/>
            <a:extLst>
              <a:ext uri="{FF2B5EF4-FFF2-40B4-BE49-F238E27FC236}">
                <a16:creationId xmlns:a16="http://schemas.microsoft.com/office/drawing/2014/main" id="{632227A6-67E4-402A-9F54-46D3F3E63035}"/>
              </a:ext>
            </a:extLst>
          </p:cNvPr>
          <p:cNvSpPr txBox="1"/>
          <p:nvPr/>
        </p:nvSpPr>
        <p:spPr>
          <a:xfrm>
            <a:off x="1372891" y="6027678"/>
            <a:ext cx="1507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spc="300" dirty="0">
                <a:solidFill>
                  <a:srgbClr val="79D957"/>
                </a:solidFill>
                <a:latin typeface="Charybdis" panose="00000400000000000000" pitchFamily="2" charset="0"/>
              </a:rPr>
              <a:t>Press  A</a:t>
            </a:r>
          </a:p>
        </p:txBody>
      </p:sp>
      <p:sp>
        <p:nvSpPr>
          <p:cNvPr id="29" name="TextBox 28">
            <a:hlinkClick r:id="rId3" action="ppaction://hlinksldjump"/>
            <a:extLst>
              <a:ext uri="{FF2B5EF4-FFF2-40B4-BE49-F238E27FC236}">
                <a16:creationId xmlns:a16="http://schemas.microsoft.com/office/drawing/2014/main" id="{6ADA8D52-6B5A-4046-ADE3-C70810F3332F}"/>
              </a:ext>
            </a:extLst>
          </p:cNvPr>
          <p:cNvSpPr txBox="1"/>
          <p:nvPr/>
        </p:nvSpPr>
        <p:spPr>
          <a:xfrm>
            <a:off x="7061754" y="6026847"/>
            <a:ext cx="1507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spc="300" dirty="0">
                <a:solidFill>
                  <a:srgbClr val="79D957"/>
                </a:solidFill>
                <a:latin typeface="Charybdis" panose="00000400000000000000" pitchFamily="2" charset="0"/>
              </a:rPr>
              <a:t>Press  Y</a:t>
            </a:r>
          </a:p>
        </p:txBody>
      </p:sp>
      <p:sp>
        <p:nvSpPr>
          <p:cNvPr id="30" name="TextBox 29">
            <a:hlinkClick r:id="rId4" action="ppaction://hlinksldjump"/>
            <a:extLst>
              <a:ext uri="{FF2B5EF4-FFF2-40B4-BE49-F238E27FC236}">
                <a16:creationId xmlns:a16="http://schemas.microsoft.com/office/drawing/2014/main" id="{1C64FF9F-27A2-4F01-A621-CFCC57DB7DA5}"/>
              </a:ext>
            </a:extLst>
          </p:cNvPr>
          <p:cNvSpPr txBox="1"/>
          <p:nvPr/>
        </p:nvSpPr>
        <p:spPr>
          <a:xfrm>
            <a:off x="5226801" y="6051595"/>
            <a:ext cx="1507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spc="300" dirty="0">
                <a:solidFill>
                  <a:srgbClr val="79D957"/>
                </a:solidFill>
                <a:latin typeface="Charybdis" panose="00000400000000000000" pitchFamily="2" charset="0"/>
              </a:rPr>
              <a:t>Press X</a:t>
            </a:r>
          </a:p>
        </p:txBody>
      </p:sp>
      <p:sp>
        <p:nvSpPr>
          <p:cNvPr id="31" name="TextBox 30">
            <a:hlinkClick r:id="rId3" action="ppaction://hlinksldjump"/>
            <a:extLst>
              <a:ext uri="{FF2B5EF4-FFF2-40B4-BE49-F238E27FC236}">
                <a16:creationId xmlns:a16="http://schemas.microsoft.com/office/drawing/2014/main" id="{13021A45-5C63-41D0-8A55-67E27C52BE37}"/>
              </a:ext>
            </a:extLst>
          </p:cNvPr>
          <p:cNvSpPr txBox="1"/>
          <p:nvPr/>
        </p:nvSpPr>
        <p:spPr>
          <a:xfrm>
            <a:off x="3358861" y="6041517"/>
            <a:ext cx="1507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spc="300" dirty="0">
                <a:solidFill>
                  <a:srgbClr val="79D957"/>
                </a:solidFill>
                <a:latin typeface="Charybdis" panose="00000400000000000000" pitchFamily="2" charset="0"/>
              </a:rPr>
              <a:t>Press  B</a:t>
            </a:r>
          </a:p>
        </p:txBody>
      </p:sp>
      <p:sp>
        <p:nvSpPr>
          <p:cNvPr id="32" name="Title 5">
            <a:extLst>
              <a:ext uri="{FF2B5EF4-FFF2-40B4-BE49-F238E27FC236}">
                <a16:creationId xmlns:a16="http://schemas.microsoft.com/office/drawing/2014/main" id="{0377F622-A494-41D7-952F-857A2E391B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>
            <a:off x="598516" y="1122363"/>
            <a:ext cx="87284" cy="717521"/>
          </a:xfrm>
        </p:spPr>
        <p:txBody>
          <a:bodyPr>
            <a:normAutofit fontScale="90000"/>
          </a:bodyPr>
          <a:lstStyle/>
          <a:p>
            <a:r>
              <a:rPr lang="en-US" dirty="0">
                <a:noFill/>
              </a:rPr>
              <a:t>Intro</a:t>
            </a:r>
          </a:p>
        </p:txBody>
      </p:sp>
      <p:sp>
        <p:nvSpPr>
          <p:cNvPr id="33" name="Arrow: Up 32">
            <a:hlinkClick r:id="rId5" action="ppaction://hlinksldjump"/>
            <a:extLst>
              <a:ext uri="{FF2B5EF4-FFF2-40B4-BE49-F238E27FC236}">
                <a16:creationId xmlns:a16="http://schemas.microsoft.com/office/drawing/2014/main" id="{3B83DF49-00E6-440F-BDA4-665203286FF9}"/>
              </a:ext>
            </a:extLst>
          </p:cNvPr>
          <p:cNvSpPr/>
          <p:nvPr/>
        </p:nvSpPr>
        <p:spPr>
          <a:xfrm>
            <a:off x="419177" y="5744261"/>
            <a:ext cx="718819" cy="556314"/>
          </a:xfrm>
          <a:prstGeom prst="upArrow">
            <a:avLst>
              <a:gd name="adj1" fmla="val 62500"/>
              <a:gd name="adj2" fmla="val 50000"/>
            </a:avLst>
          </a:prstGeom>
          <a:solidFill>
            <a:srgbClr val="4472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819095F-AA22-4F2E-8C5D-F51C56830569}"/>
              </a:ext>
            </a:extLst>
          </p:cNvPr>
          <p:cNvSpPr txBox="1"/>
          <p:nvPr/>
        </p:nvSpPr>
        <p:spPr>
          <a:xfrm>
            <a:off x="497798" y="6263917"/>
            <a:ext cx="1018327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harybdis" panose="00000400000000000000" pitchFamily="2" charset="0"/>
                <a:cs typeface="Arial" panose="020B0604020202020204" pitchFamily="34" charset="0"/>
              </a:rPr>
              <a:t>HOME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848990-BF6E-453D-B450-F08D6B2DD2D1}"/>
              </a:ext>
            </a:extLst>
          </p:cNvPr>
          <p:cNvSpPr txBox="1"/>
          <p:nvPr/>
        </p:nvSpPr>
        <p:spPr>
          <a:xfrm>
            <a:off x="-1678007" y="6433194"/>
            <a:ext cx="3921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spc="300" dirty="0">
                <a:solidFill>
                  <a:srgbClr val="FFFF00"/>
                </a:solidFill>
                <a:latin typeface="Charybdis" panose="00000400000000000000" pitchFamily="2" charset="0"/>
              </a:rPr>
              <a:t>       Press  Up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CCA0290-30AA-4D25-AD92-40A5D154544D}"/>
              </a:ext>
            </a:extLst>
          </p:cNvPr>
          <p:cNvSpPr/>
          <p:nvPr/>
        </p:nvSpPr>
        <p:spPr>
          <a:xfrm>
            <a:off x="2449810" y="1047039"/>
            <a:ext cx="4818888" cy="3602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1433089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7EE3DB3-BCB1-4AF9-A208-2EBFA89C2E91}"/>
              </a:ext>
            </a:extLst>
          </p:cNvPr>
          <p:cNvSpPr txBox="1"/>
          <p:nvPr/>
        </p:nvSpPr>
        <p:spPr>
          <a:xfrm>
            <a:off x="2137599" y="170961"/>
            <a:ext cx="4868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Charybdis" panose="00000400000000000000" pitchFamily="2" charset="0"/>
              </a:rPr>
              <a:t>Video Slide w/o Decision</a:t>
            </a:r>
          </a:p>
        </p:txBody>
      </p:sp>
      <p:sp>
        <p:nvSpPr>
          <p:cNvPr id="16" name="Arrow: Right 15">
            <a:hlinkClick r:id="rId2" action="ppaction://hlinksldjump"/>
            <a:extLst>
              <a:ext uri="{FF2B5EF4-FFF2-40B4-BE49-F238E27FC236}">
                <a16:creationId xmlns:a16="http://schemas.microsoft.com/office/drawing/2014/main" id="{B9E2CF3F-7764-4FEE-A0F0-2FF19A711AA9}"/>
              </a:ext>
            </a:extLst>
          </p:cNvPr>
          <p:cNvSpPr/>
          <p:nvPr/>
        </p:nvSpPr>
        <p:spPr>
          <a:xfrm>
            <a:off x="8291683" y="6080760"/>
            <a:ext cx="676656" cy="493776"/>
          </a:xfrm>
          <a:prstGeom prst="rightArrow">
            <a:avLst/>
          </a:prstGeom>
          <a:solidFill>
            <a:srgbClr val="57AF4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Arrow: Left 16">
            <a:hlinkClick r:id="rId3" action="ppaction://hlinksldjump"/>
            <a:extLst>
              <a:ext uri="{FF2B5EF4-FFF2-40B4-BE49-F238E27FC236}">
                <a16:creationId xmlns:a16="http://schemas.microsoft.com/office/drawing/2014/main" id="{7ACAEB53-3312-484C-876C-BE975ADA7E2E}"/>
              </a:ext>
            </a:extLst>
          </p:cNvPr>
          <p:cNvSpPr/>
          <p:nvPr/>
        </p:nvSpPr>
        <p:spPr>
          <a:xfrm>
            <a:off x="7420693" y="6077547"/>
            <a:ext cx="677228" cy="497205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96A0426-03A4-40E6-B1BE-05690C8D848D}"/>
              </a:ext>
            </a:extLst>
          </p:cNvPr>
          <p:cNvGrpSpPr/>
          <p:nvPr/>
        </p:nvGrpSpPr>
        <p:grpSpPr>
          <a:xfrm>
            <a:off x="419177" y="5744261"/>
            <a:ext cx="1096948" cy="858211"/>
            <a:chOff x="57150" y="6147643"/>
            <a:chExt cx="837248" cy="655030"/>
          </a:xfrm>
        </p:grpSpPr>
        <p:sp>
          <p:nvSpPr>
            <p:cNvPr id="19" name="Arrow: Up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7605239-AA40-4716-9BC6-96D5CA4B3510}"/>
                </a:ext>
              </a:extLst>
            </p:cNvPr>
            <p:cNvSpPr/>
            <p:nvPr/>
          </p:nvSpPr>
          <p:spPr>
            <a:xfrm>
              <a:off x="57150" y="6147643"/>
              <a:ext cx="548640" cy="424607"/>
            </a:xfrm>
            <a:prstGeom prst="upArrow">
              <a:avLst>
                <a:gd name="adj1" fmla="val 62500"/>
                <a:gd name="adj2" fmla="val 50000"/>
              </a:avLst>
            </a:prstGeom>
            <a:solidFill>
              <a:srgbClr val="4472C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ADD25FE-457F-4EF3-A835-3FB5086C1003}"/>
                </a:ext>
              </a:extLst>
            </p:cNvPr>
            <p:cNvSpPr txBox="1"/>
            <p:nvPr/>
          </p:nvSpPr>
          <p:spPr>
            <a:xfrm>
              <a:off x="117158" y="6544271"/>
              <a:ext cx="777240" cy="258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Charybdis" panose="00000400000000000000" pitchFamily="2" charset="0"/>
                  <a:cs typeface="Arial" panose="020B0604020202020204" pitchFamily="34" charset="0"/>
                </a:rPr>
                <a:t>HOME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CE14531-29D2-4E44-8D89-DD8A351007E6}"/>
              </a:ext>
            </a:extLst>
          </p:cNvPr>
          <p:cNvSpPr txBox="1"/>
          <p:nvPr/>
        </p:nvSpPr>
        <p:spPr>
          <a:xfrm>
            <a:off x="5690770" y="6440417"/>
            <a:ext cx="3921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Charybdis" panose="00000400000000000000" pitchFamily="2" charset="0"/>
              </a:rPr>
              <a:t>Press  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E80156-0C2F-4686-ACAE-A995000A3E34}"/>
              </a:ext>
            </a:extLst>
          </p:cNvPr>
          <p:cNvSpPr txBox="1"/>
          <p:nvPr/>
        </p:nvSpPr>
        <p:spPr>
          <a:xfrm>
            <a:off x="8115606" y="6434500"/>
            <a:ext cx="1098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79D957"/>
                </a:solidFill>
                <a:latin typeface="Charybdis" panose="00000400000000000000" pitchFamily="2" charset="0"/>
              </a:rPr>
              <a:t>Press  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021842-A6BC-4425-BF96-96C454CEF39B}"/>
              </a:ext>
            </a:extLst>
          </p:cNvPr>
          <p:cNvSpPr txBox="1"/>
          <p:nvPr/>
        </p:nvSpPr>
        <p:spPr>
          <a:xfrm>
            <a:off x="-1678007" y="6433194"/>
            <a:ext cx="3921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spc="300" dirty="0">
                <a:solidFill>
                  <a:srgbClr val="FFFF00"/>
                </a:solidFill>
                <a:latin typeface="Charybdis" panose="00000400000000000000" pitchFamily="2" charset="0"/>
              </a:rPr>
              <a:t>       Press  Up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C955394-9CBB-463C-BE88-6A0DCF217A04}"/>
              </a:ext>
            </a:extLst>
          </p:cNvPr>
          <p:cNvSpPr/>
          <p:nvPr/>
        </p:nvSpPr>
        <p:spPr>
          <a:xfrm>
            <a:off x="1222503" y="787711"/>
            <a:ext cx="6571079" cy="4940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3879356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701951BD-7F2E-4C7A-837C-5942DD62E3A8}"/>
              </a:ext>
            </a:extLst>
          </p:cNvPr>
          <p:cNvSpPr txBox="1"/>
          <p:nvPr/>
        </p:nvSpPr>
        <p:spPr>
          <a:xfrm>
            <a:off x="384949" y="1549481"/>
            <a:ext cx="79297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4"/>
                </a:solidFill>
                <a:latin typeface="Charybdis" panose="00000400000000000000" pitchFamily="2" charset="0"/>
              </a:rPr>
              <a:t>TEXT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F633B6-1B67-46D2-9FBF-AEB1FB4EBA5B}"/>
              </a:ext>
            </a:extLst>
          </p:cNvPr>
          <p:cNvSpPr txBox="1"/>
          <p:nvPr/>
        </p:nvSpPr>
        <p:spPr>
          <a:xfrm>
            <a:off x="2699482" y="345353"/>
            <a:ext cx="3921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Charybdis" panose="00000400000000000000" pitchFamily="2" charset="0"/>
              </a:rPr>
              <a:t>Credits</a:t>
            </a:r>
          </a:p>
        </p:txBody>
      </p:sp>
      <p:sp>
        <p:nvSpPr>
          <p:cNvPr id="25" name="Arrow: Up 24">
            <a:hlinkClick r:id="rId2" action="ppaction://hlinksldjump"/>
            <a:extLst>
              <a:ext uri="{FF2B5EF4-FFF2-40B4-BE49-F238E27FC236}">
                <a16:creationId xmlns:a16="http://schemas.microsoft.com/office/drawing/2014/main" id="{77BA58A1-A6B1-4963-A486-8BF2147520E1}"/>
              </a:ext>
            </a:extLst>
          </p:cNvPr>
          <p:cNvSpPr/>
          <p:nvPr/>
        </p:nvSpPr>
        <p:spPr>
          <a:xfrm>
            <a:off x="384949" y="5744261"/>
            <a:ext cx="718819" cy="556314"/>
          </a:xfrm>
          <a:prstGeom prst="upArrow">
            <a:avLst>
              <a:gd name="adj1" fmla="val 62500"/>
              <a:gd name="adj2" fmla="val 50000"/>
            </a:avLst>
          </a:prstGeom>
          <a:solidFill>
            <a:srgbClr val="4472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206183-01EC-4B8A-8E4E-7DC10E0979F1}"/>
              </a:ext>
            </a:extLst>
          </p:cNvPr>
          <p:cNvSpPr txBox="1"/>
          <p:nvPr/>
        </p:nvSpPr>
        <p:spPr>
          <a:xfrm>
            <a:off x="497798" y="6263917"/>
            <a:ext cx="1018327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harybdis" panose="00000400000000000000" pitchFamily="2" charset="0"/>
                <a:cs typeface="Arial" panose="020B0604020202020204" pitchFamily="34" charset="0"/>
              </a:rPr>
              <a:t>HOME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427ADF0-1E6D-48A9-BA00-02E8FB5989D7}"/>
              </a:ext>
            </a:extLst>
          </p:cNvPr>
          <p:cNvSpPr txBox="1"/>
          <p:nvPr/>
        </p:nvSpPr>
        <p:spPr>
          <a:xfrm>
            <a:off x="-1712235" y="6433194"/>
            <a:ext cx="3921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spc="300" dirty="0">
                <a:solidFill>
                  <a:srgbClr val="FFFF00"/>
                </a:solidFill>
                <a:latin typeface="Charybdis" panose="00000400000000000000" pitchFamily="2" charset="0"/>
              </a:rPr>
              <a:t>       Press  Up</a:t>
            </a:r>
          </a:p>
        </p:txBody>
      </p:sp>
      <p:sp>
        <p:nvSpPr>
          <p:cNvPr id="28" name="Arrow: Left 27">
            <a:hlinkClick r:id="" action="ppaction://noaction"/>
            <a:extLst>
              <a:ext uri="{FF2B5EF4-FFF2-40B4-BE49-F238E27FC236}">
                <a16:creationId xmlns:a16="http://schemas.microsoft.com/office/drawing/2014/main" id="{63AB9628-DF1F-45D8-BEF5-CA16FDE24602}"/>
              </a:ext>
            </a:extLst>
          </p:cNvPr>
          <p:cNvSpPr/>
          <p:nvPr/>
        </p:nvSpPr>
        <p:spPr>
          <a:xfrm>
            <a:off x="7420693" y="6077547"/>
            <a:ext cx="677228" cy="497205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D7407B-2EBC-44CB-AA78-CFE9A36B9D15}"/>
              </a:ext>
            </a:extLst>
          </p:cNvPr>
          <p:cNvSpPr txBox="1"/>
          <p:nvPr/>
        </p:nvSpPr>
        <p:spPr>
          <a:xfrm>
            <a:off x="5690770" y="6440417"/>
            <a:ext cx="3921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Charybdis" panose="00000400000000000000" pitchFamily="2" charset="0"/>
              </a:rPr>
              <a:t>Press  A</a:t>
            </a:r>
          </a:p>
        </p:txBody>
      </p:sp>
    </p:spTree>
    <p:extLst>
      <p:ext uri="{BB962C8B-B14F-4D97-AF65-F5344CB8AC3E}">
        <p14:creationId xmlns:p14="http://schemas.microsoft.com/office/powerpoint/2010/main" val="4070600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hlinkClick r:id="rId2" action="ppaction://hlinksldjump"/>
            <a:extLst>
              <a:ext uri="{FF2B5EF4-FFF2-40B4-BE49-F238E27FC236}">
                <a16:creationId xmlns:a16="http://schemas.microsoft.com/office/drawing/2014/main" id="{F1B2FC5B-D01E-4C70-811A-A99831FBDC47}"/>
              </a:ext>
            </a:extLst>
          </p:cNvPr>
          <p:cNvSpPr/>
          <p:nvPr/>
        </p:nvSpPr>
        <p:spPr>
          <a:xfrm>
            <a:off x="214936" y="1105107"/>
            <a:ext cx="1853463" cy="1362456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1)</a:t>
            </a:r>
            <a:r>
              <a:rPr lang="en-US" sz="2200" dirty="0">
                <a:latin typeface="Charybdis" panose="00000400000000000000" pitchFamily="2" charset="0"/>
              </a:rPr>
              <a:t> </a:t>
            </a:r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Introduction</a:t>
            </a:r>
          </a:p>
        </p:txBody>
      </p:sp>
      <p:sp>
        <p:nvSpPr>
          <p:cNvPr id="32" name="Rectangle: Rounded Corners 31">
            <a:hlinkClick r:id="rId3" action="ppaction://hlinksldjump"/>
            <a:extLst>
              <a:ext uri="{FF2B5EF4-FFF2-40B4-BE49-F238E27FC236}">
                <a16:creationId xmlns:a16="http://schemas.microsoft.com/office/drawing/2014/main" id="{3AE0AB85-54C5-4F18-94F6-E432A23A5A0D}"/>
              </a:ext>
            </a:extLst>
          </p:cNvPr>
          <p:cNvSpPr/>
          <p:nvPr/>
        </p:nvSpPr>
        <p:spPr>
          <a:xfrm>
            <a:off x="2488402" y="1105107"/>
            <a:ext cx="1853463" cy="1359374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2) Pick One</a:t>
            </a:r>
          </a:p>
        </p:txBody>
      </p:sp>
      <p:sp>
        <p:nvSpPr>
          <p:cNvPr id="33" name="Rectangle: Rounded Corners 32">
            <a:hlinkClick r:id="rId4" action="ppaction://hlinksldjump"/>
            <a:extLst>
              <a:ext uri="{FF2B5EF4-FFF2-40B4-BE49-F238E27FC236}">
                <a16:creationId xmlns:a16="http://schemas.microsoft.com/office/drawing/2014/main" id="{C84C3D12-8047-4B3B-A47B-5BFB78872B0A}"/>
              </a:ext>
            </a:extLst>
          </p:cNvPr>
          <p:cNvSpPr/>
          <p:nvPr/>
        </p:nvSpPr>
        <p:spPr>
          <a:xfrm>
            <a:off x="4794271" y="1105106"/>
            <a:ext cx="1853463" cy="1359375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3) What Is Socially Responsible Content?</a:t>
            </a:r>
          </a:p>
        </p:txBody>
      </p:sp>
      <p:sp>
        <p:nvSpPr>
          <p:cNvPr id="34" name="Rectangle: Rounded Corners 33">
            <a:hlinkClick r:id="" action="ppaction://noaction"/>
            <a:extLst>
              <a:ext uri="{FF2B5EF4-FFF2-40B4-BE49-F238E27FC236}">
                <a16:creationId xmlns:a16="http://schemas.microsoft.com/office/drawing/2014/main" id="{2EF74813-D10F-4EE9-939B-AF260D631170}"/>
              </a:ext>
            </a:extLst>
          </p:cNvPr>
          <p:cNvSpPr/>
          <p:nvPr/>
        </p:nvSpPr>
        <p:spPr>
          <a:xfrm>
            <a:off x="7116236" y="1105106"/>
            <a:ext cx="1853463" cy="1359375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4) Why Does It Matter?</a:t>
            </a:r>
          </a:p>
        </p:txBody>
      </p:sp>
      <p:sp>
        <p:nvSpPr>
          <p:cNvPr id="35" name="Rectangle: Rounded Corners 34">
            <a:hlinkClick r:id="" action="ppaction://noaction"/>
            <a:extLst>
              <a:ext uri="{FF2B5EF4-FFF2-40B4-BE49-F238E27FC236}">
                <a16:creationId xmlns:a16="http://schemas.microsoft.com/office/drawing/2014/main" id="{903470ED-1879-4E85-AFC0-0DAC73A2D239}"/>
              </a:ext>
            </a:extLst>
          </p:cNvPr>
          <p:cNvSpPr/>
          <p:nvPr/>
        </p:nvSpPr>
        <p:spPr>
          <a:xfrm>
            <a:off x="210863" y="2729342"/>
            <a:ext cx="1853463" cy="1362456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5)</a:t>
            </a:r>
            <a:r>
              <a:rPr lang="en-US" sz="2200" dirty="0">
                <a:latin typeface="Charybdis" panose="00000400000000000000" pitchFamily="2" charset="0"/>
              </a:rPr>
              <a:t> </a:t>
            </a:r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Schemas</a:t>
            </a:r>
          </a:p>
        </p:txBody>
      </p:sp>
      <p:sp>
        <p:nvSpPr>
          <p:cNvPr id="36" name="Rectangle: Rounded Corners 35">
            <a:hlinkClick r:id="" action="ppaction://noaction"/>
            <a:extLst>
              <a:ext uri="{FF2B5EF4-FFF2-40B4-BE49-F238E27FC236}">
                <a16:creationId xmlns:a16="http://schemas.microsoft.com/office/drawing/2014/main" id="{1DCE6289-45EE-498F-86D5-FCFDC399E70E}"/>
              </a:ext>
            </a:extLst>
          </p:cNvPr>
          <p:cNvSpPr/>
          <p:nvPr/>
        </p:nvSpPr>
        <p:spPr>
          <a:xfrm>
            <a:off x="2484329" y="2729342"/>
            <a:ext cx="1853463" cy="1359374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6) Reality Distortion</a:t>
            </a:r>
          </a:p>
        </p:txBody>
      </p:sp>
      <p:sp>
        <p:nvSpPr>
          <p:cNvPr id="37" name="Rectangle: Rounded Corners 36">
            <a:hlinkClick r:id="" action="ppaction://noaction"/>
            <a:extLst>
              <a:ext uri="{FF2B5EF4-FFF2-40B4-BE49-F238E27FC236}">
                <a16:creationId xmlns:a16="http://schemas.microsoft.com/office/drawing/2014/main" id="{23394BD1-8AE4-4804-A05A-A157D16E10E1}"/>
              </a:ext>
            </a:extLst>
          </p:cNvPr>
          <p:cNvSpPr/>
          <p:nvPr/>
        </p:nvSpPr>
        <p:spPr>
          <a:xfrm>
            <a:off x="4790198" y="2729341"/>
            <a:ext cx="1853463" cy="1359375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7) Divide &amp; Conquer</a:t>
            </a:r>
          </a:p>
        </p:txBody>
      </p:sp>
      <p:sp>
        <p:nvSpPr>
          <p:cNvPr id="38" name="Rectangle: Rounded Corners 37">
            <a:hlinkClick r:id="" action="ppaction://noaction"/>
            <a:extLst>
              <a:ext uri="{FF2B5EF4-FFF2-40B4-BE49-F238E27FC236}">
                <a16:creationId xmlns:a16="http://schemas.microsoft.com/office/drawing/2014/main" id="{B1FAB6C4-C1F9-46D0-8D33-72EE70DF7DC4}"/>
              </a:ext>
            </a:extLst>
          </p:cNvPr>
          <p:cNvSpPr/>
          <p:nvPr/>
        </p:nvSpPr>
        <p:spPr>
          <a:xfrm>
            <a:off x="7112163" y="2729341"/>
            <a:ext cx="1853463" cy="1359375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8) Who?  Me?</a:t>
            </a:r>
          </a:p>
        </p:txBody>
      </p:sp>
      <p:sp>
        <p:nvSpPr>
          <p:cNvPr id="39" name="Rectangle: Rounded Corners 38">
            <a:hlinkClick r:id="" action="ppaction://noaction"/>
            <a:extLst>
              <a:ext uri="{FF2B5EF4-FFF2-40B4-BE49-F238E27FC236}">
                <a16:creationId xmlns:a16="http://schemas.microsoft.com/office/drawing/2014/main" id="{79A1BC87-6334-4EC9-8662-1C195DBEFB95}"/>
              </a:ext>
            </a:extLst>
          </p:cNvPr>
          <p:cNvSpPr/>
          <p:nvPr/>
        </p:nvSpPr>
        <p:spPr>
          <a:xfrm>
            <a:off x="236123" y="4290024"/>
            <a:ext cx="1853463" cy="1362456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9) Factual Accuracy</a:t>
            </a:r>
          </a:p>
        </p:txBody>
      </p:sp>
      <p:sp>
        <p:nvSpPr>
          <p:cNvPr id="40" name="Rectangle: Rounded Corners 39">
            <a:hlinkClick r:id="" action="ppaction://noaction"/>
            <a:extLst>
              <a:ext uri="{FF2B5EF4-FFF2-40B4-BE49-F238E27FC236}">
                <a16:creationId xmlns:a16="http://schemas.microsoft.com/office/drawing/2014/main" id="{8CFDFB8C-CA6E-4725-AFFD-859E31696E82}"/>
              </a:ext>
            </a:extLst>
          </p:cNvPr>
          <p:cNvSpPr/>
          <p:nvPr/>
        </p:nvSpPr>
        <p:spPr>
          <a:xfrm>
            <a:off x="2509589" y="4290024"/>
            <a:ext cx="1853463" cy="1359374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10) Scientific Accuracy</a:t>
            </a:r>
          </a:p>
        </p:txBody>
      </p:sp>
      <p:sp>
        <p:nvSpPr>
          <p:cNvPr id="41" name="Rectangle: Rounded Corners 40">
            <a:hlinkClick r:id="" action="ppaction://noaction"/>
            <a:extLst>
              <a:ext uri="{FF2B5EF4-FFF2-40B4-BE49-F238E27FC236}">
                <a16:creationId xmlns:a16="http://schemas.microsoft.com/office/drawing/2014/main" id="{84202026-8CFE-41C1-BF17-01B4D5F25B36}"/>
              </a:ext>
            </a:extLst>
          </p:cNvPr>
          <p:cNvSpPr/>
          <p:nvPr/>
        </p:nvSpPr>
        <p:spPr>
          <a:xfrm>
            <a:off x="4815458" y="4290023"/>
            <a:ext cx="1853463" cy="1359375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11) Statistical Accuracy</a:t>
            </a:r>
          </a:p>
        </p:txBody>
      </p:sp>
      <p:sp>
        <p:nvSpPr>
          <p:cNvPr id="42" name="Rectangle: Rounded Corners 41">
            <a:hlinkClick r:id="" action="ppaction://noaction"/>
            <a:extLst>
              <a:ext uri="{FF2B5EF4-FFF2-40B4-BE49-F238E27FC236}">
                <a16:creationId xmlns:a16="http://schemas.microsoft.com/office/drawing/2014/main" id="{EC9DBBA9-878C-485B-9AC8-17F7F7CB3EC8}"/>
              </a:ext>
            </a:extLst>
          </p:cNvPr>
          <p:cNvSpPr/>
          <p:nvPr/>
        </p:nvSpPr>
        <p:spPr>
          <a:xfrm>
            <a:off x="7173395" y="4290023"/>
            <a:ext cx="1817491" cy="1359375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7030A0"/>
                </a:solidFill>
                <a:latin typeface="Charybdis" panose="00000400000000000000" pitchFamily="2" charset="0"/>
              </a:rPr>
              <a:t>12) Psychological Accuracy</a:t>
            </a:r>
          </a:p>
        </p:txBody>
      </p:sp>
      <p:sp>
        <p:nvSpPr>
          <p:cNvPr id="43" name="Arrow: Right 42">
            <a:hlinkClick r:id="" action="ppaction://noaction"/>
            <a:extLst>
              <a:ext uri="{FF2B5EF4-FFF2-40B4-BE49-F238E27FC236}">
                <a16:creationId xmlns:a16="http://schemas.microsoft.com/office/drawing/2014/main" id="{99C113B5-3D8E-46F4-B0B9-4ADB9C73CA60}"/>
              </a:ext>
            </a:extLst>
          </p:cNvPr>
          <p:cNvSpPr/>
          <p:nvPr/>
        </p:nvSpPr>
        <p:spPr>
          <a:xfrm>
            <a:off x="8291683" y="6080760"/>
            <a:ext cx="676656" cy="493776"/>
          </a:xfrm>
          <a:prstGeom prst="rightArrow">
            <a:avLst/>
          </a:prstGeom>
          <a:solidFill>
            <a:srgbClr val="57AF4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263B90E-BE16-490D-984D-3481409BC7C7}"/>
              </a:ext>
            </a:extLst>
          </p:cNvPr>
          <p:cNvSpPr txBox="1"/>
          <p:nvPr/>
        </p:nvSpPr>
        <p:spPr>
          <a:xfrm>
            <a:off x="8115606" y="6434500"/>
            <a:ext cx="1098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79D957"/>
                </a:solidFill>
                <a:latin typeface="Charybdis" panose="00000400000000000000" pitchFamily="2" charset="0"/>
              </a:rPr>
              <a:t>Press  B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A0D3C28-E0CD-4A2B-96FF-8E0BC2239A53}"/>
              </a:ext>
            </a:extLst>
          </p:cNvPr>
          <p:cNvSpPr txBox="1"/>
          <p:nvPr/>
        </p:nvSpPr>
        <p:spPr>
          <a:xfrm>
            <a:off x="419177" y="70317"/>
            <a:ext cx="83625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Charybdis" panose="00000400000000000000" pitchFamily="2" charset="0"/>
              </a:rPr>
              <a:t>Index 1</a:t>
            </a:r>
          </a:p>
        </p:txBody>
      </p:sp>
    </p:spTree>
    <p:extLst>
      <p:ext uri="{BB962C8B-B14F-4D97-AF65-F5344CB8AC3E}">
        <p14:creationId xmlns:p14="http://schemas.microsoft.com/office/powerpoint/2010/main" val="2984818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hlinkClick r:id="" action="ppaction://noaction"/>
            <a:extLst>
              <a:ext uri="{FF2B5EF4-FFF2-40B4-BE49-F238E27FC236}">
                <a16:creationId xmlns:a16="http://schemas.microsoft.com/office/drawing/2014/main" id="{36D6CE15-F8E1-452B-9479-F50E0E5965CE}"/>
              </a:ext>
            </a:extLst>
          </p:cNvPr>
          <p:cNvSpPr/>
          <p:nvPr/>
        </p:nvSpPr>
        <p:spPr>
          <a:xfrm>
            <a:off x="318640" y="1171742"/>
            <a:ext cx="1853463" cy="1359374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13) Age Verification</a:t>
            </a:r>
          </a:p>
        </p:txBody>
      </p:sp>
      <p:sp>
        <p:nvSpPr>
          <p:cNvPr id="10" name="Rectangle: Rounded Corners 9">
            <a:hlinkClick r:id="" action="ppaction://noaction"/>
            <a:extLst>
              <a:ext uri="{FF2B5EF4-FFF2-40B4-BE49-F238E27FC236}">
                <a16:creationId xmlns:a16="http://schemas.microsoft.com/office/drawing/2014/main" id="{EAC95432-7600-475E-8C4B-AD3BF5E4B3EB}"/>
              </a:ext>
            </a:extLst>
          </p:cNvPr>
          <p:cNvSpPr/>
          <p:nvPr/>
        </p:nvSpPr>
        <p:spPr>
          <a:xfrm>
            <a:off x="2598678" y="1168659"/>
            <a:ext cx="1853463" cy="1359375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14) Sex Positivity</a:t>
            </a:r>
          </a:p>
        </p:txBody>
      </p:sp>
      <p:sp>
        <p:nvSpPr>
          <p:cNvPr id="11" name="Rectangle: Rounded Corners 10">
            <a:hlinkClick r:id="" action="ppaction://noaction"/>
            <a:extLst>
              <a:ext uri="{FF2B5EF4-FFF2-40B4-BE49-F238E27FC236}">
                <a16:creationId xmlns:a16="http://schemas.microsoft.com/office/drawing/2014/main" id="{44200DFD-B27E-4D18-B3F2-5B37C2E1AFF8}"/>
              </a:ext>
            </a:extLst>
          </p:cNvPr>
          <p:cNvSpPr/>
          <p:nvPr/>
        </p:nvSpPr>
        <p:spPr>
          <a:xfrm>
            <a:off x="4920643" y="1168658"/>
            <a:ext cx="1853463" cy="1359375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15) </a:t>
            </a:r>
            <a:r>
              <a:rPr lang="en-US" sz="2200" dirty="0" err="1">
                <a:solidFill>
                  <a:srgbClr val="7030A0"/>
                </a:solidFill>
                <a:latin typeface="Charybdis" panose="00000400000000000000" pitchFamily="2" charset="0"/>
              </a:rPr>
              <a:t>Haha</a:t>
            </a:r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. Very funny.</a:t>
            </a:r>
          </a:p>
        </p:txBody>
      </p:sp>
      <p:sp>
        <p:nvSpPr>
          <p:cNvPr id="12" name="Rectangle: Rounded Corners 11">
            <a:hlinkClick r:id="" action="ppaction://noaction"/>
            <a:extLst>
              <a:ext uri="{FF2B5EF4-FFF2-40B4-BE49-F238E27FC236}">
                <a16:creationId xmlns:a16="http://schemas.microsoft.com/office/drawing/2014/main" id="{30C41E5A-2DD9-44FD-ACD5-09DA34676F92}"/>
              </a:ext>
            </a:extLst>
          </p:cNvPr>
          <p:cNvSpPr/>
          <p:nvPr/>
        </p:nvSpPr>
        <p:spPr>
          <a:xfrm>
            <a:off x="7171719" y="1148611"/>
            <a:ext cx="1853463" cy="1362456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16) The Satire Paradox</a:t>
            </a:r>
          </a:p>
        </p:txBody>
      </p:sp>
      <p:sp>
        <p:nvSpPr>
          <p:cNvPr id="13" name="Rectangle: Rounded Corners 12">
            <a:hlinkClick r:id="" action="ppaction://noaction"/>
            <a:extLst>
              <a:ext uri="{FF2B5EF4-FFF2-40B4-BE49-F238E27FC236}">
                <a16:creationId xmlns:a16="http://schemas.microsoft.com/office/drawing/2014/main" id="{23CC62E2-E3A8-4E08-A298-CF6598E292B7}"/>
              </a:ext>
            </a:extLst>
          </p:cNvPr>
          <p:cNvSpPr/>
          <p:nvPr/>
        </p:nvSpPr>
        <p:spPr>
          <a:xfrm>
            <a:off x="236123" y="2814427"/>
            <a:ext cx="1853463" cy="1359374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17) Punching Up</a:t>
            </a:r>
          </a:p>
        </p:txBody>
      </p:sp>
      <p:sp>
        <p:nvSpPr>
          <p:cNvPr id="14" name="Rectangle: Rounded Corners 13">
            <a:hlinkClick r:id="" action="ppaction://noaction"/>
            <a:extLst>
              <a:ext uri="{FF2B5EF4-FFF2-40B4-BE49-F238E27FC236}">
                <a16:creationId xmlns:a16="http://schemas.microsoft.com/office/drawing/2014/main" id="{C51D6FE0-F606-436A-9A9D-A1DB079261E1}"/>
              </a:ext>
            </a:extLst>
          </p:cNvPr>
          <p:cNvSpPr/>
          <p:nvPr/>
        </p:nvSpPr>
        <p:spPr>
          <a:xfrm>
            <a:off x="2541992" y="2814426"/>
            <a:ext cx="1853463" cy="1359375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18) Stereotypes</a:t>
            </a:r>
          </a:p>
        </p:txBody>
      </p:sp>
      <p:sp>
        <p:nvSpPr>
          <p:cNvPr id="15" name="Rectangle: Rounded Corners 14">
            <a:hlinkClick r:id="" action="ppaction://noaction"/>
            <a:extLst>
              <a:ext uri="{FF2B5EF4-FFF2-40B4-BE49-F238E27FC236}">
                <a16:creationId xmlns:a16="http://schemas.microsoft.com/office/drawing/2014/main" id="{387B167C-27B3-49BD-8A85-E202B10AA061}"/>
              </a:ext>
            </a:extLst>
          </p:cNvPr>
          <p:cNvSpPr/>
          <p:nvPr/>
        </p:nvSpPr>
        <p:spPr>
          <a:xfrm>
            <a:off x="4863957" y="2814426"/>
            <a:ext cx="1853463" cy="1359375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19) Do I Have To?</a:t>
            </a:r>
          </a:p>
        </p:txBody>
      </p:sp>
      <p:sp>
        <p:nvSpPr>
          <p:cNvPr id="16" name="Rectangle: Rounded Corners 15">
            <a:hlinkClick r:id="" action="ppaction://noaction"/>
            <a:extLst>
              <a:ext uri="{FF2B5EF4-FFF2-40B4-BE49-F238E27FC236}">
                <a16:creationId xmlns:a16="http://schemas.microsoft.com/office/drawing/2014/main" id="{02725167-22B6-4C9D-97BA-21DF3BCBECED}"/>
              </a:ext>
            </a:extLst>
          </p:cNvPr>
          <p:cNvSpPr/>
          <p:nvPr/>
        </p:nvSpPr>
        <p:spPr>
          <a:xfrm>
            <a:off x="7171189" y="2761344"/>
            <a:ext cx="1853463" cy="1362456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20) Are you going to use any of this?</a:t>
            </a:r>
          </a:p>
        </p:txBody>
      </p:sp>
      <p:sp>
        <p:nvSpPr>
          <p:cNvPr id="17" name="Rectangle: Rounded Corners 16">
            <a:hlinkClick r:id="" action="ppaction://noaction"/>
            <a:extLst>
              <a:ext uri="{FF2B5EF4-FFF2-40B4-BE49-F238E27FC236}">
                <a16:creationId xmlns:a16="http://schemas.microsoft.com/office/drawing/2014/main" id="{5C9822FA-9ECA-493E-A675-9336D681E246}"/>
              </a:ext>
            </a:extLst>
          </p:cNvPr>
          <p:cNvSpPr/>
          <p:nvPr/>
        </p:nvSpPr>
        <p:spPr>
          <a:xfrm>
            <a:off x="236123" y="4419176"/>
            <a:ext cx="1853463" cy="1359374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21) Conclusion</a:t>
            </a:r>
          </a:p>
        </p:txBody>
      </p:sp>
      <p:sp>
        <p:nvSpPr>
          <p:cNvPr id="18" name="Rectangle: Rounded Corners 17">
            <a:hlinkClick r:id="rId2" action="ppaction://hlinksldjump"/>
            <a:extLst>
              <a:ext uri="{FF2B5EF4-FFF2-40B4-BE49-F238E27FC236}">
                <a16:creationId xmlns:a16="http://schemas.microsoft.com/office/drawing/2014/main" id="{5DE7A103-7C7E-403E-A20A-6A49900CE1ED}"/>
              </a:ext>
            </a:extLst>
          </p:cNvPr>
          <p:cNvSpPr/>
          <p:nvPr/>
        </p:nvSpPr>
        <p:spPr>
          <a:xfrm>
            <a:off x="2541992" y="4419175"/>
            <a:ext cx="1853463" cy="1359375"/>
          </a:xfrm>
          <a:prstGeom prst="roundRect">
            <a:avLst/>
          </a:prstGeom>
          <a:solidFill>
            <a:srgbClr val="79D9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Charybdis" panose="00000400000000000000" pitchFamily="2" charset="0"/>
              </a:rPr>
              <a:t>22) Credits</a:t>
            </a:r>
          </a:p>
        </p:txBody>
      </p:sp>
      <p:sp>
        <p:nvSpPr>
          <p:cNvPr id="19" name="Arrow: Left 18">
            <a:hlinkClick r:id="rId3" action="ppaction://hlinksldjump"/>
            <a:extLst>
              <a:ext uri="{FF2B5EF4-FFF2-40B4-BE49-F238E27FC236}">
                <a16:creationId xmlns:a16="http://schemas.microsoft.com/office/drawing/2014/main" id="{38969D1F-3C57-4845-8D80-BBBC96E42D19}"/>
              </a:ext>
            </a:extLst>
          </p:cNvPr>
          <p:cNvSpPr/>
          <p:nvPr/>
        </p:nvSpPr>
        <p:spPr>
          <a:xfrm>
            <a:off x="7420693" y="6082437"/>
            <a:ext cx="677228" cy="497205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501790-4A10-4686-9B1F-E545D1F84B7D}"/>
              </a:ext>
            </a:extLst>
          </p:cNvPr>
          <p:cNvSpPr txBox="1"/>
          <p:nvPr/>
        </p:nvSpPr>
        <p:spPr>
          <a:xfrm>
            <a:off x="5690770" y="6445307"/>
            <a:ext cx="3921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Charybdis" panose="00000400000000000000" pitchFamily="2" charset="0"/>
              </a:rPr>
              <a:t>Press  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D686C0-4409-408F-AF62-B6712A3C46D0}"/>
              </a:ext>
            </a:extLst>
          </p:cNvPr>
          <p:cNvSpPr txBox="1"/>
          <p:nvPr/>
        </p:nvSpPr>
        <p:spPr>
          <a:xfrm>
            <a:off x="419177" y="70317"/>
            <a:ext cx="83625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Charybdis" panose="00000400000000000000" pitchFamily="2" charset="0"/>
              </a:rPr>
              <a:t>Index 2</a:t>
            </a:r>
          </a:p>
        </p:txBody>
      </p:sp>
    </p:spTree>
    <p:extLst>
      <p:ext uri="{BB962C8B-B14F-4D97-AF65-F5344CB8AC3E}">
        <p14:creationId xmlns:p14="http://schemas.microsoft.com/office/powerpoint/2010/main" val="3886708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10946</TotalTime>
  <Words>181</Words>
  <Application>Microsoft Office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Charybdis</vt:lpstr>
      <vt:lpstr>Coder's Crux</vt:lpstr>
      <vt:lpstr>Office Theme</vt:lpstr>
      <vt:lpstr>PowerPoint Presentation</vt:lpstr>
      <vt:lpstr>Intro</vt:lpstr>
      <vt:lpstr>Intro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Cohen</dc:creator>
  <cp:lastModifiedBy>Ben Cohen</cp:lastModifiedBy>
  <cp:revision>14</cp:revision>
  <dcterms:created xsi:type="dcterms:W3CDTF">2017-11-17T01:03:58Z</dcterms:created>
  <dcterms:modified xsi:type="dcterms:W3CDTF">2017-12-15T03:40:37Z</dcterms:modified>
</cp:coreProperties>
</file>