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2" r:id="rId5"/>
    <p:sldId id="263" r:id="rId6"/>
    <p:sldId id="264"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7" r:id="rId26"/>
    <p:sldId id="288" r:id="rId27"/>
    <p:sldId id="289" r:id="rId28"/>
    <p:sldId id="284" r:id="rId29"/>
    <p:sldId id="290" r:id="rId30"/>
    <p:sldId id="285" r:id="rId31"/>
    <p:sldId id="286" r:id="rId32"/>
    <p:sldId id="291" r:id="rId33"/>
    <p:sldId id="292"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8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hen, Benjamin" initials="CB" lastIdx="0" clrIdx="0">
    <p:extLst>
      <p:ext uri="{19B8F6BF-5375-455C-9EA6-DF929625EA0E}">
        <p15:presenceInfo xmlns:p15="http://schemas.microsoft.com/office/powerpoint/2012/main" userId="Cohen, Benja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FF0000"/>
    <a:srgbClr val="57AF4B"/>
    <a:srgbClr val="5EE1E8"/>
    <a:srgbClr val="A688BE"/>
    <a:srgbClr val="9ED3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40" y="481"/>
      </p:cViewPr>
      <p:guideLst>
        <p:guide orient="horz" pos="2184"/>
        <p:guide pos="388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879800-DBC4-47FD-B181-F194C88B6A6B}"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444559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879800-DBC4-47FD-B181-F194C88B6A6B}"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4246047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879800-DBC4-47FD-B181-F194C88B6A6B}"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2386721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879800-DBC4-47FD-B181-F194C88B6A6B}"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365374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879800-DBC4-47FD-B181-F194C88B6A6B}"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1809732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879800-DBC4-47FD-B181-F194C88B6A6B}"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3593852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879800-DBC4-47FD-B181-F194C88B6A6B}" type="datetimeFigureOut">
              <a:rPr lang="en-US" smtClean="0"/>
              <a:t>10/31/2017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453978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879800-DBC4-47FD-B181-F194C88B6A6B}" type="datetimeFigureOut">
              <a:rPr lang="en-US" smtClean="0"/>
              <a:t>10/31/2017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1169238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879800-DBC4-47FD-B181-F194C88B6A6B}" type="datetimeFigureOut">
              <a:rPr lang="en-US" smtClean="0"/>
              <a:t>10/31/2017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2177588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8879800-DBC4-47FD-B181-F194C88B6A6B}"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102254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8879800-DBC4-47FD-B181-F194C88B6A6B}"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04F09-9009-4258-8B75-293EBB0A3672}" type="slidenum">
              <a:rPr lang="en-US" smtClean="0"/>
              <a:t>‹#›</a:t>
            </a:fld>
            <a:endParaRPr lang="en-US"/>
          </a:p>
        </p:txBody>
      </p:sp>
    </p:spTree>
    <p:extLst>
      <p:ext uri="{BB962C8B-B14F-4D97-AF65-F5344CB8AC3E}">
        <p14:creationId xmlns:p14="http://schemas.microsoft.com/office/powerpoint/2010/main" val="791086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879800-DBC4-47FD-B181-F194C88B6A6B}" type="datetimeFigureOut">
              <a:rPr lang="en-US" smtClean="0"/>
              <a:t>10/31/2017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404F09-9009-4258-8B75-293EBB0A3672}" type="slidenum">
              <a:rPr lang="en-US" smtClean="0"/>
              <a:t>‹#›</a:t>
            </a:fld>
            <a:endParaRPr lang="en-US"/>
          </a:p>
        </p:txBody>
      </p:sp>
    </p:spTree>
    <p:extLst>
      <p:ext uri="{BB962C8B-B14F-4D97-AF65-F5344CB8AC3E}">
        <p14:creationId xmlns:p14="http://schemas.microsoft.com/office/powerpoint/2010/main" val="15250251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4.jp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7.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8.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1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0.xml"/><Relationship Id="rId1" Type="http://schemas.openxmlformats.org/officeDocument/2006/relationships/slideLayout" Target="../slideLayouts/slideLayout1.xml"/><Relationship Id="rId5" Type="http://schemas.openxmlformats.org/officeDocument/2006/relationships/image" Target="../media/image17.gif"/><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7.jpg"/><Relationship Id="rId2" Type="http://schemas.openxmlformats.org/officeDocument/2006/relationships/hyperlink" Target="https://www.google.com/search?q=interactive+multimedia+introduction+presentation&amp;rlz=1C1CHBF_enUS720US720&amp;oq=interactive+multimedia+introduction+presentation&amp;aqs=chrome..69i57.9428j0j4&amp;sourceid=chrome&amp;ie=UTF-8" TargetMode="External"/><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2.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4.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5.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5.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6.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26.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8.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 Target="slide29.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9.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30.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1.xml"/><Relationship Id="rId2" Type="http://schemas.openxmlformats.org/officeDocument/2006/relationships/slideLayout" Target="../slideLayouts/slideLayout1.xml"/><Relationship Id="rId1" Type="http://schemas.openxmlformats.org/officeDocument/2006/relationships/video" Target="https://www.youtube.com/embed/igOVtozrRqY?autoplay=1" TargetMode="External"/><Relationship Id="rId6" Type="http://schemas.openxmlformats.org/officeDocument/2006/relationships/image" Target="../media/image9.png"/><Relationship Id="rId5" Type="http://schemas.openxmlformats.org/officeDocument/2006/relationships/hyperlink" Target="https://en.wikipedia.org/wiki/DiarrheahvWWy6cjW7SvoZ_VrRhvWWy6c" TargetMode="External"/><Relationship Id="rId4" Type="http://schemas.openxmlformats.org/officeDocument/2006/relationships/hyperlink" Target="https://www.google.com/search?q=interactive+multimedia+introduction+presentation&amp;rlz=1C1CHBF_enUS720US720&amp;oq=interactive+multimedia+introduction+presentation&amp;aqs=chrome..69i57.9428j0j4&amp;sourceid=chrome&amp;ie=UTF-8" TargetMode="External"/></Relationships>
</file>

<file path=ppt/slides/_rels/slide30.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31.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1.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2.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3.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1.jpg"/><Relationship Id="rId7" Type="http://schemas.openxmlformats.org/officeDocument/2006/relationships/slide" Target="slide5.xml"/><Relationship Id="rId2" Type="http://schemas.openxmlformats.org/officeDocument/2006/relationships/image" Target="../media/image10.jpg"/><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image" Target="../media/image13.jp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8.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3" Type="http://schemas.microsoft.com/office/2007/relationships/media" Target="../media/media2.m4a"/><Relationship Id="rId7" Type="http://schemas.openxmlformats.org/officeDocument/2006/relationships/slide" Target="slide9.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4.jpg"/><Relationship Id="rId11" Type="http://schemas.openxmlformats.org/officeDocument/2006/relationships/image" Target="../media/image16.png"/><Relationship Id="rId5" Type="http://schemas.openxmlformats.org/officeDocument/2006/relationships/slideLayout" Target="../slideLayouts/slideLayout1.xml"/><Relationship Id="rId10" Type="http://schemas.openxmlformats.org/officeDocument/2006/relationships/image" Target="../media/image15.png"/><Relationship Id="rId4" Type="http://schemas.openxmlformats.org/officeDocument/2006/relationships/audio" Target="../media/media2.m4a"/><Relationship Id="rId9" Type="http://schemas.openxmlformats.org/officeDocument/2006/relationships/slide" Target="slide4.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1.xml"/><Relationship Id="rId4"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2C22AE6-7436-400F-8921-6E6783AA8D64}"/>
              </a:ext>
            </a:extLst>
          </p:cNvPr>
          <p:cNvSpPr txBox="1"/>
          <p:nvPr/>
        </p:nvSpPr>
        <p:spPr>
          <a:xfrm>
            <a:off x="1019666" y="518348"/>
            <a:ext cx="10152668" cy="646331"/>
          </a:xfrm>
          <a:prstGeom prst="rect">
            <a:avLst/>
          </a:prstGeom>
          <a:noFill/>
        </p:spPr>
        <p:txBody>
          <a:bodyPr wrap="square" rtlCol="0">
            <a:spAutoFit/>
          </a:bodyPr>
          <a:lstStyle/>
          <a:p>
            <a:pPr algn="ctr"/>
            <a:r>
              <a:rPr lang="en-US" sz="3600" dirty="0">
                <a:solidFill>
                  <a:schemeClr val="bg1"/>
                </a:solidFill>
                <a:latin typeface="Arial" panose="020B0604020202020204" pitchFamily="34" charset="0"/>
                <a:cs typeface="Arial" panose="020B0604020202020204" pitchFamily="34" charset="0"/>
              </a:rPr>
              <a:t>Choose one:</a:t>
            </a:r>
          </a:p>
        </p:txBody>
      </p:sp>
      <p:sp>
        <p:nvSpPr>
          <p:cNvPr id="6" name="Rectangle: Rounded Corners 5">
            <a:hlinkClick r:id="rId2" action="ppaction://hlinksldjump"/>
            <a:extLst>
              <a:ext uri="{FF2B5EF4-FFF2-40B4-BE49-F238E27FC236}">
                <a16:creationId xmlns:a16="http://schemas.microsoft.com/office/drawing/2014/main" id="{CEADE498-C455-4370-AE5A-36744F6F6FB3}"/>
              </a:ext>
            </a:extLst>
          </p:cNvPr>
          <p:cNvSpPr/>
          <p:nvPr/>
        </p:nvSpPr>
        <p:spPr>
          <a:xfrm>
            <a:off x="778594" y="5191649"/>
            <a:ext cx="1781666" cy="8201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Portland</a:t>
            </a:r>
          </a:p>
        </p:txBody>
      </p:sp>
      <p:sp>
        <p:nvSpPr>
          <p:cNvPr id="7" name="Rectangle: Rounded Corners 6">
            <a:hlinkClick r:id="rId2" action="ppaction://hlinksldjump"/>
            <a:extLst>
              <a:ext uri="{FF2B5EF4-FFF2-40B4-BE49-F238E27FC236}">
                <a16:creationId xmlns:a16="http://schemas.microsoft.com/office/drawing/2014/main" id="{D4906D17-1594-47BA-858E-CC6DDD877BDC}"/>
              </a:ext>
            </a:extLst>
          </p:cNvPr>
          <p:cNvSpPr/>
          <p:nvPr/>
        </p:nvSpPr>
        <p:spPr>
          <a:xfrm>
            <a:off x="3680350" y="5191649"/>
            <a:ext cx="1781666" cy="8201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Austin</a:t>
            </a:r>
          </a:p>
        </p:txBody>
      </p:sp>
      <p:sp>
        <p:nvSpPr>
          <p:cNvPr id="8" name="Rectangle: Rounded Corners 7">
            <a:hlinkClick r:id="rId2" action="ppaction://hlinksldjump"/>
            <a:extLst>
              <a:ext uri="{FF2B5EF4-FFF2-40B4-BE49-F238E27FC236}">
                <a16:creationId xmlns:a16="http://schemas.microsoft.com/office/drawing/2014/main" id="{47DF9E7F-77A2-4412-AE08-89BCD1138587}"/>
              </a:ext>
            </a:extLst>
          </p:cNvPr>
          <p:cNvSpPr/>
          <p:nvPr/>
        </p:nvSpPr>
        <p:spPr>
          <a:xfrm>
            <a:off x="6820231" y="5191649"/>
            <a:ext cx="1781666" cy="8201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Brooklyn</a:t>
            </a:r>
          </a:p>
        </p:txBody>
      </p:sp>
      <p:sp>
        <p:nvSpPr>
          <p:cNvPr id="9" name="Rectangle: Rounded Corners 8">
            <a:hlinkClick r:id="rId3" action="ppaction://hlinksldjump"/>
            <a:extLst>
              <a:ext uri="{FF2B5EF4-FFF2-40B4-BE49-F238E27FC236}">
                <a16:creationId xmlns:a16="http://schemas.microsoft.com/office/drawing/2014/main" id="{739C4E01-8375-4B18-B646-528058AADA19}"/>
              </a:ext>
            </a:extLst>
          </p:cNvPr>
          <p:cNvSpPr/>
          <p:nvPr/>
        </p:nvSpPr>
        <p:spPr>
          <a:xfrm>
            <a:off x="9839133" y="5191649"/>
            <a:ext cx="1781666" cy="820131"/>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lumMod val="40000"/>
                    <a:lumOff val="60000"/>
                  </a:schemeClr>
                </a:solidFill>
              </a:rPr>
              <a:t>Those places scare me</a:t>
            </a:r>
          </a:p>
        </p:txBody>
      </p:sp>
      <p:pic>
        <p:nvPicPr>
          <p:cNvPr id="13" name="Picture 12">
            <a:hlinkClick r:id="rId2" action="ppaction://hlinksldjump"/>
            <a:extLst>
              <a:ext uri="{FF2B5EF4-FFF2-40B4-BE49-F238E27FC236}">
                <a16:creationId xmlns:a16="http://schemas.microsoft.com/office/drawing/2014/main" id="{0997B1D3-7157-43EE-A820-2D336A7ABB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779" y="2859414"/>
            <a:ext cx="2372348" cy="1779261"/>
          </a:xfrm>
          <a:prstGeom prst="rect">
            <a:avLst/>
          </a:prstGeom>
          <a:ln w="34925">
            <a:solidFill>
              <a:schemeClr val="bg2"/>
            </a:solidFill>
          </a:ln>
        </p:spPr>
      </p:pic>
      <p:pic>
        <p:nvPicPr>
          <p:cNvPr id="19" name="Picture 18">
            <a:hlinkClick r:id="rId2" action="ppaction://hlinksldjump"/>
            <a:extLst>
              <a:ext uri="{FF2B5EF4-FFF2-40B4-BE49-F238E27FC236}">
                <a16:creationId xmlns:a16="http://schemas.microsoft.com/office/drawing/2014/main" id="{E6B079A7-3B8B-4F44-B2BD-FA005270AB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9658" y="2495550"/>
            <a:ext cx="1543050" cy="2286000"/>
          </a:xfrm>
          <a:prstGeom prst="rect">
            <a:avLst/>
          </a:prstGeom>
          <a:ln w="38100">
            <a:solidFill>
              <a:schemeClr val="bg2"/>
            </a:solidFill>
          </a:ln>
        </p:spPr>
      </p:pic>
      <p:pic>
        <p:nvPicPr>
          <p:cNvPr id="21" name="Picture 20">
            <a:hlinkClick r:id="rId2" action="ppaction://hlinksldjump"/>
            <a:extLst>
              <a:ext uri="{FF2B5EF4-FFF2-40B4-BE49-F238E27FC236}">
                <a16:creationId xmlns:a16="http://schemas.microsoft.com/office/drawing/2014/main" id="{07763A12-E5C8-46D0-B80B-926E4750B4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96626" y="2996569"/>
            <a:ext cx="2428875" cy="1504950"/>
          </a:xfrm>
          <a:prstGeom prst="rect">
            <a:avLst/>
          </a:prstGeom>
          <a:ln w="34925">
            <a:solidFill>
              <a:schemeClr val="bg2"/>
            </a:solidFill>
          </a:ln>
        </p:spPr>
      </p:pic>
      <p:pic>
        <p:nvPicPr>
          <p:cNvPr id="23" name="Picture 22">
            <a:hlinkClick r:id="rId3" action="ppaction://hlinksldjump"/>
            <a:extLst>
              <a:ext uri="{FF2B5EF4-FFF2-40B4-BE49-F238E27FC236}">
                <a16:creationId xmlns:a16="http://schemas.microsoft.com/office/drawing/2014/main" id="{AE76261A-E9FB-4CF3-97D0-DD15C44150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60813" y="2482219"/>
            <a:ext cx="1754155" cy="2391406"/>
          </a:xfrm>
          <a:prstGeom prst="rect">
            <a:avLst/>
          </a:prstGeom>
          <a:ln w="34925">
            <a:solidFill>
              <a:schemeClr val="bg2"/>
            </a:solidFill>
          </a:ln>
        </p:spPr>
      </p:pic>
    </p:spTree>
    <p:extLst>
      <p:ext uri="{BB962C8B-B14F-4D97-AF65-F5344CB8AC3E}">
        <p14:creationId xmlns:p14="http://schemas.microsoft.com/office/powerpoint/2010/main" val="404741259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21598-AC20-4AC0-9D65-96A0B1635EDC}"/>
              </a:ext>
            </a:extLst>
          </p:cNvPr>
          <p:cNvSpPr txBox="1"/>
          <p:nvPr/>
        </p:nvSpPr>
        <p:spPr>
          <a:xfrm>
            <a:off x="2886075" y="66675"/>
            <a:ext cx="6419850" cy="584775"/>
          </a:xfrm>
          <a:prstGeom prst="rect">
            <a:avLst/>
          </a:prstGeom>
          <a:noFill/>
        </p:spPr>
        <p:txBody>
          <a:bodyPr wrap="square" rtlCol="0">
            <a:spAutoFit/>
          </a:bodyPr>
          <a:lstStyle/>
          <a:p>
            <a:pPr algn="ctr"/>
            <a:r>
              <a:rPr lang="en-US" sz="3200" dirty="0">
                <a:solidFill>
                  <a:schemeClr val="bg1"/>
                </a:solidFill>
                <a:latin typeface="Arial" panose="020B0604020202020204" pitchFamily="34" charset="0"/>
                <a:cs typeface="Arial" panose="020B0604020202020204" pitchFamily="34" charset="0"/>
              </a:rPr>
              <a:t>KISS my ASS</a:t>
            </a:r>
          </a:p>
        </p:txBody>
      </p:sp>
      <p:sp>
        <p:nvSpPr>
          <p:cNvPr id="3" name="TextBox 2">
            <a:extLst>
              <a:ext uri="{FF2B5EF4-FFF2-40B4-BE49-F238E27FC236}">
                <a16:creationId xmlns:a16="http://schemas.microsoft.com/office/drawing/2014/main" id="{344F340F-1E36-4E34-BACB-61AD41C6CF76}"/>
              </a:ext>
            </a:extLst>
          </p:cNvPr>
          <p:cNvSpPr txBox="1"/>
          <p:nvPr/>
        </p:nvSpPr>
        <p:spPr>
          <a:xfrm>
            <a:off x="3679634" y="639960"/>
            <a:ext cx="5981700"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(keep it simple stupid, my auditing system sucks)</a:t>
            </a:r>
          </a:p>
        </p:txBody>
      </p:sp>
      <p:sp>
        <p:nvSpPr>
          <p:cNvPr id="4" name="TextBox 3">
            <a:extLst>
              <a:ext uri="{FF2B5EF4-FFF2-40B4-BE49-F238E27FC236}">
                <a16:creationId xmlns:a16="http://schemas.microsoft.com/office/drawing/2014/main" id="{54983843-0710-49B4-9526-C42700229039}"/>
              </a:ext>
            </a:extLst>
          </p:cNvPr>
          <p:cNvSpPr txBox="1"/>
          <p:nvPr/>
        </p:nvSpPr>
        <p:spPr>
          <a:xfrm>
            <a:off x="1282319" y="2222170"/>
            <a:ext cx="10044811" cy="224676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A lot of times, people make things more difficult than they need to be.  If you use text for navigation purposes, like on that Brutalist-style webpage you probably have, it’s really important to use language that is going to be easily understood by your audience.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Also, keep in mind that people read slower off of screens than from paper.  You probably already knew this though because you like to have your electronic reading printed out using a dot-matrix.</a:t>
            </a:r>
          </a:p>
        </p:txBody>
      </p:sp>
      <p:sp>
        <p:nvSpPr>
          <p:cNvPr id="6" name="Arrow: Right 5">
            <a:hlinkClick r:id="rId2" action="ppaction://hlinksldjump"/>
            <a:extLst>
              <a:ext uri="{FF2B5EF4-FFF2-40B4-BE49-F238E27FC236}">
                <a16:creationId xmlns:a16="http://schemas.microsoft.com/office/drawing/2014/main" id="{793EA867-D2EC-4D77-8CB0-FB64615D6BC6}"/>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a:hlinkClick r:id="rId3" action="ppaction://hlinksldjump"/>
            <a:extLst>
              <a:ext uri="{FF2B5EF4-FFF2-40B4-BE49-F238E27FC236}">
                <a16:creationId xmlns:a16="http://schemas.microsoft.com/office/drawing/2014/main" id="{FE781D82-6CC3-4CE0-BCC8-ED4E59BCC6C8}"/>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78050647-F300-4AC9-AE61-33C55FF04CBC}"/>
              </a:ext>
            </a:extLst>
          </p:cNvPr>
          <p:cNvGrpSpPr/>
          <p:nvPr/>
        </p:nvGrpSpPr>
        <p:grpSpPr>
          <a:xfrm>
            <a:off x="22860" y="6147643"/>
            <a:ext cx="777240" cy="724466"/>
            <a:chOff x="22860" y="6147643"/>
            <a:chExt cx="777240" cy="724466"/>
          </a:xfrm>
        </p:grpSpPr>
        <p:sp>
          <p:nvSpPr>
            <p:cNvPr id="9" name="Arrow: Up 8">
              <a:extLst>
                <a:ext uri="{FF2B5EF4-FFF2-40B4-BE49-F238E27FC236}">
                  <a16:creationId xmlns:a16="http://schemas.microsoft.com/office/drawing/2014/main" id="{693429A5-C3DA-42BE-B8EE-3107BAD1832A}"/>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D5A6EF4-DC19-4EE6-BC2A-A5EF5414D1A0}"/>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65547243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9B9079D-649C-4537-9684-67C26621827A}"/>
              </a:ext>
            </a:extLst>
          </p:cNvPr>
          <p:cNvSpPr txBox="1"/>
          <p:nvPr/>
        </p:nvSpPr>
        <p:spPr>
          <a:xfrm>
            <a:off x="5010150" y="114300"/>
            <a:ext cx="5943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Beep </a:t>
            </a:r>
            <a:r>
              <a:rPr lang="en-US" sz="3200" dirty="0" err="1">
                <a:solidFill>
                  <a:schemeClr val="bg1"/>
                </a:solidFill>
                <a:latin typeface="Arial" panose="020B0604020202020204" pitchFamily="34" charset="0"/>
                <a:cs typeface="Arial" panose="020B0604020202020204" pitchFamily="34" charset="0"/>
              </a:rPr>
              <a:t>Boop</a:t>
            </a:r>
            <a:endParaRPr lang="en-US" sz="32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A367AFA-30AC-46A5-8FA0-3F7B0E3F00BC}"/>
              </a:ext>
            </a:extLst>
          </p:cNvPr>
          <p:cNvSpPr txBox="1"/>
          <p:nvPr/>
        </p:nvSpPr>
        <p:spPr>
          <a:xfrm>
            <a:off x="1517459" y="1673530"/>
            <a:ext cx="9157081" cy="317009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There are two different standards that computers use to transform numbers (their underlying language) into letters and other symbols.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One is quite old and doesn’t work with non-Western languages.  You may know It from the drawings people make from it.  It goes by the name of ASCII and is limited to 255 unique characters.</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The one that is used by most modern systems is called Unicode.  It is capable of over a million unique characters.  It is also a global standard, so nearly every living language (and many dead ones) are represented.  </a:t>
            </a:r>
          </a:p>
        </p:txBody>
      </p:sp>
      <p:sp>
        <p:nvSpPr>
          <p:cNvPr id="4" name="Arrow: Right 3">
            <a:hlinkClick r:id="rId2" action="ppaction://hlinksldjump"/>
            <a:extLst>
              <a:ext uri="{FF2B5EF4-FFF2-40B4-BE49-F238E27FC236}">
                <a16:creationId xmlns:a16="http://schemas.microsoft.com/office/drawing/2014/main" id="{FEC1A718-29BD-43FC-8949-22C15AD485CE}"/>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C24B6CB2-16C1-400E-935A-78E0A55ED78A}"/>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C9179C5B-5651-4103-95C1-6A40F59F8A50}"/>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845308AD-0095-48B8-BDF2-F72103B20F5A}"/>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C39D530-337B-4739-8C7B-45275C69F631}"/>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26096309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76492F-53A0-450C-8939-92D97D37E45E}"/>
              </a:ext>
            </a:extLst>
          </p:cNvPr>
          <p:cNvSpPr txBox="1"/>
          <p:nvPr/>
        </p:nvSpPr>
        <p:spPr>
          <a:xfrm>
            <a:off x="4905375" y="133350"/>
            <a:ext cx="6324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Helvetica!!!!!</a:t>
            </a:r>
          </a:p>
        </p:txBody>
      </p:sp>
      <p:sp>
        <p:nvSpPr>
          <p:cNvPr id="3" name="TextBox 2">
            <a:extLst>
              <a:ext uri="{FF2B5EF4-FFF2-40B4-BE49-F238E27FC236}">
                <a16:creationId xmlns:a16="http://schemas.microsoft.com/office/drawing/2014/main" id="{97629D86-F32B-400E-8ADC-9106CDC6DE72}"/>
              </a:ext>
            </a:extLst>
          </p:cNvPr>
          <p:cNvSpPr txBox="1"/>
          <p:nvPr/>
        </p:nvSpPr>
        <p:spPr>
          <a:xfrm>
            <a:off x="800100" y="1586210"/>
            <a:ext cx="10684891" cy="3477875"/>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The odds are quite good that you know what Helvetica is.  It is one of many typefaces, which are also known as fonts.  Helvetica is the only font that’s gotten its own documentary film, but there are many, many different typefaces.  Helvetica is praised for its fast readability at a distance, which is why the New York City transit system uses it for their signage.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The other well known font is Comic Sans, but it has the opposite reputation in the design community, with some even refusing to read something if its in Comic Sans.</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It should be noted that many fonts need to be licensed if being used commercially.</a:t>
            </a:r>
          </a:p>
          <a:p>
            <a:endParaRPr lang="en-US" sz="2000" dirty="0">
              <a:solidFill>
                <a:schemeClr val="bg1"/>
              </a:solidFill>
              <a:latin typeface="Arial" panose="020B0604020202020204" pitchFamily="34" charset="0"/>
              <a:cs typeface="Arial" panose="020B0604020202020204" pitchFamily="34" charset="0"/>
            </a:endParaRPr>
          </a:p>
          <a:p>
            <a:endParaRPr lang="en-US" sz="2000"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8C7083DF-978B-4BFE-9F70-276FFD88FBEA}"/>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6EA12BA5-B377-475D-9EB3-1E9CFDE2E539}"/>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6D00384-640D-447E-825C-31875132CACA}"/>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01AA5CFE-97F7-49EF-98FA-A48B604808EE}"/>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11C466A-E0CB-4F10-BA9C-C7769BCDAA79}"/>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41139536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A7A82E-3334-4D60-948E-4174DDA27A5D}"/>
              </a:ext>
            </a:extLst>
          </p:cNvPr>
          <p:cNvSpPr txBox="1"/>
          <p:nvPr/>
        </p:nvSpPr>
        <p:spPr>
          <a:xfrm>
            <a:off x="4114800" y="104775"/>
            <a:ext cx="5210175"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Image Enhancement</a:t>
            </a:r>
          </a:p>
        </p:txBody>
      </p:sp>
      <p:sp>
        <p:nvSpPr>
          <p:cNvPr id="3" name="TextBox 2">
            <a:extLst>
              <a:ext uri="{FF2B5EF4-FFF2-40B4-BE49-F238E27FC236}">
                <a16:creationId xmlns:a16="http://schemas.microsoft.com/office/drawing/2014/main" id="{E92AE25E-A92D-445A-929D-3868989227BB}"/>
              </a:ext>
            </a:extLst>
          </p:cNvPr>
          <p:cNvSpPr txBox="1"/>
          <p:nvPr/>
        </p:nvSpPr>
        <p:spPr>
          <a:xfrm>
            <a:off x="1088009" y="2039290"/>
            <a:ext cx="10456291" cy="1938992"/>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Images are a very important part of multimedia.  They tend to be more emotionally engaging than text and thus have a greater power.  It’s no surprise that the most popular social networks amongst the youth, Snapchat and Instagram, are both image-based.</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Images aren’t just photographs though.  They can be any non-background element, such as buttons and  icons  </a:t>
            </a:r>
          </a:p>
        </p:txBody>
      </p:sp>
      <p:sp>
        <p:nvSpPr>
          <p:cNvPr id="4" name="Arrow: Right 3">
            <a:hlinkClick r:id="rId2" action="ppaction://hlinksldjump"/>
            <a:extLst>
              <a:ext uri="{FF2B5EF4-FFF2-40B4-BE49-F238E27FC236}">
                <a16:creationId xmlns:a16="http://schemas.microsoft.com/office/drawing/2014/main" id="{76129925-D3C0-4A94-8611-958B34DB01EF}"/>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26CA9FE0-413F-4054-B796-0C81070BC8AD}"/>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1C4F009-249E-4C93-AC60-B9C46F935957}"/>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289C72CC-7F7F-4A16-9A04-A4E99616132D}"/>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7AEEBDC-B3C4-4A02-A49C-74EC337A5432}"/>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23678667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4B7B8D-F51F-4299-A170-CBC38ED6A510}"/>
              </a:ext>
            </a:extLst>
          </p:cNvPr>
          <p:cNvSpPr txBox="1"/>
          <p:nvPr/>
        </p:nvSpPr>
        <p:spPr>
          <a:xfrm>
            <a:off x="4829175" y="104775"/>
            <a:ext cx="4791075"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Mapping Bits</a:t>
            </a:r>
          </a:p>
        </p:txBody>
      </p:sp>
      <p:sp>
        <p:nvSpPr>
          <p:cNvPr id="3" name="TextBox 2">
            <a:extLst>
              <a:ext uri="{FF2B5EF4-FFF2-40B4-BE49-F238E27FC236}">
                <a16:creationId xmlns:a16="http://schemas.microsoft.com/office/drawing/2014/main" id="{D8A6D23C-B4F5-4748-AEC1-54F20A6A3A1B}"/>
              </a:ext>
            </a:extLst>
          </p:cNvPr>
          <p:cNvSpPr txBox="1"/>
          <p:nvPr/>
        </p:nvSpPr>
        <p:spPr>
          <a:xfrm>
            <a:off x="3076575" y="737175"/>
            <a:ext cx="6543675"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(Or: How I Stopped Worrying and Learned to Love the Pixel)</a:t>
            </a:r>
          </a:p>
        </p:txBody>
      </p:sp>
      <p:sp>
        <p:nvSpPr>
          <p:cNvPr id="4" name="TextBox 3">
            <a:extLst>
              <a:ext uri="{FF2B5EF4-FFF2-40B4-BE49-F238E27FC236}">
                <a16:creationId xmlns:a16="http://schemas.microsoft.com/office/drawing/2014/main" id="{F9C080FA-7225-4A84-A2B6-DC39DF220279}"/>
              </a:ext>
            </a:extLst>
          </p:cNvPr>
          <p:cNvSpPr txBox="1"/>
          <p:nvPr/>
        </p:nvSpPr>
        <p:spPr>
          <a:xfrm>
            <a:off x="1863216" y="1993570"/>
            <a:ext cx="8970391" cy="3785652"/>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There are two different ways of generating an image.  The first is what’s known as a bitmap.  This is where each pixel (the smallest unit of a display) is given a specific color value.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Most modern displays use 24-bit color.  Each bit is either a zero or a one.  For most digital applications, a color space of red, green, and blue (RGB) is used.  The 24 bits that make up each pixel are divided in thirds, so the first third represents the amount of red, the middle the amount of green, and the last the amount of blue.</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Bitmap images can reproduce photographs very well, but at the cost of large files. </a:t>
            </a:r>
          </a:p>
        </p:txBody>
      </p:sp>
      <p:sp>
        <p:nvSpPr>
          <p:cNvPr id="5" name="Arrow: Right 4">
            <a:hlinkClick r:id="rId2" action="ppaction://hlinksldjump"/>
            <a:extLst>
              <a:ext uri="{FF2B5EF4-FFF2-40B4-BE49-F238E27FC236}">
                <a16:creationId xmlns:a16="http://schemas.microsoft.com/office/drawing/2014/main" id="{B7A50783-25EA-4519-9B07-7785D71C259E}"/>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0E64D410-9F25-447E-BD15-F1FF04A4A592}"/>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FFEC24B-EB58-459E-894A-0E1E8ADF4707}"/>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267A5E71-385A-404F-9162-74DF9D8668AD}"/>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3D3F380-C7E0-43E6-A928-CF6E02507FCB}"/>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318486535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54E2FA-F580-4D3F-B2B3-04FAE809AAB8}"/>
              </a:ext>
            </a:extLst>
          </p:cNvPr>
          <p:cNvSpPr txBox="1"/>
          <p:nvPr/>
        </p:nvSpPr>
        <p:spPr>
          <a:xfrm>
            <a:off x="3440430" y="134247"/>
            <a:ext cx="767715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What’s Our Vector, Victor?</a:t>
            </a:r>
          </a:p>
        </p:txBody>
      </p:sp>
      <p:sp>
        <p:nvSpPr>
          <p:cNvPr id="3" name="TextBox 2">
            <a:extLst>
              <a:ext uri="{FF2B5EF4-FFF2-40B4-BE49-F238E27FC236}">
                <a16:creationId xmlns:a16="http://schemas.microsoft.com/office/drawing/2014/main" id="{0BCA8620-985D-40FA-A492-4564B75A45DE}"/>
              </a:ext>
            </a:extLst>
          </p:cNvPr>
          <p:cNvSpPr txBox="1"/>
          <p:nvPr/>
        </p:nvSpPr>
        <p:spPr>
          <a:xfrm>
            <a:off x="1625219" y="1890700"/>
            <a:ext cx="9839071" cy="2554545"/>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Vector images, on the other hand, can be very small.  This is because, unlike bitmaps, which try to replicate each pixel individually, vector images are generated computationally using computer code. This makes them able to be resized without any loss of quality.</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The problem with vector images is that they are only really suitable for illustrations.  You can’t easily make a bitmapped photograph into a vector image.  Even if you did, you wouldn’t be able to retain the detail of the bitmap.  </a:t>
            </a:r>
          </a:p>
        </p:txBody>
      </p:sp>
      <p:sp>
        <p:nvSpPr>
          <p:cNvPr id="4" name="Arrow: Right 3">
            <a:hlinkClick r:id="rId2" action="ppaction://hlinksldjump"/>
            <a:extLst>
              <a:ext uri="{FF2B5EF4-FFF2-40B4-BE49-F238E27FC236}">
                <a16:creationId xmlns:a16="http://schemas.microsoft.com/office/drawing/2014/main" id="{48F7B851-9A8B-4F6B-94A9-842C9AFAE7C2}"/>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0EC64C65-FD59-4EAC-AE0E-6DA4A745566E}"/>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C8CA565B-E37C-4B77-8B8F-499A8A983F63}"/>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42F27FF0-A423-43A7-BF11-335BABA06AE0}"/>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1F0A357-77DA-49B4-A854-9EF8EA0D19FA}"/>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0916913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AF0E38-E243-4072-A2B8-36AA84ED61F8}"/>
              </a:ext>
            </a:extLst>
          </p:cNvPr>
          <p:cNvSpPr txBox="1"/>
          <p:nvPr/>
        </p:nvSpPr>
        <p:spPr>
          <a:xfrm>
            <a:off x="3714750" y="7620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CAN YOU HEAR THIS?!</a:t>
            </a:r>
          </a:p>
        </p:txBody>
      </p:sp>
      <p:sp>
        <p:nvSpPr>
          <p:cNvPr id="3" name="TextBox 2">
            <a:extLst>
              <a:ext uri="{FF2B5EF4-FFF2-40B4-BE49-F238E27FC236}">
                <a16:creationId xmlns:a16="http://schemas.microsoft.com/office/drawing/2014/main" id="{F7FBC8C3-FA32-47A6-8966-DCEE6A8BA31C}"/>
              </a:ext>
            </a:extLst>
          </p:cNvPr>
          <p:cNvSpPr txBox="1"/>
          <p:nvPr/>
        </p:nvSpPr>
        <p:spPr>
          <a:xfrm>
            <a:off x="3714750" y="1330630"/>
            <a:ext cx="246672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Seriously.</a:t>
            </a:r>
          </a:p>
        </p:txBody>
      </p:sp>
      <p:sp>
        <p:nvSpPr>
          <p:cNvPr id="4" name="TextBox 3">
            <a:extLst>
              <a:ext uri="{FF2B5EF4-FFF2-40B4-BE49-F238E27FC236}">
                <a16:creationId xmlns:a16="http://schemas.microsoft.com/office/drawing/2014/main" id="{4A36A95E-9AE6-4517-A4BF-ED06013DEC42}"/>
              </a:ext>
            </a:extLst>
          </p:cNvPr>
          <p:cNvSpPr txBox="1"/>
          <p:nvPr/>
        </p:nvSpPr>
        <p:spPr>
          <a:xfrm>
            <a:off x="1648079" y="2485060"/>
            <a:ext cx="675297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That was an example of audio.</a:t>
            </a:r>
          </a:p>
        </p:txBody>
      </p:sp>
      <p:sp>
        <p:nvSpPr>
          <p:cNvPr id="5" name="TextBox 4">
            <a:extLst>
              <a:ext uri="{FF2B5EF4-FFF2-40B4-BE49-F238E27FC236}">
                <a16:creationId xmlns:a16="http://schemas.microsoft.com/office/drawing/2014/main" id="{4DE6F0F3-5D28-49C4-B496-0FCE21F77BE1}"/>
              </a:ext>
            </a:extLst>
          </p:cNvPr>
          <p:cNvSpPr txBox="1"/>
          <p:nvPr/>
        </p:nvSpPr>
        <p:spPr>
          <a:xfrm>
            <a:off x="2139569" y="3639490"/>
            <a:ext cx="835317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That was an example of stating the obvious.</a:t>
            </a:r>
          </a:p>
        </p:txBody>
      </p:sp>
      <p:sp>
        <p:nvSpPr>
          <p:cNvPr id="6" name="Arrow: Right 5">
            <a:hlinkClick r:id="rId2" action="ppaction://hlinksldjump"/>
            <a:extLst>
              <a:ext uri="{FF2B5EF4-FFF2-40B4-BE49-F238E27FC236}">
                <a16:creationId xmlns:a16="http://schemas.microsoft.com/office/drawing/2014/main" id="{1168F56A-0223-455D-868E-93B67F636BBA}"/>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a:hlinkClick r:id="rId3" action="ppaction://hlinksldjump"/>
            <a:extLst>
              <a:ext uri="{FF2B5EF4-FFF2-40B4-BE49-F238E27FC236}">
                <a16:creationId xmlns:a16="http://schemas.microsoft.com/office/drawing/2014/main" id="{B507DB5B-9994-44B4-845D-7CDECF18920E}"/>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4E40A9C-EFA2-4163-B32B-3B2B0E7B1B37}"/>
              </a:ext>
            </a:extLst>
          </p:cNvPr>
          <p:cNvGrpSpPr/>
          <p:nvPr/>
        </p:nvGrpSpPr>
        <p:grpSpPr>
          <a:xfrm>
            <a:off x="22860" y="6147643"/>
            <a:ext cx="777240" cy="724466"/>
            <a:chOff x="22860" y="6147643"/>
            <a:chExt cx="777240" cy="724466"/>
          </a:xfrm>
        </p:grpSpPr>
        <p:sp>
          <p:nvSpPr>
            <p:cNvPr id="12" name="Arrow: Up 11">
              <a:hlinkClick r:id="rId4" action="ppaction://hlinksldjump"/>
              <a:extLst>
                <a:ext uri="{FF2B5EF4-FFF2-40B4-BE49-F238E27FC236}">
                  <a16:creationId xmlns:a16="http://schemas.microsoft.com/office/drawing/2014/main" id="{94C9D0C9-1BCD-4406-8CFF-D2228B29AAE7}"/>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40B1689-8D23-4A16-B482-7830CD2EFEFE}"/>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31435202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E930AF-70DD-4F51-9324-89B7606C300E}"/>
              </a:ext>
            </a:extLst>
          </p:cNvPr>
          <p:cNvSpPr txBox="1"/>
          <p:nvPr/>
        </p:nvSpPr>
        <p:spPr>
          <a:xfrm>
            <a:off x="4533900" y="66675"/>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Audio Massage</a:t>
            </a:r>
          </a:p>
        </p:txBody>
      </p:sp>
      <p:sp>
        <p:nvSpPr>
          <p:cNvPr id="3" name="TextBox 2">
            <a:extLst>
              <a:ext uri="{FF2B5EF4-FFF2-40B4-BE49-F238E27FC236}">
                <a16:creationId xmlns:a16="http://schemas.microsoft.com/office/drawing/2014/main" id="{BE7FF8E9-D023-4302-B1A0-DC2FBBE328F4}"/>
              </a:ext>
            </a:extLst>
          </p:cNvPr>
          <p:cNvSpPr txBox="1"/>
          <p:nvPr/>
        </p:nvSpPr>
        <p:spPr>
          <a:xfrm>
            <a:off x="3042539" y="2313610"/>
            <a:ext cx="6558661" cy="132343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Audio has the power to be a very sensual medium and can be used to provide feedback to the user for interface elements, give that human touch, and manipulate people’s emotions.</a:t>
            </a:r>
          </a:p>
        </p:txBody>
      </p:sp>
      <p:sp>
        <p:nvSpPr>
          <p:cNvPr id="4" name="Arrow: Right 3">
            <a:hlinkClick r:id="rId2" action="ppaction://hlinksldjump"/>
            <a:extLst>
              <a:ext uri="{FF2B5EF4-FFF2-40B4-BE49-F238E27FC236}">
                <a16:creationId xmlns:a16="http://schemas.microsoft.com/office/drawing/2014/main" id="{F874FA8C-5AFB-42D8-B798-D4974EE78267}"/>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F82A2984-484F-495D-96CB-18FAB5C03A3B}"/>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4FC5051-5E6F-485F-A3AB-258BF9604601}"/>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852B5BEC-08D3-43A4-9224-08951F9E7F20}"/>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4508E03-3855-4CA0-9DB1-487170EA3318}"/>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4561019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0410013-BB9C-448F-B1E1-4BD5061C8D23}"/>
              </a:ext>
            </a:extLst>
          </p:cNvPr>
          <p:cNvSpPr txBox="1"/>
          <p:nvPr/>
        </p:nvSpPr>
        <p:spPr>
          <a:xfrm>
            <a:off x="4705350" y="104775"/>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Aural Fixation</a:t>
            </a:r>
          </a:p>
        </p:txBody>
      </p:sp>
      <p:sp>
        <p:nvSpPr>
          <p:cNvPr id="3" name="TextBox 2">
            <a:extLst>
              <a:ext uri="{FF2B5EF4-FFF2-40B4-BE49-F238E27FC236}">
                <a16:creationId xmlns:a16="http://schemas.microsoft.com/office/drawing/2014/main" id="{E52C887C-3CEC-40F6-8B93-7BAF8F08B606}"/>
              </a:ext>
            </a:extLst>
          </p:cNvPr>
          <p:cNvSpPr txBox="1"/>
          <p:nvPr/>
        </p:nvSpPr>
        <p:spPr>
          <a:xfrm>
            <a:off x="1499489" y="1959280"/>
            <a:ext cx="10181971" cy="224676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Audio is the output of recorded or generated vibrations in form of waves, or waveforms. </a:t>
            </a:r>
            <a:br>
              <a:rPr lang="en-US" sz="2000" dirty="0">
                <a:solidFill>
                  <a:schemeClr val="bg1"/>
                </a:solidFill>
                <a:latin typeface="Arial" panose="020B0604020202020204" pitchFamily="34" charset="0"/>
                <a:cs typeface="Arial" panose="020B0604020202020204" pitchFamily="34" charset="0"/>
              </a:rPr>
            </a:br>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The main challenge with audio is keeping file size small while maintaining quality.  There are several ways to do this, like eliminating silences, or shortening the piece, but the most common way to cut down on file size while keeping quality is through compression.  The most well known format is called MP3, but there are myriad other compression schemes as well. </a:t>
            </a:r>
          </a:p>
        </p:txBody>
      </p:sp>
      <p:sp>
        <p:nvSpPr>
          <p:cNvPr id="4" name="Arrow: Right 3">
            <a:hlinkClick r:id="rId2" action="ppaction://hlinksldjump"/>
            <a:extLst>
              <a:ext uri="{FF2B5EF4-FFF2-40B4-BE49-F238E27FC236}">
                <a16:creationId xmlns:a16="http://schemas.microsoft.com/office/drawing/2014/main" id="{F1FEE9DE-A092-4491-B7F0-421C9F5D0F7C}"/>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2039E3A3-7B80-4A41-B4D4-4DD498D3A596}"/>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F6A9045-3CD8-4318-86DA-798A98580C8F}"/>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C244B287-7DFE-426A-8704-85D00AC82D25}"/>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F65EEC0-81B3-4B6D-BCD1-11E8EF4BF00F}"/>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41312334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C3F1BA-FF9A-4974-A86F-0E04B60E99A3}"/>
              </a:ext>
            </a:extLst>
          </p:cNvPr>
          <p:cNvSpPr txBox="1"/>
          <p:nvPr/>
        </p:nvSpPr>
        <p:spPr>
          <a:xfrm>
            <a:off x="4352925" y="171449"/>
            <a:ext cx="1819275"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Animate</a:t>
            </a:r>
          </a:p>
        </p:txBody>
      </p:sp>
      <p:sp>
        <p:nvSpPr>
          <p:cNvPr id="3" name="TextBox 2">
            <a:extLst>
              <a:ext uri="{FF2B5EF4-FFF2-40B4-BE49-F238E27FC236}">
                <a16:creationId xmlns:a16="http://schemas.microsoft.com/office/drawing/2014/main" id="{0EC9A428-A579-400A-9281-966C3C5CA6F0}"/>
              </a:ext>
            </a:extLst>
          </p:cNvPr>
          <p:cNvSpPr txBox="1"/>
          <p:nvPr/>
        </p:nvSpPr>
        <p:spPr>
          <a:xfrm>
            <a:off x="5924550" y="171450"/>
            <a:ext cx="116205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This!</a:t>
            </a:r>
          </a:p>
        </p:txBody>
      </p:sp>
      <p:sp>
        <p:nvSpPr>
          <p:cNvPr id="5" name="TextBox 4">
            <a:extLst>
              <a:ext uri="{FF2B5EF4-FFF2-40B4-BE49-F238E27FC236}">
                <a16:creationId xmlns:a16="http://schemas.microsoft.com/office/drawing/2014/main" id="{81A9B799-5445-49C7-AF8E-48C15A67C362}"/>
              </a:ext>
            </a:extLst>
          </p:cNvPr>
          <p:cNvSpPr txBox="1"/>
          <p:nvPr/>
        </p:nvSpPr>
        <p:spPr>
          <a:xfrm>
            <a:off x="573659" y="1867840"/>
            <a:ext cx="11016361" cy="132343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Animation is a very important, but often overlooked, aspect of interactive multimedia.  It’s not Miyazaki or </a:t>
            </a:r>
            <a:r>
              <a:rPr lang="en-US" sz="2000" dirty="0" err="1">
                <a:solidFill>
                  <a:schemeClr val="bg1"/>
                </a:solidFill>
                <a:latin typeface="Arial" panose="020B0604020202020204" pitchFamily="34" charset="0"/>
                <a:cs typeface="Arial" panose="020B0604020202020204" pitchFamily="34" charset="0"/>
              </a:rPr>
              <a:t>Svankmjer</a:t>
            </a:r>
            <a:r>
              <a:rPr lang="en-US" sz="2000" dirty="0">
                <a:solidFill>
                  <a:schemeClr val="bg1"/>
                </a:solidFill>
                <a:latin typeface="Arial" panose="020B0604020202020204" pitchFamily="34" charset="0"/>
                <a:cs typeface="Arial" panose="020B0604020202020204" pitchFamily="34" charset="0"/>
              </a:rPr>
              <a:t>, but animation does help to tell the user when the computer is loading or it’s ready.  It’s also very good at                              at something, as our visual processing system is biased towards motion.</a:t>
            </a:r>
          </a:p>
        </p:txBody>
      </p:sp>
      <p:sp>
        <p:nvSpPr>
          <p:cNvPr id="6" name="TextBox 5">
            <a:extLst>
              <a:ext uri="{FF2B5EF4-FFF2-40B4-BE49-F238E27FC236}">
                <a16:creationId xmlns:a16="http://schemas.microsoft.com/office/drawing/2014/main" id="{EBD1BE67-5B2A-47FF-8FFC-94427A634F3E}"/>
              </a:ext>
            </a:extLst>
          </p:cNvPr>
          <p:cNvSpPr txBox="1"/>
          <p:nvPr/>
        </p:nvSpPr>
        <p:spPr>
          <a:xfrm>
            <a:off x="4162679" y="2473630"/>
            <a:ext cx="246672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directing attention</a:t>
            </a:r>
          </a:p>
        </p:txBody>
      </p:sp>
      <p:sp>
        <p:nvSpPr>
          <p:cNvPr id="7" name="Arrow: Right 6">
            <a:hlinkClick r:id="rId2" action="ppaction://hlinksldjump"/>
            <a:extLst>
              <a:ext uri="{FF2B5EF4-FFF2-40B4-BE49-F238E27FC236}">
                <a16:creationId xmlns:a16="http://schemas.microsoft.com/office/drawing/2014/main" id="{01F10F41-8838-4F1B-B14E-E190AF9B2332}"/>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7">
            <a:hlinkClick r:id="rId3" action="ppaction://hlinksldjump"/>
            <a:extLst>
              <a:ext uri="{FF2B5EF4-FFF2-40B4-BE49-F238E27FC236}">
                <a16:creationId xmlns:a16="http://schemas.microsoft.com/office/drawing/2014/main" id="{090693C4-6381-4B73-A6AB-5A88F78DD501}"/>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51938CD-ADFC-4091-A1F0-71FA0B6CECA8}"/>
              </a:ext>
            </a:extLst>
          </p:cNvPr>
          <p:cNvGrpSpPr/>
          <p:nvPr/>
        </p:nvGrpSpPr>
        <p:grpSpPr>
          <a:xfrm>
            <a:off x="22860" y="6147643"/>
            <a:ext cx="777240" cy="724466"/>
            <a:chOff x="22860" y="6147643"/>
            <a:chExt cx="777240" cy="724466"/>
          </a:xfrm>
        </p:grpSpPr>
        <p:sp>
          <p:nvSpPr>
            <p:cNvPr id="13" name="Arrow: Up 12">
              <a:hlinkClick r:id="rId4" action="ppaction://hlinksldjump"/>
              <a:extLst>
                <a:ext uri="{FF2B5EF4-FFF2-40B4-BE49-F238E27FC236}">
                  <a16:creationId xmlns:a16="http://schemas.microsoft.com/office/drawing/2014/main" id="{B1C7E2E5-F05A-4C9B-995F-1CA74A9C76A2}"/>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8F94D3C-AF63-440F-898C-52085ED36E6D}"/>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pic>
        <p:nvPicPr>
          <p:cNvPr id="16" name="Picture 15">
            <a:extLst>
              <a:ext uri="{FF2B5EF4-FFF2-40B4-BE49-F238E27FC236}">
                <a16:creationId xmlns:a16="http://schemas.microsoft.com/office/drawing/2014/main" id="{BA753541-0161-48FC-9C94-4A38495400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6325" y="3429000"/>
            <a:ext cx="2571750" cy="1905000"/>
          </a:xfrm>
          <a:prstGeom prst="rect">
            <a:avLst/>
          </a:prstGeom>
        </p:spPr>
      </p:pic>
    </p:spTree>
    <p:extLst>
      <p:ext uri="{BB962C8B-B14F-4D97-AF65-F5344CB8AC3E}">
        <p14:creationId xmlns:p14="http://schemas.microsoft.com/office/powerpoint/2010/main" val="307358023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435">
                                          <p:stCondLst>
                                            <p:cond delay="0"/>
                                          </p:stCondLst>
                                        </p:cTn>
                                        <p:tgtEl>
                                          <p:spTgt spid="3"/>
                                        </p:tgtEl>
                                      </p:cBhvr>
                                    </p:animEffect>
                                    <p:anim calcmode="lin" valueType="num">
                                      <p:cBhvr>
                                        <p:cTn id="1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9" dur="20">
                                          <p:stCondLst>
                                            <p:cond delay="487"/>
                                          </p:stCondLst>
                                        </p:cTn>
                                        <p:tgtEl>
                                          <p:spTgt spid="3"/>
                                        </p:tgtEl>
                                      </p:cBhvr>
                                      <p:to x="100000" y="60000"/>
                                    </p:animScale>
                                    <p:animScale>
                                      <p:cBhvr>
                                        <p:cTn id="20" dur="124" decel="50000">
                                          <p:stCondLst>
                                            <p:cond delay="507"/>
                                          </p:stCondLst>
                                        </p:cTn>
                                        <p:tgtEl>
                                          <p:spTgt spid="3"/>
                                        </p:tgtEl>
                                      </p:cBhvr>
                                      <p:to x="100000" y="100000"/>
                                    </p:animScale>
                                    <p:animScale>
                                      <p:cBhvr>
                                        <p:cTn id="21" dur="20">
                                          <p:stCondLst>
                                            <p:cond delay="984"/>
                                          </p:stCondLst>
                                        </p:cTn>
                                        <p:tgtEl>
                                          <p:spTgt spid="3"/>
                                        </p:tgtEl>
                                      </p:cBhvr>
                                      <p:to x="100000" y="80000"/>
                                    </p:animScale>
                                    <p:animScale>
                                      <p:cBhvr>
                                        <p:cTn id="22" dur="124" decel="50000">
                                          <p:stCondLst>
                                            <p:cond delay="1004"/>
                                          </p:stCondLst>
                                        </p:cTn>
                                        <p:tgtEl>
                                          <p:spTgt spid="3"/>
                                        </p:tgtEl>
                                      </p:cBhvr>
                                      <p:to x="100000" y="100000"/>
                                    </p:animScale>
                                    <p:animScale>
                                      <p:cBhvr>
                                        <p:cTn id="23" dur="20">
                                          <p:stCondLst>
                                            <p:cond delay="1231"/>
                                          </p:stCondLst>
                                        </p:cTn>
                                        <p:tgtEl>
                                          <p:spTgt spid="3"/>
                                        </p:tgtEl>
                                      </p:cBhvr>
                                      <p:to x="100000" y="90000"/>
                                    </p:animScale>
                                    <p:animScale>
                                      <p:cBhvr>
                                        <p:cTn id="24" dur="124" decel="50000">
                                          <p:stCondLst>
                                            <p:cond delay="1251"/>
                                          </p:stCondLst>
                                        </p:cTn>
                                        <p:tgtEl>
                                          <p:spTgt spid="3"/>
                                        </p:tgtEl>
                                      </p:cBhvr>
                                      <p:to x="100000" y="100000"/>
                                    </p:animScale>
                                    <p:animScale>
                                      <p:cBhvr>
                                        <p:cTn id="25" dur="20">
                                          <p:stCondLst>
                                            <p:cond delay="1356"/>
                                          </p:stCondLst>
                                        </p:cTn>
                                        <p:tgtEl>
                                          <p:spTgt spid="3"/>
                                        </p:tgtEl>
                                      </p:cBhvr>
                                      <p:to x="100000" y="95000"/>
                                    </p:animScale>
                                    <p:animScale>
                                      <p:cBhvr>
                                        <p:cTn id="26" dur="124" decel="50000">
                                          <p:stCondLst>
                                            <p:cond delay="1376"/>
                                          </p:stCondLst>
                                        </p:cTn>
                                        <p:tgtEl>
                                          <p:spTgt spid="3"/>
                                        </p:tgtEl>
                                      </p:cBhvr>
                                      <p:to x="100000" y="100000"/>
                                    </p:animScale>
                                  </p:childTnLst>
                                </p:cTn>
                              </p:par>
                            </p:childTnLst>
                          </p:cTn>
                        </p:par>
                        <p:par>
                          <p:cTn id="27" fill="hold">
                            <p:stCondLst>
                              <p:cond delay="2500"/>
                            </p:stCondLst>
                            <p:childTnLst>
                              <p:par>
                                <p:cTn id="28" presetID="26" presetClass="emph" presetSubtype="0" fill="hold" grpId="0" nodeType="afterEffect">
                                  <p:stCondLst>
                                    <p:cond delay="0"/>
                                  </p:stCondLst>
                                  <p:childTnLst>
                                    <p:animEffect transition="out" filter="fade">
                                      <p:cBhvr>
                                        <p:cTn id="29" dur="500" tmFilter="0, 0; .2, .5; .8, .5; 1, 0"/>
                                        <p:tgtEl>
                                          <p:spTgt spid="6"/>
                                        </p:tgtEl>
                                      </p:cBhvr>
                                    </p:animEffect>
                                    <p:animScale>
                                      <p:cBhvr>
                                        <p:cTn id="30"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FEA23B-BF00-4068-B9FE-CC3C71ABAAA8}"/>
              </a:ext>
            </a:extLst>
          </p:cNvPr>
          <p:cNvSpPr txBox="1"/>
          <p:nvPr/>
        </p:nvSpPr>
        <p:spPr>
          <a:xfrm>
            <a:off x="314324" y="409575"/>
            <a:ext cx="11058525" cy="1200329"/>
          </a:xfrm>
          <a:prstGeom prst="rect">
            <a:avLst/>
          </a:prstGeom>
          <a:no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Maybe you should try a different presentation.  </a:t>
            </a:r>
          </a:p>
          <a:p>
            <a:endParaRPr lang="en-US" dirty="0">
              <a:solidFill>
                <a:schemeClr val="bg1"/>
              </a:solidFill>
              <a:latin typeface="Arial" panose="020B0604020202020204" pitchFamily="34" charset="0"/>
              <a:cs typeface="Arial" panose="020B0604020202020204" pitchFamily="34" charset="0"/>
            </a:endParaRPr>
          </a:p>
          <a:p>
            <a:pPr algn="ctr"/>
            <a:endParaRPr lang="en-US" dirty="0">
              <a:solidFill>
                <a:schemeClr val="bg1"/>
              </a:solidFill>
              <a:latin typeface="Arial" panose="020B0604020202020204" pitchFamily="34" charset="0"/>
              <a:cs typeface="Arial" panose="020B0604020202020204" pitchFamily="34" charset="0"/>
            </a:endParaRPr>
          </a:p>
          <a:p>
            <a:pPr algn="ctr"/>
            <a:r>
              <a:rPr lang="en-US" dirty="0">
                <a:solidFill>
                  <a:schemeClr val="bg1"/>
                </a:solidFill>
                <a:latin typeface="Arial" panose="020B0604020202020204" pitchFamily="34" charset="0"/>
                <a:cs typeface="Arial" panose="020B0604020202020204" pitchFamily="34" charset="0"/>
              </a:rPr>
              <a:t>What do you think?</a:t>
            </a:r>
          </a:p>
        </p:txBody>
      </p:sp>
      <p:sp>
        <p:nvSpPr>
          <p:cNvPr id="12" name="Rectangle: Rounded Corners 11">
            <a:hlinkClick r:id="rId2"/>
            <a:extLst>
              <a:ext uri="{FF2B5EF4-FFF2-40B4-BE49-F238E27FC236}">
                <a16:creationId xmlns:a16="http://schemas.microsoft.com/office/drawing/2014/main" id="{5E2F5E22-94ED-4EA4-B2D8-DFB9885897C0}"/>
              </a:ext>
            </a:extLst>
          </p:cNvPr>
          <p:cNvSpPr/>
          <p:nvPr/>
        </p:nvSpPr>
        <p:spPr>
          <a:xfrm>
            <a:off x="811194" y="5229747"/>
            <a:ext cx="1781666" cy="8201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OK.  Show me a different one.</a:t>
            </a:r>
          </a:p>
        </p:txBody>
      </p:sp>
      <p:sp>
        <p:nvSpPr>
          <p:cNvPr id="14" name="Rectangle: Rounded Corners 13">
            <a:hlinkClick r:id="rId3" action="ppaction://hlinksldjump"/>
            <a:extLst>
              <a:ext uri="{FF2B5EF4-FFF2-40B4-BE49-F238E27FC236}">
                <a16:creationId xmlns:a16="http://schemas.microsoft.com/office/drawing/2014/main" id="{C125C9DF-9740-4569-825B-149124AACC33}"/>
              </a:ext>
            </a:extLst>
          </p:cNvPr>
          <p:cNvSpPr/>
          <p:nvPr/>
        </p:nvSpPr>
        <p:spPr>
          <a:xfrm>
            <a:off x="5102944" y="5229747"/>
            <a:ext cx="1781666" cy="8201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Nah dude, I’m cool.</a:t>
            </a:r>
          </a:p>
        </p:txBody>
      </p:sp>
      <p:sp>
        <p:nvSpPr>
          <p:cNvPr id="15" name="Rectangle: Rounded Corners 14">
            <a:hlinkClick r:id="rId4" action="ppaction://hlinksldjump"/>
            <a:extLst>
              <a:ext uri="{FF2B5EF4-FFF2-40B4-BE49-F238E27FC236}">
                <a16:creationId xmlns:a16="http://schemas.microsoft.com/office/drawing/2014/main" id="{5E823A7C-2552-4652-85D7-F9185B318C1B}"/>
              </a:ext>
            </a:extLst>
          </p:cNvPr>
          <p:cNvSpPr/>
          <p:nvPr/>
        </p:nvSpPr>
        <p:spPr>
          <a:xfrm>
            <a:off x="9591183" y="5229747"/>
            <a:ext cx="1781666" cy="820131"/>
          </a:xfrm>
          <a:prstGeom prst="roundRect">
            <a:avLst/>
          </a:prstGeom>
          <a:solidFill>
            <a:srgbClr val="FF0000"/>
          </a:solidFill>
          <a:ln>
            <a:solidFill>
              <a:schemeClr val="accent6">
                <a:shade val="50000"/>
                <a:alpha val="99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I’m still scared.</a:t>
            </a:r>
          </a:p>
        </p:txBody>
      </p:sp>
      <p:pic>
        <p:nvPicPr>
          <p:cNvPr id="11" name="Picture 10">
            <a:hlinkClick r:id="rId2"/>
            <a:extLst>
              <a:ext uri="{FF2B5EF4-FFF2-40B4-BE49-F238E27FC236}">
                <a16:creationId xmlns:a16="http://schemas.microsoft.com/office/drawing/2014/main" id="{CC7C2273-A3A6-427D-BCA0-1BAC182ABE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277" y="1873250"/>
            <a:ext cx="2126151" cy="2832100"/>
          </a:xfrm>
          <a:prstGeom prst="rect">
            <a:avLst/>
          </a:prstGeom>
        </p:spPr>
      </p:pic>
      <p:pic>
        <p:nvPicPr>
          <p:cNvPr id="17" name="Picture 16">
            <a:hlinkClick r:id="rId3" action="ppaction://hlinksldjump"/>
            <a:extLst>
              <a:ext uri="{FF2B5EF4-FFF2-40B4-BE49-F238E27FC236}">
                <a16:creationId xmlns:a16="http://schemas.microsoft.com/office/drawing/2014/main" id="{BC5E35FC-2C6C-48F0-B40F-2D8A1B7F0F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4200" y="2190837"/>
            <a:ext cx="3140075" cy="2514513"/>
          </a:xfrm>
          <a:prstGeom prst="rect">
            <a:avLst/>
          </a:prstGeom>
        </p:spPr>
      </p:pic>
      <p:pic>
        <p:nvPicPr>
          <p:cNvPr id="24" name="Picture 23">
            <a:hlinkClick r:id="rId4" action="ppaction://hlinksldjump"/>
            <a:extLst>
              <a:ext uri="{FF2B5EF4-FFF2-40B4-BE49-F238E27FC236}">
                <a16:creationId xmlns:a16="http://schemas.microsoft.com/office/drawing/2014/main" id="{B7C1D9C5-9427-47E6-957B-54B0F5ADDC1E}"/>
              </a:ext>
            </a:extLst>
          </p:cNvPr>
          <p:cNvPicPr>
            <a:picLocks noChangeAspect="1"/>
          </p:cNvPicPr>
          <p:nvPr/>
        </p:nvPicPr>
        <p:blipFill rotWithShape="1">
          <a:blip r:embed="rId7">
            <a:extLst>
              <a:ext uri="{28A0092B-C50C-407E-A947-70E740481C1C}">
                <a14:useLocalDpi xmlns:a14="http://schemas.microsoft.com/office/drawing/2010/main" val="0"/>
              </a:ext>
            </a:extLst>
          </a:blip>
          <a:srcRect l="2212" t="9839" r="42107" b="1059"/>
          <a:stretch/>
        </p:blipFill>
        <p:spPr>
          <a:xfrm>
            <a:off x="9230047" y="2156810"/>
            <a:ext cx="2363060" cy="2526030"/>
          </a:xfrm>
          <a:prstGeom prst="rect">
            <a:avLst/>
          </a:prstGeom>
        </p:spPr>
      </p:pic>
    </p:spTree>
    <p:extLst>
      <p:ext uri="{BB962C8B-B14F-4D97-AF65-F5344CB8AC3E}">
        <p14:creationId xmlns:p14="http://schemas.microsoft.com/office/powerpoint/2010/main" val="240598815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5995CD-15FE-44E8-841D-B5DFAEFD48FB}"/>
              </a:ext>
            </a:extLst>
          </p:cNvPr>
          <p:cNvSpPr txBox="1"/>
          <p:nvPr/>
        </p:nvSpPr>
        <p:spPr>
          <a:xfrm>
            <a:off x="2628900" y="811530"/>
            <a:ext cx="4331970" cy="1954530"/>
          </a:xfrm>
          <a:prstGeom prst="rect">
            <a:avLst/>
          </a:prstGeom>
          <a:noFill/>
        </p:spPr>
        <p:txBody>
          <a:bodyPr wrap="square" rtlCol="0">
            <a:spAutoFit/>
          </a:bodyPr>
          <a:lstStyle/>
          <a:p>
            <a:endParaRPr lang="en-US" dirty="0"/>
          </a:p>
        </p:txBody>
      </p:sp>
      <p:sp>
        <p:nvSpPr>
          <p:cNvPr id="3" name="TextBox 2">
            <a:extLst>
              <a:ext uri="{FF2B5EF4-FFF2-40B4-BE49-F238E27FC236}">
                <a16:creationId xmlns:a16="http://schemas.microsoft.com/office/drawing/2014/main" id="{4AFC241A-2649-4255-85C2-08571FFF9182}"/>
              </a:ext>
            </a:extLst>
          </p:cNvPr>
          <p:cNvSpPr txBox="1"/>
          <p:nvPr/>
        </p:nvSpPr>
        <p:spPr>
          <a:xfrm>
            <a:off x="4331970" y="11049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Cue Make Me Feel</a:t>
            </a:r>
          </a:p>
        </p:txBody>
      </p:sp>
      <p:sp>
        <p:nvSpPr>
          <p:cNvPr id="4" name="TextBox 3">
            <a:extLst>
              <a:ext uri="{FF2B5EF4-FFF2-40B4-BE49-F238E27FC236}">
                <a16:creationId xmlns:a16="http://schemas.microsoft.com/office/drawing/2014/main" id="{B6BCED2E-7ADE-4159-B584-826DB09347E5}"/>
              </a:ext>
            </a:extLst>
          </p:cNvPr>
          <p:cNvSpPr txBox="1"/>
          <p:nvPr/>
        </p:nvSpPr>
        <p:spPr>
          <a:xfrm>
            <a:off x="573659" y="1867840"/>
            <a:ext cx="11016361" cy="707886"/>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Animation helps to cue the user when the computer is loading or it’s ready.  It’s also very good at                                				   to something, as our visual processing system is biased towards motion.</a:t>
            </a:r>
          </a:p>
        </p:txBody>
      </p:sp>
      <p:sp>
        <p:nvSpPr>
          <p:cNvPr id="5" name="TextBox 4">
            <a:extLst>
              <a:ext uri="{FF2B5EF4-FFF2-40B4-BE49-F238E27FC236}">
                <a16:creationId xmlns:a16="http://schemas.microsoft.com/office/drawing/2014/main" id="{AD3F8805-B519-4920-9A51-6C32FC863686}"/>
              </a:ext>
            </a:extLst>
          </p:cNvPr>
          <p:cNvSpPr txBox="1"/>
          <p:nvPr/>
        </p:nvSpPr>
        <p:spPr>
          <a:xfrm>
            <a:off x="539369" y="2152756"/>
            <a:ext cx="246672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directing attention</a:t>
            </a:r>
          </a:p>
        </p:txBody>
      </p:sp>
      <p:sp>
        <p:nvSpPr>
          <p:cNvPr id="6" name="Arrow: Right 5">
            <a:hlinkClick r:id="rId2" action="ppaction://hlinksldjump"/>
            <a:extLst>
              <a:ext uri="{FF2B5EF4-FFF2-40B4-BE49-F238E27FC236}">
                <a16:creationId xmlns:a16="http://schemas.microsoft.com/office/drawing/2014/main" id="{BAE38E52-6495-47A5-A564-1E564C7C82F6}"/>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a:hlinkClick r:id="rId3" action="ppaction://hlinksldjump"/>
            <a:extLst>
              <a:ext uri="{FF2B5EF4-FFF2-40B4-BE49-F238E27FC236}">
                <a16:creationId xmlns:a16="http://schemas.microsoft.com/office/drawing/2014/main" id="{BE1781FF-AB46-474E-BE43-60DA04CA288E}"/>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DC3E7A5F-FC6B-4341-87AD-AF8B210338DD}"/>
              </a:ext>
            </a:extLst>
          </p:cNvPr>
          <p:cNvGrpSpPr/>
          <p:nvPr/>
        </p:nvGrpSpPr>
        <p:grpSpPr>
          <a:xfrm>
            <a:off x="22860" y="6147643"/>
            <a:ext cx="777240" cy="724466"/>
            <a:chOff x="22860" y="6147643"/>
            <a:chExt cx="777240" cy="724466"/>
          </a:xfrm>
        </p:grpSpPr>
        <p:sp>
          <p:nvSpPr>
            <p:cNvPr id="12" name="Arrow: Up 11">
              <a:hlinkClick r:id="rId4" action="ppaction://hlinksldjump"/>
              <a:extLst>
                <a:ext uri="{FF2B5EF4-FFF2-40B4-BE49-F238E27FC236}">
                  <a16:creationId xmlns:a16="http://schemas.microsoft.com/office/drawing/2014/main" id="{81FE48E3-AA7C-4C8A-BA00-0C20656F3BAB}"/>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04CC0C9-7B63-4C27-9E50-9B42BAC2913D}"/>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82272612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utoRev="1" fill="hold" grpId="0" nodeType="withEffect">
                                  <p:stCondLst>
                                    <p:cond delay="0"/>
                                  </p:stCondLst>
                                  <p:childTnLst>
                                    <p:animScale>
                                      <p:cBhvr>
                                        <p:cTn id="6" dur="1000" fill="hold"/>
                                        <p:tgtEl>
                                          <p:spTgt spid="5"/>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6A7D38-5319-428B-B4CC-201ECEE2C24A}"/>
              </a:ext>
            </a:extLst>
          </p:cNvPr>
          <p:cNvSpPr txBox="1"/>
          <p:nvPr/>
        </p:nvSpPr>
        <p:spPr>
          <a:xfrm>
            <a:off x="5715000" y="133348"/>
            <a:ext cx="282321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     More*</a:t>
            </a:r>
          </a:p>
        </p:txBody>
      </p:sp>
      <p:sp>
        <p:nvSpPr>
          <p:cNvPr id="3" name="TextBox 2">
            <a:extLst>
              <a:ext uri="{FF2B5EF4-FFF2-40B4-BE49-F238E27FC236}">
                <a16:creationId xmlns:a16="http://schemas.microsoft.com/office/drawing/2014/main" id="{604F921E-33D7-47C4-A03F-C9ED8289CB4C}"/>
              </a:ext>
            </a:extLst>
          </p:cNvPr>
          <p:cNvSpPr txBox="1"/>
          <p:nvPr/>
        </p:nvSpPr>
        <p:spPr>
          <a:xfrm>
            <a:off x="10283190" y="5265420"/>
            <a:ext cx="5562600"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*(more or less)</a:t>
            </a:r>
          </a:p>
        </p:txBody>
      </p:sp>
      <p:sp>
        <p:nvSpPr>
          <p:cNvPr id="4" name="TextBox 3">
            <a:extLst>
              <a:ext uri="{FF2B5EF4-FFF2-40B4-BE49-F238E27FC236}">
                <a16:creationId xmlns:a16="http://schemas.microsoft.com/office/drawing/2014/main" id="{C826D551-E857-4C1D-B2D6-6869876DE9E8}"/>
              </a:ext>
            </a:extLst>
          </p:cNvPr>
          <p:cNvSpPr txBox="1"/>
          <p:nvPr/>
        </p:nvSpPr>
        <p:spPr>
          <a:xfrm>
            <a:off x="4907280" y="133349"/>
            <a:ext cx="118491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Less</a:t>
            </a:r>
          </a:p>
        </p:txBody>
      </p:sp>
      <p:sp>
        <p:nvSpPr>
          <p:cNvPr id="5" name="TextBox 4">
            <a:extLst>
              <a:ext uri="{FF2B5EF4-FFF2-40B4-BE49-F238E27FC236}">
                <a16:creationId xmlns:a16="http://schemas.microsoft.com/office/drawing/2014/main" id="{F29D6191-9687-4E76-A521-F05FD75D03A4}"/>
              </a:ext>
            </a:extLst>
          </p:cNvPr>
          <p:cNvSpPr txBox="1"/>
          <p:nvPr/>
        </p:nvSpPr>
        <p:spPr>
          <a:xfrm>
            <a:off x="5852160" y="133350"/>
            <a:ext cx="54864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Is</a:t>
            </a:r>
          </a:p>
        </p:txBody>
      </p:sp>
      <p:sp>
        <p:nvSpPr>
          <p:cNvPr id="6" name="TextBox 5">
            <a:extLst>
              <a:ext uri="{FF2B5EF4-FFF2-40B4-BE49-F238E27FC236}">
                <a16:creationId xmlns:a16="http://schemas.microsoft.com/office/drawing/2014/main" id="{0157AEB4-090F-4FFF-A0A8-8A570814A5C0}"/>
              </a:ext>
            </a:extLst>
          </p:cNvPr>
          <p:cNvSpPr txBox="1"/>
          <p:nvPr/>
        </p:nvSpPr>
        <p:spPr>
          <a:xfrm>
            <a:off x="914400" y="1737360"/>
            <a:ext cx="9368790" cy="646331"/>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Animation is like a good hyperlocal salt.  Use a little and you bring out all the flavors.  Use too much and all you can taste is the salt, rendering it inedible. </a:t>
            </a:r>
          </a:p>
        </p:txBody>
      </p:sp>
      <p:sp>
        <p:nvSpPr>
          <p:cNvPr id="8" name="Arrow: Right 7">
            <a:hlinkClick r:id="rId2" action="ppaction://hlinksldjump"/>
            <a:extLst>
              <a:ext uri="{FF2B5EF4-FFF2-40B4-BE49-F238E27FC236}">
                <a16:creationId xmlns:a16="http://schemas.microsoft.com/office/drawing/2014/main" id="{CD288DD3-F206-4EFA-9F30-6CC86E0B3129}"/>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hlinkClick r:id="rId3" action="ppaction://hlinksldjump"/>
            <a:extLst>
              <a:ext uri="{FF2B5EF4-FFF2-40B4-BE49-F238E27FC236}">
                <a16:creationId xmlns:a16="http://schemas.microsoft.com/office/drawing/2014/main" id="{FE64DF0F-0B42-4AD9-A357-468840E02B52}"/>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C20E3EB9-6BF0-4E12-8275-1BADB6FC44B4}"/>
              </a:ext>
            </a:extLst>
          </p:cNvPr>
          <p:cNvGrpSpPr/>
          <p:nvPr/>
        </p:nvGrpSpPr>
        <p:grpSpPr>
          <a:xfrm>
            <a:off x="22860" y="6147643"/>
            <a:ext cx="777240" cy="724466"/>
            <a:chOff x="22860" y="6147643"/>
            <a:chExt cx="777240" cy="724466"/>
          </a:xfrm>
        </p:grpSpPr>
        <p:sp>
          <p:nvSpPr>
            <p:cNvPr id="14" name="Arrow: Up 13">
              <a:hlinkClick r:id="rId4" action="ppaction://hlinksldjump"/>
              <a:extLst>
                <a:ext uri="{FF2B5EF4-FFF2-40B4-BE49-F238E27FC236}">
                  <a16:creationId xmlns:a16="http://schemas.microsoft.com/office/drawing/2014/main" id="{53A24B7C-51C9-447B-B253-BA77EE16F62A}"/>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2C450F4-C9EA-4F33-8D57-B5A5BFA12016}"/>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79866051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30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800"/>
                            </p:stCondLst>
                            <p:childTnLst>
                              <p:par>
                                <p:cTn id="13" presetID="38" presetClass="entr" presetSubtype="0" accel="50000" fill="hold" grpId="0" nodeType="afterEffect">
                                  <p:stCondLst>
                                    <p:cond delay="0"/>
                                  </p:stCondLst>
                                  <p:iterate type="lt">
                                    <p:tmPct val="50000"/>
                                  </p:iterate>
                                  <p:childTnLst>
                                    <p:set>
                                      <p:cBhvr>
                                        <p:cTn id="14" dur="1" fill="hold">
                                          <p:stCondLst>
                                            <p:cond delay="0"/>
                                          </p:stCondLst>
                                        </p:cTn>
                                        <p:tgtEl>
                                          <p:spTgt spid="2"/>
                                        </p:tgtEl>
                                        <p:attrNameLst>
                                          <p:attrName>style.visibility</p:attrName>
                                        </p:attrNameLst>
                                      </p:cBhvr>
                                      <p:to>
                                        <p:strVal val="visible"/>
                                      </p:to>
                                    </p:set>
                                    <p:set>
                                      <p:cBhvr>
                                        <p:cTn id="15" dur="455" fill="hold">
                                          <p:stCondLst>
                                            <p:cond delay="0"/>
                                          </p:stCondLst>
                                        </p:cTn>
                                        <p:tgtEl>
                                          <p:spTgt spid="2"/>
                                        </p:tgtEl>
                                        <p:attrNameLst>
                                          <p:attrName>style.rotation</p:attrName>
                                        </p:attrNameLst>
                                      </p:cBhvr>
                                      <p:to>
                                        <p:strVal val="-45.0"/>
                                      </p:to>
                                    </p:set>
                                    <p:anim calcmode="lin" valueType="num">
                                      <p:cBhvr>
                                        <p:cTn id="16"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20" fill="hold">
                            <p:stCondLst>
                              <p:cond delay="5800"/>
                            </p:stCondLst>
                            <p:childTnLst>
                              <p:par>
                                <p:cTn id="21" presetID="56" presetClass="exit" presetSubtype="0" fill="remove" grpId="0" nodeType="afterEffect">
                                  <p:stCondLst>
                                    <p:cond delay="0"/>
                                  </p:stCondLst>
                                  <p:iterate type="lt">
                                    <p:tmPct val="10000"/>
                                  </p:iterate>
                                  <p:childTnLst>
                                    <p:anim from="(ppt_w)" to="(-ppt_w*2)" calcmode="lin" valueType="num">
                                      <p:cBhvr rctx="PPT">
                                        <p:cTn id="22" dur="1000" autoRev="1">
                                          <p:stCondLst>
                                            <p:cond delay="0"/>
                                          </p:stCondLst>
                                        </p:cTn>
                                        <p:tgtEl>
                                          <p:spTgt spid="4"/>
                                        </p:tgtEl>
                                        <p:attrNameLst>
                                          <p:attrName>ppt_w</p:attrName>
                                        </p:attrNameLst>
                                      </p:cBhvr>
                                    </p:anim>
                                    <p:anim by="(ppt_w*0.50)" calcmode="lin" valueType="num">
                                      <p:cBhvr>
                                        <p:cTn id="23" dur="1000" decel="50000" autoRev="1">
                                          <p:stCondLst>
                                            <p:cond delay="0"/>
                                          </p:stCondLst>
                                        </p:cTn>
                                        <p:tgtEl>
                                          <p:spTgt spid="4"/>
                                        </p:tgtEl>
                                        <p:attrNameLst>
                                          <p:attrName>ppt_x</p:attrName>
                                        </p:attrNameLst>
                                      </p:cBhvr>
                                    </p:anim>
                                    <p:anim from="(ppt_y)" to="(1+ppt_h/2)" calcmode="lin" valueType="num">
                                      <p:cBhvr>
                                        <p:cTn id="24" dur="2000">
                                          <p:stCondLst>
                                            <p:cond delay="0"/>
                                          </p:stCondLst>
                                        </p:cTn>
                                        <p:tgtEl>
                                          <p:spTgt spid="4"/>
                                        </p:tgtEl>
                                        <p:attrNameLst>
                                          <p:attrName>ppt_y</p:attrName>
                                        </p:attrNameLst>
                                      </p:cBhvr>
                                    </p:anim>
                                    <p:animRot by="21600000">
                                      <p:cBhvr>
                                        <p:cTn id="25" dur="2000">
                                          <p:stCondLst>
                                            <p:cond delay="0"/>
                                          </p:stCondLst>
                                        </p:cTn>
                                        <p:tgtEl>
                                          <p:spTgt spid="4"/>
                                        </p:tgtEl>
                                        <p:attrNameLst>
                                          <p:attrName>r</p:attrName>
                                        </p:attrNameLst>
                                      </p:cBhvr>
                                    </p:animRot>
                                    <p:set>
                                      <p:cBhvr>
                                        <p:cTn id="26" dur="1" fill="hold">
                                          <p:stCondLst>
                                            <p:cond delay="1999"/>
                                          </p:stCondLst>
                                        </p:cTn>
                                        <p:tgtEl>
                                          <p:spTgt spid="4"/>
                                        </p:tgtEl>
                                        <p:attrNameLst>
                                          <p:attrName>style.visibility</p:attrName>
                                        </p:attrNameLst>
                                      </p:cBhvr>
                                      <p:to>
                                        <p:strVal val="hidden"/>
                                      </p:to>
                                    </p:set>
                                  </p:childTnLst>
                                </p:cTn>
                              </p:par>
                              <p:par>
                                <p:cTn id="27" presetID="16" presetClass="emph" presetSubtype="0" fill="hold" grpId="0" nodeType="withEffect">
                                  <p:stCondLst>
                                    <p:cond delay="1000"/>
                                  </p:stCondLst>
                                  <p:iterate type="lt">
                                    <p:tmPct val="4000"/>
                                  </p:iterate>
                                  <p:childTnLst>
                                    <p:set>
                                      <p:cBhvr override="childStyle">
                                        <p:cTn id="28" dur="2000" fill="hold"/>
                                        <p:tgtEl>
                                          <p:spTgt spid="3"/>
                                        </p:tgtEl>
                                        <p:attrNameLst>
                                          <p:attrName>style.color</p:attrName>
                                        </p:attrNameLst>
                                      </p:cBhvr>
                                      <p:to>
                                        <p:clrVal>
                                          <a:srgbClr val="FFFF00"/>
                                        </p:clrVal>
                                      </p:to>
                                    </p:set>
                                    <p:set>
                                      <p:cBhvr>
                                        <p:cTn id="29" dur="2000" fill="hold"/>
                                        <p:tgtEl>
                                          <p:spTgt spid="3"/>
                                        </p:tgtEl>
                                        <p:attrNameLst>
                                          <p:attrName>fillcolor</p:attrName>
                                        </p:attrNameLst>
                                      </p:cBhvr>
                                      <p:to>
                                        <p:clrVal>
                                          <a:srgbClr val="FFFF00"/>
                                        </p:clrVal>
                                      </p:to>
                                    </p:set>
                                    <p:set>
                                      <p:cBhvr>
                                        <p:cTn id="30" dur="2000" fill="hold"/>
                                        <p:tgtEl>
                                          <p:spTgt spid="3"/>
                                        </p:tgtEl>
                                        <p:attrNameLst>
                                          <p:attrName>fill.type</p:attrName>
                                        </p:attrNameLst>
                                      </p:cBhvr>
                                      <p:to>
                                        <p:strVal val="solid"/>
                                      </p:to>
                                    </p:set>
                                  </p:childTnLst>
                                </p:cTn>
                              </p:par>
                            </p:childTnLst>
                          </p:cTn>
                        </p:par>
                        <p:par>
                          <p:cTn id="31" fill="hold">
                            <p:stCondLst>
                              <p:cond delay="9760"/>
                            </p:stCondLst>
                            <p:childTnLst>
                              <p:par>
                                <p:cTn id="32" presetID="1"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9C022B-78AE-4EDB-ADD5-BD06FF7397BA}"/>
              </a:ext>
            </a:extLst>
          </p:cNvPr>
          <p:cNvSpPr txBox="1"/>
          <p:nvPr/>
        </p:nvSpPr>
        <p:spPr>
          <a:xfrm>
            <a:off x="3623310" y="9906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Everyone’s a Director Now</a:t>
            </a:r>
          </a:p>
        </p:txBody>
      </p:sp>
      <p:sp>
        <p:nvSpPr>
          <p:cNvPr id="5" name="TextBox 4">
            <a:extLst>
              <a:ext uri="{FF2B5EF4-FFF2-40B4-BE49-F238E27FC236}">
                <a16:creationId xmlns:a16="http://schemas.microsoft.com/office/drawing/2014/main" id="{43EFEAB0-ADFE-4052-B079-5EE89B73565C}"/>
              </a:ext>
            </a:extLst>
          </p:cNvPr>
          <p:cNvSpPr txBox="1"/>
          <p:nvPr/>
        </p:nvSpPr>
        <p:spPr>
          <a:xfrm>
            <a:off x="1600200" y="2042160"/>
            <a:ext cx="9132570" cy="1477328"/>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It’s become easier and easier to make your own video.  Your iPhone (you seem the type to have one) has a very powerful camera for recording video.  Your MacBook Pro has a less good but still usable built-in camera to take video.  You can take that video and put it into iMovie (or, if you’re fancy, Final Cut).  You can go on Vimeo (or, if you’re tragic, YouTube) and post all the videos of you that you want.</a:t>
            </a:r>
          </a:p>
        </p:txBody>
      </p:sp>
      <p:sp>
        <p:nvSpPr>
          <p:cNvPr id="6" name="Arrow: Right 5">
            <a:hlinkClick r:id="rId2" action="ppaction://hlinksldjump"/>
            <a:extLst>
              <a:ext uri="{FF2B5EF4-FFF2-40B4-BE49-F238E27FC236}">
                <a16:creationId xmlns:a16="http://schemas.microsoft.com/office/drawing/2014/main" id="{8DF03522-6676-4EF7-AA69-3F3551E5263C}"/>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a:hlinkClick r:id="rId3" action="ppaction://hlinksldjump"/>
            <a:extLst>
              <a:ext uri="{FF2B5EF4-FFF2-40B4-BE49-F238E27FC236}">
                <a16:creationId xmlns:a16="http://schemas.microsoft.com/office/drawing/2014/main" id="{D4A97F11-724C-4485-A0D2-85305A754152}"/>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866D044-A2FA-44C6-AD69-02C937D57323}"/>
              </a:ext>
            </a:extLst>
          </p:cNvPr>
          <p:cNvGrpSpPr/>
          <p:nvPr/>
        </p:nvGrpSpPr>
        <p:grpSpPr>
          <a:xfrm>
            <a:off x="22860" y="6147643"/>
            <a:ext cx="777240" cy="724466"/>
            <a:chOff x="22860" y="6147643"/>
            <a:chExt cx="777240" cy="724466"/>
          </a:xfrm>
        </p:grpSpPr>
        <p:sp>
          <p:nvSpPr>
            <p:cNvPr id="12" name="Arrow: Up 11">
              <a:hlinkClick r:id="rId4" action="ppaction://hlinksldjump"/>
              <a:extLst>
                <a:ext uri="{FF2B5EF4-FFF2-40B4-BE49-F238E27FC236}">
                  <a16:creationId xmlns:a16="http://schemas.microsoft.com/office/drawing/2014/main" id="{874B51D6-6F3A-4563-BCD5-7FDB9866B3DE}"/>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F89AA56-833E-4A1A-B73D-35A7E0FF8D18}"/>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2838437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54193C-3B59-4EE4-9F2E-4660D8C2EFA0}"/>
              </a:ext>
            </a:extLst>
          </p:cNvPr>
          <p:cNvSpPr txBox="1"/>
          <p:nvPr/>
        </p:nvSpPr>
        <p:spPr>
          <a:xfrm>
            <a:off x="4812030" y="8763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Size Matters</a:t>
            </a:r>
          </a:p>
        </p:txBody>
      </p:sp>
      <p:sp>
        <p:nvSpPr>
          <p:cNvPr id="4" name="TextBox 3">
            <a:extLst>
              <a:ext uri="{FF2B5EF4-FFF2-40B4-BE49-F238E27FC236}">
                <a16:creationId xmlns:a16="http://schemas.microsoft.com/office/drawing/2014/main" id="{CE7EB611-FD2A-44A2-BC9D-B0D055CC857E}"/>
              </a:ext>
            </a:extLst>
          </p:cNvPr>
          <p:cNvSpPr txBox="1"/>
          <p:nvPr/>
        </p:nvSpPr>
        <p:spPr>
          <a:xfrm>
            <a:off x="445770" y="1619250"/>
            <a:ext cx="11018520" cy="1754326"/>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So the thing about video is that it generates MASSIVE files.  This is because you’re capturing the equivalent of twenty-four to sixty photographs every single second.  If you’re shooting in HD or, Lou help you, 4K on your iPhone, that’s 13 MB per second and 37.5 MB per second, respectively.  Without expandable storage, that’s </a:t>
            </a:r>
            <a:r>
              <a:rPr lang="en-US" dirty="0" err="1">
                <a:solidFill>
                  <a:schemeClr val="bg1"/>
                </a:solidFill>
                <a:latin typeface="Arial" panose="020B0604020202020204" pitchFamily="34" charset="0"/>
                <a:cs typeface="Arial" panose="020B0604020202020204" pitchFamily="34" charset="0"/>
              </a:rPr>
              <a:t>gonna</a:t>
            </a:r>
            <a:r>
              <a:rPr lang="en-US" dirty="0">
                <a:solidFill>
                  <a:schemeClr val="bg1"/>
                </a:solidFill>
                <a:latin typeface="Arial" panose="020B0604020202020204" pitchFamily="34" charset="0"/>
                <a:cs typeface="Arial" panose="020B0604020202020204" pitchFamily="34" charset="0"/>
              </a:rPr>
              <a:t> fill your phone up too.  Also, not everyone has a good internet connection  all or some of the time, so that’s another consideration.</a:t>
            </a:r>
          </a:p>
          <a:p>
            <a:endParaRPr lang="en-US"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E40CBF42-C165-47E7-88C2-C7C6532060E2}"/>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3C4AB59C-FAC2-499C-BAC8-9B7EBE48A191}"/>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1A38D3EA-3CB3-4330-92F7-74A595B1AE1D}"/>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82A0C3BD-8099-4EC5-9E73-282358FFF511}"/>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EEADBEA-5797-4815-B9AB-E89E9EDE0238}"/>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1117628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84FEFE-413A-4E23-9613-7A506310065E}"/>
              </a:ext>
            </a:extLst>
          </p:cNvPr>
          <p:cNvSpPr txBox="1"/>
          <p:nvPr/>
        </p:nvSpPr>
        <p:spPr>
          <a:xfrm>
            <a:off x="4274820" y="8763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Compression Obsession</a:t>
            </a:r>
          </a:p>
        </p:txBody>
      </p:sp>
      <p:sp>
        <p:nvSpPr>
          <p:cNvPr id="6" name="TextBox 5">
            <a:extLst>
              <a:ext uri="{FF2B5EF4-FFF2-40B4-BE49-F238E27FC236}">
                <a16:creationId xmlns:a16="http://schemas.microsoft.com/office/drawing/2014/main" id="{C6F9B988-395D-4228-A1A6-38F37D097CAF}"/>
              </a:ext>
            </a:extLst>
          </p:cNvPr>
          <p:cNvSpPr txBox="1"/>
          <p:nvPr/>
        </p:nvSpPr>
        <p:spPr>
          <a:xfrm>
            <a:off x="411480" y="1607820"/>
            <a:ext cx="11018520" cy="1477328"/>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Since you’re dealing with such big files, you’re going to need to us compression.  With video, as with audio and images, the goal is to balance file size with quality.  You want to avoid what are known as video artifacts, which is like the image becoming pixelated. You also want to make sure you maintain a smooth framerate, which is a measure of how many images, or frames, are displayed each second.  This allows the brain to utilize the persistence of motion effect to give the illusion of movement .</a:t>
            </a:r>
          </a:p>
        </p:txBody>
      </p:sp>
      <p:sp>
        <p:nvSpPr>
          <p:cNvPr id="7" name="Arrow: Right 6">
            <a:hlinkClick r:id="rId2" action="ppaction://hlinksldjump"/>
            <a:extLst>
              <a:ext uri="{FF2B5EF4-FFF2-40B4-BE49-F238E27FC236}">
                <a16:creationId xmlns:a16="http://schemas.microsoft.com/office/drawing/2014/main" id="{086FD491-8754-4445-B56F-FF23CB491E0E}"/>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7">
            <a:hlinkClick r:id="rId3" action="ppaction://hlinksldjump"/>
            <a:extLst>
              <a:ext uri="{FF2B5EF4-FFF2-40B4-BE49-F238E27FC236}">
                <a16:creationId xmlns:a16="http://schemas.microsoft.com/office/drawing/2014/main" id="{315CCCD4-DBC2-4AB3-A3DC-4396ED6FF3E7}"/>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8950E280-0164-47E5-A87F-58788D1E7602}"/>
              </a:ext>
            </a:extLst>
          </p:cNvPr>
          <p:cNvGrpSpPr/>
          <p:nvPr/>
        </p:nvGrpSpPr>
        <p:grpSpPr>
          <a:xfrm>
            <a:off x="22860" y="6147643"/>
            <a:ext cx="777240" cy="724466"/>
            <a:chOff x="22860" y="6147643"/>
            <a:chExt cx="777240" cy="724466"/>
          </a:xfrm>
        </p:grpSpPr>
        <p:sp>
          <p:nvSpPr>
            <p:cNvPr id="13" name="Arrow: Up 12">
              <a:hlinkClick r:id="rId4" action="ppaction://hlinksldjump"/>
              <a:extLst>
                <a:ext uri="{FF2B5EF4-FFF2-40B4-BE49-F238E27FC236}">
                  <a16:creationId xmlns:a16="http://schemas.microsoft.com/office/drawing/2014/main" id="{2325BCA0-911D-48CB-A9F6-ADA43A88160C}"/>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756825F-A5E5-4C7E-BFF1-0BCCE39B37C3}"/>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08642123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1EECF2-E181-419D-A3CD-11B5E56732E9}"/>
              </a:ext>
            </a:extLst>
          </p:cNvPr>
          <p:cNvSpPr txBox="1"/>
          <p:nvPr/>
        </p:nvSpPr>
        <p:spPr>
          <a:xfrm>
            <a:off x="4674870" y="12192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Hardware High</a:t>
            </a:r>
          </a:p>
        </p:txBody>
      </p:sp>
      <p:sp>
        <p:nvSpPr>
          <p:cNvPr id="3" name="TextBox 2">
            <a:extLst>
              <a:ext uri="{FF2B5EF4-FFF2-40B4-BE49-F238E27FC236}">
                <a16:creationId xmlns:a16="http://schemas.microsoft.com/office/drawing/2014/main" id="{97EC6203-FAB2-4EB7-959A-7BCAC99674CA}"/>
              </a:ext>
            </a:extLst>
          </p:cNvPr>
          <p:cNvSpPr txBox="1"/>
          <p:nvPr/>
        </p:nvSpPr>
        <p:spPr>
          <a:xfrm>
            <a:off x="445770" y="1619250"/>
            <a:ext cx="11018520" cy="923330"/>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The hardware required to create multimedia can range from the very simple, to the very complex.  Here are some examples:</a:t>
            </a:r>
          </a:p>
          <a:p>
            <a:endParaRPr lang="en-US"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4108002-CDBE-4F02-8F31-9D3914E84CA6}"/>
              </a:ext>
            </a:extLst>
          </p:cNvPr>
          <p:cNvSpPr txBox="1"/>
          <p:nvPr/>
        </p:nvSpPr>
        <p:spPr>
          <a:xfrm>
            <a:off x="1805940" y="2933700"/>
            <a:ext cx="11018520" cy="1200329"/>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A bare-bones setup:</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smartphone for capturing sound, video, and images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laptop or tablet for editing (it is possible to use a smartphone for this but it’s less than idea</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pair of headphones</a:t>
            </a:r>
          </a:p>
        </p:txBody>
      </p:sp>
      <p:sp>
        <p:nvSpPr>
          <p:cNvPr id="6" name="Arrow: Right 5">
            <a:hlinkClick r:id="rId2" action="ppaction://hlinksldjump"/>
            <a:extLst>
              <a:ext uri="{FF2B5EF4-FFF2-40B4-BE49-F238E27FC236}">
                <a16:creationId xmlns:a16="http://schemas.microsoft.com/office/drawing/2014/main" id="{ABD136BE-CD3B-4983-8396-83E20CE3D083}"/>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 6">
            <a:hlinkClick r:id="rId3" action="ppaction://hlinksldjump"/>
            <a:extLst>
              <a:ext uri="{FF2B5EF4-FFF2-40B4-BE49-F238E27FC236}">
                <a16:creationId xmlns:a16="http://schemas.microsoft.com/office/drawing/2014/main" id="{9AA594FB-AA05-4FB9-A784-C1AC3B1908D1}"/>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DEEDEDA4-1A81-4D57-8B4E-DF72E339BBB5}"/>
              </a:ext>
            </a:extLst>
          </p:cNvPr>
          <p:cNvGrpSpPr/>
          <p:nvPr/>
        </p:nvGrpSpPr>
        <p:grpSpPr>
          <a:xfrm>
            <a:off x="22860" y="6147643"/>
            <a:ext cx="777240" cy="724466"/>
            <a:chOff x="22860" y="6147643"/>
            <a:chExt cx="777240" cy="724466"/>
          </a:xfrm>
        </p:grpSpPr>
        <p:sp>
          <p:nvSpPr>
            <p:cNvPr id="12" name="Arrow: Up 11">
              <a:hlinkClick r:id="rId4" action="ppaction://hlinksldjump"/>
              <a:extLst>
                <a:ext uri="{FF2B5EF4-FFF2-40B4-BE49-F238E27FC236}">
                  <a16:creationId xmlns:a16="http://schemas.microsoft.com/office/drawing/2014/main" id="{5BABFB29-9668-460C-B31B-0BBD29F48EE8}"/>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2E107F8-4395-4344-AE8C-D426FDBFA694}"/>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02276809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9AD429-2CF8-4F94-8426-4D08F5F3F27E}"/>
              </a:ext>
            </a:extLst>
          </p:cNvPr>
          <p:cNvSpPr txBox="1"/>
          <p:nvPr/>
        </p:nvSpPr>
        <p:spPr>
          <a:xfrm>
            <a:off x="891540" y="2059484"/>
            <a:ext cx="11018520" cy="3139321"/>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An mid-range setup setup:</a:t>
            </a:r>
          </a:p>
          <a:p>
            <a:pPr marL="285750" indent="-285750">
              <a:buFontTx/>
              <a:buChar char="-"/>
            </a:pPr>
            <a:r>
              <a:rPr lang="en-US" dirty="0">
                <a:solidFill>
                  <a:schemeClr val="bg1"/>
                </a:solidFill>
                <a:latin typeface="Arial" panose="020B0604020202020204" pitchFamily="34" charset="0"/>
                <a:cs typeface="Arial" panose="020B0604020202020204" pitchFamily="34" charset="0"/>
              </a:rPr>
              <a:t>The bare-bones setup</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dedicated camera for video and still images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couple of lavalier mics and a shotgun mic and/or a digital stereo field recorder</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pair of monitoring speakers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An external monitor, preferably 4K IPS LCD</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drawing tablet (or a laptop with a good touchscreen)</a:t>
            </a:r>
          </a:p>
          <a:p>
            <a:pPr marL="285750" indent="-285750">
              <a:buFontTx/>
              <a:buChar char="-"/>
            </a:pPr>
            <a:r>
              <a:rPr lang="en-US" dirty="0">
                <a:solidFill>
                  <a:schemeClr val="bg1"/>
                </a:solidFill>
                <a:latin typeface="Arial" panose="020B0604020202020204" pitchFamily="34" charset="0"/>
                <a:cs typeface="Arial" panose="020B0604020202020204" pitchFamily="34" charset="0"/>
              </a:rPr>
              <a:t>If building a desktop, a high performance graphics card for video rendering, M.2 SSD with several high capacity hybrid hard drives for media storage, a minimum of 16 GB of RAM (preferably 32GB), and a top of the consumer-line CPU</a:t>
            </a: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9990650-EE0A-4E2E-A2DF-9EEBBFF4470C}"/>
              </a:ext>
            </a:extLst>
          </p:cNvPr>
          <p:cNvSpPr txBox="1"/>
          <p:nvPr/>
        </p:nvSpPr>
        <p:spPr>
          <a:xfrm>
            <a:off x="3931920" y="8763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Hardware High (cont.)</a:t>
            </a:r>
          </a:p>
        </p:txBody>
      </p:sp>
      <p:sp>
        <p:nvSpPr>
          <p:cNvPr id="5" name="Arrow: Right 4">
            <a:hlinkClick r:id="rId2" action="ppaction://hlinksldjump"/>
            <a:extLst>
              <a:ext uri="{FF2B5EF4-FFF2-40B4-BE49-F238E27FC236}">
                <a16:creationId xmlns:a16="http://schemas.microsoft.com/office/drawing/2014/main" id="{EFC6FB74-2868-4658-BC1F-3996DDEE9507}"/>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4C5E1910-29A4-4EFB-8F3B-3E2CC249AACA}"/>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4F9F6D4-7AE2-4D81-B229-0F4227026309}"/>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1F4F143E-CECC-4932-8A20-3ECB6CCC4011}"/>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8B4E29C-01AF-40C1-BCD8-0254AC7A7D34}"/>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404868520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9AD429-2CF8-4F94-8426-4D08F5F3F27E}"/>
              </a:ext>
            </a:extLst>
          </p:cNvPr>
          <p:cNvSpPr txBox="1"/>
          <p:nvPr/>
        </p:nvSpPr>
        <p:spPr>
          <a:xfrm>
            <a:off x="868680" y="1190804"/>
            <a:ext cx="11018520" cy="535531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An high-end professional (or near professional) setup:</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custom-built dedicated multimedia workstation</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professional grade DSLR camera</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Several lenses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camera dolly system</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gimble</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wireless lavalier mic system</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boom mic and boom pole</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Several shotgun mics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Several dynamic mics (for studio)</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Several condenser mics (for studio)</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Studio reference headphones and speakers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mixing board</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dedicated control surface for audio and for video</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An LCD based drawing tablet</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 multi-monitor setup</a:t>
            </a:r>
          </a:p>
          <a:p>
            <a:pPr marL="285750" indent="-285750">
              <a:buFontTx/>
              <a:buChar char="-"/>
            </a:pPr>
            <a:r>
              <a:rPr lang="en-US" dirty="0">
                <a:solidFill>
                  <a:schemeClr val="bg1"/>
                </a:solidFill>
                <a:latin typeface="Arial" panose="020B0604020202020204" pitchFamily="34" charset="0"/>
                <a:cs typeface="Arial" panose="020B0604020202020204" pitchFamily="34" charset="0"/>
              </a:rPr>
              <a:t>And more</a:t>
            </a: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9990650-EE0A-4E2E-A2DF-9EEBBFF4470C}"/>
              </a:ext>
            </a:extLst>
          </p:cNvPr>
          <p:cNvSpPr txBox="1"/>
          <p:nvPr/>
        </p:nvSpPr>
        <p:spPr>
          <a:xfrm>
            <a:off x="3931920" y="8763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Hardware High (cont.)</a:t>
            </a:r>
          </a:p>
        </p:txBody>
      </p:sp>
      <p:sp>
        <p:nvSpPr>
          <p:cNvPr id="5" name="Arrow: Right 4">
            <a:hlinkClick r:id="rId2" action="ppaction://hlinksldjump"/>
            <a:extLst>
              <a:ext uri="{FF2B5EF4-FFF2-40B4-BE49-F238E27FC236}">
                <a16:creationId xmlns:a16="http://schemas.microsoft.com/office/drawing/2014/main" id="{5D2FE28F-0DCF-48F5-8593-54FD6C154B17}"/>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4EC859E6-EA60-4689-86E7-E8FB26F2185E}"/>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FFCBE7D5-9AAF-48F9-92A1-DE5AB238ACA2}"/>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5025C187-8D36-473E-AF75-BE658375623D}"/>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B4B2BED-EBE9-41E4-842A-837461F214D6}"/>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391947911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589BB0-EDA1-43AB-8F27-B63E34BCF330}"/>
              </a:ext>
            </a:extLst>
          </p:cNvPr>
          <p:cNvSpPr txBox="1"/>
          <p:nvPr/>
        </p:nvSpPr>
        <p:spPr>
          <a:xfrm>
            <a:off x="3714750" y="12192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There Goes the Multimedia</a:t>
            </a:r>
          </a:p>
        </p:txBody>
      </p:sp>
      <p:sp>
        <p:nvSpPr>
          <p:cNvPr id="3" name="TextBox 2">
            <a:extLst>
              <a:ext uri="{FF2B5EF4-FFF2-40B4-BE49-F238E27FC236}">
                <a16:creationId xmlns:a16="http://schemas.microsoft.com/office/drawing/2014/main" id="{E67C7D2F-0150-4F18-991D-2EECE9B5B906}"/>
              </a:ext>
            </a:extLst>
          </p:cNvPr>
          <p:cNvSpPr txBox="1"/>
          <p:nvPr/>
        </p:nvSpPr>
        <p:spPr>
          <a:xfrm>
            <a:off x="274320" y="1676400"/>
            <a:ext cx="11544300" cy="3970318"/>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Playing back multimedia is generally pretty easy, although 4K video playback and some interactive multimedia can be challenging for older devices.  Essentially all you need is a computer and some software.</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Some of the software you’ll need includes:</a:t>
            </a:r>
          </a:p>
          <a:p>
            <a:endParaRPr lang="en-US" dirty="0">
              <a:solidFill>
                <a:schemeClr val="bg1"/>
              </a:solidFill>
              <a:latin typeface="Arial" panose="020B0604020202020204" pitchFamily="34" charset="0"/>
              <a:cs typeface="Arial" panose="020B0604020202020204" pitchFamily="34" charset="0"/>
            </a:endParaRPr>
          </a:p>
          <a:p>
            <a:pPr marL="285750" indent="-285750">
              <a:buFontTx/>
              <a:buChar char="-"/>
            </a:pPr>
            <a:r>
              <a:rPr lang="en-US" dirty="0">
                <a:solidFill>
                  <a:schemeClr val="bg1"/>
                </a:solidFill>
                <a:latin typeface="Arial" panose="020B0604020202020204" pitchFamily="34" charset="0"/>
                <a:cs typeface="Arial" panose="020B0604020202020204" pitchFamily="34" charset="0"/>
              </a:rPr>
              <a:t>A modern web browser (for HTML5, </a:t>
            </a:r>
            <a:r>
              <a:rPr lang="en-US" dirty="0" err="1">
                <a:solidFill>
                  <a:schemeClr val="bg1"/>
                </a:solidFill>
                <a:latin typeface="Arial" panose="020B0604020202020204" pitchFamily="34" charset="0"/>
                <a:cs typeface="Arial" panose="020B0604020202020204" pitchFamily="34" charset="0"/>
              </a:rPr>
              <a:t>Javascript</a:t>
            </a:r>
            <a:r>
              <a:rPr lang="en-US" dirty="0">
                <a:solidFill>
                  <a:schemeClr val="bg1"/>
                </a:solidFill>
                <a:latin typeface="Arial" panose="020B0604020202020204" pitchFamily="34" charset="0"/>
                <a:cs typeface="Arial" panose="020B0604020202020204" pitchFamily="34" charset="0"/>
              </a:rPr>
              <a:t>, and Flash interactive content)</a:t>
            </a:r>
          </a:p>
          <a:p>
            <a:pPr marL="285750" indent="-285750">
              <a:buFontTx/>
              <a:buChar char="-"/>
            </a:pPr>
            <a:r>
              <a:rPr lang="en-US" dirty="0">
                <a:solidFill>
                  <a:schemeClr val="bg1"/>
                </a:solidFill>
                <a:latin typeface="Arial" panose="020B0604020202020204" pitchFamily="34" charset="0"/>
                <a:cs typeface="Arial" panose="020B0604020202020204" pitchFamily="34" charset="0"/>
              </a:rPr>
              <a:t>If you’re playing back locally stored media, you’ll need a media player.  They are generally split between focusing on video (VLC) and focusing on music(iTunes).</a:t>
            </a:r>
          </a:p>
          <a:p>
            <a:pPr marL="285750" indent="-285750">
              <a:buFontTx/>
              <a:buChar char="-"/>
            </a:pPr>
            <a:r>
              <a:rPr lang="en-US" dirty="0">
                <a:solidFill>
                  <a:schemeClr val="bg1"/>
                </a:solidFill>
                <a:latin typeface="Arial" panose="020B0604020202020204" pitchFamily="34" charset="0"/>
                <a:cs typeface="Arial" panose="020B0604020202020204" pitchFamily="34" charset="0"/>
              </a:rPr>
              <a:t>Streaming media clients, mostly for music, like Spotify, Pandora, Apple Music, etc.</a:t>
            </a:r>
          </a:p>
          <a:p>
            <a:pPr marL="285750" indent="-285750">
              <a:buFontTx/>
              <a:buChar char="-"/>
            </a:pPr>
            <a:r>
              <a:rPr lang="en-US" dirty="0">
                <a:solidFill>
                  <a:schemeClr val="bg1"/>
                </a:solidFill>
                <a:latin typeface="Arial" panose="020B0604020202020204" pitchFamily="34" charset="0"/>
                <a:cs typeface="Arial" panose="020B0604020202020204" pitchFamily="34" charset="0"/>
              </a:rPr>
              <a:t>If you’re dealing with e-books, you’ll need something like </a:t>
            </a:r>
            <a:r>
              <a:rPr lang="en-US" dirty="0" err="1">
                <a:solidFill>
                  <a:schemeClr val="bg1"/>
                </a:solidFill>
                <a:latin typeface="Arial" panose="020B0604020202020204" pitchFamily="34" charset="0"/>
                <a:cs typeface="Arial" panose="020B0604020202020204" pitchFamily="34" charset="0"/>
              </a:rPr>
              <a:t>Calibre</a:t>
            </a:r>
            <a:r>
              <a:rPr lang="en-US" dirty="0">
                <a:solidFill>
                  <a:schemeClr val="bg1"/>
                </a:solidFill>
                <a:latin typeface="Arial" panose="020B0604020202020204" pitchFamily="34" charset="0"/>
                <a:cs typeface="Arial" panose="020B0604020202020204" pitchFamily="34" charset="0"/>
              </a:rPr>
              <a:t> to read them on the PC</a:t>
            </a:r>
          </a:p>
          <a:p>
            <a:pPr marL="285750" indent="-285750">
              <a:buFontTx/>
              <a:buChar char="-"/>
            </a:pPr>
            <a:r>
              <a:rPr lang="en-US" dirty="0">
                <a:solidFill>
                  <a:schemeClr val="bg1"/>
                </a:solidFill>
                <a:latin typeface="Arial" panose="020B0604020202020204" pitchFamily="34" charset="0"/>
                <a:cs typeface="Arial" panose="020B0604020202020204" pitchFamily="34" charset="0"/>
              </a:rPr>
              <a:t>WinRAR or equivalent for dealing with compressed media files</a:t>
            </a: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a:p>
            <a:pPr marL="285750" indent="-285750">
              <a:buFontTx/>
              <a:buChar char="-"/>
            </a:pPr>
            <a:endParaRPr lang="en-US" dirty="0">
              <a:solidFill>
                <a:schemeClr val="bg1"/>
              </a:solidFill>
              <a:latin typeface="Arial" panose="020B0604020202020204" pitchFamily="34" charset="0"/>
              <a:cs typeface="Arial" panose="020B0604020202020204" pitchFamily="34" charset="0"/>
            </a:endParaRPr>
          </a:p>
        </p:txBody>
      </p:sp>
      <p:sp>
        <p:nvSpPr>
          <p:cNvPr id="4" name="Arrow: Right 3">
            <a:hlinkClick r:id="rId2" action="ppaction://hlinksldjump"/>
            <a:extLst>
              <a:ext uri="{FF2B5EF4-FFF2-40B4-BE49-F238E27FC236}">
                <a16:creationId xmlns:a16="http://schemas.microsoft.com/office/drawing/2014/main" id="{17A1F946-D2D3-4E5C-8F1A-BE1567C08890}"/>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hlinkClick r:id="rId3" action="ppaction://hlinksldjump"/>
            <a:extLst>
              <a:ext uri="{FF2B5EF4-FFF2-40B4-BE49-F238E27FC236}">
                <a16:creationId xmlns:a16="http://schemas.microsoft.com/office/drawing/2014/main" id="{396F7E9E-987A-44F1-BC32-84426A4B229C}"/>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11C66F2D-D566-4336-B8CE-35A0FA8C0F46}"/>
              </a:ext>
            </a:extLst>
          </p:cNvPr>
          <p:cNvGrpSpPr/>
          <p:nvPr/>
        </p:nvGrpSpPr>
        <p:grpSpPr>
          <a:xfrm>
            <a:off x="22860" y="6147643"/>
            <a:ext cx="777240" cy="724466"/>
            <a:chOff x="22860" y="6147643"/>
            <a:chExt cx="777240" cy="724466"/>
          </a:xfrm>
        </p:grpSpPr>
        <p:sp>
          <p:nvSpPr>
            <p:cNvPr id="10" name="Arrow: Up 9">
              <a:hlinkClick r:id="rId4" action="ppaction://hlinksldjump"/>
              <a:extLst>
                <a:ext uri="{FF2B5EF4-FFF2-40B4-BE49-F238E27FC236}">
                  <a16:creationId xmlns:a16="http://schemas.microsoft.com/office/drawing/2014/main" id="{4D835286-BE68-4BD0-A01F-076D784377C8}"/>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E5F1007-FA48-45E5-BA96-3E50A1DE9B7F}"/>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38392695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B2EDB9-8958-41E9-AA7A-7EF18B201B7B}"/>
              </a:ext>
            </a:extLst>
          </p:cNvPr>
          <p:cNvSpPr txBox="1"/>
          <p:nvPr/>
        </p:nvSpPr>
        <p:spPr>
          <a:xfrm>
            <a:off x="4606290" y="12192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Render Bender</a:t>
            </a:r>
          </a:p>
        </p:txBody>
      </p:sp>
      <p:sp>
        <p:nvSpPr>
          <p:cNvPr id="4" name="TextBox 3">
            <a:extLst>
              <a:ext uri="{FF2B5EF4-FFF2-40B4-BE49-F238E27FC236}">
                <a16:creationId xmlns:a16="http://schemas.microsoft.com/office/drawing/2014/main" id="{CBEB3B05-DFBB-4619-8B1F-74653FA15911}"/>
              </a:ext>
            </a:extLst>
          </p:cNvPr>
          <p:cNvSpPr txBox="1"/>
          <p:nvPr/>
        </p:nvSpPr>
        <p:spPr>
          <a:xfrm>
            <a:off x="984885" y="2796540"/>
            <a:ext cx="10298430" cy="3139321"/>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Video Editing:</a:t>
            </a:r>
          </a:p>
          <a:p>
            <a:r>
              <a:rPr lang="en-US" dirty="0">
                <a:solidFill>
                  <a:schemeClr val="bg1"/>
                </a:solidFill>
                <a:latin typeface="Arial" panose="020B0604020202020204" pitchFamily="34" charset="0"/>
                <a:cs typeface="Arial" panose="020B0604020202020204" pitchFamily="34" charset="0"/>
              </a:rPr>
              <a:t>These allow you to edit video in a non-linear way, which is to say you can edit things out of order, unlike with film.  There are solutions both simple, shallow, and free (iMovie) and complicated, deep, and expensive (Final Cut Pro, Adobe Premiere Pro).  There are also ones that are somewhere in between (</a:t>
            </a:r>
            <a:r>
              <a:rPr lang="en-US" dirty="0" err="1">
                <a:solidFill>
                  <a:schemeClr val="bg1"/>
                </a:solidFill>
                <a:latin typeface="Arial" panose="020B0604020202020204" pitchFamily="34" charset="0"/>
                <a:cs typeface="Arial" panose="020B0604020202020204" pitchFamily="34" charset="0"/>
              </a:rPr>
              <a:t>Davinci</a:t>
            </a:r>
            <a:r>
              <a:rPr lang="en-US" dirty="0">
                <a:solidFill>
                  <a:schemeClr val="bg1"/>
                </a:solidFill>
                <a:latin typeface="Arial" panose="020B0604020202020204" pitchFamily="34" charset="0"/>
                <a:cs typeface="Arial" panose="020B0604020202020204" pitchFamily="34" charset="0"/>
              </a:rPr>
              <a:t> Resolve).</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Audio Editing: </a:t>
            </a:r>
          </a:p>
          <a:p>
            <a:r>
              <a:rPr lang="en-US" dirty="0">
                <a:solidFill>
                  <a:schemeClr val="bg1"/>
                </a:solidFill>
                <a:latin typeface="Arial" panose="020B0604020202020204" pitchFamily="34" charset="0"/>
                <a:cs typeface="Arial" panose="020B0604020202020204" pitchFamily="34" charset="0"/>
              </a:rPr>
              <a:t>These allow you to edit audio files to re-arrange them, add effects, and master them.  Like video editing software, audio editing software has a wide range of simplicity, depth, and cost.  A popular free option that still retains a lot of depth is Audacity, although the interface can be a bit difficult.  </a:t>
            </a:r>
          </a:p>
          <a:p>
            <a:endParaRPr lang="en-US"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930A0277-F70F-4D5F-B410-6BE73E874AFC}"/>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6A35D7FD-9F61-4FC9-B6D1-E501FACCE704}"/>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27C8AAD-A65E-44CD-AF6E-1ED799954F57}"/>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7B7DE0CC-1F4E-4AC1-842F-9546290609AF}"/>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5251EBC-7FAD-4FEC-B669-7D000B42DD9D}"/>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3541369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E34AAE-CBF6-4E73-9423-8CFABCFE7C84}"/>
              </a:ext>
            </a:extLst>
          </p:cNvPr>
          <p:cNvSpPr txBox="1"/>
          <p:nvPr/>
        </p:nvSpPr>
        <p:spPr>
          <a:xfrm>
            <a:off x="552450" y="790575"/>
            <a:ext cx="3952875" cy="369332"/>
          </a:xfrm>
          <a:prstGeom prst="rect">
            <a:avLst/>
          </a:prstGeom>
          <a:noFill/>
        </p:spPr>
        <p:txBody>
          <a:bodyPr wrap="square" rtlCol="0">
            <a:spAutoFit/>
          </a:bodyPr>
          <a:lstStyle/>
          <a:p>
            <a:r>
              <a:rPr lang="en-US" dirty="0">
                <a:solidFill>
                  <a:schemeClr val="bg1"/>
                </a:solidFill>
              </a:rPr>
              <a:t>Maybe this will help:</a:t>
            </a:r>
          </a:p>
        </p:txBody>
      </p:sp>
      <p:pic>
        <p:nvPicPr>
          <p:cNvPr id="6" name="Online Media 5">
            <a:hlinkClick r:id="" action="ppaction://media"/>
            <a:extLst>
              <a:ext uri="{FF2B5EF4-FFF2-40B4-BE49-F238E27FC236}">
                <a16:creationId xmlns:a16="http://schemas.microsoft.com/office/drawing/2014/main" id="{782CAAD8-FF47-43AB-8947-743F3FCCB227}"/>
              </a:ext>
            </a:extLst>
          </p:cNvPr>
          <p:cNvPicPr>
            <a:picLocks noRot="1" noChangeAspect="1"/>
          </p:cNvPicPr>
          <p:nvPr>
            <a:videoFile r:link="rId1"/>
          </p:nvPr>
        </p:nvPicPr>
        <p:blipFill>
          <a:blip r:embed="rId3"/>
          <a:stretch>
            <a:fillRect/>
          </a:stretch>
        </p:blipFill>
        <p:spPr>
          <a:xfrm>
            <a:off x="552450" y="1493838"/>
            <a:ext cx="6493168" cy="4868862"/>
          </a:xfrm>
          <a:prstGeom prst="rect">
            <a:avLst/>
          </a:prstGeom>
          <a:ln w="25400">
            <a:solidFill>
              <a:schemeClr val="bg1"/>
            </a:solidFill>
          </a:ln>
        </p:spPr>
      </p:pic>
      <p:sp>
        <p:nvSpPr>
          <p:cNvPr id="8" name="Arrow: Curved Left 7">
            <a:hlinkClick r:id="rId4"/>
            <a:extLst>
              <a:ext uri="{FF2B5EF4-FFF2-40B4-BE49-F238E27FC236}">
                <a16:creationId xmlns:a16="http://schemas.microsoft.com/office/drawing/2014/main" id="{0CC1E0F4-B042-44A7-AB7D-593599505FF3}"/>
              </a:ext>
            </a:extLst>
          </p:cNvPr>
          <p:cNvSpPr/>
          <p:nvPr/>
        </p:nvSpPr>
        <p:spPr>
          <a:xfrm>
            <a:off x="10245644" y="1651794"/>
            <a:ext cx="752475" cy="1304925"/>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4" name="Group 13">
            <a:extLst>
              <a:ext uri="{FF2B5EF4-FFF2-40B4-BE49-F238E27FC236}">
                <a16:creationId xmlns:a16="http://schemas.microsoft.com/office/drawing/2014/main" id="{F34E88EC-D7D1-43DB-8E74-7E66E17CF3E6}"/>
              </a:ext>
            </a:extLst>
          </p:cNvPr>
          <p:cNvGrpSpPr/>
          <p:nvPr/>
        </p:nvGrpSpPr>
        <p:grpSpPr>
          <a:xfrm>
            <a:off x="9959891" y="4973001"/>
            <a:ext cx="1323975" cy="1269841"/>
            <a:chOff x="10372723" y="3985417"/>
            <a:chExt cx="1323975" cy="1269841"/>
          </a:xfrm>
        </p:grpSpPr>
        <p:pic>
          <p:nvPicPr>
            <p:cNvPr id="12" name="Picture 11">
              <a:hlinkClick r:id="rId5"/>
              <a:extLst>
                <a:ext uri="{FF2B5EF4-FFF2-40B4-BE49-F238E27FC236}">
                  <a16:creationId xmlns:a16="http://schemas.microsoft.com/office/drawing/2014/main" id="{740677FD-4023-41A0-ADE8-09C2A73748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99791" y="3985417"/>
              <a:ext cx="1269841" cy="1269841"/>
            </a:xfrm>
            <a:prstGeom prst="rect">
              <a:avLst/>
            </a:prstGeom>
          </p:spPr>
        </p:pic>
        <p:sp>
          <p:nvSpPr>
            <p:cNvPr id="13" name="TextBox 12">
              <a:extLst>
                <a:ext uri="{FF2B5EF4-FFF2-40B4-BE49-F238E27FC236}">
                  <a16:creationId xmlns:a16="http://schemas.microsoft.com/office/drawing/2014/main" id="{EBBDBA15-1CE5-4557-B91F-78EA9A60F397}"/>
                </a:ext>
              </a:extLst>
            </p:cNvPr>
            <p:cNvSpPr txBox="1"/>
            <p:nvPr/>
          </p:nvSpPr>
          <p:spPr>
            <a:xfrm>
              <a:off x="10372723" y="4342000"/>
              <a:ext cx="1323975" cy="830997"/>
            </a:xfrm>
            <a:prstGeom prst="rect">
              <a:avLst/>
            </a:prstGeom>
            <a:noFill/>
          </p:spPr>
          <p:txBody>
            <a:bodyPr wrap="square" rtlCol="0">
              <a:spAutoFit/>
            </a:bodyPr>
            <a:lstStyle/>
            <a:p>
              <a:pPr algn="ctr"/>
              <a:r>
                <a:rPr lang="en-US" sz="1600" dirty="0">
                  <a:solidFill>
                    <a:schemeClr val="bg1"/>
                  </a:solidFill>
                </a:rPr>
                <a:t>GET ME OUT OF HERE</a:t>
              </a:r>
            </a:p>
          </p:txBody>
        </p:sp>
      </p:grpSp>
      <p:sp>
        <p:nvSpPr>
          <p:cNvPr id="15" name="TextBox 14">
            <a:hlinkClick r:id="rId4"/>
            <a:extLst>
              <a:ext uri="{FF2B5EF4-FFF2-40B4-BE49-F238E27FC236}">
                <a16:creationId xmlns:a16="http://schemas.microsoft.com/office/drawing/2014/main" id="{672900EF-EE1F-4E23-9E9A-A10E5E111B9B}"/>
              </a:ext>
            </a:extLst>
          </p:cNvPr>
          <p:cNvSpPr txBox="1"/>
          <p:nvPr/>
        </p:nvSpPr>
        <p:spPr>
          <a:xfrm>
            <a:off x="9728278" y="3057525"/>
            <a:ext cx="1663622" cy="1200329"/>
          </a:xfrm>
          <a:prstGeom prst="rect">
            <a:avLst/>
          </a:prstGeom>
          <a:noFill/>
        </p:spPr>
        <p:txBody>
          <a:bodyPr wrap="square" rtlCol="0">
            <a:spAutoFit/>
          </a:bodyPr>
          <a:lstStyle/>
          <a:p>
            <a:pPr algn="ctr"/>
            <a:r>
              <a:rPr lang="en-US" dirty="0">
                <a:solidFill>
                  <a:schemeClr val="bg1"/>
                </a:solidFill>
              </a:rPr>
              <a:t>I guess I could check out that other presentation</a:t>
            </a:r>
          </a:p>
        </p:txBody>
      </p:sp>
      <p:sp>
        <p:nvSpPr>
          <p:cNvPr id="16" name="TextBox 15">
            <a:extLst>
              <a:ext uri="{FF2B5EF4-FFF2-40B4-BE49-F238E27FC236}">
                <a16:creationId xmlns:a16="http://schemas.microsoft.com/office/drawing/2014/main" id="{5943FB04-7946-44AA-AF8B-86A4069A93BF}"/>
              </a:ext>
            </a:extLst>
          </p:cNvPr>
          <p:cNvSpPr txBox="1"/>
          <p:nvPr/>
        </p:nvSpPr>
        <p:spPr>
          <a:xfrm>
            <a:off x="7800975" y="390525"/>
            <a:ext cx="1447800" cy="369332"/>
          </a:xfrm>
          <a:prstGeom prst="rect">
            <a:avLst/>
          </a:prstGeom>
          <a:noFill/>
        </p:spPr>
        <p:txBody>
          <a:bodyPr wrap="square" rtlCol="0">
            <a:spAutoFit/>
          </a:bodyPr>
          <a:lstStyle/>
          <a:p>
            <a:r>
              <a:rPr lang="en-US" dirty="0"/>
              <a:t>g</a:t>
            </a:r>
          </a:p>
        </p:txBody>
      </p:sp>
      <p:sp>
        <p:nvSpPr>
          <p:cNvPr id="18" name="Rectangle: Rounded Corners 17">
            <a:hlinkClick r:id="rId7" action="ppaction://hlinksldjump"/>
            <a:extLst>
              <a:ext uri="{FF2B5EF4-FFF2-40B4-BE49-F238E27FC236}">
                <a16:creationId xmlns:a16="http://schemas.microsoft.com/office/drawing/2014/main" id="{62A69EAF-8023-47D6-ADFE-3005A9135D7A}"/>
              </a:ext>
            </a:extLst>
          </p:cNvPr>
          <p:cNvSpPr/>
          <p:nvPr/>
        </p:nvSpPr>
        <p:spPr>
          <a:xfrm>
            <a:off x="9891788" y="367546"/>
            <a:ext cx="1460179" cy="6076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Lemme</a:t>
            </a:r>
            <a:r>
              <a:rPr lang="en-US" dirty="0"/>
              <a:t> start over</a:t>
            </a:r>
          </a:p>
        </p:txBody>
      </p:sp>
    </p:spTree>
    <p:extLst>
      <p:ext uri="{BB962C8B-B14F-4D97-AF65-F5344CB8AC3E}">
        <p14:creationId xmlns:p14="http://schemas.microsoft.com/office/powerpoint/2010/main" val="173368460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B2EDB9-8958-41E9-AA7A-7EF18B201B7B}"/>
              </a:ext>
            </a:extLst>
          </p:cNvPr>
          <p:cNvSpPr txBox="1"/>
          <p:nvPr/>
        </p:nvSpPr>
        <p:spPr>
          <a:xfrm>
            <a:off x="4606290" y="121920"/>
            <a:ext cx="556260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Render Bender</a:t>
            </a:r>
          </a:p>
        </p:txBody>
      </p:sp>
      <p:sp>
        <p:nvSpPr>
          <p:cNvPr id="4" name="TextBox 3">
            <a:extLst>
              <a:ext uri="{FF2B5EF4-FFF2-40B4-BE49-F238E27FC236}">
                <a16:creationId xmlns:a16="http://schemas.microsoft.com/office/drawing/2014/main" id="{CBEB3B05-DFBB-4619-8B1F-74653FA15911}"/>
              </a:ext>
            </a:extLst>
          </p:cNvPr>
          <p:cNvSpPr txBox="1"/>
          <p:nvPr/>
        </p:nvSpPr>
        <p:spPr>
          <a:xfrm>
            <a:off x="984885" y="1379220"/>
            <a:ext cx="10298430" cy="3970318"/>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Image editing:</a:t>
            </a:r>
          </a:p>
          <a:p>
            <a:r>
              <a:rPr lang="en-US" dirty="0">
                <a:solidFill>
                  <a:schemeClr val="bg1"/>
                </a:solidFill>
                <a:latin typeface="Arial" panose="020B0604020202020204" pitchFamily="34" charset="0"/>
                <a:cs typeface="Arial" panose="020B0604020202020204" pitchFamily="34" charset="0"/>
              </a:rPr>
              <a:t>A similar situation as the other two.  These allow you to manipulate and combine images.  The biggest name in the paid space is undoubtedly Adobe Photoshop.  Photoshop has become a verb, like Google.  A commonly used free editor for PC is GIMP.  </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Animation:</a:t>
            </a:r>
          </a:p>
          <a:p>
            <a:r>
              <a:rPr lang="en-US" dirty="0">
                <a:solidFill>
                  <a:schemeClr val="bg1"/>
                </a:solidFill>
                <a:latin typeface="Arial" panose="020B0604020202020204" pitchFamily="34" charset="0"/>
                <a:cs typeface="Arial" panose="020B0604020202020204" pitchFamily="34" charset="0"/>
              </a:rPr>
              <a:t>Adobe Flash used to be king of 2-D computer animation, but it’s on its way out because it’s too resource intensive.  It’s sort of being replaced by Adobe Animate.  For 3-D animation, Blender, which is free, and Maya, which is definitely not, seem to be the most popular.  Believe it or not but Microsoft </a:t>
            </a:r>
            <a:r>
              <a:rPr lang="en-US" dirty="0" err="1">
                <a:solidFill>
                  <a:schemeClr val="bg1"/>
                </a:solidFill>
                <a:latin typeface="Arial" panose="020B0604020202020204" pitchFamily="34" charset="0"/>
                <a:cs typeface="Arial" panose="020B0604020202020204" pitchFamily="34" charset="0"/>
              </a:rPr>
              <a:t>Powerpoint</a:t>
            </a:r>
            <a:r>
              <a:rPr lang="en-US" dirty="0">
                <a:solidFill>
                  <a:schemeClr val="bg1"/>
                </a:solidFill>
                <a:latin typeface="Arial" panose="020B0604020202020204" pitchFamily="34" charset="0"/>
                <a:cs typeface="Arial" panose="020B0604020202020204" pitchFamily="34" charset="0"/>
              </a:rPr>
              <a:t> is also considered to be animation software, although it is VERY rudimentary.</a:t>
            </a:r>
          </a:p>
          <a:p>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8A230698-4F2F-467A-9401-AFBDD425D668}"/>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942C4F77-0571-49F4-8B35-42A5D4ECF914}"/>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A7E437B-40FD-4218-9DF6-0E2FE728AF69}"/>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C97B7C99-5ED7-49B8-BD4C-9BA665EB709A}"/>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1C9A897-8437-4395-A46D-92DF7F3B1765}"/>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12054173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DE5F6A-A4FF-47F7-A6AC-85501DD39004}"/>
              </a:ext>
            </a:extLst>
          </p:cNvPr>
          <p:cNvSpPr txBox="1"/>
          <p:nvPr/>
        </p:nvSpPr>
        <p:spPr>
          <a:xfrm>
            <a:off x="4732020" y="137160"/>
            <a:ext cx="357759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My Head Hurts</a:t>
            </a:r>
          </a:p>
        </p:txBody>
      </p:sp>
      <p:sp>
        <p:nvSpPr>
          <p:cNvPr id="4" name="Rectangle 3">
            <a:extLst>
              <a:ext uri="{FF2B5EF4-FFF2-40B4-BE49-F238E27FC236}">
                <a16:creationId xmlns:a16="http://schemas.microsoft.com/office/drawing/2014/main" id="{02BDA80B-5DEB-4D13-8863-D558C5EE817A}"/>
              </a:ext>
            </a:extLst>
          </p:cNvPr>
          <p:cNvSpPr/>
          <p:nvPr/>
        </p:nvSpPr>
        <p:spPr>
          <a:xfrm>
            <a:off x="948690" y="1069330"/>
            <a:ext cx="10184130" cy="5078313"/>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The main thing to know about copyright is that it’s absurdly complex and is something best left to a lawyer that specializes in it.  However, there are a few things that can be said.</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First, copyright applies to creative works, trademark applies to brand identities, and patents refer to inventions.   If you have something you wrote or recorded, it is already under copyright.  You only need to claim the copyright if someone infringes upon it by stealing it.  </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Second, while copyright tends to be pretty strict, there is what’s known as “fair use”.  This is when you’re using copywritten material for the purpose of education, criticism/comment, parody,  or humor.  There are many, many caveats to this, but the long and the short is that you can use copywritten material if you significantly transform it and it isn’t for commercial (for-profit) use.  However, I’m not an intellectual property lawyer, so I’d still be careful with your mashup of CAN and Kendrick Lamar.  </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Lastly, there does exist a wide array of alternatives to regular copyright, such as Creative Commons, Copyleft, and, for software, GNU.  And oh, there is such a thing as public domain that is free to use and copywritten works eventually become public domain (assuming Disney can’t keep getting that extended).</a:t>
            </a:r>
          </a:p>
        </p:txBody>
      </p:sp>
      <p:sp>
        <p:nvSpPr>
          <p:cNvPr id="5" name="Arrow: Right 4">
            <a:hlinkClick r:id="rId2" action="ppaction://hlinksldjump"/>
            <a:extLst>
              <a:ext uri="{FF2B5EF4-FFF2-40B4-BE49-F238E27FC236}">
                <a16:creationId xmlns:a16="http://schemas.microsoft.com/office/drawing/2014/main" id="{F2DC2526-C0F7-4B4A-9CB3-C23363AA93E8}"/>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2B6E265A-7ABE-4078-AA16-298487428762}"/>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869FF00-37AE-4556-8E1F-2AFAAB2785BA}"/>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B8C6DB69-5B32-42D0-BA26-1F835A9B7A89}"/>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02FA976-3A8A-49B7-9475-A231389B7ADF}"/>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78954412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DE5F6A-A4FF-47F7-A6AC-85501DD39004}"/>
              </a:ext>
            </a:extLst>
          </p:cNvPr>
          <p:cNvSpPr txBox="1"/>
          <p:nvPr/>
        </p:nvSpPr>
        <p:spPr>
          <a:xfrm>
            <a:off x="1085850" y="1582340"/>
            <a:ext cx="10481310" cy="3693319"/>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Slide 1:</a:t>
            </a:r>
          </a:p>
          <a:p>
            <a:r>
              <a:rPr lang="en-US" dirty="0">
                <a:solidFill>
                  <a:schemeClr val="bg1"/>
                </a:solidFill>
                <a:latin typeface="Arial" panose="020B0604020202020204" pitchFamily="34" charset="0"/>
                <a:cs typeface="Arial" panose="020B0604020202020204" pitchFamily="34" charset="0"/>
              </a:rPr>
              <a:t>Portland: https://www.flickr.com/photos/31246066@N04/9339807762</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Austin: https://www.flickr.com/photos/memnativ/5538238285/</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Brooklyn: https://commons.wikimedia.org/wiki/File%3AMorgan_Av_entrance_5_vc.jpg</a:t>
            </a:r>
          </a:p>
          <a:p>
            <a:r>
              <a:rPr lang="en-US" dirty="0">
                <a:solidFill>
                  <a:schemeClr val="bg1"/>
                </a:solidFill>
                <a:latin typeface="Arial" panose="020B0604020202020204" pitchFamily="34" charset="0"/>
                <a:cs typeface="Arial" panose="020B0604020202020204" pitchFamily="34" charset="0"/>
              </a:rPr>
              <a:t>By </a:t>
            </a:r>
            <a:r>
              <a:rPr lang="ja-JP" altLang="en-US" dirty="0">
                <a:solidFill>
                  <a:schemeClr val="bg1"/>
                </a:solidFill>
                <a:latin typeface="Arial" panose="020B0604020202020204" pitchFamily="34" charset="0"/>
                <a:cs typeface="Arial" panose="020B0604020202020204" pitchFamily="34" charset="0"/>
              </a:rPr>
              <a:t>ビッグアップジャパン </a:t>
            </a:r>
            <a:r>
              <a:rPr lang="en-US" dirty="0">
                <a:solidFill>
                  <a:schemeClr val="bg1"/>
                </a:solidFill>
                <a:latin typeface="Arial" panose="020B0604020202020204" pitchFamily="34" charset="0"/>
                <a:cs typeface="Arial" panose="020B0604020202020204" pitchFamily="34" charset="0"/>
              </a:rPr>
              <a:t>from EARTH, EARTH (Brooklyn-Street-Art-Bushwick-Sign-Skewville-1009) [CC BY-SA 2.0 (https://creativecommons.org/licenses/by-sa/2.0)], via Wikimedia Commons</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Mitt Romney:</a:t>
            </a:r>
          </a:p>
          <a:p>
            <a:r>
              <a:rPr lang="en-US" dirty="0">
                <a:solidFill>
                  <a:schemeClr val="bg1"/>
                </a:solidFill>
                <a:latin typeface="Arial" panose="020B0604020202020204" pitchFamily="34" charset="0"/>
                <a:cs typeface="Arial" panose="020B0604020202020204" pitchFamily="34" charset="0"/>
              </a:rPr>
              <a:t>Gage Skidmore [CC BY-SA 3.0 (https://creativecommons.org/licenses/by-sa/3.0)], via Wikimedia Commons</a:t>
            </a:r>
          </a:p>
          <a:p>
            <a:endParaRPr lang="en-US"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981475B6-3D93-4662-828F-DFC4292F93DB}"/>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EEE41529-A0DC-4D6E-9C8C-CC16B5459374}"/>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A27353C6-21FB-4ECA-97AB-B05F8F30622D}"/>
              </a:ext>
            </a:extLst>
          </p:cNvPr>
          <p:cNvGrpSpPr/>
          <p:nvPr/>
        </p:nvGrpSpPr>
        <p:grpSpPr>
          <a:xfrm>
            <a:off x="22860" y="6147643"/>
            <a:ext cx="777240" cy="724466"/>
            <a:chOff x="22860" y="6147643"/>
            <a:chExt cx="777240" cy="724466"/>
          </a:xfrm>
        </p:grpSpPr>
        <p:sp>
          <p:nvSpPr>
            <p:cNvPr id="8" name="Arrow: Up 7">
              <a:hlinkClick r:id="rId4" action="ppaction://hlinksldjump"/>
              <a:extLst>
                <a:ext uri="{FF2B5EF4-FFF2-40B4-BE49-F238E27FC236}">
                  <a16:creationId xmlns:a16="http://schemas.microsoft.com/office/drawing/2014/main" id="{ACBAAEF0-4550-425C-BC7A-5FF66F2E1C87}"/>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CC66632-0627-4D83-99E9-24C0B8411138}"/>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
        <p:nvSpPr>
          <p:cNvPr id="10" name="TextBox 9">
            <a:extLst>
              <a:ext uri="{FF2B5EF4-FFF2-40B4-BE49-F238E27FC236}">
                <a16:creationId xmlns:a16="http://schemas.microsoft.com/office/drawing/2014/main" id="{C6B077DE-D171-4D05-9B2E-158C1B9640BE}"/>
              </a:ext>
            </a:extLst>
          </p:cNvPr>
          <p:cNvSpPr txBox="1"/>
          <p:nvPr/>
        </p:nvSpPr>
        <p:spPr>
          <a:xfrm>
            <a:off x="5513070" y="255270"/>
            <a:ext cx="357759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Credits</a:t>
            </a:r>
          </a:p>
        </p:txBody>
      </p:sp>
    </p:spTree>
    <p:extLst>
      <p:ext uri="{BB962C8B-B14F-4D97-AF65-F5344CB8AC3E}">
        <p14:creationId xmlns:p14="http://schemas.microsoft.com/office/powerpoint/2010/main" val="200787305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DE5F6A-A4FF-47F7-A6AC-85501DD39004}"/>
              </a:ext>
            </a:extLst>
          </p:cNvPr>
          <p:cNvSpPr txBox="1"/>
          <p:nvPr/>
        </p:nvSpPr>
        <p:spPr>
          <a:xfrm>
            <a:off x="1085850" y="1582340"/>
            <a:ext cx="10481310" cy="3970318"/>
          </a:xfrm>
          <a:prstGeom prst="rect">
            <a:avLst/>
          </a:prstGeom>
          <a:noFill/>
        </p:spPr>
        <p:txBody>
          <a:bodyPr wrap="square" rtlCol="0">
            <a:spAutoFit/>
          </a:bodyPr>
          <a:lstStyle/>
          <a:p>
            <a:r>
              <a:rPr lang="da-DK" dirty="0">
                <a:solidFill>
                  <a:schemeClr val="bg1"/>
                </a:solidFill>
                <a:latin typeface="Arial" panose="020B0604020202020204" pitchFamily="34" charset="0"/>
                <a:cs typeface="Arial" panose="020B0604020202020204" pitchFamily="34" charset="0"/>
              </a:rPr>
              <a:t>Slide 6: </a:t>
            </a:r>
          </a:p>
          <a:p>
            <a:r>
              <a:rPr lang="da-DK" dirty="0">
                <a:solidFill>
                  <a:schemeClr val="bg1"/>
                </a:solidFill>
                <a:latin typeface="Arial" panose="020B0604020202020204" pitchFamily="34" charset="0"/>
                <a:cs typeface="Arial" panose="020B0604020202020204" pitchFamily="34" charset="0"/>
              </a:rPr>
              <a:t>https://pixabay.com/en/marquee-theatre-theater-billing-102673/</a:t>
            </a:r>
          </a:p>
          <a:p>
            <a:r>
              <a:rPr lang="da-DK" dirty="0">
                <a:solidFill>
                  <a:schemeClr val="bg1"/>
                </a:solidFill>
                <a:latin typeface="Arial" panose="020B0604020202020204" pitchFamily="34" charset="0"/>
                <a:cs typeface="Arial" panose="020B0604020202020204" pitchFamily="34" charset="0"/>
              </a:rPr>
              <a:t>https://upload.wikimedia.org/wikipedia/commons/thumb/e/e1/FullMoon2010.jpg/505px-FullMoon2010.jpg</a:t>
            </a:r>
          </a:p>
          <a:p>
            <a:r>
              <a:rPr lang="da-DK" dirty="0">
                <a:solidFill>
                  <a:schemeClr val="bg1"/>
                </a:solidFill>
                <a:latin typeface="Arial" panose="020B0604020202020204" pitchFamily="34" charset="0"/>
                <a:cs typeface="Arial" panose="020B0604020202020204" pitchFamily="34" charset="0"/>
              </a:rPr>
              <a:t>https://pixabay.com/en/infinity-infinite-repeating-loop-1837436/</a:t>
            </a:r>
          </a:p>
          <a:p>
            <a:r>
              <a:rPr lang="da-DK" dirty="0">
                <a:solidFill>
                  <a:schemeClr val="bg1"/>
                </a:solidFill>
                <a:latin typeface="Arial" panose="020B0604020202020204" pitchFamily="34" charset="0"/>
                <a:cs typeface="Arial" panose="020B0604020202020204" pitchFamily="34" charset="0"/>
              </a:rPr>
              <a:t>https://www.flickr.com/photos/londonmatt/27634194840</a:t>
            </a:r>
          </a:p>
          <a:p>
            <a:r>
              <a:rPr lang="da-DK" dirty="0">
                <a:solidFill>
                  <a:schemeClr val="bg1"/>
                </a:solidFill>
                <a:latin typeface="Arial" panose="020B0604020202020204" pitchFamily="34" charset="0"/>
                <a:cs typeface="Arial" panose="020B0604020202020204" pitchFamily="34" charset="0"/>
              </a:rPr>
              <a:t>Slide 19:</a:t>
            </a:r>
          </a:p>
          <a:p>
            <a:r>
              <a:rPr lang="da-DK" dirty="0">
                <a:solidFill>
                  <a:schemeClr val="bg1"/>
                </a:solidFill>
                <a:latin typeface="Arial" panose="020B0604020202020204" pitchFamily="34" charset="0"/>
                <a:cs typeface="Arial" panose="020B0604020202020204" pitchFamily="34" charset="0"/>
              </a:rPr>
              <a:t>https://imgur.com/tbIq2nD</a:t>
            </a:r>
          </a:p>
          <a:p>
            <a:r>
              <a:rPr lang="da-DK" dirty="0">
                <a:solidFill>
                  <a:schemeClr val="bg1"/>
                </a:solidFill>
                <a:latin typeface="Arial" panose="020B0604020202020204" pitchFamily="34" charset="0"/>
                <a:cs typeface="Arial" panose="020B0604020202020204" pitchFamily="34" charset="0"/>
              </a:rPr>
              <a:t>Slide 20:</a:t>
            </a:r>
          </a:p>
          <a:p>
            <a:r>
              <a:rPr lang="da-DK" dirty="0">
                <a:solidFill>
                  <a:schemeClr val="bg1"/>
                </a:solidFill>
                <a:latin typeface="Arial" panose="020B0604020202020204" pitchFamily="34" charset="0"/>
                <a:cs typeface="Arial" panose="020B0604020202020204" pitchFamily="34" charset="0"/>
              </a:rPr>
              <a:t>https://publicdomainreview.org/collections/knife-throwing-mother/</a:t>
            </a:r>
          </a:p>
          <a:p>
            <a:r>
              <a:rPr lang="da-DK" dirty="0">
                <a:solidFill>
                  <a:schemeClr val="bg1"/>
                </a:solidFill>
                <a:latin typeface="Arial" panose="020B0604020202020204" pitchFamily="34" charset="0"/>
                <a:cs typeface="Arial" panose="020B0604020202020204" pitchFamily="34" charset="0"/>
              </a:rPr>
              <a:t>Slide 23:</a:t>
            </a:r>
          </a:p>
          <a:p>
            <a:r>
              <a:rPr lang="da-DK" dirty="0">
                <a:solidFill>
                  <a:schemeClr val="bg1"/>
                </a:solidFill>
                <a:latin typeface="Arial" panose="020B0604020202020204" pitchFamily="34" charset="0"/>
                <a:cs typeface="Arial" panose="020B0604020202020204" pitchFamily="34" charset="0"/>
              </a:rPr>
              <a:t>https://9to5mac.com/2015/09/10/iphone-6s-4k-video-size/</a:t>
            </a:r>
          </a:p>
          <a:p>
            <a:endParaRPr lang="da-DK" dirty="0">
              <a:solidFill>
                <a:schemeClr val="bg1"/>
              </a:solidFill>
              <a:latin typeface="Arial" panose="020B0604020202020204" pitchFamily="34" charset="0"/>
              <a:cs typeface="Arial" panose="020B0604020202020204" pitchFamily="34" charset="0"/>
            </a:endParaRPr>
          </a:p>
          <a:p>
            <a:endParaRPr lang="da-DK" dirty="0">
              <a:solidFill>
                <a:schemeClr val="bg1"/>
              </a:solidFill>
              <a:latin typeface="Arial" panose="020B0604020202020204" pitchFamily="34" charset="0"/>
              <a:cs typeface="Arial" panose="020B0604020202020204" pitchFamily="34" charset="0"/>
            </a:endParaRPr>
          </a:p>
        </p:txBody>
      </p:sp>
      <p:sp>
        <p:nvSpPr>
          <p:cNvPr id="6" name="Arrow: Left 5">
            <a:hlinkClick r:id="rId2" action="ppaction://hlinksldjump"/>
            <a:extLst>
              <a:ext uri="{FF2B5EF4-FFF2-40B4-BE49-F238E27FC236}">
                <a16:creationId xmlns:a16="http://schemas.microsoft.com/office/drawing/2014/main" id="{EEE41529-A0DC-4D6E-9C8C-CC16B5459374}"/>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A27353C6-21FB-4ECA-97AB-B05F8F30622D}"/>
              </a:ext>
            </a:extLst>
          </p:cNvPr>
          <p:cNvGrpSpPr/>
          <p:nvPr/>
        </p:nvGrpSpPr>
        <p:grpSpPr>
          <a:xfrm>
            <a:off x="22860" y="6147643"/>
            <a:ext cx="777240" cy="724466"/>
            <a:chOff x="22860" y="6147643"/>
            <a:chExt cx="777240" cy="724466"/>
          </a:xfrm>
        </p:grpSpPr>
        <p:sp>
          <p:nvSpPr>
            <p:cNvPr id="8" name="Arrow: Up 7">
              <a:hlinkClick r:id="rId3" action="ppaction://hlinksldjump"/>
              <a:extLst>
                <a:ext uri="{FF2B5EF4-FFF2-40B4-BE49-F238E27FC236}">
                  <a16:creationId xmlns:a16="http://schemas.microsoft.com/office/drawing/2014/main" id="{ACBAAEF0-4550-425C-BC7A-5FF66F2E1C87}"/>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CC66632-0627-4D83-99E9-24C0B8411138}"/>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
        <p:nvSpPr>
          <p:cNvPr id="10" name="TextBox 9">
            <a:extLst>
              <a:ext uri="{FF2B5EF4-FFF2-40B4-BE49-F238E27FC236}">
                <a16:creationId xmlns:a16="http://schemas.microsoft.com/office/drawing/2014/main" id="{C6B077DE-D171-4D05-9B2E-158C1B9640BE}"/>
              </a:ext>
            </a:extLst>
          </p:cNvPr>
          <p:cNvSpPr txBox="1"/>
          <p:nvPr/>
        </p:nvSpPr>
        <p:spPr>
          <a:xfrm>
            <a:off x="5513070" y="255270"/>
            <a:ext cx="357759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Credits</a:t>
            </a:r>
          </a:p>
        </p:txBody>
      </p:sp>
    </p:spTree>
    <p:extLst>
      <p:ext uri="{BB962C8B-B14F-4D97-AF65-F5344CB8AC3E}">
        <p14:creationId xmlns:p14="http://schemas.microsoft.com/office/powerpoint/2010/main" val="16786872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1E93CE-21AB-4E8A-B5E7-2013059C0A6B}"/>
              </a:ext>
            </a:extLst>
          </p:cNvPr>
          <p:cNvSpPr txBox="1"/>
          <p:nvPr/>
        </p:nvSpPr>
        <p:spPr>
          <a:xfrm>
            <a:off x="365760" y="342900"/>
            <a:ext cx="12332970" cy="584775"/>
          </a:xfrm>
          <a:prstGeom prst="rect">
            <a:avLst/>
          </a:prstGeom>
          <a:noFill/>
        </p:spPr>
        <p:txBody>
          <a:bodyPr wrap="square" rtlCol="0">
            <a:spAutoFit/>
          </a:bodyPr>
          <a:lstStyle/>
          <a:p>
            <a:r>
              <a:rPr lang="en-US" sz="3200" dirty="0">
                <a:solidFill>
                  <a:schemeClr val="bg1"/>
                </a:solidFill>
              </a:rPr>
              <a:t>Welcome to the “(Definitely Not) A Hipster’s Guide To Multimedia”</a:t>
            </a:r>
          </a:p>
        </p:txBody>
      </p:sp>
      <p:sp>
        <p:nvSpPr>
          <p:cNvPr id="3" name="TextBox 2">
            <a:extLst>
              <a:ext uri="{FF2B5EF4-FFF2-40B4-BE49-F238E27FC236}">
                <a16:creationId xmlns:a16="http://schemas.microsoft.com/office/drawing/2014/main" id="{67728351-4C18-43C6-BA84-21E04BDEEAFB}"/>
              </a:ext>
            </a:extLst>
          </p:cNvPr>
          <p:cNvSpPr txBox="1"/>
          <p:nvPr/>
        </p:nvSpPr>
        <p:spPr>
          <a:xfrm>
            <a:off x="1390650" y="1582340"/>
            <a:ext cx="9182099" cy="3693319"/>
          </a:xfrm>
          <a:prstGeom prst="rect">
            <a:avLst/>
          </a:prstGeom>
          <a:noFill/>
        </p:spPr>
        <p:txBody>
          <a:bodyPr wrap="square" rtlCol="0">
            <a:spAutoFit/>
          </a:bodyPr>
          <a:lstStyle/>
          <a:p>
            <a:r>
              <a:rPr lang="en-US" dirty="0">
                <a:solidFill>
                  <a:schemeClr val="bg1"/>
                </a:solidFill>
              </a:rPr>
              <a:t>This guide is designed for those that don’t know the difference between a raster and a vector image, even if you can tell me all about Lucas Samaras’ Polaroid manipulations or the finer points of operating a large format camera using archaic film mediums.</a:t>
            </a:r>
          </a:p>
          <a:p>
            <a:endParaRPr lang="en-US" dirty="0">
              <a:solidFill>
                <a:schemeClr val="bg1"/>
              </a:solidFill>
            </a:endParaRPr>
          </a:p>
          <a:p>
            <a:r>
              <a:rPr lang="en-US" dirty="0">
                <a:solidFill>
                  <a:schemeClr val="bg1"/>
                </a:solidFill>
              </a:rPr>
              <a:t>If you somehow got through the screening of definitely not being a hipster and can’t speak about the effect of John Cale’s departure from the Velvet Underground or  the difference between tape music and phase music, then I would kindly ask you to check out one of those guides to multimedia for Dummies or Idiots or some such thing.  I think you’ll be much more comfortable there.</a:t>
            </a:r>
          </a:p>
          <a:p>
            <a:endParaRPr lang="en-US" dirty="0">
              <a:solidFill>
                <a:schemeClr val="bg1"/>
              </a:solidFill>
            </a:endParaRPr>
          </a:p>
          <a:p>
            <a:r>
              <a:rPr lang="en-US" dirty="0">
                <a:solidFill>
                  <a:schemeClr val="bg1"/>
                </a:solidFill>
              </a:rPr>
              <a:t>For those of you who can really appreciate the finer points of fixed-speed bicycle ownership or the joy of taking a bad neighborhood and making it a place investment bankers can call home and then moving out when the rent goes up, then go ahead and give a click below. </a:t>
            </a:r>
          </a:p>
        </p:txBody>
      </p:sp>
      <p:sp>
        <p:nvSpPr>
          <p:cNvPr id="6" name="Arrow: Right 5">
            <a:hlinkClick r:id="rId2" action="ppaction://hlinksldjump"/>
            <a:extLst>
              <a:ext uri="{FF2B5EF4-FFF2-40B4-BE49-F238E27FC236}">
                <a16:creationId xmlns:a16="http://schemas.microsoft.com/office/drawing/2014/main" id="{A3A1CFB7-CFA7-495C-B720-7ABE311C5780}"/>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hlinkClick r:id="rId3" action="ppaction://hlinksldjump"/>
            <a:extLst>
              <a:ext uri="{FF2B5EF4-FFF2-40B4-BE49-F238E27FC236}">
                <a16:creationId xmlns:a16="http://schemas.microsoft.com/office/drawing/2014/main" id="{9616D776-E7DB-4E3E-AEB5-69FF4DB642DC}"/>
              </a:ext>
            </a:extLst>
          </p:cNvPr>
          <p:cNvSpPr/>
          <p:nvPr/>
        </p:nvSpPr>
        <p:spPr>
          <a:xfrm>
            <a:off x="217170" y="5863590"/>
            <a:ext cx="1657350" cy="7200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Reset</a:t>
            </a:r>
          </a:p>
        </p:txBody>
      </p:sp>
    </p:spTree>
    <p:extLst>
      <p:ext uri="{BB962C8B-B14F-4D97-AF65-F5344CB8AC3E}">
        <p14:creationId xmlns:p14="http://schemas.microsoft.com/office/powerpoint/2010/main" val="210515242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32A3C4-9AFC-46DC-9A3C-B4DF4FE72DC9}"/>
              </a:ext>
            </a:extLst>
          </p:cNvPr>
          <p:cNvSpPr txBox="1"/>
          <p:nvPr/>
        </p:nvSpPr>
        <p:spPr>
          <a:xfrm>
            <a:off x="3481387" y="201930"/>
            <a:ext cx="5229225" cy="584775"/>
          </a:xfrm>
          <a:prstGeom prst="rect">
            <a:avLst/>
          </a:prstGeom>
          <a:noFill/>
        </p:spPr>
        <p:txBody>
          <a:bodyPr wrap="square" rtlCol="0">
            <a:spAutoFit/>
          </a:bodyPr>
          <a:lstStyle/>
          <a:p>
            <a:pPr algn="ctr"/>
            <a:r>
              <a:rPr lang="en-US" sz="3200" dirty="0">
                <a:solidFill>
                  <a:schemeClr val="bg1"/>
                </a:solidFill>
              </a:rPr>
              <a:t>What Is Multimedia?</a:t>
            </a:r>
          </a:p>
        </p:txBody>
      </p:sp>
      <p:sp>
        <p:nvSpPr>
          <p:cNvPr id="5" name="TextBox 4">
            <a:extLst>
              <a:ext uri="{FF2B5EF4-FFF2-40B4-BE49-F238E27FC236}">
                <a16:creationId xmlns:a16="http://schemas.microsoft.com/office/drawing/2014/main" id="{7C5FD8E4-74CF-4E26-819F-6C2CA34ABBDE}"/>
              </a:ext>
            </a:extLst>
          </p:cNvPr>
          <p:cNvSpPr txBox="1"/>
          <p:nvPr/>
        </p:nvSpPr>
        <p:spPr>
          <a:xfrm>
            <a:off x="982980" y="2457450"/>
            <a:ext cx="11315700"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Multimedia brings together any combination of text, images, sounds, animations, and videos.</a:t>
            </a:r>
          </a:p>
        </p:txBody>
      </p:sp>
      <p:sp>
        <p:nvSpPr>
          <p:cNvPr id="7" name="Arrow: Right 6">
            <a:hlinkClick r:id="rId2" action="ppaction://hlinksldjump"/>
            <a:extLst>
              <a:ext uri="{FF2B5EF4-FFF2-40B4-BE49-F238E27FC236}">
                <a16:creationId xmlns:a16="http://schemas.microsoft.com/office/drawing/2014/main" id="{5C0D89DD-EBE5-4029-948B-B0A18BE98A1B}"/>
              </a:ext>
            </a:extLst>
          </p:cNvPr>
          <p:cNvSpPr/>
          <p:nvPr/>
        </p:nvSpPr>
        <p:spPr>
          <a:xfrm>
            <a:off x="10915650" y="592074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hlinkClick r:id="rId3" action="ppaction://hlinksldjump"/>
            <a:extLst>
              <a:ext uri="{FF2B5EF4-FFF2-40B4-BE49-F238E27FC236}">
                <a16:creationId xmlns:a16="http://schemas.microsoft.com/office/drawing/2014/main" id="{2F0907B9-FAD9-4E72-946F-0A3B2FCBB031}"/>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C5466A2-1972-4945-9757-621B6380E955}"/>
              </a:ext>
            </a:extLst>
          </p:cNvPr>
          <p:cNvGrpSpPr/>
          <p:nvPr/>
        </p:nvGrpSpPr>
        <p:grpSpPr>
          <a:xfrm>
            <a:off x="22860" y="6147643"/>
            <a:ext cx="777240" cy="724466"/>
            <a:chOff x="22860" y="6147643"/>
            <a:chExt cx="777240" cy="724466"/>
          </a:xfrm>
        </p:grpSpPr>
        <p:sp>
          <p:nvSpPr>
            <p:cNvPr id="11" name="Arrow: Up 10">
              <a:hlinkClick r:id="rId3" action="ppaction://hlinksldjump"/>
              <a:extLst>
                <a:ext uri="{FF2B5EF4-FFF2-40B4-BE49-F238E27FC236}">
                  <a16:creationId xmlns:a16="http://schemas.microsoft.com/office/drawing/2014/main" id="{43DE391E-A672-4673-AA41-431A73E231EC}"/>
                </a:ext>
              </a:extLst>
            </p:cNvPr>
            <p:cNvSpPr/>
            <p:nvPr/>
          </p:nvSpPr>
          <p:spPr>
            <a:xfrm>
              <a:off x="57150" y="6147643"/>
              <a:ext cx="548640" cy="424607"/>
            </a:xfrm>
            <a:prstGeom prst="upArrow">
              <a:avLst>
                <a:gd name="adj1" fmla="val 62500"/>
                <a:gd name="adj2" fmla="val 50000"/>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500B56D-9816-4399-9964-135006133535}"/>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62904369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F1F32D-4992-4330-861C-5C889B6BF859}"/>
              </a:ext>
            </a:extLst>
          </p:cNvPr>
          <p:cNvSpPr txBox="1"/>
          <p:nvPr/>
        </p:nvSpPr>
        <p:spPr>
          <a:xfrm>
            <a:off x="3795712" y="85725"/>
            <a:ext cx="4600575" cy="584775"/>
          </a:xfrm>
          <a:prstGeom prst="rect">
            <a:avLst/>
          </a:prstGeom>
          <a:noFill/>
        </p:spPr>
        <p:txBody>
          <a:bodyPr wrap="square" rtlCol="0">
            <a:spAutoFit/>
          </a:bodyPr>
          <a:lstStyle/>
          <a:p>
            <a:r>
              <a:rPr lang="en-US" sz="3200" dirty="0">
                <a:solidFill>
                  <a:schemeClr val="bg1"/>
                </a:solidFill>
              </a:rPr>
              <a:t>What isn’t multimedia?</a:t>
            </a:r>
          </a:p>
        </p:txBody>
      </p:sp>
      <p:sp>
        <p:nvSpPr>
          <p:cNvPr id="4" name="TextBox 3">
            <a:extLst>
              <a:ext uri="{FF2B5EF4-FFF2-40B4-BE49-F238E27FC236}">
                <a16:creationId xmlns:a16="http://schemas.microsoft.com/office/drawing/2014/main" id="{25AAC780-1225-488A-9617-09F24840A9FC}"/>
              </a:ext>
            </a:extLst>
          </p:cNvPr>
          <p:cNvSpPr txBox="1"/>
          <p:nvPr/>
        </p:nvSpPr>
        <p:spPr>
          <a:xfrm>
            <a:off x="4114800" y="1106146"/>
            <a:ext cx="5101590" cy="400110"/>
          </a:xfrm>
          <a:prstGeom prst="rect">
            <a:avLst/>
          </a:prstGeom>
          <a:noFill/>
        </p:spPr>
        <p:txBody>
          <a:bodyPr wrap="square" rtlCol="0">
            <a:spAutoFit/>
          </a:bodyPr>
          <a:lstStyle/>
          <a:p>
            <a:r>
              <a:rPr lang="en-US" sz="2000" dirty="0">
                <a:solidFill>
                  <a:srgbClr val="00B050"/>
                </a:solidFill>
                <a:latin typeface="Arial" panose="020B0604020202020204" pitchFamily="34" charset="0"/>
                <a:cs typeface="Arial" panose="020B0604020202020204" pitchFamily="34" charset="0"/>
              </a:rPr>
              <a:t>Any one media on its own.  </a:t>
            </a:r>
          </a:p>
        </p:txBody>
      </p:sp>
      <p:pic>
        <p:nvPicPr>
          <p:cNvPr id="6" name="Picture 5">
            <a:extLst>
              <a:ext uri="{FF2B5EF4-FFF2-40B4-BE49-F238E27FC236}">
                <a16:creationId xmlns:a16="http://schemas.microsoft.com/office/drawing/2014/main" id="{663D2FA7-425E-4930-9C6D-14E3C996E7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6092" y="3266277"/>
            <a:ext cx="1539240" cy="1463040"/>
          </a:xfrm>
          <a:prstGeom prst="rect">
            <a:avLst/>
          </a:prstGeom>
        </p:spPr>
      </p:pic>
      <p:pic>
        <p:nvPicPr>
          <p:cNvPr id="8" name="Picture 7">
            <a:extLst>
              <a:ext uri="{FF2B5EF4-FFF2-40B4-BE49-F238E27FC236}">
                <a16:creationId xmlns:a16="http://schemas.microsoft.com/office/drawing/2014/main" id="{4920F265-F306-46B7-ACA0-87CD003F18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802" y="2904172"/>
            <a:ext cx="2735580" cy="1825145"/>
          </a:xfrm>
          <a:prstGeom prst="rect">
            <a:avLst/>
          </a:prstGeom>
        </p:spPr>
      </p:pic>
      <p:pic>
        <p:nvPicPr>
          <p:cNvPr id="12" name="Picture 11">
            <a:extLst>
              <a:ext uri="{FF2B5EF4-FFF2-40B4-BE49-F238E27FC236}">
                <a16:creationId xmlns:a16="http://schemas.microsoft.com/office/drawing/2014/main" id="{E0A73583-A2CB-4B07-B7D7-D949A9DC9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3048" y="3509005"/>
            <a:ext cx="2333752" cy="1166876"/>
          </a:xfrm>
          <a:prstGeom prst="rect">
            <a:avLst/>
          </a:prstGeom>
        </p:spPr>
      </p:pic>
      <p:pic>
        <p:nvPicPr>
          <p:cNvPr id="14" name="Picture 13">
            <a:extLst>
              <a:ext uri="{FF2B5EF4-FFF2-40B4-BE49-F238E27FC236}">
                <a16:creationId xmlns:a16="http://schemas.microsoft.com/office/drawing/2014/main" id="{05E938A3-74ED-46EE-BE29-A7DFD3C47E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6897" y="3266277"/>
            <a:ext cx="2288004" cy="1807691"/>
          </a:xfrm>
          <a:prstGeom prst="rect">
            <a:avLst/>
          </a:prstGeom>
        </p:spPr>
      </p:pic>
      <p:sp>
        <p:nvSpPr>
          <p:cNvPr id="15" name="TextBox 14">
            <a:extLst>
              <a:ext uri="{FF2B5EF4-FFF2-40B4-BE49-F238E27FC236}">
                <a16:creationId xmlns:a16="http://schemas.microsoft.com/office/drawing/2014/main" id="{E2D58632-DE0D-49C1-851C-1BB18C922AB5}"/>
              </a:ext>
            </a:extLst>
          </p:cNvPr>
          <p:cNvSpPr txBox="1"/>
          <p:nvPr/>
        </p:nvSpPr>
        <p:spPr>
          <a:xfrm>
            <a:off x="1648079" y="2504062"/>
            <a:ext cx="2466721" cy="400110"/>
          </a:xfrm>
          <a:prstGeom prst="rect">
            <a:avLst/>
          </a:prstGeom>
          <a:noFill/>
        </p:spPr>
        <p:txBody>
          <a:bodyPr wrap="square" rtlCol="0">
            <a:spAutoFit/>
          </a:bodyPr>
          <a:lstStyle/>
          <a:p>
            <a:r>
              <a:rPr lang="en-US" sz="2000" i="1" dirty="0">
                <a:solidFill>
                  <a:schemeClr val="bg1"/>
                </a:solidFill>
                <a:latin typeface="Arial" panose="020B0604020202020204" pitchFamily="34" charset="0"/>
                <a:cs typeface="Arial" panose="020B0604020202020204" pitchFamily="34" charset="0"/>
              </a:rPr>
              <a:t>Marquee Moon</a:t>
            </a:r>
            <a:endParaRPr lang="en-US" sz="2000" dirty="0">
              <a:solidFill>
                <a:schemeClr val="bg1"/>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F438663F-2B05-4353-ACD9-AEF4806D9496}"/>
              </a:ext>
            </a:extLst>
          </p:cNvPr>
          <p:cNvSpPr txBox="1"/>
          <p:nvPr/>
        </p:nvSpPr>
        <p:spPr>
          <a:xfrm>
            <a:off x="4969129" y="1941902"/>
            <a:ext cx="5101590" cy="400110"/>
          </a:xfrm>
          <a:prstGeom prst="rect">
            <a:avLst/>
          </a:prstGeom>
          <a:noFill/>
        </p:spPr>
        <p:txBody>
          <a:bodyPr wrap="square" rtlCol="0">
            <a:spAutoFit/>
          </a:bodyPr>
          <a:lstStyle/>
          <a:p>
            <a:r>
              <a:rPr lang="en-US" sz="2000" u="sng" dirty="0">
                <a:solidFill>
                  <a:srgbClr val="FFFF00"/>
                </a:solidFill>
                <a:latin typeface="Arial" panose="020B0604020202020204" pitchFamily="34" charset="0"/>
                <a:cs typeface="Arial" panose="020B0604020202020204" pitchFamily="34" charset="0"/>
              </a:rPr>
              <a:t>So think…</a:t>
            </a:r>
          </a:p>
        </p:txBody>
      </p:sp>
      <p:sp>
        <p:nvSpPr>
          <p:cNvPr id="17" name="TextBox 16">
            <a:extLst>
              <a:ext uri="{FF2B5EF4-FFF2-40B4-BE49-F238E27FC236}">
                <a16:creationId xmlns:a16="http://schemas.microsoft.com/office/drawing/2014/main" id="{B2743099-5A07-40E5-A384-694C1108A9A1}"/>
              </a:ext>
            </a:extLst>
          </p:cNvPr>
          <p:cNvSpPr txBox="1"/>
          <p:nvPr/>
        </p:nvSpPr>
        <p:spPr>
          <a:xfrm>
            <a:off x="7972679" y="2504062"/>
            <a:ext cx="2466721" cy="400110"/>
          </a:xfrm>
          <a:prstGeom prst="rect">
            <a:avLst/>
          </a:prstGeom>
          <a:noFill/>
        </p:spPr>
        <p:txBody>
          <a:bodyPr wrap="square" rtlCol="0">
            <a:spAutoFit/>
          </a:bodyPr>
          <a:lstStyle/>
          <a:p>
            <a:r>
              <a:rPr lang="en-US" sz="2000" i="1" dirty="0">
                <a:solidFill>
                  <a:schemeClr val="bg1"/>
                </a:solidFill>
                <a:latin typeface="Arial" panose="020B0604020202020204" pitchFamily="34" charset="0"/>
                <a:cs typeface="Arial" panose="020B0604020202020204" pitchFamily="34" charset="0"/>
              </a:rPr>
              <a:t>Infinite Jest</a:t>
            </a:r>
            <a:endParaRPr lang="en-US" sz="2000" dirty="0">
              <a:solidFill>
                <a:schemeClr val="bg1"/>
              </a:solidFill>
              <a:latin typeface="Arial" panose="020B0604020202020204" pitchFamily="34" charset="0"/>
              <a:cs typeface="Arial" panose="020B0604020202020204" pitchFamily="34" charset="0"/>
            </a:endParaRPr>
          </a:p>
        </p:txBody>
      </p:sp>
      <p:sp>
        <p:nvSpPr>
          <p:cNvPr id="18" name="Arrow: Right 17">
            <a:hlinkClick r:id="rId6" action="ppaction://hlinksldjump"/>
            <a:extLst>
              <a:ext uri="{FF2B5EF4-FFF2-40B4-BE49-F238E27FC236}">
                <a16:creationId xmlns:a16="http://schemas.microsoft.com/office/drawing/2014/main" id="{59FD308E-60B4-4FAA-8AB6-93DE7730ADDE}"/>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hlinkClick r:id="rId7" action="ppaction://hlinksldjump"/>
            <a:extLst>
              <a:ext uri="{FF2B5EF4-FFF2-40B4-BE49-F238E27FC236}">
                <a16:creationId xmlns:a16="http://schemas.microsoft.com/office/drawing/2014/main" id="{EF636882-2C01-45F6-A4B7-676D78B248A3}"/>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0F61BBA9-D02C-410C-B364-FC9F8E4EF6BA}"/>
              </a:ext>
            </a:extLst>
          </p:cNvPr>
          <p:cNvGrpSpPr/>
          <p:nvPr/>
        </p:nvGrpSpPr>
        <p:grpSpPr>
          <a:xfrm>
            <a:off x="22860" y="6147643"/>
            <a:ext cx="777240" cy="724466"/>
            <a:chOff x="22860" y="6147643"/>
            <a:chExt cx="777240" cy="724466"/>
          </a:xfrm>
        </p:grpSpPr>
        <p:sp>
          <p:nvSpPr>
            <p:cNvPr id="28" name="Arrow: Up 27">
              <a:hlinkClick r:id="rId8" action="ppaction://hlinksldjump"/>
              <a:extLst>
                <a:ext uri="{FF2B5EF4-FFF2-40B4-BE49-F238E27FC236}">
                  <a16:creationId xmlns:a16="http://schemas.microsoft.com/office/drawing/2014/main" id="{54DF9381-95D2-43E4-A7A8-81304EE09A48}"/>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86D66B2-EEC8-4624-8648-19DE87F5C6F7}"/>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348720626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3000"/>
                            </p:stCondLst>
                            <p:childTnLst>
                              <p:par>
                                <p:cTn id="28" presetID="26"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80">
                                          <p:stCondLst>
                                            <p:cond delay="0"/>
                                          </p:stCondLst>
                                        </p:cTn>
                                        <p:tgtEl>
                                          <p:spTgt spid="14"/>
                                        </p:tgtEl>
                                      </p:cBhvr>
                                    </p:animEffect>
                                    <p:anim calcmode="lin" valueType="num">
                                      <p:cBhvr>
                                        <p:cTn id="31"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36" dur="26">
                                          <p:stCondLst>
                                            <p:cond delay="650"/>
                                          </p:stCondLst>
                                        </p:cTn>
                                        <p:tgtEl>
                                          <p:spTgt spid="14"/>
                                        </p:tgtEl>
                                      </p:cBhvr>
                                      <p:to x="100000" y="60000"/>
                                    </p:animScale>
                                    <p:animScale>
                                      <p:cBhvr>
                                        <p:cTn id="37" dur="166" decel="50000">
                                          <p:stCondLst>
                                            <p:cond delay="676"/>
                                          </p:stCondLst>
                                        </p:cTn>
                                        <p:tgtEl>
                                          <p:spTgt spid="14"/>
                                        </p:tgtEl>
                                      </p:cBhvr>
                                      <p:to x="100000" y="100000"/>
                                    </p:animScale>
                                    <p:animScale>
                                      <p:cBhvr>
                                        <p:cTn id="38" dur="26">
                                          <p:stCondLst>
                                            <p:cond delay="1312"/>
                                          </p:stCondLst>
                                        </p:cTn>
                                        <p:tgtEl>
                                          <p:spTgt spid="14"/>
                                        </p:tgtEl>
                                      </p:cBhvr>
                                      <p:to x="100000" y="80000"/>
                                    </p:animScale>
                                    <p:animScale>
                                      <p:cBhvr>
                                        <p:cTn id="39" dur="166" decel="50000">
                                          <p:stCondLst>
                                            <p:cond delay="1338"/>
                                          </p:stCondLst>
                                        </p:cTn>
                                        <p:tgtEl>
                                          <p:spTgt spid="14"/>
                                        </p:tgtEl>
                                      </p:cBhvr>
                                      <p:to x="100000" y="100000"/>
                                    </p:animScale>
                                    <p:animScale>
                                      <p:cBhvr>
                                        <p:cTn id="40" dur="26">
                                          <p:stCondLst>
                                            <p:cond delay="1642"/>
                                          </p:stCondLst>
                                        </p:cTn>
                                        <p:tgtEl>
                                          <p:spTgt spid="14"/>
                                        </p:tgtEl>
                                      </p:cBhvr>
                                      <p:to x="100000" y="90000"/>
                                    </p:animScale>
                                    <p:animScale>
                                      <p:cBhvr>
                                        <p:cTn id="41" dur="166" decel="50000">
                                          <p:stCondLst>
                                            <p:cond delay="1668"/>
                                          </p:stCondLst>
                                        </p:cTn>
                                        <p:tgtEl>
                                          <p:spTgt spid="14"/>
                                        </p:tgtEl>
                                      </p:cBhvr>
                                      <p:to x="100000" y="100000"/>
                                    </p:animScale>
                                    <p:animScale>
                                      <p:cBhvr>
                                        <p:cTn id="42" dur="26">
                                          <p:stCondLst>
                                            <p:cond delay="1808"/>
                                          </p:stCondLst>
                                        </p:cTn>
                                        <p:tgtEl>
                                          <p:spTgt spid="14"/>
                                        </p:tgtEl>
                                      </p:cBhvr>
                                      <p:to x="100000" y="95000"/>
                                    </p:animScale>
                                    <p:animScale>
                                      <p:cBhvr>
                                        <p:cTn id="43"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5CE1E1-9D89-45EB-98D5-5927740F8F3D}"/>
              </a:ext>
            </a:extLst>
          </p:cNvPr>
          <p:cNvSpPr txBox="1"/>
          <p:nvPr/>
        </p:nvSpPr>
        <p:spPr>
          <a:xfrm>
            <a:off x="1181100" y="142875"/>
            <a:ext cx="10239376"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What makes multimedia different than regular media?</a:t>
            </a:r>
          </a:p>
        </p:txBody>
      </p:sp>
      <p:sp>
        <p:nvSpPr>
          <p:cNvPr id="3" name="TextBox 2">
            <a:extLst>
              <a:ext uri="{FF2B5EF4-FFF2-40B4-BE49-F238E27FC236}">
                <a16:creationId xmlns:a16="http://schemas.microsoft.com/office/drawing/2014/main" id="{808BB33F-64EE-47F4-91F2-F1EBB5746055}"/>
              </a:ext>
            </a:extLst>
          </p:cNvPr>
          <p:cNvSpPr txBox="1"/>
          <p:nvPr/>
        </p:nvSpPr>
        <p:spPr>
          <a:xfrm>
            <a:off x="1648079" y="2485060"/>
            <a:ext cx="246672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Two things:</a:t>
            </a:r>
          </a:p>
        </p:txBody>
      </p:sp>
      <p:sp>
        <p:nvSpPr>
          <p:cNvPr id="4" name="TextBox 3">
            <a:extLst>
              <a:ext uri="{FF2B5EF4-FFF2-40B4-BE49-F238E27FC236}">
                <a16:creationId xmlns:a16="http://schemas.microsoft.com/office/drawing/2014/main" id="{9A015BE5-6D1D-429B-A91B-EF3A0F0E08E1}"/>
              </a:ext>
            </a:extLst>
          </p:cNvPr>
          <p:cNvSpPr txBox="1"/>
          <p:nvPr/>
        </p:nvSpPr>
        <p:spPr>
          <a:xfrm>
            <a:off x="1648078" y="3883330"/>
            <a:ext cx="4981322"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1) It doesn’t combine different mediums</a:t>
            </a:r>
          </a:p>
        </p:txBody>
      </p:sp>
      <p:sp>
        <p:nvSpPr>
          <p:cNvPr id="5" name="TextBox 4">
            <a:extLst>
              <a:ext uri="{FF2B5EF4-FFF2-40B4-BE49-F238E27FC236}">
                <a16:creationId xmlns:a16="http://schemas.microsoft.com/office/drawing/2014/main" id="{18053FCA-3628-45CD-982B-BCA324294501}"/>
              </a:ext>
            </a:extLst>
          </p:cNvPr>
          <p:cNvSpPr txBox="1"/>
          <p:nvPr/>
        </p:nvSpPr>
        <p:spPr>
          <a:xfrm>
            <a:off x="2017649" y="4752010"/>
            <a:ext cx="5160391"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2) It isn’t sent via electrical or digital means</a:t>
            </a:r>
          </a:p>
        </p:txBody>
      </p:sp>
      <p:sp>
        <p:nvSpPr>
          <p:cNvPr id="6" name="Arrow: Right 5">
            <a:hlinkClick r:id="rId2" action="ppaction://hlinksldjump"/>
            <a:extLst>
              <a:ext uri="{FF2B5EF4-FFF2-40B4-BE49-F238E27FC236}">
                <a16:creationId xmlns:a16="http://schemas.microsoft.com/office/drawing/2014/main" id="{A48829E6-2DF3-4B08-B8AE-DF39751AE99C}"/>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7">
            <a:hlinkClick r:id="rId3" action="ppaction://hlinksldjump"/>
            <a:extLst>
              <a:ext uri="{FF2B5EF4-FFF2-40B4-BE49-F238E27FC236}">
                <a16:creationId xmlns:a16="http://schemas.microsoft.com/office/drawing/2014/main" id="{006A5900-064A-467E-976C-EC5BB38177C2}"/>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0611D199-FFDE-4892-BCD5-F46666958B49}"/>
              </a:ext>
            </a:extLst>
          </p:cNvPr>
          <p:cNvGrpSpPr/>
          <p:nvPr/>
        </p:nvGrpSpPr>
        <p:grpSpPr>
          <a:xfrm>
            <a:off x="22860" y="6147643"/>
            <a:ext cx="777240" cy="724466"/>
            <a:chOff x="22860" y="6147643"/>
            <a:chExt cx="777240" cy="724466"/>
          </a:xfrm>
        </p:grpSpPr>
        <p:sp>
          <p:nvSpPr>
            <p:cNvPr id="13" name="Arrow: Up 12">
              <a:hlinkClick r:id="rId4" action="ppaction://hlinksldjump"/>
              <a:extLst>
                <a:ext uri="{FF2B5EF4-FFF2-40B4-BE49-F238E27FC236}">
                  <a16:creationId xmlns:a16="http://schemas.microsoft.com/office/drawing/2014/main" id="{0DE8B2E4-FA53-4A81-A222-980A957F56F7}"/>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E01BD13-625B-4251-9EB1-71506D825591}"/>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104681243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53F7BF-EF41-4987-A2D8-8651197EB60A}"/>
              </a:ext>
            </a:extLst>
          </p:cNvPr>
          <p:cNvSpPr txBox="1"/>
          <p:nvPr/>
        </p:nvSpPr>
        <p:spPr>
          <a:xfrm>
            <a:off x="1895475" y="180975"/>
            <a:ext cx="862965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The Five Foundations of </a:t>
            </a:r>
            <a:r>
              <a:rPr lang="en-US" sz="3200" strike="sngStrike" dirty="0">
                <a:solidFill>
                  <a:schemeClr val="bg1"/>
                </a:solidFill>
                <a:latin typeface="Arial" panose="020B0604020202020204" pitchFamily="34" charset="0"/>
                <a:cs typeface="Arial" panose="020B0604020202020204" pitchFamily="34" charset="0"/>
              </a:rPr>
              <a:t>Fascism</a:t>
            </a:r>
            <a:r>
              <a:rPr lang="en-US" sz="3200" dirty="0">
                <a:solidFill>
                  <a:schemeClr val="bg1"/>
                </a:solidFill>
                <a:latin typeface="Arial" panose="020B0604020202020204" pitchFamily="34" charset="0"/>
                <a:cs typeface="Arial" panose="020B0604020202020204" pitchFamily="34" charset="0"/>
              </a:rPr>
              <a:t> Multimedia</a:t>
            </a:r>
          </a:p>
        </p:txBody>
      </p:sp>
      <p:sp>
        <p:nvSpPr>
          <p:cNvPr id="3" name="TextBox 2">
            <a:extLst>
              <a:ext uri="{FF2B5EF4-FFF2-40B4-BE49-F238E27FC236}">
                <a16:creationId xmlns:a16="http://schemas.microsoft.com/office/drawing/2014/main" id="{BA4413B4-F648-471B-9663-3956355D8C2D}"/>
              </a:ext>
            </a:extLst>
          </p:cNvPr>
          <p:cNvSpPr txBox="1"/>
          <p:nvPr/>
        </p:nvSpPr>
        <p:spPr>
          <a:xfrm>
            <a:off x="1293749" y="1559230"/>
            <a:ext cx="2466721" cy="830997"/>
          </a:xfrm>
          <a:prstGeom prst="rect">
            <a:avLst/>
          </a:prstGeom>
          <a:noFill/>
        </p:spPr>
        <p:txBody>
          <a:bodyPr wrap="square" rtlCol="0">
            <a:spAutoFit/>
          </a:bodyPr>
          <a:lstStyle/>
          <a:p>
            <a:r>
              <a:rPr lang="en-US" sz="4800" dirty="0">
                <a:solidFill>
                  <a:srgbClr val="FFFF00"/>
                </a:solidFill>
                <a:latin typeface="Arial" panose="020B0604020202020204" pitchFamily="34" charset="0"/>
                <a:cs typeface="Arial" panose="020B0604020202020204" pitchFamily="34" charset="0"/>
              </a:rPr>
              <a:t>Text</a:t>
            </a:r>
          </a:p>
        </p:txBody>
      </p:sp>
      <p:pic>
        <p:nvPicPr>
          <p:cNvPr id="7" name="Picture 6">
            <a:extLst>
              <a:ext uri="{FF2B5EF4-FFF2-40B4-BE49-F238E27FC236}">
                <a16:creationId xmlns:a16="http://schemas.microsoft.com/office/drawing/2014/main" id="{EC699612-A056-4010-97C8-57E95A9A5D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5598" y="3001518"/>
            <a:ext cx="2404872" cy="1243584"/>
          </a:xfrm>
          <a:prstGeom prst="rect">
            <a:avLst/>
          </a:prstGeom>
        </p:spPr>
      </p:pic>
      <p:sp>
        <p:nvSpPr>
          <p:cNvPr id="8" name="Arrow: Right 7">
            <a:hlinkClick r:id="rId7" action="ppaction://hlinksldjump"/>
            <a:extLst>
              <a:ext uri="{FF2B5EF4-FFF2-40B4-BE49-F238E27FC236}">
                <a16:creationId xmlns:a16="http://schemas.microsoft.com/office/drawing/2014/main" id="{1E3ED3DD-1AE0-4823-9007-79830687A3DD}"/>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Left 10">
            <a:hlinkClick r:id="rId8" action="ppaction://hlinksldjump"/>
            <a:extLst>
              <a:ext uri="{FF2B5EF4-FFF2-40B4-BE49-F238E27FC236}">
                <a16:creationId xmlns:a16="http://schemas.microsoft.com/office/drawing/2014/main" id="{2DF40FA8-4DF3-4CD8-93AB-8ACAC5D8A168}"/>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B7289CA6-EDF7-4288-983B-7DA65E0A37E6}"/>
              </a:ext>
            </a:extLst>
          </p:cNvPr>
          <p:cNvGrpSpPr/>
          <p:nvPr/>
        </p:nvGrpSpPr>
        <p:grpSpPr>
          <a:xfrm>
            <a:off x="22860" y="6147643"/>
            <a:ext cx="777240" cy="724466"/>
            <a:chOff x="22860" y="6147643"/>
            <a:chExt cx="777240" cy="724466"/>
          </a:xfrm>
        </p:grpSpPr>
        <p:sp>
          <p:nvSpPr>
            <p:cNvPr id="16" name="Arrow: Up 15">
              <a:hlinkClick r:id="rId9" action="ppaction://hlinksldjump"/>
              <a:extLst>
                <a:ext uri="{FF2B5EF4-FFF2-40B4-BE49-F238E27FC236}">
                  <a16:creationId xmlns:a16="http://schemas.microsoft.com/office/drawing/2014/main" id="{7A390468-26D4-4E04-83A9-C696CAF8502C}"/>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2C048A3-86A2-42D2-86A2-85DB45D0D862}"/>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
        <p:nvSpPr>
          <p:cNvPr id="18" name="TextBox 17">
            <a:extLst>
              <a:ext uri="{FF2B5EF4-FFF2-40B4-BE49-F238E27FC236}">
                <a16:creationId xmlns:a16="http://schemas.microsoft.com/office/drawing/2014/main" id="{8097570C-DA0C-4925-AF09-CADDF2339963}"/>
              </a:ext>
            </a:extLst>
          </p:cNvPr>
          <p:cNvSpPr txBox="1"/>
          <p:nvPr/>
        </p:nvSpPr>
        <p:spPr>
          <a:xfrm>
            <a:off x="4577969" y="1559230"/>
            <a:ext cx="3434461" cy="830997"/>
          </a:xfrm>
          <a:prstGeom prst="rect">
            <a:avLst/>
          </a:prstGeom>
          <a:noFill/>
        </p:spPr>
        <p:txBody>
          <a:bodyPr wrap="square" rtlCol="0">
            <a:spAutoFit/>
          </a:bodyPr>
          <a:lstStyle/>
          <a:p>
            <a:r>
              <a:rPr lang="en-US" sz="4800" dirty="0">
                <a:solidFill>
                  <a:srgbClr val="FF0000"/>
                </a:solidFill>
                <a:latin typeface="Arial" panose="020B0604020202020204" pitchFamily="34" charset="0"/>
                <a:cs typeface="Arial" panose="020B0604020202020204" pitchFamily="34" charset="0"/>
              </a:rPr>
              <a:t>Animation</a:t>
            </a:r>
          </a:p>
        </p:txBody>
      </p:sp>
      <p:pic>
        <p:nvPicPr>
          <p:cNvPr id="20" name="20171103_234012">
            <a:hlinkClick r:id="" action="ppaction://media"/>
            <a:extLst>
              <a:ext uri="{FF2B5EF4-FFF2-40B4-BE49-F238E27FC236}">
                <a16:creationId xmlns:a16="http://schemas.microsoft.com/office/drawing/2014/main" id="{32D1BA6D-88CD-4F22-9C5E-5BCA8C54AE24}"/>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8727759" y="1243584"/>
            <a:ext cx="1688354" cy="3001518"/>
          </a:xfrm>
          <a:prstGeom prst="rect">
            <a:avLst/>
          </a:prstGeom>
        </p:spPr>
      </p:pic>
      <p:sp>
        <p:nvSpPr>
          <p:cNvPr id="21" name="TextBox 20">
            <a:extLst>
              <a:ext uri="{FF2B5EF4-FFF2-40B4-BE49-F238E27FC236}">
                <a16:creationId xmlns:a16="http://schemas.microsoft.com/office/drawing/2014/main" id="{BC58CA24-31A5-4C5C-82BB-E262539E530C}"/>
              </a:ext>
            </a:extLst>
          </p:cNvPr>
          <p:cNvSpPr txBox="1"/>
          <p:nvPr/>
        </p:nvSpPr>
        <p:spPr>
          <a:xfrm>
            <a:off x="9203055" y="4369766"/>
            <a:ext cx="8629650"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Video</a:t>
            </a:r>
          </a:p>
        </p:txBody>
      </p:sp>
      <p:sp>
        <p:nvSpPr>
          <p:cNvPr id="23" name="TextBox 22">
            <a:extLst>
              <a:ext uri="{FF2B5EF4-FFF2-40B4-BE49-F238E27FC236}">
                <a16:creationId xmlns:a16="http://schemas.microsoft.com/office/drawing/2014/main" id="{690DADC6-2833-4C7F-BD2D-820D607A0D55}"/>
              </a:ext>
            </a:extLst>
          </p:cNvPr>
          <p:cNvSpPr txBox="1"/>
          <p:nvPr/>
        </p:nvSpPr>
        <p:spPr>
          <a:xfrm>
            <a:off x="5343525" y="3560439"/>
            <a:ext cx="8629650" cy="523220"/>
          </a:xfrm>
          <a:prstGeom prst="rect">
            <a:avLst/>
          </a:prstGeom>
          <a:noFill/>
        </p:spPr>
        <p:txBody>
          <a:bodyPr wrap="square" rtlCol="0">
            <a:spAutoFit/>
          </a:bodyPr>
          <a:lstStyle/>
          <a:p>
            <a:r>
              <a:rPr lang="en-US" sz="2800" dirty="0">
                <a:solidFill>
                  <a:srgbClr val="7030A0"/>
                </a:solidFill>
                <a:latin typeface="Arial" panose="020B0604020202020204" pitchFamily="34" charset="0"/>
                <a:cs typeface="Arial" panose="020B0604020202020204" pitchFamily="34" charset="0"/>
              </a:rPr>
              <a:t>Sound</a:t>
            </a:r>
          </a:p>
        </p:txBody>
      </p:sp>
      <p:pic>
        <p:nvPicPr>
          <p:cNvPr id="24" name="Voice 006_sd">
            <a:hlinkClick r:id="" action="ppaction://media"/>
            <a:extLst>
              <a:ext uri="{FF2B5EF4-FFF2-40B4-BE49-F238E27FC236}">
                <a16:creationId xmlns:a16="http://schemas.microsoft.com/office/drawing/2014/main" id="{6A4F5270-E98E-44FB-AB4F-6D015BB4E507}"/>
              </a:ext>
            </a:extLst>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5831333" y="2928913"/>
            <a:ext cx="509587" cy="509587"/>
          </a:xfrm>
          <a:prstGeom prst="rect">
            <a:avLst/>
          </a:prstGeom>
        </p:spPr>
      </p:pic>
    </p:spTree>
    <p:extLst>
      <p:ext uri="{BB962C8B-B14F-4D97-AF65-F5344CB8AC3E}">
        <p14:creationId xmlns:p14="http://schemas.microsoft.com/office/powerpoint/2010/main" val="262462180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8"/>
                                        </p:tgtEl>
                                        <p:attrNameLst>
                                          <p:attrName>ppt_x</p:attrName>
                                          <p:attrName>ppt_y</p:attrName>
                                        </p:attrNameLst>
                                      </p:cBhvr>
                                    </p:animMotion>
                                    <p:animRot by="1500000">
                                      <p:cBhvr>
                                        <p:cTn id="7" dur="125" fill="hold">
                                          <p:stCondLst>
                                            <p:cond delay="0"/>
                                          </p:stCondLst>
                                        </p:cTn>
                                        <p:tgtEl>
                                          <p:spTgt spid="18"/>
                                        </p:tgtEl>
                                        <p:attrNameLst>
                                          <p:attrName>r</p:attrName>
                                        </p:attrNameLst>
                                      </p:cBhvr>
                                    </p:animRot>
                                    <p:animRot by="-1500000">
                                      <p:cBhvr>
                                        <p:cTn id="8" dur="125" fill="hold">
                                          <p:stCondLst>
                                            <p:cond delay="125"/>
                                          </p:stCondLst>
                                        </p:cTn>
                                        <p:tgtEl>
                                          <p:spTgt spid="18"/>
                                        </p:tgtEl>
                                        <p:attrNameLst>
                                          <p:attrName>r</p:attrName>
                                        </p:attrNameLst>
                                      </p:cBhvr>
                                    </p:animRot>
                                    <p:animRot by="-1500000">
                                      <p:cBhvr>
                                        <p:cTn id="9" dur="125" fill="hold">
                                          <p:stCondLst>
                                            <p:cond delay="250"/>
                                          </p:stCondLst>
                                        </p:cTn>
                                        <p:tgtEl>
                                          <p:spTgt spid="18"/>
                                        </p:tgtEl>
                                        <p:attrNameLst>
                                          <p:attrName>r</p:attrName>
                                        </p:attrNameLst>
                                      </p:cBhvr>
                                    </p:animRot>
                                    <p:animRot by="1500000">
                                      <p:cBhvr>
                                        <p:cTn id="10" dur="125" fill="hold">
                                          <p:stCondLst>
                                            <p:cond delay="375"/>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088" fill="hold"/>
                                        <p:tgtEl>
                                          <p:spTgt spid="20"/>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2763"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20"/>
                </p:tgtEl>
              </p:cMediaNode>
            </p:video>
            <p:seq concurrent="1" nextAc="seek">
              <p:cTn id="20" restart="whenNotActive" fill="hold" evtFilter="cancelBubble" nodeType="interactiveSeq">
                <p:stCondLst>
                  <p:cond evt="onClick" delay="0">
                    <p:tgtEl>
                      <p:spTgt spid="20"/>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20"/>
                                        </p:tgtEl>
                                      </p:cBhvr>
                                    </p:cmd>
                                  </p:childTnLst>
                                </p:cTn>
                              </p:par>
                            </p:childTnLst>
                          </p:cTn>
                        </p:par>
                      </p:childTnLst>
                    </p:cTn>
                  </p:par>
                </p:childTnLst>
              </p:cTn>
              <p:nextCondLst>
                <p:cond evt="onClick" delay="0">
                  <p:tgtEl>
                    <p:spTgt spid="20"/>
                  </p:tgtEl>
                </p:cond>
              </p:nextCondLst>
            </p:seq>
            <p:audio>
              <p:cMediaNode vol="45000">
                <p:cTn id="25" fill="hold" display="0">
                  <p:stCondLst>
                    <p:cond delay="indefinite"/>
                  </p:stCondLst>
                  <p:endCondLst>
                    <p:cond evt="onStopAudio" delay="0">
                      <p:tgtEl>
                        <p:sldTgt/>
                      </p:tgtEl>
                    </p:cond>
                  </p:endCondLst>
                </p:cTn>
                <p:tgtEl>
                  <p:spTgt spid="24"/>
                </p:tgtEl>
              </p:cMediaNode>
            </p:audio>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B77BBC-7E7D-49DC-8927-FEE06A21DE4B}"/>
              </a:ext>
            </a:extLst>
          </p:cNvPr>
          <p:cNvSpPr txBox="1"/>
          <p:nvPr/>
        </p:nvSpPr>
        <p:spPr>
          <a:xfrm>
            <a:off x="4581525" y="133350"/>
            <a:ext cx="6534150" cy="584775"/>
          </a:xfrm>
          <a:prstGeom prst="rect">
            <a:avLst/>
          </a:prstGeom>
          <a:noFill/>
        </p:spPr>
        <p:txBody>
          <a:bodyPr wrap="square" rtlCol="0">
            <a:spAutoFit/>
          </a:bodyPr>
          <a:lstStyle/>
          <a:p>
            <a:r>
              <a:rPr lang="en-US" sz="3200" dirty="0">
                <a:solidFill>
                  <a:schemeClr val="bg1"/>
                </a:solidFill>
                <a:latin typeface="Arial" panose="020B0604020202020204" pitchFamily="34" charset="0"/>
                <a:cs typeface="Arial" panose="020B0604020202020204" pitchFamily="34" charset="0"/>
              </a:rPr>
              <a:t>Textual Analysis</a:t>
            </a:r>
          </a:p>
        </p:txBody>
      </p:sp>
      <p:sp>
        <p:nvSpPr>
          <p:cNvPr id="4" name="TextBox 3">
            <a:extLst>
              <a:ext uri="{FF2B5EF4-FFF2-40B4-BE49-F238E27FC236}">
                <a16:creationId xmlns:a16="http://schemas.microsoft.com/office/drawing/2014/main" id="{49B90784-7FE2-47AD-8F74-5E7C17DD7B11}"/>
              </a:ext>
            </a:extLst>
          </p:cNvPr>
          <p:cNvSpPr txBox="1"/>
          <p:nvPr/>
        </p:nvSpPr>
        <p:spPr>
          <a:xfrm>
            <a:off x="1419479" y="1216330"/>
            <a:ext cx="8398891" cy="2554545"/>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Text has two primary purposes:</a:t>
            </a:r>
          </a:p>
          <a:p>
            <a:endParaRPr lang="en-US" sz="2000" dirty="0">
              <a:solidFill>
                <a:schemeClr val="bg1"/>
              </a:solidFill>
              <a:latin typeface="Arial" panose="020B0604020202020204" pitchFamily="34" charset="0"/>
              <a:cs typeface="Arial" panose="020B0604020202020204" pitchFamily="34" charset="0"/>
            </a:endParaRPr>
          </a:p>
          <a:p>
            <a:endParaRPr lang="en-US" sz="2000" dirty="0">
              <a:solidFill>
                <a:schemeClr val="bg1"/>
              </a:solidFill>
              <a:latin typeface="Arial" panose="020B0604020202020204" pitchFamily="34" charset="0"/>
              <a:cs typeface="Arial" panose="020B0604020202020204" pitchFamily="34" charset="0"/>
            </a:endParaRPr>
          </a:p>
          <a:p>
            <a:pPr marL="457200" indent="-457200">
              <a:buAutoNum type="arabicParenR"/>
            </a:pPr>
            <a:r>
              <a:rPr lang="en-US" sz="2000" dirty="0">
                <a:solidFill>
                  <a:schemeClr val="bg1"/>
                </a:solidFill>
                <a:latin typeface="Arial" panose="020B0604020202020204" pitchFamily="34" charset="0"/>
                <a:cs typeface="Arial" panose="020B0604020202020204" pitchFamily="34" charset="0"/>
              </a:rPr>
              <a:t>It alerts us to when the next Fever Ray show is by conveying meaning.</a:t>
            </a:r>
          </a:p>
          <a:p>
            <a:pPr marL="457200" indent="-457200">
              <a:buAutoNum type="arabicParenR"/>
            </a:pPr>
            <a:endParaRPr lang="en-US" sz="2000" dirty="0">
              <a:solidFill>
                <a:schemeClr val="bg1"/>
              </a:solidFill>
              <a:latin typeface="Arial" panose="020B0604020202020204" pitchFamily="34" charset="0"/>
              <a:cs typeface="Arial" panose="020B0604020202020204" pitchFamily="34" charset="0"/>
            </a:endParaRPr>
          </a:p>
          <a:p>
            <a:pPr marL="457200" indent="-457200">
              <a:buAutoNum type="arabicParenR"/>
            </a:pPr>
            <a:r>
              <a:rPr lang="en-US" sz="2000" dirty="0">
                <a:solidFill>
                  <a:schemeClr val="bg1"/>
                </a:solidFill>
                <a:latin typeface="Arial" panose="020B0604020202020204" pitchFamily="34" charset="0"/>
                <a:cs typeface="Arial" panose="020B0604020202020204" pitchFamily="34" charset="0"/>
              </a:rPr>
              <a:t>It helps us find our way around on websites like VICE.     </a:t>
            </a:r>
          </a:p>
          <a:p>
            <a:pPr marL="457200" indent="-457200">
              <a:buAutoNum type="arabicParenR"/>
            </a:pPr>
            <a:endParaRPr lang="en-US" sz="2000" dirty="0">
              <a:solidFill>
                <a:schemeClr val="bg1"/>
              </a:solidFill>
              <a:latin typeface="Arial" panose="020B0604020202020204" pitchFamily="34" charset="0"/>
              <a:cs typeface="Arial" panose="020B0604020202020204" pitchFamily="34" charset="0"/>
            </a:endParaRPr>
          </a:p>
        </p:txBody>
      </p:sp>
      <p:sp>
        <p:nvSpPr>
          <p:cNvPr id="5" name="Arrow: Right 4">
            <a:hlinkClick r:id="rId2" action="ppaction://hlinksldjump"/>
            <a:extLst>
              <a:ext uri="{FF2B5EF4-FFF2-40B4-BE49-F238E27FC236}">
                <a16:creationId xmlns:a16="http://schemas.microsoft.com/office/drawing/2014/main" id="{942400A1-2AE9-44AA-BAB0-EAABDC8391D5}"/>
              </a:ext>
            </a:extLst>
          </p:cNvPr>
          <p:cNvSpPr/>
          <p:nvPr/>
        </p:nvSpPr>
        <p:spPr>
          <a:xfrm>
            <a:off x="10812780" y="5909310"/>
            <a:ext cx="868680" cy="674370"/>
          </a:xfrm>
          <a:prstGeom prst="rightArrow">
            <a:avLst/>
          </a:prstGeom>
          <a:solidFill>
            <a:srgbClr val="57AF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hlinkClick r:id="rId3" action="ppaction://hlinksldjump"/>
            <a:extLst>
              <a:ext uri="{FF2B5EF4-FFF2-40B4-BE49-F238E27FC236}">
                <a16:creationId xmlns:a16="http://schemas.microsoft.com/office/drawing/2014/main" id="{840F1DCE-6471-4BEF-8906-679FC238FCD3}"/>
              </a:ext>
            </a:extLst>
          </p:cNvPr>
          <p:cNvSpPr/>
          <p:nvPr/>
        </p:nvSpPr>
        <p:spPr>
          <a:xfrm>
            <a:off x="9772650" y="5932170"/>
            <a:ext cx="902970" cy="66294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68CC673-362B-4865-995E-4C0DD1E79483}"/>
              </a:ext>
            </a:extLst>
          </p:cNvPr>
          <p:cNvGrpSpPr/>
          <p:nvPr/>
        </p:nvGrpSpPr>
        <p:grpSpPr>
          <a:xfrm>
            <a:off x="22860" y="6147643"/>
            <a:ext cx="777240" cy="724466"/>
            <a:chOff x="22860" y="6147643"/>
            <a:chExt cx="777240" cy="724466"/>
          </a:xfrm>
        </p:grpSpPr>
        <p:sp>
          <p:nvSpPr>
            <p:cNvPr id="11" name="Arrow: Up 10">
              <a:hlinkClick r:id="rId4" action="ppaction://hlinksldjump"/>
              <a:extLst>
                <a:ext uri="{FF2B5EF4-FFF2-40B4-BE49-F238E27FC236}">
                  <a16:creationId xmlns:a16="http://schemas.microsoft.com/office/drawing/2014/main" id="{B1120A99-9604-469A-A25F-C7E8141F6594}"/>
                </a:ext>
              </a:extLst>
            </p:cNvPr>
            <p:cNvSpPr/>
            <p:nvPr/>
          </p:nvSpPr>
          <p:spPr>
            <a:xfrm>
              <a:off x="57150" y="6147643"/>
              <a:ext cx="548640" cy="424607"/>
            </a:xfrm>
            <a:prstGeom prst="upArrow">
              <a:avLst>
                <a:gd name="adj1" fmla="val 625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75FFE71-ABF8-488A-AAB9-EA643718A9D9}"/>
                </a:ext>
              </a:extLst>
            </p:cNvPr>
            <p:cNvSpPr txBox="1"/>
            <p:nvPr/>
          </p:nvSpPr>
          <p:spPr>
            <a:xfrm>
              <a:off x="22860" y="6595110"/>
              <a:ext cx="777240"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HOME</a:t>
              </a:r>
            </a:p>
          </p:txBody>
        </p:sp>
      </p:grpSp>
    </p:spTree>
    <p:extLst>
      <p:ext uri="{BB962C8B-B14F-4D97-AF65-F5344CB8AC3E}">
        <p14:creationId xmlns:p14="http://schemas.microsoft.com/office/powerpoint/2010/main" val="250098290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4633</TotalTime>
  <Words>2676</Words>
  <Application>Microsoft Office PowerPoint</Application>
  <PresentationFormat>Widescreen</PresentationFormat>
  <Paragraphs>224</Paragraphs>
  <Slides>33</Slides>
  <Notes>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游ゴシック</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Cohen, Benjamin</dc:creator>
  <cp:lastModifiedBy>Cohen, Benjamin</cp:lastModifiedBy>
  <cp:revision>66</cp:revision>
  <dcterms:created xsi:type="dcterms:W3CDTF">2017-10-31T22:41:17Z</dcterms:created>
  <dcterms:modified xsi:type="dcterms:W3CDTF">2017-11-04T03:54:52Z</dcterms:modified>
</cp:coreProperties>
</file>