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3" autoAdjust="0"/>
    <p:restoredTop sz="94660"/>
  </p:normalViewPr>
  <p:slideViewPr>
    <p:cSldViewPr snapToGrid="0">
      <p:cViewPr varScale="1">
        <p:scale>
          <a:sx n="78" d="100"/>
          <a:sy n="78" d="100"/>
        </p:scale>
        <p:origin x="120" y="6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477744A-06A1-49D2-9C6E-AB57D7A55DCC}" type="datetime1">
              <a:rPr lang="en-US" smtClean="0"/>
              <a:t>12/6/2017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Simony_Tyler_18C_Safety</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EC29123-E351-42F7-835C-DA784A3B3C82}" type="slidenum">
              <a:rPr lang="en-US" smtClean="0"/>
              <a:t>‹#›</a:t>
            </a:fld>
            <a:endParaRPr lang="en-US"/>
          </a:p>
        </p:txBody>
      </p:sp>
    </p:spTree>
    <p:extLst>
      <p:ext uri="{BB962C8B-B14F-4D97-AF65-F5344CB8AC3E}">
        <p14:creationId xmlns:p14="http://schemas.microsoft.com/office/powerpoint/2010/main" val="3082649387"/>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8B8135-78B5-4237-98A9-38B80A094F66}" type="datetime1">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Simony_Tyler_18C_Safety</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EB3F2C-203E-4CE4-BA59-F608C00688B3}" type="slidenum">
              <a:rPr lang="en-US" smtClean="0"/>
              <a:t>‹#›</a:t>
            </a:fld>
            <a:endParaRPr lang="en-US"/>
          </a:p>
        </p:txBody>
      </p:sp>
    </p:spTree>
    <p:extLst>
      <p:ext uri="{BB962C8B-B14F-4D97-AF65-F5344CB8AC3E}">
        <p14:creationId xmlns:p14="http://schemas.microsoft.com/office/powerpoint/2010/main" val="3159460913"/>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9FAB8-BC82-4C39-B5BC-B617C5F8AAEB}" type="datetime1">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t>12/6/2017</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5" name="Footer Placeholder 4"/>
          <p:cNvSpPr>
            <a:spLocks noGrp="1"/>
          </p:cNvSpPr>
          <p:nvPr>
            <p:ph type="ftr" sz="quarter" idx="11"/>
          </p:nvPr>
        </p:nvSpPr>
        <p:spPr>
          <a:xfrm>
            <a:off x="5332412" y="5883275"/>
            <a:ext cx="4324044"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EB82FB-3FA5-4F85-93FC-C9FA2921125E}" type="slidenum">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969390885"/>
      </p:ext>
    </p:extLst>
  </p:cSld>
  <p:clrMapOvr>
    <a:masterClrMapping/>
  </p:clrMapOvr>
  <p:transition spd="med">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698601-74CA-4801-B55E-262CE7FC14AF}" type="datetime1">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t>12/6/2017</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6" name="Slide Number Placeholder 5"/>
          <p:cNvSpPr>
            <a:spLocks noGrp="1"/>
          </p:cNvSpPr>
          <p:nvPr>
            <p:ph type="sldNum" sz="quarter" idx="12"/>
          </p:nvPr>
        </p:nvSpPr>
        <p:spPr>
          <a:xfrm>
            <a:off x="10951856" y="5867131"/>
            <a:ext cx="551167"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EB82FB-3FA5-4F85-93FC-C9FA2921125E}" type="slidenum">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1332087051"/>
      </p:ext>
    </p:extLst>
  </p:cSld>
  <p:clrMapOvr>
    <a:masterClrMapping/>
  </p:clrMapOvr>
  <p:transition spd="med">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A26BB64-648C-4705-A149-795978AB74C9}" type="datetime1">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t>12/6/2017</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EB82FB-3FA5-4F85-93FC-C9FA2921125E}" type="slidenum">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3387794314"/>
      </p:ext>
    </p:extLst>
  </p:cSld>
  <p:clrMapOvr>
    <a:masterClrMapping/>
  </p:clrMapOvr>
  <p:transition spd="med">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ABD6B81-1A04-4FE8-8D96-A00BDB733629}" type="datetime1">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t>12/6/2017</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EB82FB-3FA5-4F85-93FC-C9FA2921125E}" type="slidenum">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323399988"/>
      </p:ext>
    </p:extLst>
  </p:cSld>
  <p:clrMapOvr>
    <a:masterClrMapping/>
  </p:clrMapOvr>
  <p:transition spd="med">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D1B62CF-1B47-4A48-B952-92A415BBC752}" type="datetime1">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t>12/6/2017</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DEB82FB-3FA5-4F85-93FC-C9FA2921125E}" type="slidenum">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200608111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Lst>
  <p:transition spd="med">
    <p:wipe dir="r"/>
  </p:transition>
  <p:timing>
    <p:tnLst>
      <p:par>
        <p:cTn id="1" dur="indefinite" restart="never" nodeType="tmRoot"/>
      </p:par>
    </p:tnLst>
  </p:timing>
  <p:hf hdr="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3.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Sensation Park</a:t>
            </a:r>
            <a:endParaRPr lang="en-US" dirty="0"/>
          </a:p>
        </p:txBody>
      </p:sp>
      <p:sp>
        <p:nvSpPr>
          <p:cNvPr id="3" name="Subtitle 2"/>
          <p:cNvSpPr>
            <a:spLocks noGrp="1"/>
          </p:cNvSpPr>
          <p:nvPr>
            <p:ph type="subTitle" idx="1"/>
          </p:nvPr>
        </p:nvSpPr>
        <p:spPr/>
        <p:txBody>
          <a:bodyPr>
            <a:normAutofit/>
          </a:bodyPr>
          <a:lstStyle/>
          <a:p>
            <a:r>
              <a:rPr lang="en-US" sz="2800" smtClean="0"/>
              <a:t>Employee Safety Training</a:t>
            </a:r>
            <a:endParaRPr lang="en-US" sz="2800" dirty="0"/>
          </a:p>
        </p:txBody>
      </p:sp>
      <p:pic>
        <p:nvPicPr>
          <p:cNvPr id="4" name="Picture 3" descr="&lt;strong&gt;Red&lt;/strong&gt; Traffic &lt;strong&gt;Light&lt;/strong&gt; pictures, free use image, 21-33-93 by ..."/>
          <p:cNvPicPr>
            <a:picLocks noChangeAspect="1"/>
          </p:cNvPicPr>
          <p:nvPr/>
        </p:nvPicPr>
        <p:blipFill rotWithShape="1">
          <a:blip r:embed="rId2">
            <a:extLst>
              <a:ext uri="{28A0092B-C50C-407E-A947-70E740481C1C}">
                <a14:useLocalDpi xmlns:a14="http://schemas.microsoft.com/office/drawing/2010/main" val="0"/>
              </a:ext>
            </a:extLst>
          </a:blip>
          <a:srcRect b="7916"/>
          <a:stretch/>
        </p:blipFill>
        <p:spPr>
          <a:xfrm>
            <a:off x="7769039" y="0"/>
            <a:ext cx="2072640" cy="2862877"/>
          </a:xfrm>
          <a:prstGeom prst="ellipse">
            <a:avLst/>
          </a:prstGeom>
          <a:effectLst>
            <a:softEdge rad="635000"/>
          </a:effectLst>
        </p:spPr>
      </p:pic>
      <p:sp>
        <p:nvSpPr>
          <p:cNvPr id="5" name="Date Placeholder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00422F-B6C2-4C4D-9730-25E1037A66C6}" type="datetime1">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t>12/6/2017</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EB82FB-3FA5-4F85-93FC-C9FA2921125E}" type="slidenum">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2978045093"/>
      </p:ext>
    </p:extLst>
  </p:cSld>
  <p:clrMapOvr>
    <a:overrideClrMapping bg1="dk1" tx1="lt1" bg2="dk2" tx2="lt2" accent1="accent1" accent2="accent2" accent3="accent3" accent4="accent4" accent5="accent5" accent6="accent6" hlink="hlink" folHlink="folHlink"/>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86644" y="685800"/>
            <a:ext cx="10018713" cy="1752599"/>
          </a:xfrm>
        </p:spPr>
        <p:txBody>
          <a:bodyPr/>
          <a:lstStyle/>
          <a:p>
            <a:r>
              <a:rPr lang="en-US" dirty="0" smtClean="0"/>
              <a:t>Our Top Priority</a:t>
            </a:r>
            <a:endParaRPr lang="en-US" dirty="0"/>
          </a:p>
        </p:txBody>
      </p:sp>
      <p:sp>
        <p:nvSpPr>
          <p:cNvPr id="3" name="Content Placeholder 2"/>
          <p:cNvSpPr>
            <a:spLocks noGrp="1"/>
          </p:cNvSpPr>
          <p:nvPr>
            <p:ph idx="1"/>
          </p:nvPr>
        </p:nvSpPr>
        <p:spPr>
          <a:xfrm>
            <a:off x="2241804" y="2438399"/>
            <a:ext cx="7708392" cy="3337560"/>
          </a:xfrm>
          <a:solidFill>
            <a:schemeClr val="accent1">
              <a:lumMod val="20000"/>
              <a:lumOff val="80000"/>
            </a:schemeClr>
          </a:solidFill>
          <a:ln w="38100">
            <a:solidFill>
              <a:schemeClr val="tx1"/>
            </a:solidFill>
          </a:ln>
          <a:scene3d>
            <a:camera prst="orthographicFront"/>
            <a:lightRig rig="threePt" dir="t"/>
          </a:scene3d>
          <a:sp3d>
            <a:bevelT w="114300" prst="artDeco"/>
          </a:sp3d>
        </p:spPr>
        <p:txBody>
          <a:bodyPr>
            <a:normAutofit/>
          </a:bodyPr>
          <a:lstStyle/>
          <a:p>
            <a:pPr marL="0" indent="0" algn="ctr">
              <a:lnSpc>
                <a:spcPct val="200000"/>
              </a:lnSpc>
              <a:buNone/>
            </a:pPr>
            <a:r>
              <a:rPr lang="en-US" b="1" i="1" dirty="0" smtClean="0"/>
              <a:t>At Sensation Park, guest and employee safety is our top priority. Staff must report all accidents, no matter how minor, so that trained safety and security personnel can document and officially report incidents. </a:t>
            </a:r>
            <a:endParaRPr lang="en-US" b="1" i="1" dirty="0"/>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93DE32-4157-43C9-BE59-D42BD67BAC1A}" type="datetime1">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t>12/6/2017</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EB82FB-3FA5-4F85-93FC-C9FA2921125E}" type="slidenum">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2385202630"/>
      </p:ext>
    </p:extLst>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35000" y="76200"/>
            <a:ext cx="10922000"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364259" y="965886"/>
            <a:ext cx="8229600" cy="3657600"/>
          </a:xfrm>
        </p:spPr>
        <p:txBody>
          <a:bodyPr>
            <a:normAutofit/>
          </a:bodyPr>
          <a:lstStyle/>
          <a:p>
            <a:pPr marL="457200" indent="-457200">
              <a:buFont typeface="+mj-lt"/>
              <a:buAutoNum type="arabicPeriod"/>
            </a:pPr>
            <a:r>
              <a:rPr lang="en-US" sz="2000" dirty="0" smtClean="0">
                <a:latin typeface="Arial" panose="020B0604020202020204" pitchFamily="34" charset="0"/>
                <a:cs typeface="Arial" panose="020B0604020202020204" pitchFamily="34" charset="0"/>
              </a:rPr>
              <a:t>Complete scheduled equipment checks</a:t>
            </a:r>
          </a:p>
          <a:p>
            <a:pPr marL="457200" indent="-457200">
              <a:buFont typeface="+mj-lt"/>
              <a:buAutoNum type="arabicPeriod"/>
            </a:pPr>
            <a:r>
              <a:rPr lang="en-US" sz="2000" dirty="0" smtClean="0">
                <a:latin typeface="Arial" panose="020B0604020202020204" pitchFamily="34" charset="0"/>
                <a:cs typeface="Arial" panose="020B0604020202020204" pitchFamily="34" charset="0"/>
              </a:rPr>
              <a:t>Enforce boarding restrictions for all rides</a:t>
            </a:r>
          </a:p>
          <a:p>
            <a:pPr marL="457200" indent="-457200">
              <a:buFont typeface="+mj-lt"/>
              <a:buAutoNum type="arabicPeriod"/>
            </a:pPr>
            <a:r>
              <a:rPr lang="en-US" sz="2000" dirty="0" smtClean="0">
                <a:latin typeface="Arial" panose="020B0604020202020204" pitchFamily="34" charset="0"/>
                <a:cs typeface="Arial" panose="020B0604020202020204" pitchFamily="34" charset="0"/>
              </a:rPr>
              <a:t>Verify height requirements for young children</a:t>
            </a:r>
          </a:p>
          <a:p>
            <a:pPr marL="457200" indent="-457200">
              <a:buFont typeface="+mj-lt"/>
              <a:buAutoNum type="arabicPeriod"/>
            </a:pPr>
            <a:r>
              <a:rPr lang="en-US" sz="2000" dirty="0" smtClean="0">
                <a:latin typeface="Arial" panose="020B0604020202020204" pitchFamily="34" charset="0"/>
                <a:cs typeface="Arial" panose="020B0604020202020204" pitchFamily="34" charset="0"/>
              </a:rPr>
              <a:t>Check every seatbelt and harness</a:t>
            </a:r>
          </a:p>
          <a:p>
            <a:pPr marL="457200" indent="-457200">
              <a:buFont typeface="+mj-lt"/>
              <a:buAutoNum type="arabicPeriod"/>
            </a:pPr>
            <a:r>
              <a:rPr lang="en-US" sz="2000" dirty="0" smtClean="0">
                <a:latin typeface="Arial" panose="020B0604020202020204" pitchFamily="34" charset="0"/>
                <a:cs typeface="Arial" panose="020B0604020202020204" pitchFamily="34" charset="0"/>
              </a:rPr>
              <a:t>Assist guests to understand regulations </a:t>
            </a:r>
          </a:p>
          <a:p>
            <a:pPr marL="457200" indent="-457200">
              <a:buFont typeface="+mj-lt"/>
              <a:buAutoNum type="arabicPeriod"/>
            </a:pPr>
            <a:r>
              <a:rPr lang="en-US" sz="2000" dirty="0" smtClean="0">
                <a:latin typeface="Arial" panose="020B0604020202020204" pitchFamily="34" charset="0"/>
                <a:cs typeface="Arial" panose="020B0604020202020204" pitchFamily="34" charset="0"/>
              </a:rPr>
              <a:t>Refer questions to your supervisor</a:t>
            </a:r>
            <a:endParaRPr lang="en-US" sz="2000" dirty="0">
              <a:latin typeface="Arial" panose="020B0604020202020204" pitchFamily="34" charset="0"/>
              <a:cs typeface="Arial" panose="020B0604020202020204" pitchFamily="34" charset="0"/>
            </a:endParaRPr>
          </a:p>
        </p:txBody>
      </p:sp>
      <p:sp>
        <p:nvSpPr>
          <p:cNvPr id="4" name="TextBox 3"/>
          <p:cNvSpPr txBox="1"/>
          <p:nvPr/>
        </p:nvSpPr>
        <p:spPr>
          <a:xfrm>
            <a:off x="1140940" y="5099906"/>
            <a:ext cx="2419252" cy="369332"/>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dirty="0" smtClean="0"/>
              <a:t>If safety is questionable</a:t>
            </a:r>
            <a:endParaRPr lang="en-US" dirty="0"/>
          </a:p>
        </p:txBody>
      </p:sp>
      <p:sp>
        <p:nvSpPr>
          <p:cNvPr id="5" name="Right Arrow 4"/>
          <p:cNvSpPr/>
          <p:nvPr/>
        </p:nvSpPr>
        <p:spPr>
          <a:xfrm>
            <a:off x="4720280" y="5055972"/>
            <a:ext cx="1828800" cy="457200"/>
          </a:xfrm>
          <a:prstGeom prst="rightArrow">
            <a:avLst>
              <a:gd name="adj1" fmla="val 50000"/>
              <a:gd name="adj2" fmla="val 63514"/>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6" name="Octagon 5"/>
          <p:cNvSpPr/>
          <p:nvPr/>
        </p:nvSpPr>
        <p:spPr>
          <a:xfrm>
            <a:off x="7709168" y="4370172"/>
            <a:ext cx="1828800" cy="1828800"/>
          </a:xfrm>
          <a:prstGeom prst="oct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smtClean="0"/>
              <a:t>STOP</a:t>
            </a:r>
            <a:endParaRPr lang="en-US" sz="3200" dirty="0"/>
          </a:p>
        </p:txBody>
      </p:sp>
      <p:sp>
        <p:nvSpPr>
          <p:cNvPr id="7" name="Date Placeholder 6"/>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48820E-E04C-4CEF-A2F1-19B94E61EF50}" type="datetime1">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t>12/6/2017</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EB82FB-3FA5-4F85-93FC-C9FA2921125E}" type="slidenum">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2333740958"/>
      </p:ext>
    </p:extLst>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SzPct val="100000"/>
              <a:buFont typeface="Wingdings" panose="05000000000000000000" pitchFamily="2" charset="2"/>
              <a:buChar char="v"/>
            </a:pPr>
            <a:r>
              <a:rPr lang="en-US" dirty="0" smtClean="0"/>
              <a:t>Ride entrances</a:t>
            </a:r>
          </a:p>
          <a:p>
            <a:pPr lvl="1">
              <a:buClr>
                <a:schemeClr val="accent4">
                  <a:lumMod val="50000"/>
                </a:schemeClr>
              </a:buClr>
              <a:buSzPct val="100000"/>
              <a:buFont typeface="Wingdings" panose="05000000000000000000" pitchFamily="2" charset="2"/>
              <a:buChar char="v"/>
            </a:pPr>
            <a:r>
              <a:rPr lang="en-US" dirty="0" smtClean="0"/>
              <a:t>Visitor center</a:t>
            </a:r>
          </a:p>
          <a:p>
            <a:pPr lvl="1">
              <a:buClr>
                <a:schemeClr val="accent4">
                  <a:lumMod val="50000"/>
                </a:schemeClr>
              </a:buClr>
              <a:buSzPct val="100000"/>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6C0AE3-E94B-469A-87BE-2D2DC0B9FB65}" type="datetime1">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t>12/6/2017</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EB82FB-3FA5-4F85-93FC-C9FA2921125E}" type="slidenum">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123240626"/>
      </p:ext>
    </p:extLst>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Prevent Heatstroke During the Hot Summer Season</a:t>
            </a:r>
            <a:endParaRPr lang="en-US" dirty="0"/>
          </a:p>
        </p:txBody>
      </p:sp>
      <p:sp>
        <p:nvSpPr>
          <p:cNvPr id="10" name="Text Placeholder 9"/>
          <p:cNvSpPr>
            <a:spLocks noGrp="1"/>
          </p:cNvSpPr>
          <p:nvPr>
            <p:ph type="body" sz="half" idx="2"/>
          </p:nvPr>
        </p:nvSpPr>
        <p:spPr/>
        <p:txBody>
          <a:bodyPr/>
          <a:lstStyle/>
          <a:p>
            <a:r>
              <a:rPr lang="en-US" dirty="0" smtClean="0"/>
              <a:t>Be sure to stay well hydrated and always choose water over soda or juice. Apply sunscreen and wear your uniform hat or visor. </a:t>
            </a:r>
            <a:endParaRPr lang="en-US" dirty="0"/>
          </a:p>
        </p:txBody>
      </p:sp>
      <p:pic>
        <p:nvPicPr>
          <p:cNvPr id="3" name="Picture 2" descr="File:&lt;strong&gt;Gatorade&lt;/strong&gt; logo before 2009.png - Wikimedia Commons"/>
          <p:cNvPicPr>
            <a:picLocks noChangeAspect="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6402973" y="276725"/>
            <a:ext cx="4457916" cy="3356811"/>
          </a:xfrm>
          <a:prstGeom prst="rect">
            <a:avLst/>
          </a:prstGeom>
        </p:spPr>
      </p:pic>
      <p:pic>
        <p:nvPicPr>
          <p:cNvPr id="4" name="Picture 3" descr="Happy Birthday, Church! You Were Dry Bones…. – Sermon for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03181" y="4257174"/>
            <a:ext cx="2857500" cy="1905000"/>
          </a:xfrm>
          <a:prstGeom prst="rect">
            <a:avLst/>
          </a:prstGeom>
          <a:effectLst>
            <a:glow rad="101600">
              <a:schemeClr val="accent1">
                <a:satMod val="175000"/>
                <a:alpha val="40000"/>
              </a:schemeClr>
            </a:glow>
          </a:effectLst>
        </p:spPr>
      </p:pic>
      <p:sp>
        <p:nvSpPr>
          <p:cNvPr id="5" name="Date Placeholder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8FBD2E-25A8-42A1-BEF8-712E79071C03}" type="datetime1">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t>12/6/2017</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EB82FB-3FA5-4F85-93FC-C9FA2921125E}" type="slidenum">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3770678611"/>
      </p:ext>
    </p:extLst>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At Sensation Park</a:t>
            </a:r>
            <a:endParaRPr lang="en-US" dirty="0">
              <a:solidFill>
                <a:schemeClr val="accent1">
                  <a:lumMod val="50000"/>
                </a:schemeClr>
              </a:solidFill>
            </a:endParaRPr>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507915" cy="3657600"/>
          </a:xfrm>
          <a:prstGeom prst="rect">
            <a:avLst/>
          </a:prstGeom>
          <a:effectLst>
            <a:softEdge rad="635000"/>
          </a:effectLst>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200400"/>
            <a:ext cx="5507915" cy="3657600"/>
          </a:xfrm>
          <a:prstGeom prst="rect">
            <a:avLst/>
          </a:prstGeom>
          <a:effectLst>
            <a:softEdge rad="635000"/>
          </a:effectLst>
        </p:spPr>
      </p:pic>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29F917-6B5A-4E8F-8D9B-791B9206FA69}" type="datetime1">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t>12/6/2017</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7" name="Footer Placeholder 6"/>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8" name="Slide Number Placeholder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EB82FB-3FA5-4F85-93FC-C9FA2921125E}" type="slidenum">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389029616"/>
      </p:ext>
    </p:extLst>
  </p:cSld>
  <p:clrMapOvr>
    <a:masterClrMapping/>
  </p:clrMapOvr>
  <p:transition spd="med">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63</TotalTime>
  <Words>170</Words>
  <Application>Microsoft Office PowerPoint</Application>
  <PresentationFormat>Widescreen</PresentationFormat>
  <Paragraphs>36</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1_Parallax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subject>CISY 102</dc:subject>
  <dc:creator>GO! Series</dc:creator>
  <cp:keywords>Safety Presentation</cp:keywords>
  <cp:lastModifiedBy>Simony, Tyler</cp:lastModifiedBy>
  <cp:revision>11</cp:revision>
  <dcterms:created xsi:type="dcterms:W3CDTF">2015-06-16T14:10:13Z</dcterms:created>
  <dcterms:modified xsi:type="dcterms:W3CDTF">2017-12-06T21:05:44Z</dcterms:modified>
</cp:coreProperties>
</file>