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6"/>
  </p:notes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" initials="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7FA84A16-0214-4FE1-98FB-221640AA8D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630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6B44ED-DD77-4707-971B-2DF600B20DC8}" type="slidenum">
              <a:rPr lang="en-US"/>
              <a:pPr/>
              <a:t>2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full copy of the Hotel’s Mission Statement is provided.</a:t>
            </a:r>
          </a:p>
        </p:txBody>
      </p:sp>
    </p:spTree>
    <p:extLst>
      <p:ext uri="{BB962C8B-B14F-4D97-AF65-F5344CB8AC3E}">
        <p14:creationId xmlns:p14="http://schemas.microsoft.com/office/powerpoint/2010/main" val="2575721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380B-07C5-488A-90D4-F750FBC209FA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31719" y="4321158"/>
            <a:ext cx="1395473" cy="781781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  <a:gd name="connsiteX0" fmla="*/ 7715 w 9946"/>
              <a:gd name="connsiteY0" fmla="*/ 10041 h 10041"/>
              <a:gd name="connsiteX1" fmla="*/ 7876 w 9946"/>
              <a:gd name="connsiteY1" fmla="*/ 9921 h 10041"/>
              <a:gd name="connsiteX2" fmla="*/ 7903 w 9946"/>
              <a:gd name="connsiteY2" fmla="*/ 9860 h 10041"/>
              <a:gd name="connsiteX3" fmla="*/ 9946 w 9946"/>
              <a:gd name="connsiteY3" fmla="*/ 5282 h 10041"/>
              <a:gd name="connsiteX4" fmla="*/ 9946 w 9946"/>
              <a:gd name="connsiteY4" fmla="*/ 4740 h 10041"/>
              <a:gd name="connsiteX5" fmla="*/ 7903 w 9946"/>
              <a:gd name="connsiteY5" fmla="*/ 222 h 10041"/>
              <a:gd name="connsiteX6" fmla="*/ 7876 w 9946"/>
              <a:gd name="connsiteY6" fmla="*/ 161 h 10041"/>
              <a:gd name="connsiteX7" fmla="*/ 7715 w 9946"/>
              <a:gd name="connsiteY7" fmla="*/ 41 h 10041"/>
              <a:gd name="connsiteX8" fmla="*/ 1965 w 9946"/>
              <a:gd name="connsiteY8" fmla="*/ 0 h 10041"/>
              <a:gd name="connsiteX9" fmla="*/ 0 w 9946"/>
              <a:gd name="connsiteY9" fmla="*/ 41 h 10041"/>
              <a:gd name="connsiteX10" fmla="*/ 0 w 9946"/>
              <a:gd name="connsiteY10" fmla="*/ 10041 h 10041"/>
              <a:gd name="connsiteX11" fmla="*/ 7715 w 9946"/>
              <a:gd name="connsiteY11" fmla="*/ 10041 h 10041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0 w 10000"/>
              <a:gd name="connsiteY10" fmla="*/ 10000 h 10000"/>
              <a:gd name="connsiteX11" fmla="*/ 1958 w 10000"/>
              <a:gd name="connsiteY11" fmla="*/ 9991 h 10000"/>
              <a:gd name="connsiteX12" fmla="*/ 7757 w 10000"/>
              <a:gd name="connsiteY12" fmla="*/ 10000 h 10000"/>
              <a:gd name="connsiteX0" fmla="*/ 7757 w 10000"/>
              <a:gd name="connsiteY0" fmla="*/ 10000 h 10000"/>
              <a:gd name="connsiteX1" fmla="*/ 7919 w 10000"/>
              <a:gd name="connsiteY1" fmla="*/ 9880 h 10000"/>
              <a:gd name="connsiteX2" fmla="*/ 7946 w 10000"/>
              <a:gd name="connsiteY2" fmla="*/ 9820 h 10000"/>
              <a:gd name="connsiteX3" fmla="*/ 10000 w 10000"/>
              <a:gd name="connsiteY3" fmla="*/ 5260 h 10000"/>
              <a:gd name="connsiteX4" fmla="*/ 10000 w 10000"/>
              <a:gd name="connsiteY4" fmla="*/ 4721 h 10000"/>
              <a:gd name="connsiteX5" fmla="*/ 7946 w 10000"/>
              <a:gd name="connsiteY5" fmla="*/ 221 h 10000"/>
              <a:gd name="connsiteX6" fmla="*/ 7919 w 10000"/>
              <a:gd name="connsiteY6" fmla="*/ 160 h 10000"/>
              <a:gd name="connsiteX7" fmla="*/ 7757 w 10000"/>
              <a:gd name="connsiteY7" fmla="*/ 41 h 10000"/>
              <a:gd name="connsiteX8" fmla="*/ 1976 w 10000"/>
              <a:gd name="connsiteY8" fmla="*/ 0 h 10000"/>
              <a:gd name="connsiteX9" fmla="*/ 0 w 10000"/>
              <a:gd name="connsiteY9" fmla="*/ 41 h 10000"/>
              <a:gd name="connsiteX10" fmla="*/ 1958 w 10000"/>
              <a:gd name="connsiteY10" fmla="*/ 9991 h 10000"/>
              <a:gd name="connsiteX11" fmla="*/ 7757 w 10000"/>
              <a:gd name="connsiteY11" fmla="*/ 10000 h 10000"/>
              <a:gd name="connsiteX0" fmla="*/ 5799 w 8042"/>
              <a:gd name="connsiteY0" fmla="*/ 10000 h 10000"/>
              <a:gd name="connsiteX1" fmla="*/ 5961 w 8042"/>
              <a:gd name="connsiteY1" fmla="*/ 9880 h 10000"/>
              <a:gd name="connsiteX2" fmla="*/ 5988 w 8042"/>
              <a:gd name="connsiteY2" fmla="*/ 9820 h 10000"/>
              <a:gd name="connsiteX3" fmla="*/ 8042 w 8042"/>
              <a:gd name="connsiteY3" fmla="*/ 5260 h 10000"/>
              <a:gd name="connsiteX4" fmla="*/ 8042 w 8042"/>
              <a:gd name="connsiteY4" fmla="*/ 4721 h 10000"/>
              <a:gd name="connsiteX5" fmla="*/ 5988 w 8042"/>
              <a:gd name="connsiteY5" fmla="*/ 221 h 10000"/>
              <a:gd name="connsiteX6" fmla="*/ 5961 w 8042"/>
              <a:gd name="connsiteY6" fmla="*/ 160 h 10000"/>
              <a:gd name="connsiteX7" fmla="*/ 5799 w 8042"/>
              <a:gd name="connsiteY7" fmla="*/ 41 h 10000"/>
              <a:gd name="connsiteX8" fmla="*/ 18 w 8042"/>
              <a:gd name="connsiteY8" fmla="*/ 0 h 10000"/>
              <a:gd name="connsiteX9" fmla="*/ 0 w 8042"/>
              <a:gd name="connsiteY9" fmla="*/ 9991 h 10000"/>
              <a:gd name="connsiteX10" fmla="*/ 5799 w 8042"/>
              <a:gd name="connsiteY10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4883A591-A77B-4321-9311-6C55A6FE77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14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27101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9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292239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604229"/>
      </p:ext>
    </p:extLst>
  </p:cSld>
  <p:clrMapOvr>
    <a:masterClrMapping/>
  </p:clrMapOvr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5416" y="612648"/>
            <a:ext cx="6109096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101669"/>
      </p:ext>
    </p:extLst>
  </p:cSld>
  <p:clrMapOvr>
    <a:masterClrMapping/>
  </p:clrMapOvr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3167282"/>
      </p:ext>
    </p:extLst>
  </p:cSld>
  <p:clrMapOvr>
    <a:masterClrMapping/>
  </p:clrMapOvr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8B1D-A52C-4A63-8F13-C4140D2A153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52A9F-877C-426E-840C-BCE529B094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487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944C-BA1C-494E-B612-3247A9E41C0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1AD54-B7B4-4993-9D40-836C9E44A6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1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A1E31-A548-4D3D-9643-DC86353D2BDE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24E5-B4DF-488D-ADCE-14DE9410EB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80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FDF1-27FB-47FD-A129-49F98CD861DC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3166527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2C0F9A2-DDFC-4F26-8995-0E8041D5E2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59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D556-7208-4AFD-A97D-EB4470FCAB9B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BF4253D-AC39-4EC4-A8B7-8723714566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60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0062F-E8D3-45B8-9A11-5949DC25FE81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297BA03-916D-4E43-8326-98FF707930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1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440C-C50F-4524-851B-8FD7D4386382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DB7F-0297-4ACE-B769-7137F22755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0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FC6A-6978-4A29-B961-DFC3A5A6817E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DAF6A-4A50-49A5-81C1-67E4CD40A3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3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7E72-6C5A-4E15-9842-746CC92C9A89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711194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D70A-20F0-4C90-8AB5-76F6B78D05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8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41B8-A789-48E5-A86A-6062DA136CCF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58" y="4910660"/>
            <a:ext cx="1358356" cy="508005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48"/>
              <a:gd name="connsiteX1" fmla="*/ 8638 w 9946"/>
              <a:gd name="connsiteY1" fmla="*/ 189 h 10048"/>
              <a:gd name="connsiteX2" fmla="*/ 8610 w 9946"/>
              <a:gd name="connsiteY2" fmla="*/ 94 h 10048"/>
              <a:gd name="connsiteX3" fmla="*/ 8529 w 9946"/>
              <a:gd name="connsiteY3" fmla="*/ 0 h 10048"/>
              <a:gd name="connsiteX4" fmla="*/ 8011 w 9946"/>
              <a:gd name="connsiteY4" fmla="*/ 0 h 10048"/>
              <a:gd name="connsiteX5" fmla="*/ 136 w 9946"/>
              <a:gd name="connsiteY5" fmla="*/ 0 h 10048"/>
              <a:gd name="connsiteX6" fmla="*/ 0 w 9946"/>
              <a:gd name="connsiteY6" fmla="*/ 0 h 10048"/>
              <a:gd name="connsiteX7" fmla="*/ 0 w 9946"/>
              <a:gd name="connsiteY7" fmla="*/ 472 h 10048"/>
              <a:gd name="connsiteX8" fmla="*/ 0 w 9946"/>
              <a:gd name="connsiteY8" fmla="*/ 9434 h 10048"/>
              <a:gd name="connsiteX9" fmla="*/ 0 w 9946"/>
              <a:gd name="connsiteY9" fmla="*/ 10000 h 10048"/>
              <a:gd name="connsiteX10" fmla="*/ 136 w 9946"/>
              <a:gd name="connsiteY10" fmla="*/ 10000 h 10048"/>
              <a:gd name="connsiteX11" fmla="*/ 2188 w 9946"/>
              <a:gd name="connsiteY11" fmla="*/ 10048 h 10048"/>
              <a:gd name="connsiteX12" fmla="*/ 8011 w 9946"/>
              <a:gd name="connsiteY12" fmla="*/ 10000 h 10048"/>
              <a:gd name="connsiteX13" fmla="*/ 8529 w 9946"/>
              <a:gd name="connsiteY13" fmla="*/ 10000 h 10048"/>
              <a:gd name="connsiteX14" fmla="*/ 8610 w 9946"/>
              <a:gd name="connsiteY14" fmla="*/ 9906 h 10048"/>
              <a:gd name="connsiteX15" fmla="*/ 8638 w 9946"/>
              <a:gd name="connsiteY15" fmla="*/ 9811 h 10048"/>
              <a:gd name="connsiteX16" fmla="*/ 9946 w 9946"/>
              <a:gd name="connsiteY16" fmla="*/ 5283 h 10048"/>
              <a:gd name="connsiteX17" fmla="*/ 9946 w 9946"/>
              <a:gd name="connsiteY17" fmla="*/ 4717 h 10048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137 w 10000"/>
              <a:gd name="connsiteY6" fmla="*/ 0 h 10000"/>
              <a:gd name="connsiteX7" fmla="*/ 0 w 10000"/>
              <a:gd name="connsiteY7" fmla="*/ 0 h 10000"/>
              <a:gd name="connsiteX8" fmla="*/ 0 w 10000"/>
              <a:gd name="connsiteY8" fmla="*/ 470 h 10000"/>
              <a:gd name="connsiteX9" fmla="*/ 0 w 10000"/>
              <a:gd name="connsiteY9" fmla="*/ 9389 h 10000"/>
              <a:gd name="connsiteX10" fmla="*/ 0 w 10000"/>
              <a:gd name="connsiteY10" fmla="*/ 9952 h 10000"/>
              <a:gd name="connsiteX11" fmla="*/ 137 w 10000"/>
              <a:gd name="connsiteY11" fmla="*/ 9952 h 10000"/>
              <a:gd name="connsiteX12" fmla="*/ 2200 w 10000"/>
              <a:gd name="connsiteY12" fmla="*/ 10000 h 10000"/>
              <a:gd name="connsiteX13" fmla="*/ 8054 w 10000"/>
              <a:gd name="connsiteY13" fmla="*/ 9952 h 10000"/>
              <a:gd name="connsiteX14" fmla="*/ 8575 w 10000"/>
              <a:gd name="connsiteY14" fmla="*/ 9952 h 10000"/>
              <a:gd name="connsiteX15" fmla="*/ 8657 w 10000"/>
              <a:gd name="connsiteY15" fmla="*/ 9859 h 10000"/>
              <a:gd name="connsiteX16" fmla="*/ 8685 w 10000"/>
              <a:gd name="connsiteY16" fmla="*/ 9764 h 10000"/>
              <a:gd name="connsiteX17" fmla="*/ 10000 w 10000"/>
              <a:gd name="connsiteY17" fmla="*/ 5258 h 10000"/>
              <a:gd name="connsiteX18" fmla="*/ 10000 w 10000"/>
              <a:gd name="connsiteY18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0 h 10000"/>
              <a:gd name="connsiteX7" fmla="*/ 0 w 10000"/>
              <a:gd name="connsiteY7" fmla="*/ 470 h 10000"/>
              <a:gd name="connsiteX8" fmla="*/ 0 w 10000"/>
              <a:gd name="connsiteY8" fmla="*/ 9389 h 10000"/>
              <a:gd name="connsiteX9" fmla="*/ 0 w 10000"/>
              <a:gd name="connsiteY9" fmla="*/ 9952 h 10000"/>
              <a:gd name="connsiteX10" fmla="*/ 137 w 10000"/>
              <a:gd name="connsiteY10" fmla="*/ 9952 h 10000"/>
              <a:gd name="connsiteX11" fmla="*/ 2200 w 10000"/>
              <a:gd name="connsiteY11" fmla="*/ 10000 h 10000"/>
              <a:gd name="connsiteX12" fmla="*/ 8054 w 10000"/>
              <a:gd name="connsiteY12" fmla="*/ 9952 h 10000"/>
              <a:gd name="connsiteX13" fmla="*/ 8575 w 10000"/>
              <a:gd name="connsiteY13" fmla="*/ 9952 h 10000"/>
              <a:gd name="connsiteX14" fmla="*/ 8657 w 10000"/>
              <a:gd name="connsiteY14" fmla="*/ 9859 h 10000"/>
              <a:gd name="connsiteX15" fmla="*/ 8685 w 10000"/>
              <a:gd name="connsiteY15" fmla="*/ 9764 h 10000"/>
              <a:gd name="connsiteX16" fmla="*/ 10000 w 10000"/>
              <a:gd name="connsiteY16" fmla="*/ 5258 h 10000"/>
              <a:gd name="connsiteX17" fmla="*/ 10000 w 10000"/>
              <a:gd name="connsiteY17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470 h 10000"/>
              <a:gd name="connsiteX7" fmla="*/ 0 w 10000"/>
              <a:gd name="connsiteY7" fmla="*/ 9389 h 10000"/>
              <a:gd name="connsiteX8" fmla="*/ 0 w 10000"/>
              <a:gd name="connsiteY8" fmla="*/ 9952 h 10000"/>
              <a:gd name="connsiteX9" fmla="*/ 137 w 10000"/>
              <a:gd name="connsiteY9" fmla="*/ 9952 h 10000"/>
              <a:gd name="connsiteX10" fmla="*/ 2200 w 10000"/>
              <a:gd name="connsiteY10" fmla="*/ 10000 h 10000"/>
              <a:gd name="connsiteX11" fmla="*/ 8054 w 10000"/>
              <a:gd name="connsiteY11" fmla="*/ 9952 h 10000"/>
              <a:gd name="connsiteX12" fmla="*/ 8575 w 10000"/>
              <a:gd name="connsiteY12" fmla="*/ 9952 h 10000"/>
              <a:gd name="connsiteX13" fmla="*/ 8657 w 10000"/>
              <a:gd name="connsiteY13" fmla="*/ 9859 h 10000"/>
              <a:gd name="connsiteX14" fmla="*/ 8685 w 10000"/>
              <a:gd name="connsiteY14" fmla="*/ 9764 h 10000"/>
              <a:gd name="connsiteX15" fmla="*/ 10000 w 10000"/>
              <a:gd name="connsiteY15" fmla="*/ 5258 h 10000"/>
              <a:gd name="connsiteX16" fmla="*/ 10000 w 10000"/>
              <a:gd name="connsiteY16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389 h 10000"/>
              <a:gd name="connsiteX7" fmla="*/ 0 w 10000"/>
              <a:gd name="connsiteY7" fmla="*/ 9952 h 10000"/>
              <a:gd name="connsiteX8" fmla="*/ 137 w 10000"/>
              <a:gd name="connsiteY8" fmla="*/ 9952 h 10000"/>
              <a:gd name="connsiteX9" fmla="*/ 2200 w 10000"/>
              <a:gd name="connsiteY9" fmla="*/ 10000 h 10000"/>
              <a:gd name="connsiteX10" fmla="*/ 8054 w 10000"/>
              <a:gd name="connsiteY10" fmla="*/ 9952 h 10000"/>
              <a:gd name="connsiteX11" fmla="*/ 8575 w 10000"/>
              <a:gd name="connsiteY11" fmla="*/ 9952 h 10000"/>
              <a:gd name="connsiteX12" fmla="*/ 8657 w 10000"/>
              <a:gd name="connsiteY12" fmla="*/ 9859 h 10000"/>
              <a:gd name="connsiteX13" fmla="*/ 8685 w 10000"/>
              <a:gd name="connsiteY13" fmla="*/ 9764 h 10000"/>
              <a:gd name="connsiteX14" fmla="*/ 10000 w 10000"/>
              <a:gd name="connsiteY14" fmla="*/ 5258 h 10000"/>
              <a:gd name="connsiteX15" fmla="*/ 10000 w 10000"/>
              <a:gd name="connsiteY15" fmla="*/ 4694 h 10000"/>
              <a:gd name="connsiteX0" fmla="*/ 10000 w 10000"/>
              <a:gd name="connsiteY0" fmla="*/ 4694 h 10000"/>
              <a:gd name="connsiteX1" fmla="*/ 8685 w 10000"/>
              <a:gd name="connsiteY1" fmla="*/ 188 h 10000"/>
              <a:gd name="connsiteX2" fmla="*/ 8657 w 10000"/>
              <a:gd name="connsiteY2" fmla="*/ 94 h 10000"/>
              <a:gd name="connsiteX3" fmla="*/ 8575 w 10000"/>
              <a:gd name="connsiteY3" fmla="*/ 0 h 10000"/>
              <a:gd name="connsiteX4" fmla="*/ 8054 w 10000"/>
              <a:gd name="connsiteY4" fmla="*/ 0 h 10000"/>
              <a:gd name="connsiteX5" fmla="*/ 2200 w 10000"/>
              <a:gd name="connsiteY5" fmla="*/ 62 h 10000"/>
              <a:gd name="connsiteX6" fmla="*/ 0 w 10000"/>
              <a:gd name="connsiteY6" fmla="*/ 9952 h 10000"/>
              <a:gd name="connsiteX7" fmla="*/ 137 w 10000"/>
              <a:gd name="connsiteY7" fmla="*/ 9952 h 10000"/>
              <a:gd name="connsiteX8" fmla="*/ 2200 w 10000"/>
              <a:gd name="connsiteY8" fmla="*/ 10000 h 10000"/>
              <a:gd name="connsiteX9" fmla="*/ 8054 w 10000"/>
              <a:gd name="connsiteY9" fmla="*/ 9952 h 10000"/>
              <a:gd name="connsiteX10" fmla="*/ 8575 w 10000"/>
              <a:gd name="connsiteY10" fmla="*/ 9952 h 10000"/>
              <a:gd name="connsiteX11" fmla="*/ 8657 w 10000"/>
              <a:gd name="connsiteY11" fmla="*/ 9859 h 10000"/>
              <a:gd name="connsiteX12" fmla="*/ 8685 w 10000"/>
              <a:gd name="connsiteY12" fmla="*/ 9764 h 10000"/>
              <a:gd name="connsiteX13" fmla="*/ 10000 w 10000"/>
              <a:gd name="connsiteY13" fmla="*/ 5258 h 10000"/>
              <a:gd name="connsiteX14" fmla="*/ 10000 w 10000"/>
              <a:gd name="connsiteY14" fmla="*/ 4694 h 10000"/>
              <a:gd name="connsiteX0" fmla="*/ 9863 w 9863"/>
              <a:gd name="connsiteY0" fmla="*/ 4694 h 10000"/>
              <a:gd name="connsiteX1" fmla="*/ 8548 w 9863"/>
              <a:gd name="connsiteY1" fmla="*/ 188 h 10000"/>
              <a:gd name="connsiteX2" fmla="*/ 8520 w 9863"/>
              <a:gd name="connsiteY2" fmla="*/ 94 h 10000"/>
              <a:gd name="connsiteX3" fmla="*/ 8438 w 9863"/>
              <a:gd name="connsiteY3" fmla="*/ 0 h 10000"/>
              <a:gd name="connsiteX4" fmla="*/ 7917 w 9863"/>
              <a:gd name="connsiteY4" fmla="*/ 0 h 10000"/>
              <a:gd name="connsiteX5" fmla="*/ 2063 w 9863"/>
              <a:gd name="connsiteY5" fmla="*/ 62 h 10000"/>
              <a:gd name="connsiteX6" fmla="*/ 0 w 9863"/>
              <a:gd name="connsiteY6" fmla="*/ 9952 h 10000"/>
              <a:gd name="connsiteX7" fmla="*/ 2063 w 9863"/>
              <a:gd name="connsiteY7" fmla="*/ 10000 h 10000"/>
              <a:gd name="connsiteX8" fmla="*/ 7917 w 9863"/>
              <a:gd name="connsiteY8" fmla="*/ 9952 h 10000"/>
              <a:gd name="connsiteX9" fmla="*/ 8438 w 9863"/>
              <a:gd name="connsiteY9" fmla="*/ 9952 h 10000"/>
              <a:gd name="connsiteX10" fmla="*/ 8520 w 9863"/>
              <a:gd name="connsiteY10" fmla="*/ 9859 h 10000"/>
              <a:gd name="connsiteX11" fmla="*/ 8548 w 9863"/>
              <a:gd name="connsiteY11" fmla="*/ 9764 h 10000"/>
              <a:gd name="connsiteX12" fmla="*/ 9863 w 9863"/>
              <a:gd name="connsiteY12" fmla="*/ 5258 h 10000"/>
              <a:gd name="connsiteX13" fmla="*/ 9863 w 9863"/>
              <a:gd name="connsiteY13" fmla="*/ 4694 h 10000"/>
              <a:gd name="connsiteX0" fmla="*/ 7908 w 7908"/>
              <a:gd name="connsiteY0" fmla="*/ 4694 h 10000"/>
              <a:gd name="connsiteX1" fmla="*/ 6575 w 7908"/>
              <a:gd name="connsiteY1" fmla="*/ 188 h 10000"/>
              <a:gd name="connsiteX2" fmla="*/ 6546 w 7908"/>
              <a:gd name="connsiteY2" fmla="*/ 94 h 10000"/>
              <a:gd name="connsiteX3" fmla="*/ 6463 w 7908"/>
              <a:gd name="connsiteY3" fmla="*/ 0 h 10000"/>
              <a:gd name="connsiteX4" fmla="*/ 5935 w 7908"/>
              <a:gd name="connsiteY4" fmla="*/ 0 h 10000"/>
              <a:gd name="connsiteX5" fmla="*/ 0 w 7908"/>
              <a:gd name="connsiteY5" fmla="*/ 62 h 10000"/>
              <a:gd name="connsiteX6" fmla="*/ 0 w 7908"/>
              <a:gd name="connsiteY6" fmla="*/ 10000 h 10000"/>
              <a:gd name="connsiteX7" fmla="*/ 5935 w 7908"/>
              <a:gd name="connsiteY7" fmla="*/ 9952 h 10000"/>
              <a:gd name="connsiteX8" fmla="*/ 6463 w 7908"/>
              <a:gd name="connsiteY8" fmla="*/ 9952 h 10000"/>
              <a:gd name="connsiteX9" fmla="*/ 6546 w 7908"/>
              <a:gd name="connsiteY9" fmla="*/ 9859 h 10000"/>
              <a:gd name="connsiteX10" fmla="*/ 6575 w 7908"/>
              <a:gd name="connsiteY10" fmla="*/ 9764 h 10000"/>
              <a:gd name="connsiteX11" fmla="*/ 7908 w 7908"/>
              <a:gd name="connsiteY11" fmla="*/ 5258 h 10000"/>
              <a:gd name="connsiteX12" fmla="*/ 7908 w 7908"/>
              <a:gd name="connsiteY12" fmla="*/ 469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E1B35F7-FE6B-493E-9447-AD2E849925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58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2D16F-2D28-4343-8BAD-1413877A2EB3}" type="datetime1">
              <a:rPr lang="en-US" smtClean="0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 - Bell Orchid Hotel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DF61169-8F70-4F0C-9842-2578A63CB71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421" y="-36668"/>
            <a:ext cx="1952272" cy="6889921"/>
            <a:chOff x="6627813" y="165100"/>
            <a:chExt cx="1952625" cy="5708651"/>
          </a:xfrm>
          <a:solidFill>
            <a:schemeClr val="accent1"/>
          </a:solidFill>
        </p:grpSpPr>
        <p:sp>
          <p:nvSpPr>
            <p:cNvPr id="50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588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telbellorchid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609600"/>
            <a:ext cx="6965950" cy="2057400"/>
          </a:xfrm>
        </p:spPr>
        <p:txBody>
          <a:bodyPr/>
          <a:lstStyle/>
          <a:p>
            <a:r>
              <a:rPr lang="en-US" sz="3600" dirty="0"/>
              <a:t>WELCOME TO EMPLOYMENT WITH BELL ORCHID HOTEL </a:t>
            </a:r>
            <a:r>
              <a:rPr lang="en-US" sz="3600"/>
              <a:t>IN </a:t>
            </a:r>
            <a:r>
              <a:rPr lang="en-US" sz="3600" smtClean="0"/>
              <a:t>HONOLULU!</a:t>
            </a:r>
            <a:endParaRPr lang="en-US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733800"/>
            <a:ext cx="4724400" cy="1752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en-US" sz="2400" dirty="0"/>
              <a:t>Bell Orchid Hotel</a:t>
            </a:r>
          </a:p>
          <a:p>
            <a:r>
              <a:rPr lang="en-US" sz="2400" dirty="0" smtClean="0"/>
              <a:t>3500 Ocean Drive</a:t>
            </a:r>
          </a:p>
          <a:p>
            <a:r>
              <a:rPr lang="en-US" sz="2400" dirty="0" smtClean="0"/>
              <a:t>Honolulu, Hawaii 96819</a:t>
            </a:r>
          </a:p>
          <a:p>
            <a:r>
              <a:rPr lang="en-US" sz="2400" dirty="0" smtClean="0"/>
              <a:t>(877) 555-4500 Fax (877) 555-4508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website</a:t>
            </a:r>
            <a:r>
              <a:rPr lang="en-US" sz="2400" dirty="0"/>
              <a:t>:  </a:t>
            </a:r>
            <a:r>
              <a:rPr lang="en-US" sz="2400" dirty="0">
                <a:hlinkClick r:id="rId2"/>
              </a:rPr>
              <a:t>www.bellorchidhotel.com</a:t>
            </a:r>
            <a:endParaRPr lang="en-US" sz="2400" dirty="0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C3BC8A65-A044-40A2-B074-12D3D0C04C13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Bell Orchid Hotel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History and Opening</a:t>
            </a:r>
          </a:p>
          <a:p>
            <a:pPr>
              <a:lnSpc>
                <a:spcPct val="120000"/>
              </a:lnSpc>
            </a:pPr>
            <a:r>
              <a:rPr lang="en-US"/>
              <a:t>Hotel Mission </a:t>
            </a:r>
          </a:p>
          <a:p>
            <a:pPr lvl="1">
              <a:lnSpc>
                <a:spcPct val="120000"/>
              </a:lnSpc>
            </a:pPr>
            <a:r>
              <a:rPr lang="en-US"/>
              <a:t>Mission Statement provided</a:t>
            </a:r>
          </a:p>
          <a:p>
            <a:pPr>
              <a:lnSpc>
                <a:spcPct val="120000"/>
              </a:lnSpc>
            </a:pPr>
            <a:r>
              <a:rPr lang="en-US"/>
              <a:t>Guest Service</a:t>
            </a:r>
          </a:p>
          <a:p>
            <a:pPr>
              <a:lnSpc>
                <a:spcPct val="120000"/>
              </a:lnSpc>
            </a:pPr>
            <a:r>
              <a:rPr lang="en-US"/>
              <a:t>Teamwork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AD3F5-1F81-4197-ABEE-DFB35C2F653C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381000" y="1295400"/>
            <a:ext cx="7010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 AND PROCEDURES: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	Dress codes and uniforms</a:t>
            </a:r>
          </a:p>
          <a:p>
            <a:pPr>
              <a:lnSpc>
                <a:spcPct val="90000"/>
              </a:lnSpc>
            </a:pPr>
            <a:r>
              <a:rPr lang="en-US"/>
              <a:t>	Staff parking</a:t>
            </a:r>
          </a:p>
          <a:p>
            <a:pPr>
              <a:lnSpc>
                <a:spcPct val="90000"/>
              </a:lnSpc>
            </a:pPr>
            <a:r>
              <a:rPr lang="en-US"/>
              <a:t>	Holidays, sick time, jury duty, vacations</a:t>
            </a:r>
          </a:p>
          <a:p>
            <a:pPr lvl="1">
              <a:lnSpc>
                <a:spcPct val="90000"/>
              </a:lnSpc>
            </a:pPr>
            <a:r>
              <a:rPr lang="en-US"/>
              <a:t> Holiday schedule provided</a:t>
            </a:r>
          </a:p>
          <a:p>
            <a:pPr>
              <a:lnSpc>
                <a:spcPct val="90000"/>
              </a:lnSpc>
            </a:pPr>
            <a:r>
              <a:rPr lang="en-US"/>
              <a:t>	Compensation</a:t>
            </a:r>
          </a:p>
          <a:p>
            <a:pPr>
              <a:lnSpc>
                <a:spcPct val="90000"/>
              </a:lnSpc>
            </a:pPr>
            <a:r>
              <a:rPr lang="en-US"/>
              <a:t>	Equal Employment Opportunity policy</a:t>
            </a:r>
          </a:p>
          <a:p>
            <a:pPr>
              <a:lnSpc>
                <a:spcPct val="90000"/>
              </a:lnSpc>
            </a:pPr>
            <a:r>
              <a:rPr lang="en-US"/>
              <a:t>	Schedules and hours</a:t>
            </a:r>
          </a:p>
          <a:p>
            <a:pPr>
              <a:lnSpc>
                <a:spcPct val="90000"/>
              </a:lnSpc>
            </a:pPr>
            <a:r>
              <a:rPr lang="en-US"/>
              <a:t>	Guest and Staff Safety and Security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C8B26-49C0-49EF-9519-F7DF5E598468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81000" y="1295400"/>
            <a:ext cx="6781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JOB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1598613"/>
            <a:ext cx="7650163" cy="4497387"/>
          </a:xfrm>
        </p:spPr>
        <p:txBody>
          <a:bodyPr/>
          <a:lstStyle/>
          <a:p>
            <a:r>
              <a:rPr lang="en-US"/>
              <a:t>	Job Descriptions</a:t>
            </a:r>
          </a:p>
          <a:p>
            <a:r>
              <a:rPr lang="en-US"/>
              <a:t>	Performance Standards</a:t>
            </a:r>
          </a:p>
          <a:p>
            <a:r>
              <a:rPr lang="en-US"/>
              <a:t>	Promotional and Career Options</a:t>
            </a:r>
          </a:p>
          <a:p>
            <a:r>
              <a:rPr lang="en-US"/>
              <a:t>	Probationary Periods &amp; Evaluations</a:t>
            </a:r>
          </a:p>
          <a:p>
            <a:r>
              <a:rPr lang="en-US"/>
              <a:t>	Harassment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FD243-5502-4F1C-8DFC-1B60A7413B43}" type="datetime1">
              <a:rPr lang="en-US"/>
              <a:pPr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HR Department - Bell Orchid Hotel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sp">
  <a:themeElements>
    <a:clrScheme name="Whisp D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hisp" id="{7CB32D59-10C0-40DD-B7BD-2E94284A981C}" vid="{F20B7C8E-B819-43F3-AAF9-EE50B1A8363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whisp</Template>
  <TotalTime>99</TotalTime>
  <Words>92</Words>
  <Application>Microsoft Office PowerPoint</Application>
  <PresentationFormat>On-screen Show (4:3)</PresentationFormat>
  <Paragraphs>37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Century Gothic</vt:lpstr>
      <vt:lpstr>Garamond</vt:lpstr>
      <vt:lpstr>Trebuchet MS</vt:lpstr>
      <vt:lpstr>Wingdings 3</vt:lpstr>
      <vt:lpstr>Whisp</vt:lpstr>
      <vt:lpstr>WELCOME TO EMPLOYMENT WITH BELL ORCHID HOTEL IN HONOLULU!</vt:lpstr>
      <vt:lpstr>Bell Orchid Hotel</vt:lpstr>
      <vt:lpstr>POLICIES AND PROCEDURES:</vt:lpstr>
      <vt:lpstr>YOUR JOB</vt:lpstr>
    </vt:vector>
  </TitlesOfParts>
  <Company>self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EMPLOYMENT WITH BELL ORCHID HOTEL IN SAN DIEGO!</dc:title>
  <dc:creator>GO! Series</dc:creator>
  <cp:keywords>New Employee Meeting</cp:keywords>
  <cp:lastModifiedBy>Firstname Lastname</cp:lastModifiedBy>
  <cp:revision>17</cp:revision>
  <dcterms:created xsi:type="dcterms:W3CDTF">2006-04-27T16:47:16Z</dcterms:created>
  <dcterms:modified xsi:type="dcterms:W3CDTF">2012-11-16T21:24:14Z</dcterms:modified>
</cp:coreProperties>
</file>